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6" r:id="rId30"/>
    <p:sldId id="287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</p:sldIdLst>
  <p:sldSz cx="18288000" cy="10287000"/>
  <p:notesSz cx="6858000" cy="9144000"/>
  <p:embeddedFontLst>
    <p:embeddedFont>
      <p:font typeface="Bebas Neue Bold" panose="020B0604020202020204" charset="0"/>
      <p:regular r:id="rId51"/>
    </p:embeddedFont>
    <p:embeddedFont>
      <p:font typeface="Canva Sans" panose="020B0604020202020204" charset="0"/>
      <p:regular r:id="rId52"/>
    </p:embeddedFont>
    <p:embeddedFont>
      <p:font typeface="Inter" panose="020B0604020202020204" charset="0"/>
      <p:regular r:id="rId53"/>
    </p:embeddedFont>
    <p:embeddedFont>
      <p:font typeface="Montserrat" panose="00000500000000000000" pitchFamily="2" charset="0"/>
      <p:regular r:id="rId54"/>
    </p:embeddedFont>
    <p:embeddedFont>
      <p:font typeface="Montserrat Bold" panose="00000800000000000000" charset="0"/>
      <p:regular r:id="rId55"/>
    </p:embeddedFont>
    <p:embeddedFont>
      <p:font typeface="Montserrat Heavy" panose="020B0604020202020204" charset="0"/>
      <p:regular r:id="rId56"/>
    </p:embeddedFont>
    <p:embeddedFont>
      <p:font typeface="Montserrat Semi-Bold" panose="020B0604020202020204" charset="0"/>
      <p:regular r:id="rId57"/>
    </p:embeddedFont>
    <p:embeddedFont>
      <p:font typeface="Montserrat Ultra-Bold" panose="020B0604020202020204" charset="0"/>
      <p:regular r:id="rId58"/>
    </p:embeddedFont>
    <p:embeddedFont>
      <p:font typeface="Open Sans" panose="020B0606030504020204" pitchFamily="34" charset="0"/>
      <p:regular r:id="rId59"/>
    </p:embeddedFont>
    <p:embeddedFont>
      <p:font typeface="Open Sans Bold" panose="020B0806030504020204" charset="0"/>
      <p:regular r:id="rId60"/>
    </p:embeddedFont>
    <p:embeddedFont>
      <p:font typeface="Poppins" panose="00000500000000000000" pitchFamily="2" charset="0"/>
      <p:regular r:id="rId61"/>
    </p:embeddedFont>
    <p:embeddedFont>
      <p:font typeface="Poppins Bold" panose="00000800000000000000" charset="0"/>
      <p:regular r:id="rId62"/>
    </p:embeddedFont>
    <p:embeddedFont>
      <p:font typeface="Poppins Semi-Bold" panose="020B0604020202020204" charset="0"/>
      <p:regular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8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61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15.png"/><Relationship Id="rId7" Type="http://schemas.openxmlformats.org/officeDocument/2006/relationships/image" Target="../media/image2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60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60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68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56.png"/><Relationship Id="rId7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6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6753" b="-1546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2467231"/>
            <a:ext cx="16132636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99"/>
              </a:lnSpc>
            </a:pPr>
            <a:r>
              <a:rPr lang="en-US" sz="9999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manajemen</a:t>
            </a:r>
            <a:r>
              <a:rPr lang="en-US" sz="9999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</a:t>
            </a:r>
            <a:r>
              <a:rPr lang="en-US" sz="9999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LogistiK</a:t>
            </a:r>
            <a:endParaRPr lang="en-US" sz="9999" b="1" dirty="0">
              <a:solidFill>
                <a:srgbClr val="FFFF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  <a:p>
            <a:pPr algn="ctr">
              <a:lnSpc>
                <a:spcPts val="9499"/>
              </a:lnSpc>
            </a:pPr>
            <a:r>
              <a:rPr lang="en-US" sz="9999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Peralatan</a:t>
            </a:r>
            <a:r>
              <a:rPr lang="id-ID" sz="9999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penanggulangan</a:t>
            </a:r>
            <a:r>
              <a:rPr lang="en-US" sz="9999" b="1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</a:t>
            </a:r>
            <a:r>
              <a:rPr lang="en-US" sz="9999" b="1" dirty="0" err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bencana</a:t>
            </a:r>
            <a:endParaRPr lang="en-US" sz="9999" b="1" dirty="0">
              <a:solidFill>
                <a:srgbClr val="FFFF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213197" y="5086350"/>
            <a:ext cx="7861606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DIKLAT DASAR MANAJEMEN BENCANA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957762" y="9182100"/>
            <a:ext cx="602543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ROMALISDA SIHALOHO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7259300" y="6922623"/>
            <a:ext cx="1028700" cy="1047750"/>
            <a:chOff x="0" y="0"/>
            <a:chExt cx="270933" cy="2759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70933" cy="314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362657" y="7225878"/>
            <a:ext cx="821985" cy="40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  <a:spcBef>
                <a:spcPct val="0"/>
              </a:spcBef>
            </a:pPr>
            <a:r>
              <a:rPr lang="en-US" sz="246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42249" y="7908479"/>
            <a:ext cx="740093" cy="423872"/>
          </a:xfrm>
          <a:custGeom>
            <a:avLst/>
            <a:gdLst/>
            <a:ahLst/>
            <a:cxnLst/>
            <a:rect l="l" t="t" r="r" b="b"/>
            <a:pathLst>
              <a:path w="740093" h="423872">
                <a:moveTo>
                  <a:pt x="0" y="0"/>
                </a:moveTo>
                <a:lnTo>
                  <a:pt x="740093" y="0"/>
                </a:lnTo>
                <a:lnTo>
                  <a:pt x="740093" y="423872"/>
                </a:lnTo>
                <a:lnTo>
                  <a:pt x="0" y="4238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184712" y="2699688"/>
            <a:ext cx="9152445" cy="883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78"/>
              </a:lnSpc>
            </a:pPr>
            <a:r>
              <a:rPr lang="en-US" sz="6300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BANTUAN LOGISTIK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52757" y="2699688"/>
            <a:ext cx="4229746" cy="883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78"/>
              </a:lnSpc>
            </a:pPr>
            <a:r>
              <a:rPr lang="en-US" sz="6300" b="1">
                <a:solidFill>
                  <a:srgbClr val="2C6AD3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SUMBER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00975" y="3961095"/>
            <a:ext cx="3464981" cy="346498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089073" y="3961095"/>
            <a:ext cx="3464981" cy="346498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777171" y="4027240"/>
            <a:ext cx="3464981" cy="346498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08456" y="5181085"/>
            <a:ext cx="2250020" cy="301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6"/>
              </a:lnSpc>
            </a:pPr>
            <a:r>
              <a:rPr lang="en-US" sz="2185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MASYARAKAT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696554" y="5223840"/>
            <a:ext cx="2250020" cy="301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6"/>
              </a:lnSpc>
            </a:pPr>
            <a:r>
              <a:rPr lang="en-US" sz="2185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PEMERINTAH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84652" y="5398692"/>
            <a:ext cx="2250020" cy="59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6"/>
              </a:lnSpc>
            </a:pPr>
            <a:r>
              <a:rPr lang="en-US" sz="2185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LEMBAGA USAHA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665604" y="3731380"/>
            <a:ext cx="1006130" cy="100613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429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377023" y="3731380"/>
            <a:ext cx="1006130" cy="100613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429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006597" y="3731380"/>
            <a:ext cx="1006130" cy="100613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429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27" name="AutoShape 27"/>
          <p:cNvSpPr/>
          <p:nvPr/>
        </p:nvSpPr>
        <p:spPr>
          <a:xfrm>
            <a:off x="3865956" y="5776382"/>
            <a:ext cx="1223117" cy="0"/>
          </a:xfrm>
          <a:prstGeom prst="line">
            <a:avLst/>
          </a:prstGeom>
          <a:ln w="28575" cap="flat">
            <a:solidFill>
              <a:srgbClr val="2C05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>
            <a:off x="8554054" y="5743079"/>
            <a:ext cx="1223117" cy="0"/>
          </a:xfrm>
          <a:prstGeom prst="line">
            <a:avLst/>
          </a:prstGeom>
          <a:ln w="28575" cap="flat">
            <a:solidFill>
              <a:srgbClr val="2C05F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9" name="Group 29"/>
          <p:cNvGrpSpPr/>
          <p:nvPr/>
        </p:nvGrpSpPr>
        <p:grpSpPr>
          <a:xfrm>
            <a:off x="14431252" y="3989140"/>
            <a:ext cx="3464981" cy="3464981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5038733" y="5360592"/>
            <a:ext cx="2250020" cy="59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6"/>
              </a:lnSpc>
            </a:pPr>
            <a:r>
              <a:rPr lang="en-US" sz="2185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LEMBAGA USAHA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5660678" y="3693280"/>
            <a:ext cx="1006130" cy="1006130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429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36" name="AutoShape 36"/>
          <p:cNvSpPr/>
          <p:nvPr/>
        </p:nvSpPr>
        <p:spPr>
          <a:xfrm>
            <a:off x="13208135" y="5707873"/>
            <a:ext cx="1223117" cy="0"/>
          </a:xfrm>
          <a:prstGeom prst="line">
            <a:avLst/>
          </a:prstGeom>
          <a:ln w="28575" cap="flat">
            <a:solidFill>
              <a:srgbClr val="2C05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TextBox 37"/>
          <p:cNvSpPr txBox="1"/>
          <p:nvPr/>
        </p:nvSpPr>
        <p:spPr>
          <a:xfrm>
            <a:off x="3258476" y="7663671"/>
            <a:ext cx="11417595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PERATURAN KEPALA BADAN NASIONAL PENANGGULANGAN BENCANA </a:t>
            </a:r>
          </a:p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NOMOR 4 TAHUN 2009 TENTANG PEDOMAN BANTUAN LOGISTIK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00973" y="4784388"/>
            <a:ext cx="4705395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LOGISTIK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0973" y="3858079"/>
            <a:ext cx="6170829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JENIS JENIS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-1601932" y="8092501"/>
            <a:ext cx="3102905" cy="310290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76765" y="-401139"/>
            <a:ext cx="3102905" cy="310290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541926" y="2625974"/>
            <a:ext cx="6096213" cy="81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2"/>
              </a:lnSpc>
            </a:pPr>
            <a:r>
              <a:rPr lang="en-US" sz="2992" b="1">
                <a:solidFill>
                  <a:srgbClr val="2C05F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KOMERSIAL</a:t>
            </a:r>
          </a:p>
          <a:p>
            <a:pPr algn="l">
              <a:lnSpc>
                <a:spcPts val="3172"/>
              </a:lnSpc>
            </a:pPr>
            <a:endParaRPr lang="en-US" sz="2992" b="1">
              <a:solidFill>
                <a:srgbClr val="2C05F2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8605252" y="2463739"/>
            <a:ext cx="663454" cy="66345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000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541926" y="4611012"/>
            <a:ext cx="6096213" cy="41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2"/>
              </a:lnSpc>
            </a:pPr>
            <a:r>
              <a:rPr lang="en-US" sz="2992" b="1">
                <a:solidFill>
                  <a:srgbClr val="2C05F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MILITER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8605252" y="4448777"/>
            <a:ext cx="663454" cy="66345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000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590950" y="6718407"/>
            <a:ext cx="6096213" cy="41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2"/>
              </a:lnSpc>
            </a:pPr>
            <a:r>
              <a:rPr lang="en-US" sz="2992" b="1">
                <a:solidFill>
                  <a:srgbClr val="2C05F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KEMANUSIAAN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8654276" y="6556172"/>
            <a:ext cx="663454" cy="663454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000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929855" y="2206139"/>
            <a:ext cx="22357833" cy="1058221"/>
            <a:chOff x="0" y="0"/>
            <a:chExt cx="5888483" cy="2787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88483" cy="278708"/>
            </a:xfrm>
            <a:custGeom>
              <a:avLst/>
              <a:gdLst/>
              <a:ahLst/>
              <a:cxnLst/>
              <a:rect l="l" t="t" r="r" b="b"/>
              <a:pathLst>
                <a:path w="5888483" h="278708">
                  <a:moveTo>
                    <a:pt x="0" y="0"/>
                  </a:moveTo>
                  <a:lnTo>
                    <a:pt x="5888483" y="0"/>
                  </a:lnTo>
                  <a:lnTo>
                    <a:pt x="5888483" y="278708"/>
                  </a:lnTo>
                  <a:lnTo>
                    <a:pt x="0" y="278708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5888483" cy="259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777277" y="1086437"/>
            <a:ext cx="7661538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 dirty="0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LOGISTIK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221770" y="1820429"/>
            <a:ext cx="7093853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KEMANUSIAAN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62828" y="4646066"/>
            <a:ext cx="8034083" cy="2071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63"/>
              </a:lnSpc>
            </a:pP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Logistik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bantuan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kemanusiaan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merupakan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kegiatan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perencanaan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pelaksanaan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pengendalian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aliran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bantuan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kemanusiaan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secara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efisien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hemat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biaya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penyimpanan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bantuan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kemanusiaan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serta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informasi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terkait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dari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titik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asal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ketitik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konsumsi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tujuan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mengurangi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penderitaan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korban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bencana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(Thomas dan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Kopczak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2005)</a:t>
            </a:r>
          </a:p>
          <a:p>
            <a:pPr algn="just">
              <a:lnSpc>
                <a:spcPts val="2363"/>
              </a:lnSpc>
            </a:pPr>
            <a:endParaRPr lang="en-US" sz="1937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389661" y="2206139"/>
            <a:ext cx="5312789" cy="5312789"/>
            <a:chOff x="0" y="0"/>
            <a:chExt cx="14840029" cy="14840029"/>
          </a:xfrm>
        </p:grpSpPr>
        <p:sp>
          <p:nvSpPr>
            <p:cNvPr id="11" name="Freeform 11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-26286" r="-2628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872451" y="5981700"/>
            <a:ext cx="1512985" cy="151298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429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36408" y="1993461"/>
            <a:ext cx="1512985" cy="151298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429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662828" y="6909640"/>
            <a:ext cx="8034083" cy="177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63"/>
              </a:lnSpc>
            </a:pP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Secara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singkat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logistik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bantuan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kemanusiaan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adalah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proses dan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sistem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terlibat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dalam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memobilisasi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orang,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sumber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daya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keterampilan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pengetahuan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membantu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orang-orang yang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rentan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terkena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dampak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bencana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(VanWassenhove, 2006)</a:t>
            </a:r>
          </a:p>
          <a:p>
            <a:pPr algn="just">
              <a:lnSpc>
                <a:spcPts val="2363"/>
              </a:lnSpc>
            </a:pPr>
            <a:endParaRPr lang="en-US" sz="1937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2363"/>
              </a:lnSpc>
            </a:pPr>
            <a:endParaRPr lang="en-US" sz="1937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C12C59-7F2D-A386-59EC-F424A0843B32}"/>
              </a:ext>
            </a:extLst>
          </p:cNvPr>
          <p:cNvSpPr txBox="1"/>
          <p:nvPr/>
        </p:nvSpPr>
        <p:spPr>
          <a:xfrm>
            <a:off x="8662827" y="3237961"/>
            <a:ext cx="8034083" cy="90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63"/>
              </a:lnSpc>
            </a:pP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Manajemen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logistik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penanggulangan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bencana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dikenal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logistik</a:t>
            </a:r>
            <a:r>
              <a:rPr lang="id-ID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kemanusiaan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(humanitarian logistics)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atau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sering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disebut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juga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logistik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bantuan</a:t>
            </a:r>
            <a:r>
              <a:rPr lang="id-ID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37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kemanusiaan</a:t>
            </a:r>
            <a:r>
              <a:rPr lang="en-US" sz="193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69261" y="2096547"/>
            <a:ext cx="13364079" cy="6147114"/>
          </a:xfrm>
          <a:custGeom>
            <a:avLst/>
            <a:gdLst/>
            <a:ahLst/>
            <a:cxnLst/>
            <a:rect l="l" t="t" r="r" b="b"/>
            <a:pathLst>
              <a:path w="13364079" h="6147114">
                <a:moveTo>
                  <a:pt x="0" y="0"/>
                </a:moveTo>
                <a:lnTo>
                  <a:pt x="13364078" y="0"/>
                </a:lnTo>
                <a:lnTo>
                  <a:pt x="13364078" y="6147113"/>
                </a:lnTo>
                <a:lnTo>
                  <a:pt x="0" y="61471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290002" y="714375"/>
            <a:ext cx="7448771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ASPEK LOGISTIK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69261" y="714375"/>
            <a:ext cx="6320741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PERBEDAAN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929855" y="-403539"/>
            <a:ext cx="13031377" cy="11141745"/>
            <a:chOff x="0" y="0"/>
            <a:chExt cx="3432132" cy="29344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32132" cy="2934451"/>
            </a:xfrm>
            <a:custGeom>
              <a:avLst/>
              <a:gdLst/>
              <a:ahLst/>
              <a:cxnLst/>
              <a:rect l="l" t="t" r="r" b="b"/>
              <a:pathLst>
                <a:path w="3432132" h="2934451">
                  <a:moveTo>
                    <a:pt x="0" y="0"/>
                  </a:moveTo>
                  <a:lnTo>
                    <a:pt x="3432132" y="0"/>
                  </a:lnTo>
                  <a:lnTo>
                    <a:pt x="3432132" y="2934451"/>
                  </a:lnTo>
                  <a:lnTo>
                    <a:pt x="0" y="2934451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32132" cy="29725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66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762314" y="-5908642"/>
            <a:ext cx="22357833" cy="6098304"/>
            <a:chOff x="0" y="0"/>
            <a:chExt cx="5888483" cy="16061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888483" cy="1606138"/>
            </a:xfrm>
            <a:custGeom>
              <a:avLst/>
              <a:gdLst/>
              <a:ahLst/>
              <a:cxnLst/>
              <a:rect l="l" t="t" r="r" b="b"/>
              <a:pathLst>
                <a:path w="5888483" h="1606138">
                  <a:moveTo>
                    <a:pt x="0" y="0"/>
                  </a:moveTo>
                  <a:lnTo>
                    <a:pt x="5888483" y="0"/>
                  </a:lnTo>
                  <a:lnTo>
                    <a:pt x="5888483" y="1606138"/>
                  </a:lnTo>
                  <a:lnTo>
                    <a:pt x="0" y="1606138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5888483" cy="1587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6476765" y="-401139"/>
            <a:ext cx="3493430" cy="349343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077935" y="7714161"/>
            <a:ext cx="3493430" cy="349343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385436" y="5210283"/>
            <a:ext cx="1787204" cy="2943761"/>
            <a:chOff x="0" y="0"/>
            <a:chExt cx="2037080" cy="33553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035810" cy="3355340"/>
            </a:xfrm>
            <a:custGeom>
              <a:avLst/>
              <a:gdLst/>
              <a:ahLst/>
              <a:cxnLst/>
              <a:rect l="l" t="t" r="r" b="b"/>
              <a:pathLst>
                <a:path w="2035810" h="3355340">
                  <a:moveTo>
                    <a:pt x="0" y="727710"/>
                  </a:moveTo>
                  <a:lnTo>
                    <a:pt x="1145540" y="727710"/>
                  </a:lnTo>
                  <a:cubicBezTo>
                    <a:pt x="1068070" y="844550"/>
                    <a:pt x="991870" y="971550"/>
                    <a:pt x="919480" y="1104900"/>
                  </a:cubicBezTo>
                  <a:cubicBezTo>
                    <a:pt x="808990" y="1306830"/>
                    <a:pt x="709930" y="1526540"/>
                    <a:pt x="623570" y="1755140"/>
                  </a:cubicBezTo>
                  <a:cubicBezTo>
                    <a:pt x="537210" y="1985010"/>
                    <a:pt x="467360" y="2228850"/>
                    <a:pt x="416560" y="2479040"/>
                  </a:cubicBezTo>
                  <a:cubicBezTo>
                    <a:pt x="364490" y="2730500"/>
                    <a:pt x="339090" y="2989580"/>
                    <a:pt x="339090" y="3247390"/>
                  </a:cubicBezTo>
                  <a:lnTo>
                    <a:pt x="339090" y="3355340"/>
                  </a:lnTo>
                  <a:lnTo>
                    <a:pt x="1150620" y="3355340"/>
                  </a:lnTo>
                  <a:lnTo>
                    <a:pt x="1144270" y="3241040"/>
                  </a:lnTo>
                  <a:cubicBezTo>
                    <a:pt x="1143000" y="3214370"/>
                    <a:pt x="1141730" y="3191510"/>
                    <a:pt x="1140460" y="3172460"/>
                  </a:cubicBezTo>
                  <a:cubicBezTo>
                    <a:pt x="1139190" y="3153410"/>
                    <a:pt x="1139190" y="3136900"/>
                    <a:pt x="1139190" y="3121660"/>
                  </a:cubicBezTo>
                  <a:lnTo>
                    <a:pt x="1139190" y="3014980"/>
                  </a:lnTo>
                  <a:cubicBezTo>
                    <a:pt x="1139190" y="2861310"/>
                    <a:pt x="1151890" y="2705100"/>
                    <a:pt x="1177290" y="2552700"/>
                  </a:cubicBezTo>
                  <a:cubicBezTo>
                    <a:pt x="1202690" y="2399030"/>
                    <a:pt x="1236980" y="2245360"/>
                    <a:pt x="1280160" y="2096770"/>
                  </a:cubicBezTo>
                  <a:cubicBezTo>
                    <a:pt x="1323340" y="1948180"/>
                    <a:pt x="1374140" y="1799590"/>
                    <a:pt x="1430020" y="1657350"/>
                  </a:cubicBezTo>
                  <a:cubicBezTo>
                    <a:pt x="1487170" y="1515110"/>
                    <a:pt x="1549400" y="1376680"/>
                    <a:pt x="1614170" y="1244600"/>
                  </a:cubicBezTo>
                  <a:cubicBezTo>
                    <a:pt x="1678940" y="1113790"/>
                    <a:pt x="1747520" y="986790"/>
                    <a:pt x="1816100" y="868680"/>
                  </a:cubicBezTo>
                  <a:cubicBezTo>
                    <a:pt x="1885950" y="750570"/>
                    <a:pt x="1954530" y="637540"/>
                    <a:pt x="2019300" y="534670"/>
                  </a:cubicBezTo>
                  <a:lnTo>
                    <a:pt x="2035810" y="508000"/>
                  </a:lnTo>
                  <a:lnTo>
                    <a:pt x="2035810" y="0"/>
                  </a:lnTo>
                  <a:lnTo>
                    <a:pt x="0" y="0"/>
                  </a:lnTo>
                  <a:lnTo>
                    <a:pt x="0" y="727710"/>
                  </a:lnTo>
                  <a:close/>
                </a:path>
              </a:pathLst>
            </a:custGeom>
            <a:blipFill>
              <a:blip r:embed="rId5"/>
              <a:stretch>
                <a:fillRect l="-105684" r="-105684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1755065" y="1902172"/>
            <a:ext cx="7661538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PRINSIP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55065" y="2797634"/>
            <a:ext cx="8286795" cy="1851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LOGISTIK</a:t>
            </a:r>
          </a:p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KEMANUSIAAN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851687" y="6253476"/>
            <a:ext cx="3468293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TEPAT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8CD9E0D-6198-B398-783E-3727049E9C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610" y="2373722"/>
            <a:ext cx="7986165" cy="610781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601932" y="8092501"/>
            <a:ext cx="3102905" cy="3102905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476765" y="-401139"/>
            <a:ext cx="3102905" cy="310290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499528" y="3163875"/>
            <a:ext cx="11082445" cy="4928625"/>
          </a:xfrm>
          <a:custGeom>
            <a:avLst/>
            <a:gdLst/>
            <a:ahLst/>
            <a:cxnLst/>
            <a:rect l="l" t="t" r="r" b="b"/>
            <a:pathLst>
              <a:path w="11082445" h="4928625">
                <a:moveTo>
                  <a:pt x="0" y="0"/>
                </a:moveTo>
                <a:lnTo>
                  <a:pt x="11082446" y="0"/>
                </a:lnTo>
                <a:lnTo>
                  <a:pt x="11082446" y="4928626"/>
                </a:lnTo>
                <a:lnTo>
                  <a:pt x="0" y="49286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00973" y="4784388"/>
            <a:ext cx="4705395" cy="2760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BANTUAN LOGISTIK</a:t>
            </a:r>
          </a:p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BNPB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00973" y="3858079"/>
            <a:ext cx="6170829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13 JENIS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929855" y="4415939"/>
            <a:ext cx="22357833" cy="3039421"/>
            <a:chOff x="0" y="0"/>
            <a:chExt cx="5888483" cy="8005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88483" cy="800506"/>
            </a:xfrm>
            <a:custGeom>
              <a:avLst/>
              <a:gdLst/>
              <a:ahLst/>
              <a:cxnLst/>
              <a:rect l="l" t="t" r="r" b="b"/>
              <a:pathLst>
                <a:path w="5888483" h="800506">
                  <a:moveTo>
                    <a:pt x="0" y="0"/>
                  </a:moveTo>
                  <a:lnTo>
                    <a:pt x="5888483" y="0"/>
                  </a:lnTo>
                  <a:lnTo>
                    <a:pt x="5888483" y="800506"/>
                  </a:lnTo>
                  <a:lnTo>
                    <a:pt x="0" y="800506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5888483" cy="78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662828" y="2364517"/>
            <a:ext cx="9084944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PAKET MAKANAN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2475678" y="2098351"/>
            <a:ext cx="5074819" cy="5074819"/>
            <a:chOff x="0" y="0"/>
            <a:chExt cx="14840029" cy="14840029"/>
          </a:xfrm>
        </p:grpSpPr>
        <p:sp>
          <p:nvSpPr>
            <p:cNvPr id="9" name="Freeform 9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223" t="-2649" r="223" b="-2649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6324365" y="3212354"/>
            <a:ext cx="2846813" cy="284681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662828" y="3298079"/>
            <a:ext cx="4705395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SIAP SAJI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662828" y="4559871"/>
            <a:ext cx="6800430" cy="227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9"/>
              </a:lnSpc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Nasi Opor Ayam</a:t>
            </a:r>
          </a:p>
          <a:p>
            <a:pPr algn="l">
              <a:lnSpc>
                <a:spcPts val="3049"/>
              </a:lnSpc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Nasi Ikan TunaGoreng</a:t>
            </a:r>
          </a:p>
          <a:p>
            <a:pPr algn="l">
              <a:lnSpc>
                <a:spcPts val="3049"/>
              </a:lnSpc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Nasi Rendang Daging</a:t>
            </a:r>
          </a:p>
          <a:p>
            <a:pPr algn="l">
              <a:lnSpc>
                <a:spcPts val="3049"/>
              </a:lnSpc>
            </a:pPr>
            <a:endParaRPr lang="en-US" sz="24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049"/>
              </a:lnSpc>
            </a:pPr>
            <a:endParaRPr lang="en-US" sz="24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049"/>
              </a:lnSpc>
            </a:pPr>
            <a:endParaRPr lang="en-US" sz="24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929855" y="4415939"/>
            <a:ext cx="22357833" cy="3039421"/>
            <a:chOff x="0" y="0"/>
            <a:chExt cx="5888483" cy="8005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88483" cy="800506"/>
            </a:xfrm>
            <a:custGeom>
              <a:avLst/>
              <a:gdLst/>
              <a:ahLst/>
              <a:cxnLst/>
              <a:rect l="l" t="t" r="r" b="b"/>
              <a:pathLst>
                <a:path w="5888483" h="800506">
                  <a:moveTo>
                    <a:pt x="0" y="0"/>
                  </a:moveTo>
                  <a:lnTo>
                    <a:pt x="5888483" y="0"/>
                  </a:lnTo>
                  <a:lnTo>
                    <a:pt x="5888483" y="800506"/>
                  </a:lnTo>
                  <a:lnTo>
                    <a:pt x="0" y="800506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5888483" cy="78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662828" y="2364517"/>
            <a:ext cx="9084944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PAKET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574666" y="1813225"/>
            <a:ext cx="2906448" cy="2893508"/>
            <a:chOff x="-33258" y="-75"/>
            <a:chExt cx="14906544" cy="14840178"/>
          </a:xfrm>
        </p:grpSpPr>
        <p:sp>
          <p:nvSpPr>
            <p:cNvPr id="9" name="Freeform 9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778323" y="1813240"/>
            <a:ext cx="2893479" cy="2893479"/>
            <a:chOff x="0" y="0"/>
            <a:chExt cx="14840029" cy="14840029"/>
          </a:xfrm>
        </p:grpSpPr>
        <p:sp>
          <p:nvSpPr>
            <p:cNvPr id="13" name="Freeform 13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-25117" r="-25117"/>
              </a:stretch>
            </a:blipFill>
          </p:spPr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581151" y="4830749"/>
            <a:ext cx="2893479" cy="2893479"/>
            <a:chOff x="0" y="0"/>
            <a:chExt cx="14840029" cy="14840029"/>
          </a:xfrm>
        </p:grpSpPr>
        <p:sp>
          <p:nvSpPr>
            <p:cNvPr id="17" name="Freeform 17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6"/>
              <a:stretch>
                <a:fillRect l="-4623" r="-4623"/>
              </a:stretch>
            </a:blip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4748002" y="4924135"/>
            <a:ext cx="2906448" cy="2893508"/>
            <a:chOff x="-33258" y="-75"/>
            <a:chExt cx="14906544" cy="14840178"/>
          </a:xfrm>
        </p:grpSpPr>
        <p:sp>
          <p:nvSpPr>
            <p:cNvPr id="21" name="Freeform 21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6324365" y="3212354"/>
            <a:ext cx="2846813" cy="2846813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46166" y="3994548"/>
            <a:ext cx="1491409" cy="1491409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8662828" y="3298079"/>
            <a:ext cx="6240177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LAUK PAUK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662828" y="4559871"/>
            <a:ext cx="7661538" cy="4714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Kornet Daging Sapi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Gulai Ayam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Sambal Goreng Pete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Udang, Tumis Jamur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Ikan Sarden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Sayur Asem</a:t>
            </a: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125F7EA-B804-39CE-F546-A67735F9ED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960" y="5537637"/>
            <a:ext cx="2150531" cy="182349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C5BD390-4188-B9CC-831E-A6991FDAB9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138" y="2416347"/>
            <a:ext cx="2284420" cy="150769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929855" y="4415939"/>
            <a:ext cx="22357833" cy="3039421"/>
            <a:chOff x="0" y="0"/>
            <a:chExt cx="5888483" cy="8005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88483" cy="800506"/>
            </a:xfrm>
            <a:custGeom>
              <a:avLst/>
              <a:gdLst/>
              <a:ahLst/>
              <a:cxnLst/>
              <a:rect l="l" t="t" r="r" b="b"/>
              <a:pathLst>
                <a:path w="5888483" h="800506">
                  <a:moveTo>
                    <a:pt x="0" y="0"/>
                  </a:moveTo>
                  <a:lnTo>
                    <a:pt x="5888483" y="0"/>
                  </a:lnTo>
                  <a:lnTo>
                    <a:pt x="5888483" y="800506"/>
                  </a:lnTo>
                  <a:lnTo>
                    <a:pt x="0" y="800506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5888483" cy="78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662828" y="2364517"/>
            <a:ext cx="9084944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PAKET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62828" y="3298079"/>
            <a:ext cx="7953422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TAMBAHAN GIZI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4778323" y="1628292"/>
            <a:ext cx="2893479" cy="2893479"/>
            <a:chOff x="0" y="0"/>
            <a:chExt cx="14840029" cy="14840029"/>
          </a:xfrm>
        </p:grpSpPr>
        <p:sp>
          <p:nvSpPr>
            <p:cNvPr id="10" name="Freeform 10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-9674" r="-9674"/>
              </a:stretch>
            </a:blipFill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728343" y="4830749"/>
            <a:ext cx="4135705" cy="4135705"/>
            <a:chOff x="0" y="0"/>
            <a:chExt cx="14840029" cy="14840029"/>
          </a:xfrm>
        </p:grpSpPr>
        <p:sp>
          <p:nvSpPr>
            <p:cNvPr id="14" name="Freeform 14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6"/>
              <a:stretch>
                <a:fillRect l="-30508" r="-30508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16324365" y="3212354"/>
            <a:ext cx="2846813" cy="284681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46166" y="3994548"/>
            <a:ext cx="1491409" cy="1491409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8662828" y="4559871"/>
            <a:ext cx="7661538" cy="1709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Bubur Kacang Merah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Bubur Kacang Hijau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Buah Campur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susu kedelai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929855" y="4415939"/>
            <a:ext cx="22357833" cy="3039421"/>
            <a:chOff x="0" y="0"/>
            <a:chExt cx="5888483" cy="8005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88483" cy="800506"/>
            </a:xfrm>
            <a:custGeom>
              <a:avLst/>
              <a:gdLst/>
              <a:ahLst/>
              <a:cxnLst/>
              <a:rect l="l" t="t" r="r" b="b"/>
              <a:pathLst>
                <a:path w="5888483" h="800506">
                  <a:moveTo>
                    <a:pt x="0" y="0"/>
                  </a:moveTo>
                  <a:lnTo>
                    <a:pt x="5888483" y="0"/>
                  </a:lnTo>
                  <a:lnTo>
                    <a:pt x="5888483" y="800506"/>
                  </a:lnTo>
                  <a:lnTo>
                    <a:pt x="0" y="800506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5888483" cy="78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174356" y="2364517"/>
            <a:ext cx="9084944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PAKET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581151" y="1813240"/>
            <a:ext cx="2893479" cy="2893479"/>
            <a:chOff x="0" y="0"/>
            <a:chExt cx="14840029" cy="14840029"/>
          </a:xfrm>
        </p:grpSpPr>
        <p:sp>
          <p:nvSpPr>
            <p:cNvPr id="9" name="Freeform 9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223" t="-7518" r="223" b="-7518"/>
              </a:stretch>
            </a:blip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778323" y="1813240"/>
            <a:ext cx="2893479" cy="2893479"/>
            <a:chOff x="0" y="0"/>
            <a:chExt cx="14840029" cy="14840029"/>
          </a:xfrm>
        </p:grpSpPr>
        <p:sp>
          <p:nvSpPr>
            <p:cNvPr id="13" name="Freeform 13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6"/>
              <a:stretch>
                <a:fillRect l="-15045" r="-15045"/>
              </a:stretch>
            </a:blipFill>
          </p:spPr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581151" y="4830749"/>
            <a:ext cx="2893479" cy="2893479"/>
            <a:chOff x="0" y="0"/>
            <a:chExt cx="14840029" cy="14840029"/>
          </a:xfrm>
        </p:grpSpPr>
        <p:sp>
          <p:nvSpPr>
            <p:cNvPr id="17" name="Freeform 17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7"/>
              <a:stretch>
                <a:fillRect l="-6286" r="-6286"/>
              </a:stretch>
            </a:blip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4778323" y="4903800"/>
            <a:ext cx="2893479" cy="2893479"/>
            <a:chOff x="0" y="0"/>
            <a:chExt cx="14840029" cy="14840029"/>
          </a:xfrm>
        </p:grpSpPr>
        <p:sp>
          <p:nvSpPr>
            <p:cNvPr id="21" name="Freeform 21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8"/>
              <a:stretch>
                <a:fillRect l="-22037" r="-22037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6324365" y="3212354"/>
            <a:ext cx="2846813" cy="2846813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46166" y="3994548"/>
            <a:ext cx="1491409" cy="1491409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8167315" y="3298079"/>
            <a:ext cx="7953422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KIDZ WARE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167315" y="4625490"/>
            <a:ext cx="7661538" cy="3850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Handuk Bayi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BabyOil dengan Telon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Minyak Kayu Putih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Perlengkapan Mandi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Sabun mandi bayi &amp; shampo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Lotion Bayi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Bedak Bayi</a:t>
            </a:r>
          </a:p>
          <a:p>
            <a:pPr algn="l">
              <a:lnSpc>
                <a:spcPts val="3415"/>
              </a:lnSpc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Selimut Bayi</a:t>
            </a:r>
          </a:p>
          <a:p>
            <a:pPr algn="l">
              <a:lnSpc>
                <a:spcPts val="3415"/>
              </a:lnSpc>
            </a:pPr>
            <a:endParaRPr lang="en-US" sz="27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3573984" y="4587390"/>
            <a:ext cx="6179782" cy="3850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Botol Susu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Baju Bayi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Gendongan Bayi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Sikat Gigi Balita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Pasta Gigi Balita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Perlak Bayi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Tas Bayi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Diaper isi 8 pcs</a:t>
            </a:r>
          </a:p>
          <a:p>
            <a:pPr algn="just">
              <a:lnSpc>
                <a:spcPts val="3415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Tas Packing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9258300"/>
            <a:chOff x="0" y="0"/>
            <a:chExt cx="12192000" cy="123444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5156" r="34066" b="22931"/>
            <a:stretch>
              <a:fillRect/>
            </a:stretch>
          </p:blipFill>
          <p:spPr>
            <a:xfrm>
              <a:off x="0" y="0"/>
              <a:ext cx="12192000" cy="123444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389780"/>
            <a:ext cx="2741520" cy="638920"/>
            <a:chOff x="0" y="0"/>
            <a:chExt cx="1593789" cy="37143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93789" cy="371437"/>
            </a:xfrm>
            <a:custGeom>
              <a:avLst/>
              <a:gdLst/>
              <a:ahLst/>
              <a:cxnLst/>
              <a:rect l="l" t="t" r="r" b="b"/>
              <a:pathLst>
                <a:path w="1593789" h="371437">
                  <a:moveTo>
                    <a:pt x="0" y="0"/>
                  </a:moveTo>
                  <a:lnTo>
                    <a:pt x="1593789" y="0"/>
                  </a:lnTo>
                  <a:lnTo>
                    <a:pt x="1593789" y="371437"/>
                  </a:lnTo>
                  <a:lnTo>
                    <a:pt x="0" y="371437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93789" cy="409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30525" y="569253"/>
            <a:ext cx="389118" cy="265308"/>
          </a:xfrm>
          <a:custGeom>
            <a:avLst/>
            <a:gdLst/>
            <a:ahLst/>
            <a:cxnLst/>
            <a:rect l="l" t="t" r="r" b="b"/>
            <a:pathLst>
              <a:path w="389118" h="265308">
                <a:moveTo>
                  <a:pt x="0" y="0"/>
                </a:moveTo>
                <a:lnTo>
                  <a:pt x="389118" y="0"/>
                </a:lnTo>
                <a:lnTo>
                  <a:pt x="389118" y="265308"/>
                </a:lnTo>
                <a:lnTo>
                  <a:pt x="0" y="2653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76739" y="587982"/>
            <a:ext cx="1864781" cy="234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  <a:spcBef>
                <a:spcPct val="0"/>
              </a:spcBef>
            </a:pPr>
            <a:r>
              <a:rPr lang="en-US" sz="137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Arowwai Industries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7259300" y="8210550"/>
            <a:ext cx="1028700" cy="1047750"/>
            <a:chOff x="0" y="0"/>
            <a:chExt cx="270933" cy="2759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70933" cy="314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362657" y="8513804"/>
            <a:ext cx="821985" cy="40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  <a:spcBef>
                <a:spcPct val="0"/>
              </a:spcBef>
            </a:pPr>
            <a:r>
              <a:rPr lang="en-US" sz="246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57779" y="2180440"/>
            <a:ext cx="4675503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F7653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TUJUAN DIKLAT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57779" y="4832952"/>
            <a:ext cx="7026863" cy="2657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350" indent="-514350" algn="l">
              <a:lnSpc>
                <a:spcPts val="4200"/>
              </a:lnSpc>
              <a:buFont typeface="+mj-lt"/>
              <a:buAutoNum type="arabicPeriod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Menjelaskan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manajemen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logistik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14350" indent="-514350" algn="l">
              <a:lnSpc>
                <a:spcPts val="4200"/>
              </a:lnSpc>
              <a:buFont typeface="+mj-lt"/>
              <a:buAutoNum type="arabicPeriod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Menjelaskan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manajemen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peralatan</a:t>
            </a:r>
            <a:r>
              <a:rPr lang="id-ID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penanggulangan bencana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157779" y="3674077"/>
            <a:ext cx="4905793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PESERTAꢀDAPAT:ꢀ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F7653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324365" y="3212354"/>
            <a:ext cx="2846813" cy="2846813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065695" y="1152525"/>
            <a:ext cx="12025700" cy="1238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97"/>
              </a:lnSpc>
            </a:pPr>
            <a:r>
              <a:rPr lang="en-US" sz="8960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PAKET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65695" y="2388277"/>
            <a:ext cx="10527910" cy="1238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97"/>
              </a:lnSpc>
            </a:pPr>
            <a:r>
              <a:rPr lang="en-US" sz="8960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SANDANG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65695" y="4493859"/>
            <a:ext cx="3644558" cy="1827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LAKI-LAKI DEWASA</a:t>
            </a:r>
          </a:p>
          <a:p>
            <a:pPr algn="just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SARUNG</a:t>
            </a:r>
          </a:p>
          <a:p>
            <a:pPr algn="just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CELANA PENDEK</a:t>
            </a:r>
          </a:p>
          <a:p>
            <a:pPr algn="just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KAOS KERAH DEWASA</a:t>
            </a:r>
          </a:p>
          <a:p>
            <a:pPr algn="just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PAKAIAN DALAM</a:t>
            </a:r>
          </a:p>
          <a:p>
            <a:pPr algn="just">
              <a:lnSpc>
                <a:spcPts val="2437"/>
              </a:lnSpc>
              <a:spcBef>
                <a:spcPct val="0"/>
              </a:spcBef>
            </a:pPr>
            <a:endParaRPr lang="en-US" sz="2299" b="1">
              <a:solidFill>
                <a:srgbClr val="000000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065695" y="8034885"/>
            <a:ext cx="3488925" cy="1525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PEREMPUAN DEWASA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DASTER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KAIN BATIK PANJANG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BAJU BLOUSE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PAKAIAN DALAM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25984" y="4531986"/>
            <a:ext cx="3557286" cy="1222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ANAK LAKI-LAKI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KAOS KERAH PENDEK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CELANA PENDEK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PAKAIAN DALAM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25984" y="8136422"/>
            <a:ext cx="2962139" cy="920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ANAK PEREMPUAN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BLOUSE TERUSAN</a:t>
            </a:r>
          </a:p>
          <a:p>
            <a:pPr algn="l">
              <a:lnSpc>
                <a:spcPts val="2437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• PAKAIAN DALAM</a:t>
            </a:r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983270" y="3876919"/>
            <a:ext cx="5381381" cy="5381381"/>
            <a:chOff x="0" y="0"/>
            <a:chExt cx="14840029" cy="14840029"/>
          </a:xfrm>
        </p:grpSpPr>
        <p:sp>
          <p:nvSpPr>
            <p:cNvPr id="14" name="Freeform 14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-19962" r="-19962"/>
              </a:stretch>
            </a:blipFill>
          </p:spPr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929855" y="4415939"/>
            <a:ext cx="22357833" cy="3039421"/>
            <a:chOff x="0" y="0"/>
            <a:chExt cx="5888483" cy="8005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88483" cy="800506"/>
            </a:xfrm>
            <a:custGeom>
              <a:avLst/>
              <a:gdLst/>
              <a:ahLst/>
              <a:cxnLst/>
              <a:rect l="l" t="t" r="r" b="b"/>
              <a:pathLst>
                <a:path w="5888483" h="800506">
                  <a:moveTo>
                    <a:pt x="0" y="0"/>
                  </a:moveTo>
                  <a:lnTo>
                    <a:pt x="5888483" y="0"/>
                  </a:lnTo>
                  <a:lnTo>
                    <a:pt x="5888483" y="800506"/>
                  </a:lnTo>
                  <a:lnTo>
                    <a:pt x="0" y="800506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5888483" cy="78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662828" y="2364517"/>
            <a:ext cx="9084944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FAMILY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62828" y="3298079"/>
            <a:ext cx="7953422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KIT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08770" y="4433335"/>
            <a:ext cx="7661538" cy="7289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Sabun Mandi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Sikat Gigi + Pasta Gigi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Shampo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Handuk Kecil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Handuk Dewasa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Pembalut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Paket P3K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Jas Hujan Dewasa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Jerigen Lipat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Senter Emergency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Container Box</a:t>
            </a: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28700" y="2191651"/>
            <a:ext cx="6289884" cy="6289884"/>
            <a:chOff x="0" y="0"/>
            <a:chExt cx="14840029" cy="14840029"/>
          </a:xfrm>
        </p:grpSpPr>
        <p:sp>
          <p:nvSpPr>
            <p:cNvPr id="11" name="Freeform 11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-30548" r="-30548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6324365" y="3212354"/>
            <a:ext cx="2846813" cy="284681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618432" y="1133475"/>
            <a:ext cx="10624344" cy="1098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0"/>
              </a:lnSpc>
            </a:pPr>
            <a:r>
              <a:rPr lang="en-US" sz="7915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18432" y="2090723"/>
            <a:ext cx="9301090" cy="2160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0"/>
              </a:lnSpc>
            </a:pPr>
            <a:r>
              <a:rPr lang="en-US" sz="7915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KESEHATAN KELUARGA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89103" y="4447496"/>
            <a:ext cx="8959748" cy="4592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8"/>
              </a:lnSpc>
            </a:pPr>
            <a:r>
              <a:rPr lang="en-US" sz="3293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Tisu</a:t>
            </a: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Muka Kering</a:t>
            </a:r>
          </a:p>
          <a:p>
            <a:pPr algn="l">
              <a:lnSpc>
                <a:spcPts val="4018"/>
              </a:lnSpc>
            </a:pPr>
            <a:r>
              <a:rPr lang="en-US" sz="3293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Pembersih</a:t>
            </a: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Lantai</a:t>
            </a:r>
          </a:p>
          <a:p>
            <a:pPr algn="l">
              <a:lnSpc>
                <a:spcPts val="4018"/>
              </a:lnSpc>
            </a:pP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Lotion</a:t>
            </a:r>
            <a:r>
              <a:rPr lang="id-ID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Anti </a:t>
            </a:r>
            <a:r>
              <a:rPr lang="en-US" sz="3293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Nyamuk</a:t>
            </a:r>
            <a:endParaRPr lang="en-US" sz="3293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018"/>
              </a:lnSpc>
            </a:pPr>
            <a:r>
              <a:rPr lang="en-US" sz="3293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HandGel</a:t>
            </a: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3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Antiseptik</a:t>
            </a:r>
            <a:endParaRPr lang="en-US" sz="3293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018"/>
              </a:lnSpc>
            </a:pP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Kain</a:t>
            </a:r>
            <a:r>
              <a:rPr lang="id-ID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Pel</a:t>
            </a:r>
          </a:p>
          <a:p>
            <a:pPr algn="l">
              <a:lnSpc>
                <a:spcPts val="4018"/>
              </a:lnSpc>
            </a:pP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Lap</a:t>
            </a:r>
            <a:r>
              <a:rPr lang="id-ID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Chamois</a:t>
            </a:r>
          </a:p>
          <a:p>
            <a:pPr algn="l">
              <a:lnSpc>
                <a:spcPts val="4018"/>
              </a:lnSpc>
            </a:pP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Ember Plastik</a:t>
            </a:r>
          </a:p>
          <a:p>
            <a:pPr algn="l">
              <a:lnSpc>
                <a:spcPts val="4018"/>
              </a:lnSpc>
            </a:pPr>
            <a:r>
              <a:rPr lang="en-US" sz="3293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Gayung</a:t>
            </a:r>
            <a:r>
              <a:rPr lang="en-US" sz="32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Plastik</a:t>
            </a:r>
          </a:p>
          <a:p>
            <a:pPr algn="l">
              <a:lnSpc>
                <a:spcPts val="4018"/>
              </a:lnSpc>
            </a:pPr>
            <a:endParaRPr lang="en-US" sz="3293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6324365" y="-1033574"/>
            <a:ext cx="2846813" cy="284681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710053" y="4504646"/>
            <a:ext cx="5418236" cy="3051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5"/>
              </a:lnSpc>
              <a:spcBef>
                <a:spcPct val="0"/>
              </a:spcBef>
            </a:pPr>
            <a:r>
              <a:rPr lang="en-US" sz="3297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PENGKI PLASTIK</a:t>
            </a:r>
          </a:p>
          <a:p>
            <a:pPr algn="l">
              <a:lnSpc>
                <a:spcPts val="3495"/>
              </a:lnSpc>
              <a:spcBef>
                <a:spcPct val="0"/>
              </a:spcBef>
            </a:pPr>
            <a:r>
              <a:rPr lang="en-US" sz="3297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SARUNG TANGAN KARET</a:t>
            </a:r>
          </a:p>
          <a:p>
            <a:pPr algn="l">
              <a:lnSpc>
                <a:spcPts val="3495"/>
              </a:lnSpc>
              <a:spcBef>
                <a:spcPct val="0"/>
              </a:spcBef>
            </a:pPr>
            <a:r>
              <a:rPr lang="en-US" sz="3297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SIKAT LANTAI PLASTIK</a:t>
            </a:r>
          </a:p>
          <a:p>
            <a:pPr algn="l">
              <a:lnSpc>
                <a:spcPts val="3495"/>
              </a:lnSpc>
              <a:spcBef>
                <a:spcPct val="0"/>
              </a:spcBef>
            </a:pPr>
            <a:r>
              <a:rPr lang="en-US" sz="3297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SAPU NYLON</a:t>
            </a:r>
          </a:p>
          <a:p>
            <a:pPr algn="l">
              <a:lnSpc>
                <a:spcPts val="3495"/>
              </a:lnSpc>
              <a:spcBef>
                <a:spcPct val="0"/>
              </a:spcBef>
            </a:pPr>
            <a:r>
              <a:rPr lang="en-US" sz="3297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SAPU LIDI</a:t>
            </a:r>
          </a:p>
          <a:p>
            <a:pPr algn="l">
              <a:lnSpc>
                <a:spcPts val="3495"/>
              </a:lnSpc>
              <a:spcBef>
                <a:spcPct val="0"/>
              </a:spcBef>
            </a:pPr>
            <a:r>
              <a:rPr lang="en-US" sz="3297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PLASTIK SAMPAH</a:t>
            </a:r>
          </a:p>
          <a:p>
            <a:pPr algn="l">
              <a:lnSpc>
                <a:spcPts val="3495"/>
              </a:lnSpc>
              <a:spcBef>
                <a:spcPct val="0"/>
              </a:spcBef>
            </a:pPr>
            <a:r>
              <a:rPr lang="en-US" sz="3297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CONTAINER BOX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58F416E-F32B-BF0F-66E2-032D21A21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73858" y="2011195"/>
            <a:ext cx="3550507" cy="35133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929855" y="4415939"/>
            <a:ext cx="22357833" cy="3039421"/>
            <a:chOff x="0" y="0"/>
            <a:chExt cx="5888483" cy="8005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88483" cy="800506"/>
            </a:xfrm>
            <a:custGeom>
              <a:avLst/>
              <a:gdLst/>
              <a:ahLst/>
              <a:cxnLst/>
              <a:rect l="l" t="t" r="r" b="b"/>
              <a:pathLst>
                <a:path w="5888483" h="800506">
                  <a:moveTo>
                    <a:pt x="0" y="0"/>
                  </a:moveTo>
                  <a:lnTo>
                    <a:pt x="5888483" y="0"/>
                  </a:lnTo>
                  <a:lnTo>
                    <a:pt x="5888483" y="800506"/>
                  </a:lnTo>
                  <a:lnTo>
                    <a:pt x="0" y="800506"/>
                  </a:lnTo>
                  <a:close/>
                </a:path>
              </a:pathLst>
            </a:custGeom>
            <a:solidFill>
              <a:srgbClr val="E5E5E5">
                <a:alpha val="6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5888483" cy="781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662828" y="1860865"/>
            <a:ext cx="9084944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2C6AD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PAKET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581151" y="1813240"/>
            <a:ext cx="6256625" cy="6256625"/>
            <a:chOff x="0" y="0"/>
            <a:chExt cx="14840029" cy="14840029"/>
          </a:xfrm>
        </p:grpSpPr>
        <p:sp>
          <p:nvSpPr>
            <p:cNvPr id="9" name="Freeform 9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-13558" r="-13558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6324365" y="-1033574"/>
            <a:ext cx="2846813" cy="284681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52425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662828" y="2679414"/>
            <a:ext cx="7953422" cy="1851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PERALATAN DAPUR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761145" y="4596915"/>
            <a:ext cx="3830769" cy="5212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6"/>
              </a:lnSpc>
            </a:pP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Wajan</a:t>
            </a:r>
            <a:r>
              <a:rPr lang="id-ID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Alumunium</a:t>
            </a: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Sodet</a:t>
            </a:r>
            <a:r>
              <a:rPr lang="id-ID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Gagang</a:t>
            </a: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Kayu</a:t>
            </a:r>
          </a:p>
          <a:p>
            <a:pPr algn="l">
              <a:lnSpc>
                <a:spcPts val="3436"/>
              </a:lnSpc>
            </a:pP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Sodet</a:t>
            </a:r>
            <a:r>
              <a:rPr lang="id-ID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Saringan</a:t>
            </a: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Teko </a:t>
            </a: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Alumunium</a:t>
            </a: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Tempat</a:t>
            </a: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Nasi</a:t>
            </a:r>
          </a:p>
          <a:p>
            <a:pPr algn="l">
              <a:lnSpc>
                <a:spcPts val="3436"/>
              </a:lnSpc>
            </a:pP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Piring</a:t>
            </a: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Melamin</a:t>
            </a: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Gelas </a:t>
            </a: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Melamin</a:t>
            </a: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Sendok</a:t>
            </a: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Makan</a:t>
            </a:r>
          </a:p>
          <a:p>
            <a:pPr algn="l">
              <a:lnSpc>
                <a:spcPts val="3436"/>
              </a:lnSpc>
            </a:pPr>
            <a:r>
              <a:rPr lang="en-US" sz="2816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Centong</a:t>
            </a:r>
            <a:r>
              <a:rPr lang="en-US" sz="281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Sayur</a:t>
            </a:r>
          </a:p>
          <a:p>
            <a:pPr algn="l">
              <a:lnSpc>
                <a:spcPts val="3436"/>
              </a:lnSpc>
            </a:pP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36"/>
              </a:lnSpc>
            </a:pPr>
            <a:endParaRPr lang="en-US" sz="2816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205300" y="4643065"/>
            <a:ext cx="3830769" cy="342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Centong Nasi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Dandang / Panci Serbaguna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Serbet / Lap Piring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Sabun Colek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Busa Cuci / Spon</a:t>
            </a:r>
          </a:p>
          <a:p>
            <a:pPr algn="l">
              <a:lnSpc>
                <a:spcPts val="3436"/>
              </a:lnSpc>
            </a:pPr>
            <a:r>
              <a:rPr lang="en-US" sz="28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Container Box</a:t>
            </a:r>
          </a:p>
          <a:p>
            <a:pPr algn="l">
              <a:lnSpc>
                <a:spcPts val="3436"/>
              </a:lnSpc>
            </a:pPr>
            <a:endParaRPr lang="en-US" sz="2816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01200" y="-266700"/>
            <a:ext cx="8096276" cy="10287000"/>
            <a:chOff x="0" y="0"/>
            <a:chExt cx="1254325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25" cy="1593725"/>
            </a:xfrm>
            <a:custGeom>
              <a:avLst/>
              <a:gdLst/>
              <a:ahLst/>
              <a:cxnLst/>
              <a:rect l="l" t="t" r="r" b="b"/>
              <a:pathLst>
                <a:path w="1254325" h="1593725">
                  <a:moveTo>
                    <a:pt x="95623" y="0"/>
                  </a:moveTo>
                  <a:lnTo>
                    <a:pt x="1158702" y="0"/>
                  </a:lnTo>
                  <a:cubicBezTo>
                    <a:pt x="1211513" y="0"/>
                    <a:pt x="1254325" y="42812"/>
                    <a:pt x="1254325" y="95623"/>
                  </a:cubicBezTo>
                  <a:lnTo>
                    <a:pt x="1254325" y="1498102"/>
                  </a:lnTo>
                  <a:cubicBezTo>
                    <a:pt x="1254325" y="1523463"/>
                    <a:pt x="1244251" y="1547785"/>
                    <a:pt x="1226318" y="1565718"/>
                  </a:cubicBezTo>
                  <a:cubicBezTo>
                    <a:pt x="1208385" y="1583651"/>
                    <a:pt x="1184063" y="1593725"/>
                    <a:pt x="1158702" y="1593725"/>
                  </a:cubicBezTo>
                  <a:lnTo>
                    <a:pt x="95623" y="1593725"/>
                  </a:lnTo>
                  <a:cubicBezTo>
                    <a:pt x="42812" y="1593725"/>
                    <a:pt x="0" y="1550914"/>
                    <a:pt x="0" y="1498102"/>
                  </a:cubicBezTo>
                  <a:lnTo>
                    <a:pt x="0" y="95623"/>
                  </a:lnTo>
                  <a:cubicBezTo>
                    <a:pt x="0" y="42812"/>
                    <a:pt x="42812" y="0"/>
                    <a:pt x="95623" y="0"/>
                  </a:cubicBezTo>
                  <a:close/>
                </a:path>
              </a:pathLst>
            </a:custGeom>
            <a:blipFill>
              <a:blip r:embed="rId2"/>
              <a:stretch>
                <a:fillRect l="-42312" t="-4866" r="-5767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815941" y="2930773"/>
            <a:ext cx="10118355" cy="5056983"/>
            <a:chOff x="0" y="0"/>
            <a:chExt cx="13491140" cy="6742644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3491140" cy="6742644"/>
              <a:chOff x="0" y="0"/>
              <a:chExt cx="1809810" cy="90451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809810" cy="904513"/>
              </a:xfrm>
              <a:custGeom>
                <a:avLst/>
                <a:gdLst/>
                <a:ahLst/>
                <a:cxnLst/>
                <a:rect l="l" t="t" r="r" b="b"/>
                <a:pathLst>
                  <a:path w="1809810" h="904513">
                    <a:moveTo>
                      <a:pt x="39022" y="0"/>
                    </a:moveTo>
                    <a:lnTo>
                      <a:pt x="1770788" y="0"/>
                    </a:lnTo>
                    <a:cubicBezTo>
                      <a:pt x="1792339" y="0"/>
                      <a:pt x="1809810" y="17471"/>
                      <a:pt x="1809810" y="39022"/>
                    </a:cubicBezTo>
                    <a:lnTo>
                      <a:pt x="1809810" y="865491"/>
                    </a:lnTo>
                    <a:cubicBezTo>
                      <a:pt x="1809810" y="887042"/>
                      <a:pt x="1792339" y="904513"/>
                      <a:pt x="1770788" y="904513"/>
                    </a:cubicBezTo>
                    <a:lnTo>
                      <a:pt x="39022" y="904513"/>
                    </a:lnTo>
                    <a:cubicBezTo>
                      <a:pt x="17471" y="904513"/>
                      <a:pt x="0" y="887042"/>
                      <a:pt x="0" y="865491"/>
                    </a:cubicBezTo>
                    <a:lnTo>
                      <a:pt x="0" y="39022"/>
                    </a:lnTo>
                    <a:cubicBezTo>
                      <a:pt x="0" y="17471"/>
                      <a:pt x="17471" y="0"/>
                      <a:pt x="3902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57150"/>
                <a:ext cx="1809810" cy="9616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752153" y="726396"/>
              <a:ext cx="11112582" cy="4990748"/>
              <a:chOff x="0" y="0"/>
              <a:chExt cx="2195078" cy="98582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195078" cy="985827"/>
              </a:xfrm>
              <a:custGeom>
                <a:avLst/>
                <a:gdLst/>
                <a:ahLst/>
                <a:cxnLst/>
                <a:rect l="l" t="t" r="r" b="b"/>
                <a:pathLst>
                  <a:path w="2195078" h="985827">
                    <a:moveTo>
                      <a:pt x="47374" y="0"/>
                    </a:moveTo>
                    <a:lnTo>
                      <a:pt x="2147704" y="0"/>
                    </a:lnTo>
                    <a:cubicBezTo>
                      <a:pt x="2160268" y="0"/>
                      <a:pt x="2172318" y="4991"/>
                      <a:pt x="2181202" y="13876"/>
                    </a:cubicBezTo>
                    <a:cubicBezTo>
                      <a:pt x="2190087" y="22760"/>
                      <a:pt x="2195078" y="34810"/>
                      <a:pt x="2195078" y="47374"/>
                    </a:cubicBezTo>
                    <a:lnTo>
                      <a:pt x="2195078" y="938453"/>
                    </a:lnTo>
                    <a:cubicBezTo>
                      <a:pt x="2195078" y="951017"/>
                      <a:pt x="2190087" y="963067"/>
                      <a:pt x="2181202" y="971951"/>
                    </a:cubicBezTo>
                    <a:cubicBezTo>
                      <a:pt x="2172318" y="980836"/>
                      <a:pt x="2160268" y="985827"/>
                      <a:pt x="2147704" y="985827"/>
                    </a:cubicBezTo>
                    <a:lnTo>
                      <a:pt x="47374" y="985827"/>
                    </a:lnTo>
                    <a:cubicBezTo>
                      <a:pt x="34810" y="985827"/>
                      <a:pt x="22760" y="980836"/>
                      <a:pt x="13876" y="971951"/>
                    </a:cubicBezTo>
                    <a:cubicBezTo>
                      <a:pt x="4991" y="963067"/>
                      <a:pt x="0" y="951017"/>
                      <a:pt x="0" y="938453"/>
                    </a:cubicBezTo>
                    <a:lnTo>
                      <a:pt x="0" y="47374"/>
                    </a:lnTo>
                    <a:cubicBezTo>
                      <a:pt x="0" y="34810"/>
                      <a:pt x="4991" y="22760"/>
                      <a:pt x="13876" y="13876"/>
                    </a:cubicBezTo>
                    <a:cubicBezTo>
                      <a:pt x="22760" y="4991"/>
                      <a:pt x="34810" y="0"/>
                      <a:pt x="47374" y="0"/>
                    </a:cubicBezTo>
                    <a:close/>
                  </a:path>
                </a:pathLst>
              </a:custGeom>
              <a:solidFill>
                <a:srgbClr val="C31F26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57150"/>
                <a:ext cx="2195078" cy="10429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1" name="TextBox 11"/>
          <p:cNvSpPr txBox="1"/>
          <p:nvPr/>
        </p:nvSpPr>
        <p:spPr>
          <a:xfrm>
            <a:off x="1571920" y="10455"/>
            <a:ext cx="7987806" cy="176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6"/>
              </a:lnSpc>
            </a:pPr>
            <a:r>
              <a:rPr lang="en-US" sz="9740" b="1">
                <a:solidFill>
                  <a:srgbClr val="C31F26"/>
                </a:solidFill>
                <a:latin typeface="Poppins Bold"/>
                <a:ea typeface="Poppins Bold"/>
                <a:cs typeface="Poppins Bold"/>
                <a:sym typeface="Poppins Bold"/>
              </a:rPr>
              <a:t>PENGERTIAN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05757" y="1560001"/>
            <a:ext cx="7720132" cy="176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6"/>
              </a:lnSpc>
            </a:pPr>
            <a:r>
              <a:rPr lang="en-US" sz="9740" b="1">
                <a:solidFill>
                  <a:srgbClr val="C31F26"/>
                </a:solidFill>
                <a:latin typeface="Poppins Bold"/>
                <a:ea typeface="Poppins Bold"/>
                <a:cs typeface="Poppins Bold"/>
                <a:sym typeface="Poppins Bold"/>
              </a:rPr>
              <a:t>PERALATAN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91121" y="3929867"/>
            <a:ext cx="7965119" cy="261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Peralatan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adalah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segala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bentuk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alat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dapat</a:t>
            </a:r>
            <a:endParaRPr lang="en-US" sz="20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dipergunakan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melakukan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pencarian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penyelamatan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dan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evakuasi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masyarakat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terdampak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bencana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membantu</a:t>
            </a:r>
            <a:r>
              <a:rPr lang="id-ID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pemenuhan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kebutuhan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dasar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pemulihan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segera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sarana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prasarana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vital</a:t>
            </a:r>
            <a:endParaRPr lang="id-ID" sz="20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Pasal 1,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Peraturan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BNPB </a:t>
            </a:r>
            <a:r>
              <a:rPr lang="en-US" sz="2099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Nomor</a:t>
            </a:r>
            <a:r>
              <a:rPr lang="en-US" sz="20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4/2018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  <a:endParaRPr lang="en-US" sz="2099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815941" y="7223785"/>
            <a:ext cx="10118355" cy="3406115"/>
            <a:chOff x="0" y="0"/>
            <a:chExt cx="13491140" cy="4084287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491140" cy="4084287"/>
              <a:chOff x="0" y="0"/>
              <a:chExt cx="1809810" cy="5478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809810" cy="547899"/>
              </a:xfrm>
              <a:custGeom>
                <a:avLst/>
                <a:gdLst/>
                <a:ahLst/>
                <a:cxnLst/>
                <a:rect l="l" t="t" r="r" b="b"/>
                <a:pathLst>
                  <a:path w="1809810" h="547899">
                    <a:moveTo>
                      <a:pt x="39022" y="0"/>
                    </a:moveTo>
                    <a:lnTo>
                      <a:pt x="1770788" y="0"/>
                    </a:lnTo>
                    <a:cubicBezTo>
                      <a:pt x="1792339" y="0"/>
                      <a:pt x="1809810" y="17471"/>
                      <a:pt x="1809810" y="39022"/>
                    </a:cubicBezTo>
                    <a:lnTo>
                      <a:pt x="1809810" y="508877"/>
                    </a:lnTo>
                    <a:cubicBezTo>
                      <a:pt x="1809810" y="530428"/>
                      <a:pt x="1792339" y="547899"/>
                      <a:pt x="1770788" y="547899"/>
                    </a:cubicBezTo>
                    <a:lnTo>
                      <a:pt x="39022" y="547899"/>
                    </a:lnTo>
                    <a:cubicBezTo>
                      <a:pt x="17471" y="547899"/>
                      <a:pt x="0" y="530428"/>
                      <a:pt x="0" y="508877"/>
                    </a:cubicBezTo>
                    <a:lnTo>
                      <a:pt x="0" y="39022"/>
                    </a:lnTo>
                    <a:cubicBezTo>
                      <a:pt x="0" y="17471"/>
                      <a:pt x="17471" y="0"/>
                      <a:pt x="3902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57150"/>
                <a:ext cx="1809810" cy="60504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752153" y="440007"/>
              <a:ext cx="11112582" cy="3023094"/>
              <a:chOff x="0" y="0"/>
              <a:chExt cx="2195078" cy="59715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195078" cy="597154"/>
              </a:xfrm>
              <a:custGeom>
                <a:avLst/>
                <a:gdLst/>
                <a:ahLst/>
                <a:cxnLst/>
                <a:rect l="l" t="t" r="r" b="b"/>
                <a:pathLst>
                  <a:path w="2195078" h="597154">
                    <a:moveTo>
                      <a:pt x="47374" y="0"/>
                    </a:moveTo>
                    <a:lnTo>
                      <a:pt x="2147704" y="0"/>
                    </a:lnTo>
                    <a:cubicBezTo>
                      <a:pt x="2160268" y="0"/>
                      <a:pt x="2172318" y="4991"/>
                      <a:pt x="2181202" y="13876"/>
                    </a:cubicBezTo>
                    <a:cubicBezTo>
                      <a:pt x="2190087" y="22760"/>
                      <a:pt x="2195078" y="34810"/>
                      <a:pt x="2195078" y="47374"/>
                    </a:cubicBezTo>
                    <a:lnTo>
                      <a:pt x="2195078" y="549780"/>
                    </a:lnTo>
                    <a:cubicBezTo>
                      <a:pt x="2195078" y="562345"/>
                      <a:pt x="2190087" y="574394"/>
                      <a:pt x="2181202" y="583279"/>
                    </a:cubicBezTo>
                    <a:cubicBezTo>
                      <a:pt x="2172318" y="592163"/>
                      <a:pt x="2160268" y="597154"/>
                      <a:pt x="2147704" y="597154"/>
                    </a:cubicBezTo>
                    <a:lnTo>
                      <a:pt x="47374" y="597154"/>
                    </a:lnTo>
                    <a:cubicBezTo>
                      <a:pt x="34810" y="597154"/>
                      <a:pt x="22760" y="592163"/>
                      <a:pt x="13876" y="583279"/>
                    </a:cubicBezTo>
                    <a:cubicBezTo>
                      <a:pt x="4991" y="574394"/>
                      <a:pt x="0" y="562345"/>
                      <a:pt x="0" y="549780"/>
                    </a:cubicBezTo>
                    <a:lnTo>
                      <a:pt x="0" y="47374"/>
                    </a:lnTo>
                    <a:cubicBezTo>
                      <a:pt x="0" y="34810"/>
                      <a:pt x="4991" y="22760"/>
                      <a:pt x="13876" y="13876"/>
                    </a:cubicBezTo>
                    <a:cubicBezTo>
                      <a:pt x="22760" y="4991"/>
                      <a:pt x="34810" y="0"/>
                      <a:pt x="47374" y="0"/>
                    </a:cubicBezTo>
                    <a:close/>
                  </a:path>
                </a:pathLst>
              </a:custGeom>
              <a:solidFill>
                <a:srgbClr val="C31F26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57150"/>
                <a:ext cx="2195078" cy="6543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1" name="TextBox 21"/>
          <p:cNvSpPr txBox="1"/>
          <p:nvPr/>
        </p:nvSpPr>
        <p:spPr>
          <a:xfrm>
            <a:off x="781305" y="7750575"/>
            <a:ext cx="9775859" cy="230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41"/>
              </a:lnSpc>
              <a:spcBef>
                <a:spcPct val="0"/>
              </a:spcBef>
            </a:pPr>
            <a:r>
              <a:rPr lang="en-US" sz="1737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PERALATAN ADALAH SEGALA BENTUK ALAT YANGꢀDAPAT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42116" y="8073196"/>
            <a:ext cx="8247414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1"/>
              </a:lnSpc>
              <a:spcBef>
                <a:spcPct val="0"/>
              </a:spcBef>
            </a:pPr>
            <a:r>
              <a:rPr lang="en-US" sz="1737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DIPERGUNAKAN UNTUK MEMBANTU PENCARIAN,ꢀPENYELAMATAN</a:t>
            </a:r>
          </a:p>
          <a:p>
            <a:pPr algn="ctr">
              <a:lnSpc>
                <a:spcPts val="1841"/>
              </a:lnSpc>
              <a:spcBef>
                <a:spcPct val="0"/>
              </a:spcBef>
            </a:pPr>
            <a:r>
              <a:rPr lang="en-US" sz="1737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DAN EVAKUASI MASYARAKAT YANG TERKENA BENCANA,MEMBANTU</a:t>
            </a:r>
          </a:p>
          <a:p>
            <a:pPr algn="ctr">
              <a:lnSpc>
                <a:spcPts val="1841"/>
              </a:lnSpc>
              <a:spcBef>
                <a:spcPct val="0"/>
              </a:spcBef>
            </a:pPr>
            <a:r>
              <a:rPr lang="en-US" sz="1737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PEMENUHAN KEBUTUHAN DASAR DAN UNTUK PEMULIHAN SEGERA</a:t>
            </a:r>
          </a:p>
          <a:p>
            <a:pPr algn="ctr">
              <a:lnSpc>
                <a:spcPts val="1841"/>
              </a:lnSpc>
              <a:spcBef>
                <a:spcPct val="0"/>
              </a:spcBef>
            </a:pPr>
            <a:r>
              <a:rPr lang="en-US" sz="1737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PRASARANA DAN SARANA VITAL. PERALATAN MERUPAKAN BARANG</a:t>
            </a:r>
          </a:p>
          <a:p>
            <a:pPr algn="ctr">
              <a:lnSpc>
                <a:spcPts val="1841"/>
              </a:lnSpc>
              <a:spcBef>
                <a:spcPct val="0"/>
              </a:spcBef>
            </a:pPr>
            <a:r>
              <a:rPr lang="en-US" sz="1737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ASET YANGꢀHARUS TERCATAT DALAM BARANG MILIK NEGARA BARANG MILIK DAERAH.</a:t>
            </a:r>
            <a:endParaRPr lang="id-ID" sz="1737" b="1" dirty="0">
              <a:solidFill>
                <a:srgbClr val="000000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  <a:p>
            <a:pPr algn="ctr">
              <a:lnSpc>
                <a:spcPts val="1841"/>
              </a:lnSpc>
              <a:spcBef>
                <a:spcPct val="0"/>
              </a:spcBef>
            </a:pPr>
            <a:r>
              <a:rPr lang="en-US" sz="1400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PERKA BNPB NO. 3 TAHUN 2014 TENTANG PETUNJUK PERALATAN OPERASIONAL GUDANG</a:t>
            </a:r>
            <a:r>
              <a:rPr lang="id-ID" sz="1400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PERALATAN PENANGGULANGAN BENCAN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27363" y="5313680"/>
            <a:ext cx="13833274" cy="3390545"/>
            <a:chOff x="0" y="0"/>
            <a:chExt cx="3643331" cy="8929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43331" cy="892983"/>
            </a:xfrm>
            <a:custGeom>
              <a:avLst/>
              <a:gdLst/>
              <a:ahLst/>
              <a:cxnLst/>
              <a:rect l="l" t="t" r="r" b="b"/>
              <a:pathLst>
                <a:path w="3643331" h="892983">
                  <a:moveTo>
                    <a:pt x="28543" y="0"/>
                  </a:moveTo>
                  <a:lnTo>
                    <a:pt x="3614789" y="0"/>
                  </a:lnTo>
                  <a:cubicBezTo>
                    <a:pt x="3630552" y="0"/>
                    <a:pt x="3643331" y="12779"/>
                    <a:pt x="3643331" y="28543"/>
                  </a:cubicBezTo>
                  <a:lnTo>
                    <a:pt x="3643331" y="864440"/>
                  </a:lnTo>
                  <a:cubicBezTo>
                    <a:pt x="3643331" y="880204"/>
                    <a:pt x="3630552" y="892983"/>
                    <a:pt x="3614789" y="892983"/>
                  </a:cubicBezTo>
                  <a:lnTo>
                    <a:pt x="28543" y="892983"/>
                  </a:lnTo>
                  <a:cubicBezTo>
                    <a:pt x="12779" y="892983"/>
                    <a:pt x="0" y="880204"/>
                    <a:pt x="0" y="864440"/>
                  </a:cubicBezTo>
                  <a:lnTo>
                    <a:pt x="0" y="28543"/>
                  </a:lnTo>
                  <a:cubicBezTo>
                    <a:pt x="0" y="12779"/>
                    <a:pt x="12779" y="0"/>
                    <a:pt x="2854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643331" cy="950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09198" y="5313680"/>
            <a:ext cx="3086100" cy="3390545"/>
            <a:chOff x="0" y="0"/>
            <a:chExt cx="812800" cy="8929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92983"/>
            </a:xfrm>
            <a:custGeom>
              <a:avLst/>
              <a:gdLst/>
              <a:ahLst/>
              <a:cxnLst/>
              <a:rect l="l" t="t" r="r" b="b"/>
              <a:pathLst>
                <a:path w="812800" h="892983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765042"/>
                  </a:lnTo>
                  <a:cubicBezTo>
                    <a:pt x="812800" y="798974"/>
                    <a:pt x="799321" y="831517"/>
                    <a:pt x="775327" y="855510"/>
                  </a:cubicBezTo>
                  <a:cubicBezTo>
                    <a:pt x="751333" y="879504"/>
                    <a:pt x="718791" y="892983"/>
                    <a:pt x="684859" y="892983"/>
                  </a:cubicBezTo>
                  <a:lnTo>
                    <a:pt x="127941" y="892983"/>
                  </a:lnTo>
                  <a:cubicBezTo>
                    <a:pt x="94009" y="892983"/>
                    <a:pt x="61467" y="879504"/>
                    <a:pt x="37473" y="855510"/>
                  </a:cubicBezTo>
                  <a:cubicBezTo>
                    <a:pt x="13479" y="831517"/>
                    <a:pt x="0" y="798974"/>
                    <a:pt x="0" y="765042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950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613087" y="5313680"/>
            <a:ext cx="3086100" cy="3390545"/>
            <a:chOff x="0" y="0"/>
            <a:chExt cx="812800" cy="8929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92983"/>
            </a:xfrm>
            <a:custGeom>
              <a:avLst/>
              <a:gdLst/>
              <a:ahLst/>
              <a:cxnLst/>
              <a:rect l="l" t="t" r="r" b="b"/>
              <a:pathLst>
                <a:path w="812800" h="892983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765042"/>
                  </a:lnTo>
                  <a:cubicBezTo>
                    <a:pt x="812800" y="798974"/>
                    <a:pt x="799321" y="831517"/>
                    <a:pt x="775327" y="855510"/>
                  </a:cubicBezTo>
                  <a:cubicBezTo>
                    <a:pt x="751333" y="879504"/>
                    <a:pt x="718791" y="892983"/>
                    <a:pt x="684859" y="892983"/>
                  </a:cubicBezTo>
                  <a:lnTo>
                    <a:pt x="127941" y="892983"/>
                  </a:lnTo>
                  <a:cubicBezTo>
                    <a:pt x="94009" y="892983"/>
                    <a:pt x="61467" y="879504"/>
                    <a:pt x="37473" y="855510"/>
                  </a:cubicBezTo>
                  <a:cubicBezTo>
                    <a:pt x="13479" y="831517"/>
                    <a:pt x="0" y="798974"/>
                    <a:pt x="0" y="765042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950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14303" y="5716473"/>
            <a:ext cx="1094105" cy="109410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707137" y="735214"/>
            <a:ext cx="12873726" cy="2216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8"/>
              </a:lnSpc>
            </a:pPr>
            <a:r>
              <a:rPr lang="en-US" sz="897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SUMBER BANTUAN</a:t>
            </a:r>
          </a:p>
          <a:p>
            <a:pPr algn="ctr">
              <a:lnSpc>
                <a:spcPts val="8168"/>
              </a:lnSpc>
            </a:pPr>
            <a:r>
              <a:rPr lang="en-US" sz="897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PERALATAN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76902" y="3755349"/>
            <a:ext cx="14934197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PERATURAN KEPALA BADAN NASIONAL PENANGGULANGAN ENCANA NOMOR 5 TAHUN 2009 TENTANG PEDOMAN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BANTUAN PERALATAN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281375" y="6017780"/>
            <a:ext cx="2347764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MASYARAKAT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281375" y="7495997"/>
            <a:ext cx="3257849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LEMBAGA USAHA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75108" y="5956503"/>
            <a:ext cx="3426104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PEMERINTAH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841783" y="7505268"/>
            <a:ext cx="4138906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PEMERINTAH DAERAH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478969" y="5937453"/>
            <a:ext cx="964773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02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917355" y="5716473"/>
            <a:ext cx="1094105" cy="1094105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982021" y="5937453"/>
            <a:ext cx="964773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01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2917355" y="7194690"/>
            <a:ext cx="1094105" cy="1094105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2982021" y="7415670"/>
            <a:ext cx="964773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03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9414303" y="7194690"/>
            <a:ext cx="1094105" cy="1094105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9478969" y="7415670"/>
            <a:ext cx="964773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04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760107" y="9258300"/>
            <a:ext cx="16767786" cy="3390545"/>
            <a:chOff x="0" y="0"/>
            <a:chExt cx="4416207" cy="89298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416207" cy="892983"/>
            </a:xfrm>
            <a:custGeom>
              <a:avLst/>
              <a:gdLst/>
              <a:ahLst/>
              <a:cxnLst/>
              <a:rect l="l" t="t" r="r" b="b"/>
              <a:pathLst>
                <a:path w="4416207" h="892983">
                  <a:moveTo>
                    <a:pt x="23547" y="0"/>
                  </a:moveTo>
                  <a:lnTo>
                    <a:pt x="4392659" y="0"/>
                  </a:lnTo>
                  <a:cubicBezTo>
                    <a:pt x="4405664" y="0"/>
                    <a:pt x="4416207" y="10543"/>
                    <a:pt x="4416207" y="23547"/>
                  </a:cubicBezTo>
                  <a:lnTo>
                    <a:pt x="4416207" y="869436"/>
                  </a:lnTo>
                  <a:cubicBezTo>
                    <a:pt x="4416207" y="882441"/>
                    <a:pt x="4405664" y="892983"/>
                    <a:pt x="4392659" y="892983"/>
                  </a:cubicBezTo>
                  <a:lnTo>
                    <a:pt x="23547" y="892983"/>
                  </a:lnTo>
                  <a:cubicBezTo>
                    <a:pt x="10543" y="892983"/>
                    <a:pt x="0" y="882441"/>
                    <a:pt x="0" y="869436"/>
                  </a:cubicBezTo>
                  <a:lnTo>
                    <a:pt x="0" y="23547"/>
                  </a:lnTo>
                  <a:cubicBezTo>
                    <a:pt x="0" y="10543"/>
                    <a:pt x="10543" y="0"/>
                    <a:pt x="23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57150"/>
              <a:ext cx="4416207" cy="950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715250"/>
            <a:ext cx="18288000" cy="3086100"/>
            <a:chOff x="0" y="0"/>
            <a:chExt cx="4816593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791210"/>
                  </a:lnTo>
                  <a:cubicBezTo>
                    <a:pt x="4816592" y="803134"/>
                    <a:pt x="4806926" y="812800"/>
                    <a:pt x="4795002" y="812800"/>
                  </a:cubicBezTo>
                  <a:lnTo>
                    <a:pt x="21590" y="812800"/>
                  </a:lnTo>
                  <a:cubicBezTo>
                    <a:pt x="9666" y="812800"/>
                    <a:pt x="0" y="803134"/>
                    <a:pt x="0" y="791210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16593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835254"/>
            <a:ext cx="18288000" cy="3086100"/>
            <a:chOff x="0" y="0"/>
            <a:chExt cx="4816593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791210"/>
                  </a:lnTo>
                  <a:cubicBezTo>
                    <a:pt x="4816592" y="803134"/>
                    <a:pt x="4806926" y="812800"/>
                    <a:pt x="4795002" y="812800"/>
                  </a:cubicBezTo>
                  <a:lnTo>
                    <a:pt x="21590" y="812800"/>
                  </a:lnTo>
                  <a:cubicBezTo>
                    <a:pt x="9666" y="812800"/>
                    <a:pt x="0" y="803134"/>
                    <a:pt x="0" y="791210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4816593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50435" y="3072247"/>
            <a:ext cx="4184120" cy="418412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7051940" y="3072247"/>
            <a:ext cx="4184120" cy="418412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16666" r="-16666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2148686" y="3072247"/>
            <a:ext cx="4184120" cy="418412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t="-16666" b="-16666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635584" y="612546"/>
            <a:ext cx="17016832" cy="115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49"/>
              </a:lnSpc>
            </a:pPr>
            <a:r>
              <a:rPr lang="en-US" sz="69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CONTOH PERALATAN DASAR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950435" y="3051440"/>
            <a:ext cx="4184120" cy="418412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2120" r="-2120"/>
              </a:stretch>
            </a:blipFill>
          </p:spPr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037717"/>
            <a:ext cx="18288000" cy="3086100"/>
            <a:chOff x="0" y="0"/>
            <a:chExt cx="4816593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791210"/>
                  </a:lnTo>
                  <a:cubicBezTo>
                    <a:pt x="4816592" y="803134"/>
                    <a:pt x="4806926" y="812800"/>
                    <a:pt x="4795002" y="812800"/>
                  </a:cubicBezTo>
                  <a:lnTo>
                    <a:pt x="21590" y="812800"/>
                  </a:lnTo>
                  <a:cubicBezTo>
                    <a:pt x="9666" y="812800"/>
                    <a:pt x="0" y="803134"/>
                    <a:pt x="0" y="791210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16593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835254"/>
            <a:ext cx="18288000" cy="3086100"/>
            <a:chOff x="0" y="0"/>
            <a:chExt cx="4816593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791210"/>
                  </a:lnTo>
                  <a:cubicBezTo>
                    <a:pt x="4816592" y="803134"/>
                    <a:pt x="4806926" y="812800"/>
                    <a:pt x="4795002" y="812800"/>
                  </a:cubicBezTo>
                  <a:lnTo>
                    <a:pt x="21590" y="812800"/>
                  </a:lnTo>
                  <a:cubicBezTo>
                    <a:pt x="9666" y="812800"/>
                    <a:pt x="0" y="803134"/>
                    <a:pt x="0" y="791210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4816593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4001" y="3052222"/>
            <a:ext cx="4184120" cy="418412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22794" r="-22794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2599879" y="3052222"/>
            <a:ext cx="4184120" cy="418412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2599879" y="3051440"/>
            <a:ext cx="4184120" cy="418412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7051940" y="3051440"/>
            <a:ext cx="4184120" cy="418412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36764" r="-36764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635584" y="838200"/>
            <a:ext cx="17016832" cy="125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CONTOH PERALATAN PENDUKUNG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1F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037717"/>
            <a:ext cx="18288000" cy="3086100"/>
            <a:chOff x="0" y="0"/>
            <a:chExt cx="4816593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791210"/>
                  </a:lnTo>
                  <a:cubicBezTo>
                    <a:pt x="4816592" y="803134"/>
                    <a:pt x="4806926" y="812800"/>
                    <a:pt x="4795002" y="812800"/>
                  </a:cubicBezTo>
                  <a:lnTo>
                    <a:pt x="21590" y="812800"/>
                  </a:lnTo>
                  <a:cubicBezTo>
                    <a:pt x="9666" y="812800"/>
                    <a:pt x="0" y="803134"/>
                    <a:pt x="0" y="791210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16593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835254"/>
            <a:ext cx="18288000" cy="3086100"/>
            <a:chOff x="0" y="0"/>
            <a:chExt cx="4816593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791210"/>
                  </a:lnTo>
                  <a:cubicBezTo>
                    <a:pt x="4816592" y="803134"/>
                    <a:pt x="4806926" y="812800"/>
                    <a:pt x="4795002" y="812800"/>
                  </a:cubicBezTo>
                  <a:lnTo>
                    <a:pt x="21590" y="812800"/>
                  </a:lnTo>
                  <a:cubicBezTo>
                    <a:pt x="9666" y="812800"/>
                    <a:pt x="0" y="803134"/>
                    <a:pt x="0" y="791210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4816593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4001" y="3052222"/>
            <a:ext cx="4184120" cy="418412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53869" r="-53869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2599879" y="3052222"/>
            <a:ext cx="4184120" cy="418412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66969" r="-66969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7051940" y="3051440"/>
            <a:ext cx="4184120" cy="418412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10024" r="-10024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635584" y="838200"/>
            <a:ext cx="17016832" cy="125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CONTOH PERALATAN KHUSUS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4350" y="6285680"/>
            <a:ext cx="3827302" cy="3647295"/>
            <a:chOff x="0" y="0"/>
            <a:chExt cx="1008014" cy="9606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8014" cy="960604"/>
            </a:xfrm>
            <a:custGeom>
              <a:avLst/>
              <a:gdLst/>
              <a:ahLst/>
              <a:cxnLst/>
              <a:rect l="l" t="t" r="r" b="b"/>
              <a:pathLst>
                <a:path w="1008014" h="960604">
                  <a:moveTo>
                    <a:pt x="103164" y="0"/>
                  </a:moveTo>
                  <a:lnTo>
                    <a:pt x="904850" y="0"/>
                  </a:lnTo>
                  <a:cubicBezTo>
                    <a:pt x="932211" y="0"/>
                    <a:pt x="958451" y="10869"/>
                    <a:pt x="977798" y="30216"/>
                  </a:cubicBezTo>
                  <a:cubicBezTo>
                    <a:pt x="997145" y="49563"/>
                    <a:pt x="1008014" y="75803"/>
                    <a:pt x="1008014" y="103164"/>
                  </a:cubicBezTo>
                  <a:lnTo>
                    <a:pt x="1008014" y="857441"/>
                  </a:lnTo>
                  <a:cubicBezTo>
                    <a:pt x="1008014" y="884802"/>
                    <a:pt x="997145" y="911042"/>
                    <a:pt x="977798" y="930388"/>
                  </a:cubicBezTo>
                  <a:cubicBezTo>
                    <a:pt x="958451" y="949735"/>
                    <a:pt x="932211" y="960604"/>
                    <a:pt x="904850" y="960604"/>
                  </a:cubicBezTo>
                  <a:lnTo>
                    <a:pt x="103164" y="960604"/>
                  </a:lnTo>
                  <a:cubicBezTo>
                    <a:pt x="75803" y="960604"/>
                    <a:pt x="49563" y="949735"/>
                    <a:pt x="30216" y="930388"/>
                  </a:cubicBezTo>
                  <a:cubicBezTo>
                    <a:pt x="10869" y="911042"/>
                    <a:pt x="0" y="884802"/>
                    <a:pt x="0" y="857441"/>
                  </a:cubicBezTo>
                  <a:lnTo>
                    <a:pt x="0" y="103164"/>
                  </a:lnTo>
                  <a:cubicBezTo>
                    <a:pt x="0" y="75803"/>
                    <a:pt x="10869" y="49563"/>
                    <a:pt x="30216" y="30216"/>
                  </a:cubicBezTo>
                  <a:cubicBezTo>
                    <a:pt x="49563" y="10869"/>
                    <a:pt x="75803" y="0"/>
                    <a:pt x="1031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C31F26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008014" cy="10177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799808" y="7139336"/>
            <a:ext cx="4999110" cy="3511875"/>
          </a:xfrm>
          <a:custGeom>
            <a:avLst/>
            <a:gdLst/>
            <a:ahLst/>
            <a:cxnLst/>
            <a:rect l="l" t="t" r="r" b="b"/>
            <a:pathLst>
              <a:path w="4999110" h="3511875">
                <a:moveTo>
                  <a:pt x="0" y="0"/>
                </a:moveTo>
                <a:lnTo>
                  <a:pt x="4999110" y="0"/>
                </a:lnTo>
                <a:lnTo>
                  <a:pt x="4999110" y="3511875"/>
                </a:lnTo>
                <a:lnTo>
                  <a:pt x="0" y="35118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871722" y="8397188"/>
            <a:ext cx="3391339" cy="2356981"/>
          </a:xfrm>
          <a:custGeom>
            <a:avLst/>
            <a:gdLst/>
            <a:ahLst/>
            <a:cxnLst/>
            <a:rect l="l" t="t" r="r" b="b"/>
            <a:pathLst>
              <a:path w="3391339" h="2356981">
                <a:moveTo>
                  <a:pt x="0" y="0"/>
                </a:moveTo>
                <a:lnTo>
                  <a:pt x="3391339" y="0"/>
                </a:lnTo>
                <a:lnTo>
                  <a:pt x="3391339" y="2356981"/>
                </a:lnTo>
                <a:lnTo>
                  <a:pt x="0" y="23569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088707" y="8530173"/>
            <a:ext cx="4221513" cy="2269063"/>
          </a:xfrm>
          <a:custGeom>
            <a:avLst/>
            <a:gdLst/>
            <a:ahLst/>
            <a:cxnLst/>
            <a:rect l="l" t="t" r="r" b="b"/>
            <a:pathLst>
              <a:path w="4221513" h="2269063">
                <a:moveTo>
                  <a:pt x="0" y="0"/>
                </a:moveTo>
                <a:lnTo>
                  <a:pt x="4221513" y="0"/>
                </a:lnTo>
                <a:lnTo>
                  <a:pt x="4221513" y="2269064"/>
                </a:lnTo>
                <a:lnTo>
                  <a:pt x="0" y="22690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312952" y="400279"/>
            <a:ext cx="17654353" cy="3675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21"/>
              </a:lnSpc>
            </a:pPr>
            <a:r>
              <a:rPr lang="en-US" sz="7678" b="1">
                <a:solidFill>
                  <a:srgbClr val="C31F26"/>
                </a:solidFill>
                <a:latin typeface="Poppins Bold"/>
                <a:ea typeface="Poppins Bold"/>
                <a:cs typeface="Poppins Bold"/>
                <a:sym typeface="Poppins Bold"/>
              </a:rPr>
              <a:t>TANTANGAN DALAM SISTEM LOGISTIK KEBENCANAAN</a:t>
            </a:r>
          </a:p>
          <a:p>
            <a:pPr algn="l">
              <a:lnSpc>
                <a:spcPts val="9521"/>
              </a:lnSpc>
            </a:pPr>
            <a:endParaRPr lang="en-US" sz="7678" b="1">
              <a:solidFill>
                <a:srgbClr val="C31F2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733961" y="3257855"/>
            <a:ext cx="12329568" cy="6797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Rantai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pasokan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logistik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panjang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Prosedur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birokratis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rumit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terutama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terkait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dengan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bea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cukai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Konektivitas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pelayaranyang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masihlemah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Pelayanandan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operasional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pelabuhan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yangbelumefisien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Parahnyakonektivitas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disekitar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wilayah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terdampak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Masih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besarnya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beban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sektor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penerbangan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Masih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terbatasnyakonektivitas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jalur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internasional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57200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Serta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lemahnya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koordinasi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antara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pemerintah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pusat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</a:t>
            </a:r>
            <a:r>
              <a:rPr lang="id-ID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daerah</a:t>
            </a:r>
            <a:r>
              <a:rPr lang="id-ID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dalam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penanganan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logistik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kebencanaan</a:t>
            </a:r>
            <a:r>
              <a:rPr lang="en-US" sz="26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1913651" y="2252376"/>
            <a:ext cx="3827302" cy="3647295"/>
            <a:chOff x="0" y="0"/>
            <a:chExt cx="1008014" cy="9606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08014" cy="960604"/>
            </a:xfrm>
            <a:custGeom>
              <a:avLst/>
              <a:gdLst/>
              <a:ahLst/>
              <a:cxnLst/>
              <a:rect l="l" t="t" r="r" b="b"/>
              <a:pathLst>
                <a:path w="1008014" h="960604">
                  <a:moveTo>
                    <a:pt x="103164" y="0"/>
                  </a:moveTo>
                  <a:lnTo>
                    <a:pt x="904850" y="0"/>
                  </a:lnTo>
                  <a:cubicBezTo>
                    <a:pt x="932211" y="0"/>
                    <a:pt x="958451" y="10869"/>
                    <a:pt x="977798" y="30216"/>
                  </a:cubicBezTo>
                  <a:cubicBezTo>
                    <a:pt x="997145" y="49563"/>
                    <a:pt x="1008014" y="75803"/>
                    <a:pt x="1008014" y="103164"/>
                  </a:cubicBezTo>
                  <a:lnTo>
                    <a:pt x="1008014" y="857441"/>
                  </a:lnTo>
                  <a:cubicBezTo>
                    <a:pt x="1008014" y="884802"/>
                    <a:pt x="997145" y="911042"/>
                    <a:pt x="977798" y="930388"/>
                  </a:cubicBezTo>
                  <a:cubicBezTo>
                    <a:pt x="958451" y="949735"/>
                    <a:pt x="932211" y="960604"/>
                    <a:pt x="904850" y="960604"/>
                  </a:cubicBezTo>
                  <a:lnTo>
                    <a:pt x="103164" y="960604"/>
                  </a:lnTo>
                  <a:cubicBezTo>
                    <a:pt x="75803" y="960604"/>
                    <a:pt x="49563" y="949735"/>
                    <a:pt x="30216" y="930388"/>
                  </a:cubicBezTo>
                  <a:cubicBezTo>
                    <a:pt x="10869" y="911042"/>
                    <a:pt x="0" y="884802"/>
                    <a:pt x="0" y="857441"/>
                  </a:cubicBezTo>
                  <a:lnTo>
                    <a:pt x="0" y="103164"/>
                  </a:lnTo>
                  <a:cubicBezTo>
                    <a:pt x="0" y="75803"/>
                    <a:pt x="10869" y="49563"/>
                    <a:pt x="30216" y="30216"/>
                  </a:cubicBezTo>
                  <a:cubicBezTo>
                    <a:pt x="49563" y="10869"/>
                    <a:pt x="75803" y="0"/>
                    <a:pt x="1031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C31F26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008014" cy="10177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152606" y="-1823647"/>
            <a:ext cx="3827302" cy="3647295"/>
            <a:chOff x="0" y="0"/>
            <a:chExt cx="1008014" cy="96060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08014" cy="960604"/>
            </a:xfrm>
            <a:custGeom>
              <a:avLst/>
              <a:gdLst/>
              <a:ahLst/>
              <a:cxnLst/>
              <a:rect l="l" t="t" r="r" b="b"/>
              <a:pathLst>
                <a:path w="1008014" h="960604">
                  <a:moveTo>
                    <a:pt x="103164" y="0"/>
                  </a:moveTo>
                  <a:lnTo>
                    <a:pt x="904850" y="0"/>
                  </a:lnTo>
                  <a:cubicBezTo>
                    <a:pt x="932211" y="0"/>
                    <a:pt x="958451" y="10869"/>
                    <a:pt x="977798" y="30216"/>
                  </a:cubicBezTo>
                  <a:cubicBezTo>
                    <a:pt x="997145" y="49563"/>
                    <a:pt x="1008014" y="75803"/>
                    <a:pt x="1008014" y="103164"/>
                  </a:cubicBezTo>
                  <a:lnTo>
                    <a:pt x="1008014" y="857441"/>
                  </a:lnTo>
                  <a:cubicBezTo>
                    <a:pt x="1008014" y="884802"/>
                    <a:pt x="997145" y="911042"/>
                    <a:pt x="977798" y="930388"/>
                  </a:cubicBezTo>
                  <a:cubicBezTo>
                    <a:pt x="958451" y="949735"/>
                    <a:pt x="932211" y="960604"/>
                    <a:pt x="904850" y="960604"/>
                  </a:cubicBezTo>
                  <a:lnTo>
                    <a:pt x="103164" y="960604"/>
                  </a:lnTo>
                  <a:cubicBezTo>
                    <a:pt x="75803" y="960604"/>
                    <a:pt x="49563" y="949735"/>
                    <a:pt x="30216" y="930388"/>
                  </a:cubicBezTo>
                  <a:cubicBezTo>
                    <a:pt x="10869" y="911042"/>
                    <a:pt x="0" y="884802"/>
                    <a:pt x="0" y="857441"/>
                  </a:cubicBezTo>
                  <a:lnTo>
                    <a:pt x="0" y="103164"/>
                  </a:lnTo>
                  <a:cubicBezTo>
                    <a:pt x="0" y="75803"/>
                    <a:pt x="10869" y="49563"/>
                    <a:pt x="30216" y="30216"/>
                  </a:cubicBezTo>
                  <a:cubicBezTo>
                    <a:pt x="49563" y="10869"/>
                    <a:pt x="75803" y="0"/>
                    <a:pt x="1031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C31F26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008014" cy="10177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89780"/>
            <a:ext cx="2741520" cy="638920"/>
            <a:chOff x="0" y="0"/>
            <a:chExt cx="1593789" cy="371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93789" cy="371437"/>
            </a:xfrm>
            <a:custGeom>
              <a:avLst/>
              <a:gdLst/>
              <a:ahLst/>
              <a:cxnLst/>
              <a:rect l="l" t="t" r="r" b="b"/>
              <a:pathLst>
                <a:path w="1593789" h="371437">
                  <a:moveTo>
                    <a:pt x="0" y="0"/>
                  </a:moveTo>
                  <a:lnTo>
                    <a:pt x="1593789" y="0"/>
                  </a:lnTo>
                  <a:lnTo>
                    <a:pt x="1593789" y="371437"/>
                  </a:lnTo>
                  <a:lnTo>
                    <a:pt x="0" y="371437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93789" cy="409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59300" y="8210550"/>
            <a:ext cx="1028700" cy="1047750"/>
            <a:chOff x="0" y="0"/>
            <a:chExt cx="270933" cy="275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314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077450" y="1028700"/>
            <a:ext cx="7181850" cy="7181850"/>
            <a:chOff x="0" y="0"/>
            <a:chExt cx="9575800" cy="95758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16666" r="16666"/>
            <a:stretch>
              <a:fillRect/>
            </a:stretch>
          </p:blipFill>
          <p:spPr>
            <a:xfrm>
              <a:off x="0" y="0"/>
              <a:ext cx="9575800" cy="9575800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17362657" y="8513804"/>
            <a:ext cx="821985" cy="40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  <a:spcBef>
                <a:spcPct val="0"/>
              </a:spcBef>
            </a:pPr>
            <a:r>
              <a:rPr lang="en-US" sz="246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72158" y="1982341"/>
            <a:ext cx="4141922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F7653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MATERI POKOK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72158" y="3976079"/>
            <a:ext cx="438028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Manajemen Logistik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972158" y="4717266"/>
            <a:ext cx="6238393" cy="1580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Manajemen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Peralatan</a:t>
            </a:r>
            <a:r>
              <a:rPr lang="id-ID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penanggulangan bencana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40835" y="1028700"/>
            <a:ext cx="4026833" cy="5246370"/>
            <a:chOff x="0" y="0"/>
            <a:chExt cx="623862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3862" cy="812800"/>
            </a:xfrm>
            <a:custGeom>
              <a:avLst/>
              <a:gdLst/>
              <a:ahLst/>
              <a:cxnLst/>
              <a:rect l="l" t="t" r="r" b="b"/>
              <a:pathLst>
                <a:path w="623862" h="812800">
                  <a:moveTo>
                    <a:pt x="96129" y="0"/>
                  </a:moveTo>
                  <a:lnTo>
                    <a:pt x="527733" y="0"/>
                  </a:lnTo>
                  <a:cubicBezTo>
                    <a:pt x="580823" y="0"/>
                    <a:pt x="623862" y="43038"/>
                    <a:pt x="623862" y="96129"/>
                  </a:cubicBezTo>
                  <a:lnTo>
                    <a:pt x="623862" y="716671"/>
                  </a:lnTo>
                  <a:cubicBezTo>
                    <a:pt x="623862" y="769761"/>
                    <a:pt x="580823" y="812800"/>
                    <a:pt x="527733" y="812800"/>
                  </a:cubicBezTo>
                  <a:lnTo>
                    <a:pt x="96129" y="812800"/>
                  </a:lnTo>
                  <a:cubicBezTo>
                    <a:pt x="43038" y="812800"/>
                    <a:pt x="0" y="769761"/>
                    <a:pt x="0" y="716671"/>
                  </a:cubicBezTo>
                  <a:lnTo>
                    <a:pt x="0" y="96129"/>
                  </a:lnTo>
                  <a:cubicBezTo>
                    <a:pt x="0" y="43038"/>
                    <a:pt x="43038" y="0"/>
                    <a:pt x="96129" y="0"/>
                  </a:cubicBezTo>
                  <a:close/>
                </a:path>
              </a:pathLst>
            </a:custGeom>
            <a:blipFill>
              <a:blip r:embed="rId2"/>
              <a:stretch>
                <a:fillRect l="-50468" r="-50468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3475947" y="-362129"/>
            <a:ext cx="4026833" cy="5246370"/>
            <a:chOff x="0" y="0"/>
            <a:chExt cx="623862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3862" cy="812800"/>
            </a:xfrm>
            <a:custGeom>
              <a:avLst/>
              <a:gdLst/>
              <a:ahLst/>
              <a:cxnLst/>
              <a:rect l="l" t="t" r="r" b="b"/>
              <a:pathLst>
                <a:path w="623862" h="812800">
                  <a:moveTo>
                    <a:pt x="96129" y="0"/>
                  </a:moveTo>
                  <a:lnTo>
                    <a:pt x="527733" y="0"/>
                  </a:lnTo>
                  <a:cubicBezTo>
                    <a:pt x="580823" y="0"/>
                    <a:pt x="623862" y="43038"/>
                    <a:pt x="623862" y="96129"/>
                  </a:cubicBezTo>
                  <a:lnTo>
                    <a:pt x="623862" y="716671"/>
                  </a:lnTo>
                  <a:cubicBezTo>
                    <a:pt x="623862" y="769761"/>
                    <a:pt x="580823" y="812800"/>
                    <a:pt x="527733" y="812800"/>
                  </a:cubicBezTo>
                  <a:lnTo>
                    <a:pt x="96129" y="812800"/>
                  </a:lnTo>
                  <a:cubicBezTo>
                    <a:pt x="43038" y="812800"/>
                    <a:pt x="0" y="769761"/>
                    <a:pt x="0" y="716671"/>
                  </a:cubicBezTo>
                  <a:lnTo>
                    <a:pt x="0" y="96129"/>
                  </a:lnTo>
                  <a:cubicBezTo>
                    <a:pt x="0" y="43038"/>
                    <a:pt x="43038" y="0"/>
                    <a:pt x="96129" y="0"/>
                  </a:cubicBezTo>
                  <a:close/>
                </a:path>
              </a:pathLst>
            </a:custGeom>
            <a:blipFill>
              <a:blip r:embed="rId3"/>
              <a:stretch>
                <a:fillRect l="-49986" r="-49986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3475947" y="5392584"/>
            <a:ext cx="4026833" cy="5246370"/>
            <a:chOff x="0" y="0"/>
            <a:chExt cx="623862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23862" cy="812800"/>
            </a:xfrm>
            <a:custGeom>
              <a:avLst/>
              <a:gdLst/>
              <a:ahLst/>
              <a:cxnLst/>
              <a:rect l="l" t="t" r="r" b="b"/>
              <a:pathLst>
                <a:path w="623862" h="812800">
                  <a:moveTo>
                    <a:pt x="96129" y="0"/>
                  </a:moveTo>
                  <a:lnTo>
                    <a:pt x="527733" y="0"/>
                  </a:lnTo>
                  <a:cubicBezTo>
                    <a:pt x="580823" y="0"/>
                    <a:pt x="623862" y="43038"/>
                    <a:pt x="623862" y="96129"/>
                  </a:cubicBezTo>
                  <a:lnTo>
                    <a:pt x="623862" y="716671"/>
                  </a:lnTo>
                  <a:cubicBezTo>
                    <a:pt x="623862" y="769761"/>
                    <a:pt x="580823" y="812800"/>
                    <a:pt x="527733" y="812800"/>
                  </a:cubicBezTo>
                  <a:lnTo>
                    <a:pt x="96129" y="812800"/>
                  </a:lnTo>
                  <a:cubicBezTo>
                    <a:pt x="43038" y="812800"/>
                    <a:pt x="0" y="769761"/>
                    <a:pt x="0" y="716671"/>
                  </a:cubicBezTo>
                  <a:lnTo>
                    <a:pt x="0" y="96129"/>
                  </a:lnTo>
                  <a:cubicBezTo>
                    <a:pt x="0" y="43038"/>
                    <a:pt x="43038" y="0"/>
                    <a:pt x="96129" y="0"/>
                  </a:cubicBezTo>
                  <a:close/>
                </a:path>
              </a:pathLst>
            </a:custGeom>
            <a:blipFill>
              <a:blip r:embed="rId4"/>
              <a:stretch>
                <a:fillRect l="-34470" r="-3447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33475" y="4192594"/>
            <a:ext cx="908420" cy="908420"/>
            <a:chOff x="0" y="0"/>
            <a:chExt cx="239255" cy="2392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9255" cy="239255"/>
            </a:xfrm>
            <a:custGeom>
              <a:avLst/>
              <a:gdLst/>
              <a:ahLst/>
              <a:cxnLst/>
              <a:rect l="l" t="t" r="r" b="b"/>
              <a:pathLst>
                <a:path w="239255" h="239255">
                  <a:moveTo>
                    <a:pt x="119627" y="0"/>
                  </a:moveTo>
                  <a:lnTo>
                    <a:pt x="119627" y="0"/>
                  </a:lnTo>
                  <a:cubicBezTo>
                    <a:pt x="151354" y="0"/>
                    <a:pt x="181782" y="12604"/>
                    <a:pt x="204217" y="35038"/>
                  </a:cubicBezTo>
                  <a:cubicBezTo>
                    <a:pt x="226651" y="57473"/>
                    <a:pt x="239255" y="87900"/>
                    <a:pt x="239255" y="119627"/>
                  </a:cubicBezTo>
                  <a:lnTo>
                    <a:pt x="239255" y="119627"/>
                  </a:lnTo>
                  <a:cubicBezTo>
                    <a:pt x="239255" y="185696"/>
                    <a:pt x="185696" y="239255"/>
                    <a:pt x="119627" y="239255"/>
                  </a:cubicBezTo>
                  <a:lnTo>
                    <a:pt x="119627" y="239255"/>
                  </a:lnTo>
                  <a:cubicBezTo>
                    <a:pt x="53559" y="239255"/>
                    <a:pt x="0" y="185696"/>
                    <a:pt x="0" y="119627"/>
                  </a:cubicBezTo>
                  <a:lnTo>
                    <a:pt x="0" y="119627"/>
                  </a:lnTo>
                  <a:cubicBezTo>
                    <a:pt x="0" y="53559"/>
                    <a:pt x="53559" y="0"/>
                    <a:pt x="119627" y="0"/>
                  </a:cubicBezTo>
                  <a:close/>
                </a:path>
              </a:pathLst>
            </a:custGeom>
            <a:solidFill>
              <a:srgbClr val="C31F2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39255" cy="296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33475" y="5874509"/>
            <a:ext cx="908420" cy="908420"/>
            <a:chOff x="0" y="0"/>
            <a:chExt cx="239255" cy="2392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9255" cy="239255"/>
            </a:xfrm>
            <a:custGeom>
              <a:avLst/>
              <a:gdLst/>
              <a:ahLst/>
              <a:cxnLst/>
              <a:rect l="l" t="t" r="r" b="b"/>
              <a:pathLst>
                <a:path w="239255" h="239255">
                  <a:moveTo>
                    <a:pt x="119627" y="0"/>
                  </a:moveTo>
                  <a:lnTo>
                    <a:pt x="119627" y="0"/>
                  </a:lnTo>
                  <a:cubicBezTo>
                    <a:pt x="151354" y="0"/>
                    <a:pt x="181782" y="12604"/>
                    <a:pt x="204217" y="35038"/>
                  </a:cubicBezTo>
                  <a:cubicBezTo>
                    <a:pt x="226651" y="57473"/>
                    <a:pt x="239255" y="87900"/>
                    <a:pt x="239255" y="119627"/>
                  </a:cubicBezTo>
                  <a:lnTo>
                    <a:pt x="239255" y="119627"/>
                  </a:lnTo>
                  <a:cubicBezTo>
                    <a:pt x="239255" y="185696"/>
                    <a:pt x="185696" y="239255"/>
                    <a:pt x="119627" y="239255"/>
                  </a:cubicBezTo>
                  <a:lnTo>
                    <a:pt x="119627" y="239255"/>
                  </a:lnTo>
                  <a:cubicBezTo>
                    <a:pt x="53559" y="239255"/>
                    <a:pt x="0" y="185696"/>
                    <a:pt x="0" y="119627"/>
                  </a:cubicBezTo>
                  <a:lnTo>
                    <a:pt x="0" y="119627"/>
                  </a:lnTo>
                  <a:cubicBezTo>
                    <a:pt x="0" y="53559"/>
                    <a:pt x="53559" y="0"/>
                    <a:pt x="119627" y="0"/>
                  </a:cubicBezTo>
                  <a:close/>
                </a:path>
              </a:pathLst>
            </a:custGeom>
            <a:solidFill>
              <a:srgbClr val="C31F2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239255" cy="296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33475" y="7556425"/>
            <a:ext cx="908420" cy="908420"/>
            <a:chOff x="0" y="0"/>
            <a:chExt cx="239255" cy="23925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255" cy="239255"/>
            </a:xfrm>
            <a:custGeom>
              <a:avLst/>
              <a:gdLst/>
              <a:ahLst/>
              <a:cxnLst/>
              <a:rect l="l" t="t" r="r" b="b"/>
              <a:pathLst>
                <a:path w="239255" h="239255">
                  <a:moveTo>
                    <a:pt x="119627" y="0"/>
                  </a:moveTo>
                  <a:lnTo>
                    <a:pt x="119627" y="0"/>
                  </a:lnTo>
                  <a:cubicBezTo>
                    <a:pt x="151354" y="0"/>
                    <a:pt x="181782" y="12604"/>
                    <a:pt x="204217" y="35038"/>
                  </a:cubicBezTo>
                  <a:cubicBezTo>
                    <a:pt x="226651" y="57473"/>
                    <a:pt x="239255" y="87900"/>
                    <a:pt x="239255" y="119627"/>
                  </a:cubicBezTo>
                  <a:lnTo>
                    <a:pt x="239255" y="119627"/>
                  </a:lnTo>
                  <a:cubicBezTo>
                    <a:pt x="239255" y="185696"/>
                    <a:pt x="185696" y="239255"/>
                    <a:pt x="119627" y="239255"/>
                  </a:cubicBezTo>
                  <a:lnTo>
                    <a:pt x="119627" y="239255"/>
                  </a:lnTo>
                  <a:cubicBezTo>
                    <a:pt x="53559" y="239255"/>
                    <a:pt x="0" y="185696"/>
                    <a:pt x="0" y="119627"/>
                  </a:cubicBezTo>
                  <a:lnTo>
                    <a:pt x="0" y="119627"/>
                  </a:lnTo>
                  <a:cubicBezTo>
                    <a:pt x="0" y="53559"/>
                    <a:pt x="53559" y="0"/>
                    <a:pt x="119627" y="0"/>
                  </a:cubicBezTo>
                  <a:close/>
                </a:path>
              </a:pathLst>
            </a:custGeom>
            <a:solidFill>
              <a:srgbClr val="C31F2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239255" cy="296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33475" y="8871114"/>
            <a:ext cx="908420" cy="908420"/>
            <a:chOff x="0" y="0"/>
            <a:chExt cx="239255" cy="23925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9255" cy="239255"/>
            </a:xfrm>
            <a:custGeom>
              <a:avLst/>
              <a:gdLst/>
              <a:ahLst/>
              <a:cxnLst/>
              <a:rect l="l" t="t" r="r" b="b"/>
              <a:pathLst>
                <a:path w="239255" h="239255">
                  <a:moveTo>
                    <a:pt x="119627" y="0"/>
                  </a:moveTo>
                  <a:lnTo>
                    <a:pt x="119627" y="0"/>
                  </a:lnTo>
                  <a:cubicBezTo>
                    <a:pt x="151354" y="0"/>
                    <a:pt x="181782" y="12604"/>
                    <a:pt x="204217" y="35038"/>
                  </a:cubicBezTo>
                  <a:cubicBezTo>
                    <a:pt x="226651" y="57473"/>
                    <a:pt x="239255" y="87900"/>
                    <a:pt x="239255" y="119627"/>
                  </a:cubicBezTo>
                  <a:lnTo>
                    <a:pt x="239255" y="119627"/>
                  </a:lnTo>
                  <a:cubicBezTo>
                    <a:pt x="239255" y="185696"/>
                    <a:pt x="185696" y="239255"/>
                    <a:pt x="119627" y="239255"/>
                  </a:cubicBezTo>
                  <a:lnTo>
                    <a:pt x="119627" y="239255"/>
                  </a:lnTo>
                  <a:cubicBezTo>
                    <a:pt x="53559" y="239255"/>
                    <a:pt x="0" y="185696"/>
                    <a:pt x="0" y="119627"/>
                  </a:cubicBezTo>
                  <a:lnTo>
                    <a:pt x="0" y="119627"/>
                  </a:lnTo>
                  <a:cubicBezTo>
                    <a:pt x="0" y="53559"/>
                    <a:pt x="53559" y="0"/>
                    <a:pt x="119627" y="0"/>
                  </a:cubicBezTo>
                  <a:close/>
                </a:path>
              </a:pathLst>
            </a:custGeom>
            <a:solidFill>
              <a:srgbClr val="C31F26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239255" cy="296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33475" y="465435"/>
            <a:ext cx="8642232" cy="2908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08"/>
              </a:lnSpc>
            </a:pPr>
            <a:r>
              <a:rPr lang="en-US" sz="7192" b="1">
                <a:solidFill>
                  <a:srgbClr val="C31F26"/>
                </a:solidFill>
                <a:latin typeface="Poppins Bold"/>
                <a:ea typeface="Poppins Bold"/>
                <a:cs typeface="Poppins Bold"/>
                <a:sym typeface="Poppins Bold"/>
              </a:rPr>
              <a:t>TANTANGAN DALAM LOGISTIK KEBENCANAAN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276475" y="4129569"/>
            <a:ext cx="5091711" cy="126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C31F2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Harga komoditas yang diperlukan relatiftinggi.</a:t>
            </a:r>
          </a:p>
          <a:p>
            <a:pPr algn="l">
              <a:lnSpc>
                <a:spcPts val="3359"/>
              </a:lnSpc>
            </a:pPr>
            <a:endParaRPr lang="en-US" sz="2400" b="1">
              <a:solidFill>
                <a:srgbClr val="C31F26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276475" y="5607610"/>
            <a:ext cx="6159535" cy="168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C31F2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Kapasitas dan kemampuan penyedia layanan dan</a:t>
            </a:r>
          </a:p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C31F2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komoditas logistik terbatas.</a:t>
            </a:r>
          </a:p>
          <a:p>
            <a:pPr algn="l">
              <a:lnSpc>
                <a:spcPts val="3359"/>
              </a:lnSpc>
            </a:pPr>
            <a:endParaRPr lang="en-US" sz="2400" b="1">
              <a:solidFill>
                <a:srgbClr val="C31F26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276475" y="7608099"/>
            <a:ext cx="5833455" cy="126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C31F2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Kapasitas SDM pengelolaan logistik masih rendah</a:t>
            </a:r>
          </a:p>
          <a:p>
            <a:pPr algn="l">
              <a:lnSpc>
                <a:spcPts val="3359"/>
              </a:lnSpc>
            </a:pPr>
            <a:endParaRPr lang="en-US" sz="2400" b="1">
              <a:solidFill>
                <a:srgbClr val="C31F26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276475" y="8804439"/>
            <a:ext cx="7188463" cy="126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C31F2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Keterbatasan pemanfaatan teknologi dalam</a:t>
            </a:r>
          </a:p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C31F26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pengelolaan logistik kebencanaan.</a:t>
            </a:r>
          </a:p>
          <a:p>
            <a:pPr algn="l">
              <a:lnSpc>
                <a:spcPts val="3359"/>
              </a:lnSpc>
            </a:pPr>
            <a:endParaRPr lang="en-US" sz="2400" b="1">
              <a:solidFill>
                <a:srgbClr val="C31F26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78412">
            <a:off x="2898827" y="2017303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8" y="0"/>
                </a:lnTo>
                <a:lnTo>
                  <a:pt x="13640708" y="13640707"/>
                </a:lnTo>
                <a:lnTo>
                  <a:pt x="0" y="13640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-223150"/>
            <a:ext cx="8115300" cy="9481450"/>
          </a:xfrm>
          <a:custGeom>
            <a:avLst/>
            <a:gdLst/>
            <a:ahLst/>
            <a:cxnLst/>
            <a:rect l="l" t="t" r="r" b="b"/>
            <a:pathLst>
              <a:path w="8115300" h="9481450">
                <a:moveTo>
                  <a:pt x="0" y="0"/>
                </a:moveTo>
                <a:lnTo>
                  <a:pt x="8115300" y="0"/>
                </a:lnTo>
                <a:lnTo>
                  <a:pt x="8115300" y="9481450"/>
                </a:lnTo>
                <a:lnTo>
                  <a:pt x="0" y="94814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408" b="-22058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742611" y="8590717"/>
            <a:ext cx="4761997" cy="1696283"/>
            <a:chOff x="0" y="0"/>
            <a:chExt cx="1586758" cy="56522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86758" cy="565223"/>
            </a:xfrm>
            <a:custGeom>
              <a:avLst/>
              <a:gdLst/>
              <a:ahLst/>
              <a:cxnLst/>
              <a:rect l="l" t="t" r="r" b="b"/>
              <a:pathLst>
                <a:path w="1586758" h="565223">
                  <a:moveTo>
                    <a:pt x="0" y="0"/>
                  </a:moveTo>
                  <a:lnTo>
                    <a:pt x="1586758" y="0"/>
                  </a:lnTo>
                  <a:lnTo>
                    <a:pt x="1586758" y="565223"/>
                  </a:lnTo>
                  <a:lnTo>
                    <a:pt x="0" y="565223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1586758" cy="5461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65614" y="512379"/>
            <a:ext cx="6825752" cy="363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SISTEM MANAJEMEN LOGISTIK DAN PERALATAN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65614" y="6643370"/>
            <a:ext cx="5476959" cy="17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266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Kedeputian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Bidang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Logistik dan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Peralatan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mempunyai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tugas</a:t>
            </a:r>
            <a:r>
              <a:rPr lang="id-ID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melaksanakan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koordinasi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dan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dukungan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logistik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dan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peralatan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dalam</a:t>
            </a:r>
            <a:r>
              <a:rPr lang="id-ID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penyelenggaraan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penanggulangan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bencana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algn="l">
              <a:lnSpc>
                <a:spcPts val="2660"/>
              </a:lnSpc>
            </a:pPr>
            <a:endParaRPr lang="en-US" sz="19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65614" y="4129405"/>
            <a:ext cx="5476959" cy="2394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266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Berdasarkan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Peraturan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Presiden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Nomor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8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Tahun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2008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tentangBadan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Nasional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Penanggulangan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Bencana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Kepala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BNPB</a:t>
            </a:r>
            <a:r>
              <a:rPr lang="id-ID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mempunyai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tugas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membangun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sistem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manajemen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logistik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dan</a:t>
            </a:r>
            <a:r>
              <a:rPr lang="id-ID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peralatan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serta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menyusun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Pedomannya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algn="l">
              <a:lnSpc>
                <a:spcPts val="2660"/>
              </a:lnSpc>
            </a:pPr>
            <a:endParaRPr lang="en-US" sz="19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-1746620" y="1827056"/>
            <a:ext cx="2775320" cy="1673854"/>
            <a:chOff x="0" y="0"/>
            <a:chExt cx="924772" cy="5577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24772" cy="557750"/>
            </a:xfrm>
            <a:custGeom>
              <a:avLst/>
              <a:gdLst/>
              <a:ahLst/>
              <a:cxnLst/>
              <a:rect l="l" t="t" r="r" b="b"/>
              <a:pathLst>
                <a:path w="924772" h="557750">
                  <a:moveTo>
                    <a:pt x="0" y="0"/>
                  </a:moveTo>
                  <a:lnTo>
                    <a:pt x="924772" y="0"/>
                  </a:lnTo>
                  <a:lnTo>
                    <a:pt x="924772" y="557750"/>
                  </a:lnTo>
                  <a:lnTo>
                    <a:pt x="0" y="557750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19050"/>
              <a:ext cx="924772" cy="53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578980" y="737202"/>
            <a:ext cx="725104" cy="725104"/>
            <a:chOff x="0" y="0"/>
            <a:chExt cx="406400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149748" y="737202"/>
            <a:ext cx="725104" cy="725104"/>
            <a:chOff x="0" y="0"/>
            <a:chExt cx="406400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966262" y="737202"/>
            <a:ext cx="725104" cy="725104"/>
            <a:chOff x="0" y="0"/>
            <a:chExt cx="406400" cy="40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 flipH="1" flipV="1">
            <a:off x="822049" y="9073587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477734" y="532969"/>
                </a:moveTo>
                <a:lnTo>
                  <a:pt x="0" y="532969"/>
                </a:lnTo>
                <a:lnTo>
                  <a:pt x="0" y="0"/>
                </a:lnTo>
                <a:lnTo>
                  <a:pt x="477734" y="0"/>
                </a:lnTo>
                <a:lnTo>
                  <a:pt x="477734" y="53296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64491" y="1731043"/>
            <a:ext cx="1854255" cy="1915642"/>
            <a:chOff x="0" y="0"/>
            <a:chExt cx="617861" cy="6383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7861" cy="638316"/>
            </a:xfrm>
            <a:custGeom>
              <a:avLst/>
              <a:gdLst/>
              <a:ahLst/>
              <a:cxnLst/>
              <a:rect l="l" t="t" r="r" b="b"/>
              <a:pathLst>
                <a:path w="617861" h="638316">
                  <a:moveTo>
                    <a:pt x="0" y="0"/>
                  </a:moveTo>
                  <a:lnTo>
                    <a:pt x="617861" y="0"/>
                  </a:lnTo>
                  <a:lnTo>
                    <a:pt x="617861" y="638316"/>
                  </a:lnTo>
                  <a:lnTo>
                    <a:pt x="0" y="638316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617861" cy="6192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06890" y="1731043"/>
            <a:ext cx="1854255" cy="1915642"/>
            <a:chOff x="0" y="0"/>
            <a:chExt cx="617861" cy="6383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7861" cy="638316"/>
            </a:xfrm>
            <a:custGeom>
              <a:avLst/>
              <a:gdLst/>
              <a:ahLst/>
              <a:cxnLst/>
              <a:rect l="l" t="t" r="r" b="b"/>
              <a:pathLst>
                <a:path w="617861" h="638316">
                  <a:moveTo>
                    <a:pt x="0" y="0"/>
                  </a:moveTo>
                  <a:lnTo>
                    <a:pt x="617861" y="0"/>
                  </a:lnTo>
                  <a:lnTo>
                    <a:pt x="617861" y="638316"/>
                  </a:lnTo>
                  <a:lnTo>
                    <a:pt x="0" y="638316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617861" cy="6192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418425">
            <a:off x="2153359" y="-1533017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666662" y="974488"/>
            <a:ext cx="14741218" cy="273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PENGERTIAN  SISTEM</a:t>
            </a:r>
          </a:p>
          <a:p>
            <a:pPr algn="ctr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MANAJEMEN LOGISTIK DAN PERALATAN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6045327" y="449926"/>
            <a:ext cx="725104" cy="725104"/>
            <a:chOff x="0" y="0"/>
            <a:chExt cx="406400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6616095" y="449926"/>
            <a:ext cx="725104" cy="725104"/>
            <a:chOff x="0" y="0"/>
            <a:chExt cx="406400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5432609" y="449926"/>
            <a:ext cx="725104" cy="725104"/>
            <a:chOff x="0" y="0"/>
            <a:chExt cx="406400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 flipH="1" flipV="1">
            <a:off x="822049" y="9073587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477734" y="532969"/>
                </a:moveTo>
                <a:lnTo>
                  <a:pt x="0" y="532969"/>
                </a:lnTo>
                <a:lnTo>
                  <a:pt x="0" y="0"/>
                </a:lnTo>
                <a:lnTo>
                  <a:pt x="477734" y="0"/>
                </a:lnTo>
                <a:lnTo>
                  <a:pt x="477734" y="53296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1625484" y="3646685"/>
            <a:ext cx="4169677" cy="6154505"/>
          </a:xfrm>
          <a:custGeom>
            <a:avLst/>
            <a:gdLst/>
            <a:ahLst/>
            <a:cxnLst/>
            <a:rect l="l" t="t" r="r" b="b"/>
            <a:pathLst>
              <a:path w="4169677" h="6154505">
                <a:moveTo>
                  <a:pt x="0" y="0"/>
                </a:moveTo>
                <a:lnTo>
                  <a:pt x="4169677" y="0"/>
                </a:lnTo>
                <a:lnTo>
                  <a:pt x="4169677" y="6154505"/>
                </a:lnTo>
                <a:lnTo>
                  <a:pt x="0" y="61545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520709" y="4114563"/>
            <a:ext cx="3482536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PERENCANAAN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354110" y="4778376"/>
            <a:ext cx="6982239" cy="5176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Sistem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manajemen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adalah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berupa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pengelolaan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logistik</a:t>
            </a:r>
            <a:endParaRPr lang="en-US" sz="21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dan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peralatan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yang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meliputi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perencanaan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</a:t>
            </a:r>
          </a:p>
          <a:p>
            <a:pPr algn="ctr">
              <a:lnSpc>
                <a:spcPts val="2940"/>
              </a:lnSpc>
            </a:pP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pengadaan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pergudangan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pendistribusian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danpenghapusan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yang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dilakukan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guna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mencapai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tujuan</a:t>
            </a:r>
            <a:r>
              <a:rPr lang="id-ID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dan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sasaran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secara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efektif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dan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efisien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dengan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prinsip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-</a:t>
            </a:r>
            <a:r>
              <a:rPr lang="id-ID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prinsip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tepat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jenis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tepat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jumlah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tepat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kualitas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tepat</a:t>
            </a:r>
            <a:r>
              <a:rPr lang="id-ID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waktu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tepat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sasaran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tepat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biaya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dan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tepat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pelaporan</a:t>
            </a: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endParaRPr lang="id-ID" sz="21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2940"/>
              </a:lnSpc>
            </a:pPr>
            <a:endParaRPr lang="id-ID" sz="21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(</a:t>
            </a:r>
            <a:r>
              <a:rPr lang="en-US" sz="2100" i="1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Peraturan</a:t>
            </a:r>
            <a:r>
              <a:rPr lang="en-US" sz="2100" i="1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BNPB </a:t>
            </a:r>
            <a:r>
              <a:rPr lang="en-US" sz="2100" i="1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Nomor</a:t>
            </a:r>
            <a:r>
              <a:rPr lang="en-US" sz="2100" i="1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4 </a:t>
            </a:r>
            <a:r>
              <a:rPr lang="en-US" sz="2100" i="1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tahun</a:t>
            </a:r>
            <a:r>
              <a:rPr lang="en-US" sz="2100" i="1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2018 </a:t>
            </a:r>
            <a:r>
              <a:rPr lang="en-US" sz="2100" i="1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Tentang</a:t>
            </a:r>
            <a:r>
              <a:rPr lang="en-US" sz="2100" i="1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i="1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Sistem</a:t>
            </a:r>
            <a:r>
              <a:rPr lang="en-US" sz="2100" i="1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i="1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Manajemen</a:t>
            </a:r>
            <a:r>
              <a:rPr lang="en-US" sz="2100" i="1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Logistik dan </a:t>
            </a:r>
            <a:r>
              <a:rPr lang="en-US" sz="2100" i="1" dirty="0" err="1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Peralatan</a:t>
            </a:r>
            <a:r>
              <a:rPr lang="en-US" sz="2100" i="1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ctr">
              <a:lnSpc>
                <a:spcPts val="2940"/>
              </a:lnSpc>
            </a:pPr>
            <a:endParaRPr lang="en-US" sz="2100" i="1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2940"/>
              </a:lnSpc>
            </a:pPr>
            <a:endParaRPr lang="en-US" sz="21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2940"/>
              </a:lnSpc>
            </a:pPr>
            <a:endParaRPr lang="en-US" sz="21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1625484" y="5334962"/>
            <a:ext cx="3482536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PENGADAAN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916667" y="6648545"/>
            <a:ext cx="3482536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PERGUDANGAN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950072" y="7963630"/>
            <a:ext cx="3482536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PENDISTRIBUSIAN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916667" y="9277350"/>
            <a:ext cx="3482536" cy="324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PENGHAPUSAN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18425">
            <a:off x="-4738623" y="2437946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11571">
            <a:off x="9028334" y="-7896329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144000" y="-145470"/>
            <a:ext cx="3037240" cy="10668517"/>
            <a:chOff x="0" y="0"/>
            <a:chExt cx="842427" cy="295908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42427" cy="2959085"/>
            </a:xfrm>
            <a:custGeom>
              <a:avLst/>
              <a:gdLst/>
              <a:ahLst/>
              <a:cxnLst/>
              <a:rect l="l" t="t" r="r" b="b"/>
              <a:pathLst>
                <a:path w="842427" h="2959085">
                  <a:moveTo>
                    <a:pt x="0" y="0"/>
                  </a:moveTo>
                  <a:lnTo>
                    <a:pt x="842427" y="0"/>
                  </a:lnTo>
                  <a:lnTo>
                    <a:pt x="842427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4"/>
              <a:stretch>
                <a:fillRect l="-253715" r="-25371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704662" y="4712393"/>
            <a:ext cx="4554638" cy="5810654"/>
            <a:chOff x="0" y="0"/>
            <a:chExt cx="1263302" cy="16116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63302" cy="1611678"/>
            </a:xfrm>
            <a:custGeom>
              <a:avLst/>
              <a:gdLst/>
              <a:ahLst/>
              <a:cxnLst/>
              <a:rect l="l" t="t" r="r" b="b"/>
              <a:pathLst>
                <a:path w="1263302" h="1611678">
                  <a:moveTo>
                    <a:pt x="0" y="0"/>
                  </a:moveTo>
                  <a:lnTo>
                    <a:pt x="1263302" y="0"/>
                  </a:lnTo>
                  <a:lnTo>
                    <a:pt x="1263302" y="1611678"/>
                  </a:lnTo>
                  <a:lnTo>
                    <a:pt x="0" y="1611678"/>
                  </a:lnTo>
                  <a:close/>
                </a:path>
              </a:pathLst>
            </a:custGeom>
            <a:blipFill>
              <a:blip r:embed="rId5"/>
              <a:stretch>
                <a:fillRect l="-62448" r="-62448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259300" y="-232569"/>
            <a:ext cx="1262508" cy="1261269"/>
            <a:chOff x="0" y="0"/>
            <a:chExt cx="420684" cy="42027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0684" cy="420271"/>
            </a:xfrm>
            <a:custGeom>
              <a:avLst/>
              <a:gdLst/>
              <a:ahLst/>
              <a:cxnLst/>
              <a:rect l="l" t="t" r="r" b="b"/>
              <a:pathLst>
                <a:path w="420684" h="420271">
                  <a:moveTo>
                    <a:pt x="0" y="0"/>
                  </a:moveTo>
                  <a:lnTo>
                    <a:pt x="420684" y="0"/>
                  </a:lnTo>
                  <a:lnTo>
                    <a:pt x="420684" y="420271"/>
                  </a:lnTo>
                  <a:lnTo>
                    <a:pt x="0" y="420271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420684" cy="401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746620" y="1936279"/>
            <a:ext cx="2775320" cy="1673854"/>
            <a:chOff x="0" y="0"/>
            <a:chExt cx="924772" cy="5577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4772" cy="557750"/>
            </a:xfrm>
            <a:custGeom>
              <a:avLst/>
              <a:gdLst/>
              <a:ahLst/>
              <a:cxnLst/>
              <a:rect l="l" t="t" r="r" b="b"/>
              <a:pathLst>
                <a:path w="924772" h="557750">
                  <a:moveTo>
                    <a:pt x="0" y="0"/>
                  </a:moveTo>
                  <a:lnTo>
                    <a:pt x="924772" y="0"/>
                  </a:lnTo>
                  <a:lnTo>
                    <a:pt x="924772" y="557750"/>
                  </a:lnTo>
                  <a:lnTo>
                    <a:pt x="0" y="557750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924772" cy="53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239283" y="666148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810050" y="666148"/>
            <a:ext cx="725104" cy="725104"/>
            <a:chOff x="0" y="0"/>
            <a:chExt cx="406400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626564" y="666148"/>
            <a:ext cx="725104" cy="725104"/>
            <a:chOff x="0" y="0"/>
            <a:chExt cx="406400" cy="40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 flipH="1" flipV="1">
            <a:off x="822049" y="9073587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477734" y="532969"/>
                </a:moveTo>
                <a:lnTo>
                  <a:pt x="0" y="532969"/>
                </a:lnTo>
                <a:lnTo>
                  <a:pt x="0" y="0"/>
                </a:lnTo>
                <a:lnTo>
                  <a:pt x="477734" y="0"/>
                </a:lnTo>
                <a:lnTo>
                  <a:pt x="477734" y="53296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524001" y="1893731"/>
            <a:ext cx="76200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MANAJEMEN</a:t>
            </a:r>
          </a:p>
          <a:p>
            <a:pPr algn="l">
              <a:lnSpc>
                <a:spcPts val="5720"/>
              </a:lnSpc>
            </a:pP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PERGUDANGAN</a:t>
            </a:r>
            <a:r>
              <a:rPr lang="id-ID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8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LOGISTIK PERALATAN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801695" y="4807643"/>
            <a:ext cx="5972994" cy="3784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Pergudangan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adalah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segala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upaya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pengelolaan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gudang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yang</a:t>
            </a:r>
          </a:p>
          <a:p>
            <a:pPr algn="l">
              <a:lnSpc>
                <a:spcPts val="2750"/>
              </a:lnSpc>
            </a:pP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meliputi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penerimaan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penyimpanan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pemeliharaan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</a:t>
            </a:r>
          </a:p>
          <a:p>
            <a:pPr algn="l">
              <a:lnSpc>
                <a:spcPts val="2750"/>
              </a:lnSpc>
            </a:pP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pendistribusian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pengendalian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dan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pemusnahan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serta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pelaporan</a:t>
            </a:r>
            <a:endParaRPr lang="en-US" sz="25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750"/>
              </a:lnSpc>
            </a:pP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logistik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dan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peralatan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penanggulangan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bencana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agar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kualitas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dan</a:t>
            </a:r>
          </a:p>
          <a:p>
            <a:pPr algn="l">
              <a:lnSpc>
                <a:spcPts val="2750"/>
              </a:lnSpc>
            </a:pP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kuantitas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tetap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00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terjamin</a:t>
            </a:r>
            <a:r>
              <a:rPr lang="en-US" sz="2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l">
              <a:lnSpc>
                <a:spcPts val="2750"/>
              </a:lnSpc>
            </a:pPr>
            <a:endParaRPr lang="en-US" sz="25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016461" y="8835317"/>
            <a:ext cx="5758228" cy="10095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PERKA NO. 6 TAHUN</a:t>
            </a:r>
            <a:r>
              <a:rPr lang="id-ID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2009</a:t>
            </a:r>
            <a:r>
              <a:rPr lang="id-ID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>
                <a:solidFill>
                  <a:srgbClr val="B4B4B4"/>
                </a:solidFill>
                <a:latin typeface="Inter"/>
                <a:ea typeface="Inter"/>
                <a:cs typeface="Inter"/>
                <a:sym typeface="Inter"/>
              </a:rPr>
              <a:t>TENTANG PEDOMAN PERGUDANGAN</a:t>
            </a:r>
          </a:p>
          <a:p>
            <a:pPr algn="l">
              <a:lnSpc>
                <a:spcPts val="2660"/>
              </a:lnSpc>
            </a:pPr>
            <a:endParaRPr lang="en-US" sz="1900" dirty="0">
              <a:solidFill>
                <a:srgbClr val="B4B4B4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18425">
            <a:off x="2158440" y="-1353907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8" y="0"/>
                </a:lnTo>
                <a:lnTo>
                  <a:pt x="13640708" y="13640707"/>
                </a:lnTo>
                <a:lnTo>
                  <a:pt x="0" y="136407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77789" y="2934792"/>
            <a:ext cx="7452387" cy="1960501"/>
            <a:chOff x="0" y="0"/>
            <a:chExt cx="1962769" cy="5163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62769" cy="516346"/>
            </a:xfrm>
            <a:custGeom>
              <a:avLst/>
              <a:gdLst/>
              <a:ahLst/>
              <a:cxnLst/>
              <a:rect l="l" t="t" r="r" b="b"/>
              <a:pathLst>
                <a:path w="1962769" h="516346">
                  <a:moveTo>
                    <a:pt x="0" y="0"/>
                  </a:moveTo>
                  <a:lnTo>
                    <a:pt x="1962769" y="0"/>
                  </a:lnTo>
                  <a:lnTo>
                    <a:pt x="1962769" y="516346"/>
                  </a:lnTo>
                  <a:lnTo>
                    <a:pt x="0" y="5163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A6C46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1962769" cy="497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508079" y="2934792"/>
            <a:ext cx="7452387" cy="1960501"/>
            <a:chOff x="0" y="0"/>
            <a:chExt cx="1962769" cy="51634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2769" cy="516346"/>
            </a:xfrm>
            <a:custGeom>
              <a:avLst/>
              <a:gdLst/>
              <a:ahLst/>
              <a:cxnLst/>
              <a:rect l="l" t="t" r="r" b="b"/>
              <a:pathLst>
                <a:path w="1962769" h="516346">
                  <a:moveTo>
                    <a:pt x="0" y="0"/>
                  </a:moveTo>
                  <a:lnTo>
                    <a:pt x="1962769" y="0"/>
                  </a:lnTo>
                  <a:lnTo>
                    <a:pt x="1962769" y="516346"/>
                  </a:lnTo>
                  <a:lnTo>
                    <a:pt x="0" y="5163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A6C46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1962769" cy="497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865337" y="3491943"/>
            <a:ext cx="391033" cy="395345"/>
          </a:xfrm>
          <a:custGeom>
            <a:avLst/>
            <a:gdLst/>
            <a:ahLst/>
            <a:cxnLst/>
            <a:rect l="l" t="t" r="r" b="b"/>
            <a:pathLst>
              <a:path w="391033" h="395345">
                <a:moveTo>
                  <a:pt x="0" y="0"/>
                </a:moveTo>
                <a:lnTo>
                  <a:pt x="391032" y="0"/>
                </a:lnTo>
                <a:lnTo>
                  <a:pt x="391032" y="395345"/>
                </a:lnTo>
                <a:lnTo>
                  <a:pt x="0" y="395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05808" y="3491943"/>
            <a:ext cx="391033" cy="395345"/>
          </a:xfrm>
          <a:custGeom>
            <a:avLst/>
            <a:gdLst/>
            <a:ahLst/>
            <a:cxnLst/>
            <a:rect l="l" t="t" r="r" b="b"/>
            <a:pathLst>
              <a:path w="391033" h="395345">
                <a:moveTo>
                  <a:pt x="0" y="0"/>
                </a:moveTo>
                <a:lnTo>
                  <a:pt x="391032" y="0"/>
                </a:lnTo>
                <a:lnTo>
                  <a:pt x="391032" y="395345"/>
                </a:lnTo>
                <a:lnTo>
                  <a:pt x="0" y="395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409021" y="1461592"/>
            <a:ext cx="11058615" cy="92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MANFAAT PERGUDANGAN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513685" y="3510993"/>
            <a:ext cx="4937772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Terjaganya kualitas dan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kuantitas logistik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peralatan.</a:t>
            </a:r>
          </a:p>
          <a:p>
            <a:pPr algn="l">
              <a:lnSpc>
                <a:spcPts val="2750"/>
              </a:lnSpc>
            </a:pPr>
            <a:endParaRPr lang="en-US" sz="2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924710" y="3510993"/>
            <a:ext cx="4542925" cy="69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Tertatanya logistik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peralatan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650089" y="1701071"/>
            <a:ext cx="643227" cy="643227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56407" y="1701071"/>
            <a:ext cx="643227" cy="643227"/>
            <a:chOff x="0" y="0"/>
            <a:chExt cx="406400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06558" y="1701071"/>
            <a:ext cx="643227" cy="643227"/>
            <a:chOff x="0" y="0"/>
            <a:chExt cx="406400" cy="40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6960467" y="566785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177789" y="5143500"/>
            <a:ext cx="7452387" cy="1960501"/>
            <a:chOff x="0" y="0"/>
            <a:chExt cx="1962769" cy="51634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962769" cy="516346"/>
            </a:xfrm>
            <a:custGeom>
              <a:avLst/>
              <a:gdLst/>
              <a:ahLst/>
              <a:cxnLst/>
              <a:rect l="l" t="t" r="r" b="b"/>
              <a:pathLst>
                <a:path w="1962769" h="516346">
                  <a:moveTo>
                    <a:pt x="0" y="0"/>
                  </a:moveTo>
                  <a:lnTo>
                    <a:pt x="1962769" y="0"/>
                  </a:lnTo>
                  <a:lnTo>
                    <a:pt x="1962769" y="516346"/>
                  </a:lnTo>
                  <a:lnTo>
                    <a:pt x="0" y="5163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A6C46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19050"/>
              <a:ext cx="1962769" cy="497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508079" y="5143500"/>
            <a:ext cx="7452387" cy="1960501"/>
            <a:chOff x="0" y="0"/>
            <a:chExt cx="1962769" cy="51634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962769" cy="516346"/>
            </a:xfrm>
            <a:custGeom>
              <a:avLst/>
              <a:gdLst/>
              <a:ahLst/>
              <a:cxnLst/>
              <a:rect l="l" t="t" r="r" b="b"/>
              <a:pathLst>
                <a:path w="1962769" h="516346">
                  <a:moveTo>
                    <a:pt x="0" y="0"/>
                  </a:moveTo>
                  <a:lnTo>
                    <a:pt x="1962769" y="0"/>
                  </a:lnTo>
                  <a:lnTo>
                    <a:pt x="1962769" y="516346"/>
                  </a:lnTo>
                  <a:lnTo>
                    <a:pt x="0" y="5163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A6C46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19050"/>
              <a:ext cx="1962769" cy="497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33611" y="7351651"/>
            <a:ext cx="7452387" cy="1960501"/>
            <a:chOff x="0" y="0"/>
            <a:chExt cx="1962769" cy="51634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962769" cy="516346"/>
            </a:xfrm>
            <a:custGeom>
              <a:avLst/>
              <a:gdLst/>
              <a:ahLst/>
              <a:cxnLst/>
              <a:rect l="l" t="t" r="r" b="b"/>
              <a:pathLst>
                <a:path w="1962769" h="516346">
                  <a:moveTo>
                    <a:pt x="0" y="0"/>
                  </a:moveTo>
                  <a:lnTo>
                    <a:pt x="1962769" y="0"/>
                  </a:lnTo>
                  <a:lnTo>
                    <a:pt x="1962769" y="516346"/>
                  </a:lnTo>
                  <a:lnTo>
                    <a:pt x="0" y="5163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A6C46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19050"/>
              <a:ext cx="1962769" cy="497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563901" y="7351651"/>
            <a:ext cx="7452387" cy="1960501"/>
            <a:chOff x="0" y="0"/>
            <a:chExt cx="1962769" cy="51634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962769" cy="516346"/>
            </a:xfrm>
            <a:custGeom>
              <a:avLst/>
              <a:gdLst/>
              <a:ahLst/>
              <a:cxnLst/>
              <a:rect l="l" t="t" r="r" b="b"/>
              <a:pathLst>
                <a:path w="1962769" h="516346">
                  <a:moveTo>
                    <a:pt x="0" y="0"/>
                  </a:moveTo>
                  <a:lnTo>
                    <a:pt x="1962769" y="0"/>
                  </a:lnTo>
                  <a:lnTo>
                    <a:pt x="1962769" y="516346"/>
                  </a:lnTo>
                  <a:lnTo>
                    <a:pt x="0" y="51634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A6C46"/>
              </a:solidFill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19050"/>
              <a:ext cx="1962769" cy="497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1865337" y="5485843"/>
            <a:ext cx="391033" cy="395345"/>
          </a:xfrm>
          <a:custGeom>
            <a:avLst/>
            <a:gdLst/>
            <a:ahLst/>
            <a:cxnLst/>
            <a:rect l="l" t="t" r="r" b="b"/>
            <a:pathLst>
              <a:path w="391033" h="395345">
                <a:moveTo>
                  <a:pt x="0" y="0"/>
                </a:moveTo>
                <a:lnTo>
                  <a:pt x="391032" y="0"/>
                </a:lnTo>
                <a:lnTo>
                  <a:pt x="391032" y="395345"/>
                </a:lnTo>
                <a:lnTo>
                  <a:pt x="0" y="395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513685" y="5504893"/>
            <a:ext cx="4937772" cy="69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Peningkatan pelayanan pendistribusian</a:t>
            </a:r>
          </a:p>
        </p:txBody>
      </p:sp>
      <p:sp>
        <p:nvSpPr>
          <p:cNvPr id="41" name="Freeform 41"/>
          <p:cNvSpPr/>
          <p:nvPr/>
        </p:nvSpPr>
        <p:spPr>
          <a:xfrm>
            <a:off x="10205808" y="5422076"/>
            <a:ext cx="391033" cy="395345"/>
          </a:xfrm>
          <a:custGeom>
            <a:avLst/>
            <a:gdLst/>
            <a:ahLst/>
            <a:cxnLst/>
            <a:rect l="l" t="t" r="r" b="b"/>
            <a:pathLst>
              <a:path w="391033" h="395345">
                <a:moveTo>
                  <a:pt x="0" y="0"/>
                </a:moveTo>
                <a:lnTo>
                  <a:pt x="391032" y="0"/>
                </a:lnTo>
                <a:lnTo>
                  <a:pt x="391032" y="395345"/>
                </a:lnTo>
                <a:lnTo>
                  <a:pt x="0" y="395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10854156" y="5441126"/>
            <a:ext cx="4937772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Tersedianya dataꢀdan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informasi yangꢀlebih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akurat,ꢀaktual dan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akuntabel</a:t>
            </a:r>
          </a:p>
          <a:p>
            <a:pPr algn="l">
              <a:lnSpc>
                <a:spcPts val="2750"/>
              </a:lnSpc>
            </a:pPr>
            <a:endParaRPr lang="en-US" sz="2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3" name="Freeform 43"/>
          <p:cNvSpPr/>
          <p:nvPr/>
        </p:nvSpPr>
        <p:spPr>
          <a:xfrm>
            <a:off x="1865337" y="7565903"/>
            <a:ext cx="391033" cy="395345"/>
          </a:xfrm>
          <a:custGeom>
            <a:avLst/>
            <a:gdLst/>
            <a:ahLst/>
            <a:cxnLst/>
            <a:rect l="l" t="t" r="r" b="b"/>
            <a:pathLst>
              <a:path w="391033" h="395345">
                <a:moveTo>
                  <a:pt x="0" y="0"/>
                </a:moveTo>
                <a:lnTo>
                  <a:pt x="391032" y="0"/>
                </a:lnTo>
                <a:lnTo>
                  <a:pt x="391032" y="395345"/>
                </a:lnTo>
                <a:lnTo>
                  <a:pt x="0" y="395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2513685" y="7584953"/>
            <a:ext cx="4937772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Kemudahan akses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dalam pengendalian</a:t>
            </a:r>
          </a:p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dan pengawasan</a:t>
            </a:r>
          </a:p>
          <a:p>
            <a:pPr algn="l">
              <a:lnSpc>
                <a:spcPts val="2750"/>
              </a:lnSpc>
            </a:pPr>
            <a:endParaRPr lang="en-US" sz="2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5" name="Freeform 45"/>
          <p:cNvSpPr/>
          <p:nvPr/>
        </p:nvSpPr>
        <p:spPr>
          <a:xfrm>
            <a:off x="10205808" y="7458777"/>
            <a:ext cx="391033" cy="395345"/>
          </a:xfrm>
          <a:custGeom>
            <a:avLst/>
            <a:gdLst/>
            <a:ahLst/>
            <a:cxnLst/>
            <a:rect l="l" t="t" r="r" b="b"/>
            <a:pathLst>
              <a:path w="391033" h="395345">
                <a:moveTo>
                  <a:pt x="0" y="0"/>
                </a:moveTo>
                <a:lnTo>
                  <a:pt x="391032" y="0"/>
                </a:lnTo>
                <a:lnTo>
                  <a:pt x="391032" y="395345"/>
                </a:lnTo>
                <a:lnTo>
                  <a:pt x="0" y="395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10854156" y="7477827"/>
            <a:ext cx="4937772" cy="69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Tertib administrasi</a:t>
            </a:r>
          </a:p>
          <a:p>
            <a:pPr algn="l">
              <a:lnSpc>
                <a:spcPts val="2750"/>
              </a:lnSpc>
            </a:pPr>
            <a:endParaRPr lang="en-US" sz="2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5" r="-67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335313" y="-4746045"/>
            <a:ext cx="12745495" cy="12745495"/>
          </a:xfrm>
          <a:custGeom>
            <a:avLst/>
            <a:gdLst/>
            <a:ahLst/>
            <a:cxnLst/>
            <a:rect l="l" t="t" r="r" b="b"/>
            <a:pathLst>
              <a:path w="12745495" h="12745495">
                <a:moveTo>
                  <a:pt x="0" y="0"/>
                </a:moveTo>
                <a:lnTo>
                  <a:pt x="12745495" y="0"/>
                </a:lnTo>
                <a:lnTo>
                  <a:pt x="12745495" y="12745496"/>
                </a:lnTo>
                <a:lnTo>
                  <a:pt x="0" y="127454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5963428" y="1182675"/>
            <a:ext cx="725104" cy="725104"/>
            <a:chOff x="0" y="0"/>
            <a:chExt cx="40640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534196" y="1182675"/>
            <a:ext cx="725104" cy="725104"/>
            <a:chOff x="0" y="0"/>
            <a:chExt cx="406400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350710" y="1182675"/>
            <a:ext cx="725104" cy="725104"/>
            <a:chOff x="0" y="0"/>
            <a:chExt cx="406400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flipH="1" flipV="1">
            <a:off x="822049" y="9073587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477734" y="532969"/>
                </a:moveTo>
                <a:lnTo>
                  <a:pt x="0" y="532969"/>
                </a:lnTo>
                <a:lnTo>
                  <a:pt x="0" y="0"/>
                </a:lnTo>
                <a:lnTo>
                  <a:pt x="477734" y="0"/>
                </a:lnTo>
                <a:lnTo>
                  <a:pt x="477734" y="53296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84242" y="4184299"/>
            <a:ext cx="7879359" cy="5197806"/>
          </a:xfrm>
          <a:custGeom>
            <a:avLst/>
            <a:gdLst/>
            <a:ahLst/>
            <a:cxnLst/>
            <a:rect l="l" t="t" r="r" b="b"/>
            <a:pathLst>
              <a:path w="7879359" h="5197806">
                <a:moveTo>
                  <a:pt x="0" y="0"/>
                </a:moveTo>
                <a:lnTo>
                  <a:pt x="7879360" y="0"/>
                </a:lnTo>
                <a:lnTo>
                  <a:pt x="7879360" y="5197806"/>
                </a:lnTo>
                <a:lnTo>
                  <a:pt x="0" y="51978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42554" y="4182036"/>
            <a:ext cx="8015088" cy="5158035"/>
          </a:xfrm>
          <a:custGeom>
            <a:avLst/>
            <a:gdLst/>
            <a:ahLst/>
            <a:cxnLst/>
            <a:rect l="l" t="t" r="r" b="b"/>
            <a:pathLst>
              <a:path w="8015088" h="5158035">
                <a:moveTo>
                  <a:pt x="0" y="0"/>
                </a:moveTo>
                <a:lnTo>
                  <a:pt x="8015088" y="0"/>
                </a:lnTo>
                <a:lnTo>
                  <a:pt x="8015088" y="5158035"/>
                </a:lnTo>
                <a:lnTo>
                  <a:pt x="0" y="51580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584241" y="803877"/>
            <a:ext cx="11839491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STANDARꢀMINIMALꢀJENISꢀPERALATANꢀPB</a:t>
            </a:r>
          </a:p>
          <a:p>
            <a:pPr algn="l">
              <a:lnSpc>
                <a:spcPts val="7150"/>
              </a:lnSpc>
            </a:pPr>
            <a:r>
              <a:rPr lang="id-ID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endParaRPr lang="en-US" sz="65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84242" y="2836830"/>
            <a:ext cx="9540958" cy="980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PERKA NO. 17 TAHUN 2009 TENTANG</a:t>
            </a:r>
          </a:p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STANDARISASI PERALATAN PENANGGULANGAN</a:t>
            </a:r>
            <a:r>
              <a:rPr lang="id-ID" sz="21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BENCANA</a:t>
            </a:r>
          </a:p>
          <a:p>
            <a:pPr algn="l">
              <a:lnSpc>
                <a:spcPts val="1820"/>
              </a:lnSpc>
            </a:pPr>
            <a:endParaRPr lang="en-US" sz="21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68230" r="-6823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731115" y="3589893"/>
            <a:ext cx="10069441" cy="2457552"/>
          </a:xfrm>
          <a:custGeom>
            <a:avLst/>
            <a:gdLst/>
            <a:ahLst/>
            <a:cxnLst/>
            <a:rect l="l" t="t" r="r" b="b"/>
            <a:pathLst>
              <a:path w="10069441" h="2457552">
                <a:moveTo>
                  <a:pt x="0" y="0"/>
                </a:moveTo>
                <a:lnTo>
                  <a:pt x="10069441" y="0"/>
                </a:lnTo>
                <a:lnTo>
                  <a:pt x="10069441" y="2457552"/>
                </a:lnTo>
                <a:lnTo>
                  <a:pt x="0" y="24575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731115" y="6263121"/>
            <a:ext cx="10060976" cy="3229988"/>
          </a:xfrm>
          <a:custGeom>
            <a:avLst/>
            <a:gdLst/>
            <a:ahLst/>
            <a:cxnLst/>
            <a:rect l="l" t="t" r="r" b="b"/>
            <a:pathLst>
              <a:path w="10060976" h="3229988">
                <a:moveTo>
                  <a:pt x="0" y="0"/>
                </a:moveTo>
                <a:lnTo>
                  <a:pt x="10060976" y="0"/>
                </a:lnTo>
                <a:lnTo>
                  <a:pt x="10060976" y="3229988"/>
                </a:lnTo>
                <a:lnTo>
                  <a:pt x="0" y="32299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4731115" y="1095375"/>
            <a:ext cx="9447605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STANDARꢀMINIMAL:ꢀGEMPA</a:t>
            </a:r>
            <a:r>
              <a:rPr lang="id-ID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BUMI</a:t>
            </a:r>
          </a:p>
          <a:p>
            <a:pPr algn="l">
              <a:lnSpc>
                <a:spcPts val="7150"/>
              </a:lnSpc>
            </a:pPr>
            <a:endParaRPr lang="en-US" sz="65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36852" r="-136852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872060" y="3283914"/>
            <a:ext cx="10561819" cy="4433801"/>
          </a:xfrm>
          <a:custGeom>
            <a:avLst/>
            <a:gdLst/>
            <a:ahLst/>
            <a:cxnLst/>
            <a:rect l="l" t="t" r="r" b="b"/>
            <a:pathLst>
              <a:path w="10561819" h="4433801">
                <a:moveTo>
                  <a:pt x="0" y="0"/>
                </a:moveTo>
                <a:lnTo>
                  <a:pt x="10561818" y="0"/>
                </a:lnTo>
                <a:lnTo>
                  <a:pt x="10561818" y="4433801"/>
                </a:lnTo>
                <a:lnTo>
                  <a:pt x="0" y="44338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731115" y="1095375"/>
            <a:ext cx="9447605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</a:t>
            </a:r>
          </a:p>
          <a:p>
            <a:pPr algn="l">
              <a:lnSpc>
                <a:spcPts val="7150"/>
              </a:lnSpc>
            </a:pP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TSUNAMI</a:t>
            </a:r>
          </a:p>
          <a:p>
            <a:pPr algn="l">
              <a:lnSpc>
                <a:spcPts val="7150"/>
              </a:lnSpc>
            </a:pPr>
            <a:endParaRPr lang="en-US" sz="65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80483" r="-180483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880246" y="3584654"/>
            <a:ext cx="10610783" cy="3117692"/>
          </a:xfrm>
          <a:custGeom>
            <a:avLst/>
            <a:gdLst/>
            <a:ahLst/>
            <a:cxnLst/>
            <a:rect l="l" t="t" r="r" b="b"/>
            <a:pathLst>
              <a:path w="10610783" h="3117692">
                <a:moveTo>
                  <a:pt x="0" y="0"/>
                </a:moveTo>
                <a:lnTo>
                  <a:pt x="10610782" y="0"/>
                </a:lnTo>
                <a:lnTo>
                  <a:pt x="10610782" y="3117692"/>
                </a:lnTo>
                <a:lnTo>
                  <a:pt x="0" y="31176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731115" y="1095375"/>
            <a:ext cx="9447605" cy="273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GUNUNG API</a:t>
            </a:r>
          </a:p>
          <a:p>
            <a:pPr algn="l">
              <a:lnSpc>
                <a:spcPts val="7150"/>
              </a:lnSpc>
            </a:pPr>
            <a:endParaRPr lang="en-US" sz="6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40276" r="-14027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895252" y="3459488"/>
            <a:ext cx="10595776" cy="2653396"/>
          </a:xfrm>
          <a:custGeom>
            <a:avLst/>
            <a:gdLst/>
            <a:ahLst/>
            <a:cxnLst/>
            <a:rect l="l" t="t" r="r" b="b"/>
            <a:pathLst>
              <a:path w="10595776" h="2653396">
                <a:moveTo>
                  <a:pt x="0" y="0"/>
                </a:moveTo>
                <a:lnTo>
                  <a:pt x="10595776" y="0"/>
                </a:lnTo>
                <a:lnTo>
                  <a:pt x="10595776" y="2653396"/>
                </a:lnTo>
                <a:lnTo>
                  <a:pt x="0" y="26533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731115" y="1095375"/>
            <a:ext cx="9447605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STANDARꢀMINIMAL:ꢀTANAH LONGSOR</a:t>
            </a:r>
          </a:p>
          <a:p>
            <a:pPr algn="l">
              <a:lnSpc>
                <a:spcPts val="7150"/>
              </a:lnSpc>
            </a:pPr>
            <a:endParaRPr lang="en-US" sz="65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16230600" cy="2655598"/>
            <a:chOff x="0" y="0"/>
            <a:chExt cx="21640800" cy="354079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3000"/>
            </a:blip>
            <a:srcRect t="41819" b="41819"/>
            <a:stretch>
              <a:fillRect/>
            </a:stretch>
          </p:blipFill>
          <p:spPr>
            <a:xfrm>
              <a:off x="0" y="0"/>
              <a:ext cx="21640800" cy="3540798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389780"/>
            <a:ext cx="2741520" cy="638920"/>
            <a:chOff x="0" y="0"/>
            <a:chExt cx="1593789" cy="37143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93789" cy="371437"/>
            </a:xfrm>
            <a:custGeom>
              <a:avLst/>
              <a:gdLst/>
              <a:ahLst/>
              <a:cxnLst/>
              <a:rect l="l" t="t" r="r" b="b"/>
              <a:pathLst>
                <a:path w="1593789" h="371437">
                  <a:moveTo>
                    <a:pt x="0" y="0"/>
                  </a:moveTo>
                  <a:lnTo>
                    <a:pt x="1593789" y="0"/>
                  </a:lnTo>
                  <a:lnTo>
                    <a:pt x="1593789" y="371437"/>
                  </a:lnTo>
                  <a:lnTo>
                    <a:pt x="0" y="371437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93789" cy="409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59300" y="8210550"/>
            <a:ext cx="1028700" cy="1047750"/>
            <a:chOff x="0" y="0"/>
            <a:chExt cx="270933" cy="2759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70933" cy="314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263219" y="3642043"/>
            <a:ext cx="8806761" cy="4568507"/>
          </a:xfrm>
          <a:custGeom>
            <a:avLst/>
            <a:gdLst/>
            <a:ahLst/>
            <a:cxnLst/>
            <a:rect l="l" t="t" r="r" b="b"/>
            <a:pathLst>
              <a:path w="8806761" h="4568507">
                <a:moveTo>
                  <a:pt x="0" y="0"/>
                </a:moveTo>
                <a:lnTo>
                  <a:pt x="8806761" y="0"/>
                </a:lnTo>
                <a:lnTo>
                  <a:pt x="8806761" y="4568507"/>
                </a:lnTo>
                <a:lnTo>
                  <a:pt x="0" y="4568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7362657" y="8513804"/>
            <a:ext cx="821985" cy="40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  <a:spcBef>
                <a:spcPct val="0"/>
              </a:spcBef>
            </a:pPr>
            <a:r>
              <a:rPr lang="en-US" sz="246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600710"/>
            <a:ext cx="16230600" cy="960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  <a:spcBef>
                <a:spcPct val="0"/>
              </a:spcBef>
            </a:pPr>
            <a:r>
              <a:rPr lang="en-US" sz="6999" b="1">
                <a:solidFill>
                  <a:srgbClr val="F7653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SIKLUS PENANGGULANGAN BENCANA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9011" y="6475214"/>
            <a:ext cx="5903281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Pengamatan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Perkiraan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Menumpuk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barang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Rencana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kontijensi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Pengkajian</a:t>
            </a:r>
            <a:r>
              <a:rPr lang="id-ID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Kapasitas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Logistik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452140" y="3282051"/>
            <a:ext cx="4732502" cy="1580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Pembangunan dan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Perbaikan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Rehabilitasi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dan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Rekonstruksi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221686" y="7558833"/>
            <a:ext cx="4732502" cy="1580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Pembelajaran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Terbaik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Pencegahan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94497" y="2677222"/>
            <a:ext cx="4736138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id-ID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Kaji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Cepat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Mobilisasi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Sumber</a:t>
            </a:r>
            <a:r>
              <a:rPr lang="en-US" sz="3000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Daya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Bantuan</a:t>
            </a: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202108" r="-202108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872762" y="4274021"/>
            <a:ext cx="10618266" cy="3233182"/>
          </a:xfrm>
          <a:custGeom>
            <a:avLst/>
            <a:gdLst/>
            <a:ahLst/>
            <a:cxnLst/>
            <a:rect l="l" t="t" r="r" b="b"/>
            <a:pathLst>
              <a:path w="10618266" h="3233182">
                <a:moveTo>
                  <a:pt x="0" y="0"/>
                </a:moveTo>
                <a:lnTo>
                  <a:pt x="10618266" y="0"/>
                </a:lnTo>
                <a:lnTo>
                  <a:pt x="10618266" y="3233182"/>
                </a:lnTo>
                <a:lnTo>
                  <a:pt x="0" y="32331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289086" y="670537"/>
            <a:ext cx="12305951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KEBAKA</a:t>
            </a:r>
            <a:r>
              <a:rPr lang="id-ID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</a:t>
            </a:r>
            <a:r>
              <a:rPr lang="en-US" sz="65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 HUTAN DAN LAHAN</a:t>
            </a:r>
          </a:p>
          <a:p>
            <a:pPr algn="l">
              <a:lnSpc>
                <a:spcPts val="7150"/>
              </a:lnSpc>
            </a:pPr>
            <a:endParaRPr lang="en-US" sz="65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22741" r="-10928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731115" y="3825875"/>
            <a:ext cx="10592017" cy="1658346"/>
          </a:xfrm>
          <a:custGeom>
            <a:avLst/>
            <a:gdLst/>
            <a:ahLst/>
            <a:cxnLst/>
            <a:rect l="l" t="t" r="r" b="b"/>
            <a:pathLst>
              <a:path w="10592017" h="1658346">
                <a:moveTo>
                  <a:pt x="0" y="0"/>
                </a:moveTo>
                <a:lnTo>
                  <a:pt x="10592017" y="0"/>
                </a:lnTo>
                <a:lnTo>
                  <a:pt x="10592017" y="1658346"/>
                </a:lnTo>
                <a:lnTo>
                  <a:pt x="0" y="16583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731115" y="1095375"/>
            <a:ext cx="12305951" cy="273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KEGAGALAN TEKNOLOGI</a:t>
            </a:r>
          </a:p>
          <a:p>
            <a:pPr algn="l">
              <a:lnSpc>
                <a:spcPts val="7150"/>
              </a:lnSpc>
            </a:pPr>
            <a:endParaRPr lang="en-US" sz="6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73346" r="-7334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839249" y="3460057"/>
            <a:ext cx="10651779" cy="1728731"/>
          </a:xfrm>
          <a:custGeom>
            <a:avLst/>
            <a:gdLst/>
            <a:ahLst/>
            <a:cxnLst/>
            <a:rect l="l" t="t" r="r" b="b"/>
            <a:pathLst>
              <a:path w="10651779" h="1728731">
                <a:moveTo>
                  <a:pt x="0" y="0"/>
                </a:moveTo>
                <a:lnTo>
                  <a:pt x="10651779" y="0"/>
                </a:lnTo>
                <a:lnTo>
                  <a:pt x="10651779" y="1728731"/>
                </a:lnTo>
                <a:lnTo>
                  <a:pt x="0" y="17287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731115" y="1095375"/>
            <a:ext cx="12305951" cy="273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ANGIN TOPAN</a:t>
            </a:r>
          </a:p>
          <a:p>
            <a:pPr algn="l">
              <a:lnSpc>
                <a:spcPts val="7150"/>
              </a:lnSpc>
            </a:pPr>
            <a:endParaRPr lang="en-US" sz="6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96501" r="-96501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093667" y="3825875"/>
            <a:ext cx="10659190" cy="2142288"/>
          </a:xfrm>
          <a:custGeom>
            <a:avLst/>
            <a:gdLst/>
            <a:ahLst/>
            <a:cxnLst/>
            <a:rect l="l" t="t" r="r" b="b"/>
            <a:pathLst>
              <a:path w="10659190" h="2142288">
                <a:moveTo>
                  <a:pt x="0" y="0"/>
                </a:moveTo>
                <a:lnTo>
                  <a:pt x="10659191" y="0"/>
                </a:lnTo>
                <a:lnTo>
                  <a:pt x="10659191" y="2142288"/>
                </a:lnTo>
                <a:lnTo>
                  <a:pt x="0" y="21422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5093667" y="1095375"/>
            <a:ext cx="12305951" cy="273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ABRASIꢀPANTAI</a:t>
            </a:r>
          </a:p>
          <a:p>
            <a:pPr algn="l">
              <a:lnSpc>
                <a:spcPts val="7150"/>
              </a:lnSpc>
            </a:pPr>
            <a:endParaRPr lang="en-US" sz="6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61774" r="-161774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944389" y="3512576"/>
            <a:ext cx="10546640" cy="1630924"/>
          </a:xfrm>
          <a:custGeom>
            <a:avLst/>
            <a:gdLst/>
            <a:ahLst/>
            <a:cxnLst/>
            <a:rect l="l" t="t" r="r" b="b"/>
            <a:pathLst>
              <a:path w="10546640" h="1630924">
                <a:moveTo>
                  <a:pt x="0" y="0"/>
                </a:moveTo>
                <a:lnTo>
                  <a:pt x="10546639" y="0"/>
                </a:lnTo>
                <a:lnTo>
                  <a:pt x="10546639" y="1630924"/>
                </a:lnTo>
                <a:lnTo>
                  <a:pt x="0" y="16309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5093667" y="1095375"/>
            <a:ext cx="12305951" cy="273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PANDEMIꢀPENYAKIT</a:t>
            </a:r>
          </a:p>
          <a:p>
            <a:pPr algn="l">
              <a:lnSpc>
                <a:spcPts val="7150"/>
              </a:lnSpc>
            </a:pPr>
            <a:endParaRPr lang="en-US" sz="65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67796" r="-6779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093667" y="3342545"/>
            <a:ext cx="10622003" cy="3017213"/>
          </a:xfrm>
          <a:custGeom>
            <a:avLst/>
            <a:gdLst/>
            <a:ahLst/>
            <a:cxnLst/>
            <a:rect l="l" t="t" r="r" b="b"/>
            <a:pathLst>
              <a:path w="10622003" h="3017213">
                <a:moveTo>
                  <a:pt x="0" y="0"/>
                </a:moveTo>
                <a:lnTo>
                  <a:pt x="10622003" y="0"/>
                </a:lnTo>
                <a:lnTo>
                  <a:pt x="10622003" y="3017214"/>
                </a:lnTo>
                <a:lnTo>
                  <a:pt x="0" y="30172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5093667" y="1095375"/>
            <a:ext cx="12305951" cy="182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KEKERINGAN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36707" r="-136707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231578" y="3442396"/>
            <a:ext cx="10622003" cy="2752546"/>
          </a:xfrm>
          <a:custGeom>
            <a:avLst/>
            <a:gdLst/>
            <a:ahLst/>
            <a:cxnLst/>
            <a:rect l="l" t="t" r="r" b="b"/>
            <a:pathLst>
              <a:path w="10622003" h="2752546">
                <a:moveTo>
                  <a:pt x="0" y="0"/>
                </a:moveTo>
                <a:lnTo>
                  <a:pt x="10622003" y="0"/>
                </a:lnTo>
                <a:lnTo>
                  <a:pt x="10622003" y="2752546"/>
                </a:lnTo>
                <a:lnTo>
                  <a:pt x="0" y="27525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5093667" y="1095375"/>
            <a:ext cx="12305951" cy="182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KONFLIKꢀSOSIAL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30902" r="-130902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201802" y="3291782"/>
            <a:ext cx="10651779" cy="2793909"/>
          </a:xfrm>
          <a:custGeom>
            <a:avLst/>
            <a:gdLst/>
            <a:ahLst/>
            <a:cxnLst/>
            <a:rect l="l" t="t" r="r" b="b"/>
            <a:pathLst>
              <a:path w="10651779" h="2793909">
                <a:moveTo>
                  <a:pt x="0" y="0"/>
                </a:moveTo>
                <a:lnTo>
                  <a:pt x="10651779" y="0"/>
                </a:lnTo>
                <a:lnTo>
                  <a:pt x="10651779" y="2793909"/>
                </a:lnTo>
                <a:lnTo>
                  <a:pt x="0" y="27939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5093667" y="1095375"/>
            <a:ext cx="12305951" cy="182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TERORISME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8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6734" y="-145470"/>
            <a:ext cx="4381517" cy="10668517"/>
            <a:chOff x="0" y="0"/>
            <a:chExt cx="1215284" cy="2959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284" cy="2959085"/>
            </a:xfrm>
            <a:custGeom>
              <a:avLst/>
              <a:gdLst/>
              <a:ahLst/>
              <a:cxnLst/>
              <a:rect l="l" t="t" r="r" b="b"/>
              <a:pathLst>
                <a:path w="1215284" h="2959085">
                  <a:moveTo>
                    <a:pt x="0" y="0"/>
                  </a:moveTo>
                  <a:lnTo>
                    <a:pt x="1215284" y="0"/>
                  </a:lnTo>
                  <a:lnTo>
                    <a:pt x="1215284" y="2959085"/>
                  </a:lnTo>
                  <a:lnTo>
                    <a:pt x="0" y="2959085"/>
                  </a:lnTo>
                  <a:close/>
                </a:path>
              </a:pathLst>
            </a:custGeom>
            <a:blipFill>
              <a:blip r:embed="rId2"/>
              <a:stretch>
                <a:fillRect l="-155392" r="-155392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9287582" y="-1676854"/>
            <a:ext cx="13640707" cy="13640707"/>
          </a:xfrm>
          <a:custGeom>
            <a:avLst/>
            <a:gdLst/>
            <a:ahLst/>
            <a:cxnLst/>
            <a:rect l="l" t="t" r="r" b="b"/>
            <a:pathLst>
              <a:path w="13640707" h="13640707">
                <a:moveTo>
                  <a:pt x="0" y="0"/>
                </a:moveTo>
                <a:lnTo>
                  <a:pt x="13640707" y="0"/>
                </a:lnTo>
                <a:lnTo>
                  <a:pt x="13640707" y="13640708"/>
                </a:lnTo>
                <a:lnTo>
                  <a:pt x="0" y="13640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102583" y="1738693"/>
            <a:ext cx="2775320" cy="966565"/>
            <a:chOff x="0" y="0"/>
            <a:chExt cx="924772" cy="3220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4772" cy="322072"/>
            </a:xfrm>
            <a:custGeom>
              <a:avLst/>
              <a:gdLst/>
              <a:ahLst/>
              <a:cxnLst/>
              <a:rect l="l" t="t" r="r" b="b"/>
              <a:pathLst>
                <a:path w="924772" h="322072">
                  <a:moveTo>
                    <a:pt x="0" y="0"/>
                  </a:moveTo>
                  <a:lnTo>
                    <a:pt x="924772" y="0"/>
                  </a:lnTo>
                  <a:lnTo>
                    <a:pt x="924772" y="322072"/>
                  </a:lnTo>
                  <a:lnTo>
                    <a:pt x="0" y="32207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924772" cy="303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103747" y="8768005"/>
            <a:ext cx="725104" cy="725104"/>
            <a:chOff x="0" y="0"/>
            <a:chExt cx="40640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674514" y="8768005"/>
            <a:ext cx="725104" cy="725104"/>
            <a:chOff x="0" y="0"/>
            <a:chExt cx="406400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491028" y="8768005"/>
            <a:ext cx="725104" cy="725104"/>
            <a:chOff x="0" y="0"/>
            <a:chExt cx="406400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59332" y="737202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0" y="0"/>
                </a:moveTo>
                <a:lnTo>
                  <a:pt x="477734" y="0"/>
                </a:lnTo>
                <a:lnTo>
                  <a:pt x="477734" y="532969"/>
                </a:lnTo>
                <a:lnTo>
                  <a:pt x="0" y="532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093667" y="3187475"/>
            <a:ext cx="10419345" cy="5314056"/>
          </a:xfrm>
          <a:custGeom>
            <a:avLst/>
            <a:gdLst/>
            <a:ahLst/>
            <a:cxnLst/>
            <a:rect l="l" t="t" r="r" b="b"/>
            <a:pathLst>
              <a:path w="10419345" h="5314056">
                <a:moveTo>
                  <a:pt x="0" y="0"/>
                </a:moveTo>
                <a:lnTo>
                  <a:pt x="10419346" y="0"/>
                </a:lnTo>
                <a:lnTo>
                  <a:pt x="10419346" y="5314055"/>
                </a:lnTo>
                <a:lnTo>
                  <a:pt x="0" y="53140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5093667" y="1095375"/>
            <a:ext cx="12305951" cy="182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STANDARꢀMINIMAL:ꢀ</a:t>
            </a:r>
          </a:p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BANJIR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5" r="-67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20238" y="445704"/>
            <a:ext cx="63667" cy="582996"/>
            <a:chOff x="0" y="0"/>
            <a:chExt cx="21215" cy="1942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215" cy="194262"/>
            </a:xfrm>
            <a:custGeom>
              <a:avLst/>
              <a:gdLst/>
              <a:ahLst/>
              <a:cxnLst/>
              <a:rect l="l" t="t" r="r" b="b"/>
              <a:pathLst>
                <a:path w="21215" h="194262">
                  <a:moveTo>
                    <a:pt x="0" y="0"/>
                  </a:moveTo>
                  <a:lnTo>
                    <a:pt x="21215" y="0"/>
                  </a:lnTo>
                  <a:lnTo>
                    <a:pt x="21215" y="194262"/>
                  </a:lnTo>
                  <a:lnTo>
                    <a:pt x="0" y="194262"/>
                  </a:lnTo>
                  <a:close/>
                </a:path>
              </a:pathLst>
            </a:custGeom>
            <a:solidFill>
              <a:srgbClr val="CA6C4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21215" cy="175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335313" y="-4746045"/>
            <a:ext cx="12745495" cy="12745495"/>
          </a:xfrm>
          <a:custGeom>
            <a:avLst/>
            <a:gdLst/>
            <a:ahLst/>
            <a:cxnLst/>
            <a:rect l="l" t="t" r="r" b="b"/>
            <a:pathLst>
              <a:path w="12745495" h="12745495">
                <a:moveTo>
                  <a:pt x="0" y="0"/>
                </a:moveTo>
                <a:lnTo>
                  <a:pt x="12745495" y="0"/>
                </a:lnTo>
                <a:lnTo>
                  <a:pt x="12745495" y="12745496"/>
                </a:lnTo>
                <a:lnTo>
                  <a:pt x="0" y="127454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917105" y="5524606"/>
            <a:ext cx="8231302" cy="92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TERIMA KASIH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85698" y="6686796"/>
            <a:ext cx="5654560" cy="323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@SALAMTANGGUH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963428" y="1182675"/>
            <a:ext cx="725104" cy="725104"/>
            <a:chOff x="0" y="0"/>
            <a:chExt cx="40640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534196" y="1182675"/>
            <a:ext cx="725104" cy="725104"/>
            <a:chOff x="0" y="0"/>
            <a:chExt cx="40640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350710" y="1182675"/>
            <a:ext cx="725104" cy="725104"/>
            <a:chOff x="0" y="0"/>
            <a:chExt cx="406400" cy="40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0" y="0"/>
                  </a:moveTo>
                  <a:lnTo>
                    <a:pt x="203200" y="0"/>
                  </a:lnTo>
                  <a:lnTo>
                    <a:pt x="406400" y="203200"/>
                  </a:lnTo>
                  <a:lnTo>
                    <a:pt x="203200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77800" y="19050"/>
              <a:ext cx="152400" cy="387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flipH="1" flipV="1">
            <a:off x="822049" y="9073587"/>
            <a:ext cx="477734" cy="532969"/>
          </a:xfrm>
          <a:custGeom>
            <a:avLst/>
            <a:gdLst/>
            <a:ahLst/>
            <a:cxnLst/>
            <a:rect l="l" t="t" r="r" b="b"/>
            <a:pathLst>
              <a:path w="477734" h="532969">
                <a:moveTo>
                  <a:pt x="477734" y="532969"/>
                </a:moveTo>
                <a:lnTo>
                  <a:pt x="0" y="532969"/>
                </a:lnTo>
                <a:lnTo>
                  <a:pt x="0" y="0"/>
                </a:lnTo>
                <a:lnTo>
                  <a:pt x="477734" y="0"/>
                </a:lnTo>
                <a:lnTo>
                  <a:pt x="477734" y="53296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89780"/>
            <a:ext cx="2741520" cy="638920"/>
            <a:chOff x="0" y="0"/>
            <a:chExt cx="1593789" cy="371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93789" cy="371437"/>
            </a:xfrm>
            <a:custGeom>
              <a:avLst/>
              <a:gdLst/>
              <a:ahLst/>
              <a:cxnLst/>
              <a:rect l="l" t="t" r="r" b="b"/>
              <a:pathLst>
                <a:path w="1593789" h="371437">
                  <a:moveTo>
                    <a:pt x="0" y="0"/>
                  </a:moveTo>
                  <a:lnTo>
                    <a:pt x="1593789" y="0"/>
                  </a:lnTo>
                  <a:lnTo>
                    <a:pt x="1593789" y="371437"/>
                  </a:lnTo>
                  <a:lnTo>
                    <a:pt x="0" y="371437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93789" cy="409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30525" y="569253"/>
            <a:ext cx="389118" cy="265308"/>
          </a:xfrm>
          <a:custGeom>
            <a:avLst/>
            <a:gdLst/>
            <a:ahLst/>
            <a:cxnLst/>
            <a:rect l="l" t="t" r="r" b="b"/>
            <a:pathLst>
              <a:path w="389118" h="265308">
                <a:moveTo>
                  <a:pt x="0" y="0"/>
                </a:moveTo>
                <a:lnTo>
                  <a:pt x="389118" y="0"/>
                </a:lnTo>
                <a:lnTo>
                  <a:pt x="389118" y="265308"/>
                </a:lnTo>
                <a:lnTo>
                  <a:pt x="0" y="2653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76739" y="587982"/>
            <a:ext cx="1864781" cy="234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  <a:spcBef>
                <a:spcPct val="0"/>
              </a:spcBef>
            </a:pPr>
            <a:r>
              <a:rPr lang="en-US" sz="137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Arowwai Industries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7259300" y="8210550"/>
            <a:ext cx="1028700" cy="1047750"/>
            <a:chOff x="0" y="0"/>
            <a:chExt cx="270933" cy="2759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70933" cy="314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362657" y="8513804"/>
            <a:ext cx="821985" cy="40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  <a:spcBef>
                <a:spcPct val="0"/>
              </a:spcBef>
            </a:pPr>
            <a:r>
              <a:rPr lang="en-US" sz="246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0" y="7200900"/>
            <a:ext cx="5811380" cy="3086100"/>
            <a:chOff x="0" y="0"/>
            <a:chExt cx="7748506" cy="4114800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 t="14597" b="14597"/>
            <a:stretch>
              <a:fillRect/>
            </a:stretch>
          </p:blipFill>
          <p:spPr>
            <a:xfrm>
              <a:off x="0" y="0"/>
              <a:ext cx="7748506" cy="4114800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0" y="4114800"/>
            <a:ext cx="5811380" cy="3086100"/>
            <a:chOff x="0" y="0"/>
            <a:chExt cx="7748506" cy="4114800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 t="10207" b="10207"/>
            <a:stretch>
              <a:fillRect/>
            </a:stretch>
          </p:blipFill>
          <p:spPr>
            <a:xfrm>
              <a:off x="0" y="0"/>
              <a:ext cx="7748506" cy="4114800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0" y="1028700"/>
            <a:ext cx="5811380" cy="3086100"/>
            <a:chOff x="0" y="0"/>
            <a:chExt cx="7748506" cy="4114800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/>
            <a:srcRect t="10171" b="10171"/>
            <a:stretch>
              <a:fillRect/>
            </a:stretch>
          </p:blipFill>
          <p:spPr>
            <a:xfrm>
              <a:off x="0" y="0"/>
              <a:ext cx="7748506" cy="4114800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7243300" y="2074152"/>
            <a:ext cx="9127674" cy="183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69"/>
              </a:lnSpc>
            </a:pPr>
            <a:r>
              <a:rPr lang="en-US" sz="6999" b="1">
                <a:solidFill>
                  <a:srgbClr val="F7653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dasar hukum manajemen logistik dalam pb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43300" y="4219575"/>
            <a:ext cx="9821120" cy="162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5"/>
              </a:lnSpc>
            </a:pPr>
            <a:r>
              <a:rPr lang="en-US" sz="3500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Undang-Undang Republik Indonesia Nomor</a:t>
            </a:r>
          </a:p>
          <a:p>
            <a:pPr algn="l">
              <a:lnSpc>
                <a:spcPts val="3185"/>
              </a:lnSpc>
            </a:pPr>
            <a:r>
              <a:rPr lang="en-US" sz="3500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 Tahun 2007 tentang Penanggulangan</a:t>
            </a:r>
          </a:p>
          <a:p>
            <a:pPr algn="l">
              <a:lnSpc>
                <a:spcPts val="3185"/>
              </a:lnSpc>
            </a:pPr>
            <a:r>
              <a:rPr lang="en-US" sz="3500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Bencana, khususnya dalam Pasal 6 dan 8,</a:t>
            </a:r>
          </a:p>
          <a:p>
            <a:pPr algn="l">
              <a:lnSpc>
                <a:spcPts val="3185"/>
              </a:lnSpc>
            </a:pPr>
            <a:endParaRPr lang="en-US" sz="3500" b="1">
              <a:solidFill>
                <a:srgbClr val="F7653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43300" y="5796280"/>
            <a:ext cx="10016000" cy="436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mengamanatkan bahwa Pemerintah dan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Pemerintah Daerah bertanggung jawab dalam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penyelenggaraan penanggulangan bencana,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yang antara lain adalah memberikan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perlindungan pada masyarakat dari dampak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bencana, dan pemulihan kondisi dari dampak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bencana, termasuk di dalamnya adalah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bantuan logistik pada saat status keadaan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darurat.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89780"/>
            <a:ext cx="2741520" cy="638920"/>
            <a:chOff x="0" y="0"/>
            <a:chExt cx="1593789" cy="371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93789" cy="371437"/>
            </a:xfrm>
            <a:custGeom>
              <a:avLst/>
              <a:gdLst/>
              <a:ahLst/>
              <a:cxnLst/>
              <a:rect l="l" t="t" r="r" b="b"/>
              <a:pathLst>
                <a:path w="1593789" h="371437">
                  <a:moveTo>
                    <a:pt x="0" y="0"/>
                  </a:moveTo>
                  <a:lnTo>
                    <a:pt x="1593789" y="0"/>
                  </a:lnTo>
                  <a:lnTo>
                    <a:pt x="1593789" y="371437"/>
                  </a:lnTo>
                  <a:lnTo>
                    <a:pt x="0" y="371437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93789" cy="409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59300" y="8210550"/>
            <a:ext cx="1028700" cy="1047750"/>
            <a:chOff x="0" y="0"/>
            <a:chExt cx="270933" cy="275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314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7362657" y="8513804"/>
            <a:ext cx="821985" cy="40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  <a:spcBef>
                <a:spcPct val="0"/>
              </a:spcBef>
            </a:pPr>
            <a:r>
              <a:rPr lang="en-US" sz="246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42006" y="551705"/>
            <a:ext cx="6773056" cy="341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49"/>
              </a:lnSpc>
            </a:pPr>
            <a:r>
              <a:rPr lang="en-US" sz="6999" b="1">
                <a:solidFill>
                  <a:srgbClr val="F7653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PERATURAN BNPB TERKAIT LOGISTIK PERALATAN</a:t>
            </a:r>
          </a:p>
          <a:p>
            <a:pPr algn="l">
              <a:lnSpc>
                <a:spcPts val="6649"/>
              </a:lnSpc>
            </a:pPr>
            <a:endParaRPr lang="en-US" sz="6999" b="1">
              <a:solidFill>
                <a:srgbClr val="F76531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104938" y="3215469"/>
            <a:ext cx="13070470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BNPB sejak didirikan pada tanggal 26 Januari 2008 telah melahirkan beberapa peraturan dan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pedoman terkait logistik dan peralatan antara lain (sesuai urutan nomor dan tahun diterbitkannya):ꢀ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752600" y="4307205"/>
            <a:ext cx="6782871" cy="5890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13 TAHUN 2008 TENTANG PEDOMAN MANAJEMEN LOGISTIK DAN PERALATAN P (</a:t>
            </a:r>
            <a:r>
              <a:rPr lang="en-US" sz="16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sudah</a:t>
            </a: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dicabut</a:t>
            </a: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dan </a:t>
            </a:r>
            <a:r>
              <a:rPr lang="en-US" sz="16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dinyatakan</a:t>
            </a: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tidak</a:t>
            </a: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berlaku</a:t>
            </a: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);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4 TAHUN 2009 TENTANG PEDOMAN BANTUAN LOGISTIK;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5 TAHUN 2009 TENTANG BANTUAN PERALATAN;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6 TAHUN 2009 TENTANG PEDOMAN PERGUDANGAN;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17 TAHUN 2009 TENTANG PEDOMAN STANDARISASI PERALATAN;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18 TAHUN 2009 TENTANGPEDOMAN STANDARISASI LOGISTIK;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18 TAHUN 2010 TENTANG PEDOMAN DISTRIBUSI BANTUAN LOGISTIK DAN PERALATAN PB;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19 TAHUN 2010 TENTANG PEDOMAN PENGHAPUSAN LOGISTIK DAN PERALATAN;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10 TAHUN 2011 TENTANG PEDOMAN INVENTARISASI LOGISTIK PB;</a:t>
            </a:r>
          </a:p>
          <a:p>
            <a:pPr algn="l">
              <a:lnSpc>
                <a:spcPts val="2379"/>
              </a:lnSpc>
              <a:spcBef>
                <a:spcPct val="0"/>
              </a:spcBef>
            </a:pPr>
            <a:endParaRPr lang="en-US" sz="16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373584" y="4307205"/>
            <a:ext cx="6396287" cy="5005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20 TAHUN 2011 TENTANG PEDOMAN MONITORING DAN EVALUASI MANAJEMEN LOGISTIK PB;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21 TAHUN 2011 TENTANG PEDOMAN MONITORING DAN EVALUASI MANAJEMEN PERALATAN PB;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10 TAHUN 2012 TENTANG PENGELOLAAN BANTUAN LOGISTIK PADA SAAT KEADAAN DARURAT;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16 TAHUN 2012 TENTANG PEDOMAN PENGELOLAAN GUDANG LOGISTIK DAN PERALATAN DALAM STATUS KEADAAN DARURAT BENCANA;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PERKA BNPB NOMOR 2 TAHUN 2014 TENTANG PETUNJUK PELAKSANAAN PENGGUNAAN PERALATAN KHUSUS PB;</a:t>
            </a:r>
          </a:p>
          <a:p>
            <a:pPr marL="367029" lvl="1" indent="-183514" algn="l">
              <a:lnSpc>
                <a:spcPts val="2379"/>
              </a:lnSpc>
              <a:buFont typeface="Arial"/>
              <a:buChar char="•"/>
            </a:pPr>
            <a:r>
              <a:rPr lang="en-US" sz="16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PERATURAN BNPB NOMOR 4 TAHUN 2018 TENTANG SISTEM MANAJEMEN LOGISTIK</a:t>
            </a:r>
          </a:p>
          <a:p>
            <a:pPr algn="l">
              <a:lnSpc>
                <a:spcPts val="2379"/>
              </a:lnSpc>
            </a:pPr>
            <a:endParaRPr lang="en-US" sz="16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379"/>
              </a:lnSpc>
            </a:pPr>
            <a:endParaRPr lang="en-US" sz="16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379"/>
              </a:lnSpc>
              <a:spcBef>
                <a:spcPct val="0"/>
              </a:spcBef>
            </a:pPr>
            <a:endParaRPr lang="en-US" sz="16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89780"/>
            <a:ext cx="2741520" cy="638920"/>
            <a:chOff x="0" y="0"/>
            <a:chExt cx="1593789" cy="371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93789" cy="371437"/>
            </a:xfrm>
            <a:custGeom>
              <a:avLst/>
              <a:gdLst/>
              <a:ahLst/>
              <a:cxnLst/>
              <a:rect l="l" t="t" r="r" b="b"/>
              <a:pathLst>
                <a:path w="1593789" h="371437">
                  <a:moveTo>
                    <a:pt x="0" y="0"/>
                  </a:moveTo>
                  <a:lnTo>
                    <a:pt x="1593789" y="0"/>
                  </a:lnTo>
                  <a:lnTo>
                    <a:pt x="1593789" y="371437"/>
                  </a:lnTo>
                  <a:lnTo>
                    <a:pt x="0" y="371437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93789" cy="409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30525" y="569253"/>
            <a:ext cx="389118" cy="265308"/>
          </a:xfrm>
          <a:custGeom>
            <a:avLst/>
            <a:gdLst/>
            <a:ahLst/>
            <a:cxnLst/>
            <a:rect l="l" t="t" r="r" b="b"/>
            <a:pathLst>
              <a:path w="389118" h="265308">
                <a:moveTo>
                  <a:pt x="0" y="0"/>
                </a:moveTo>
                <a:lnTo>
                  <a:pt x="389118" y="0"/>
                </a:lnTo>
                <a:lnTo>
                  <a:pt x="389118" y="265308"/>
                </a:lnTo>
                <a:lnTo>
                  <a:pt x="0" y="2653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259300" y="8210550"/>
            <a:ext cx="1028700" cy="1047750"/>
            <a:chOff x="0" y="0"/>
            <a:chExt cx="270933" cy="2759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70933" cy="314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334184" y="3469803"/>
            <a:ext cx="5410200" cy="3083397"/>
            <a:chOff x="0" y="0"/>
            <a:chExt cx="7213600" cy="4111196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/>
            <a:srcRect t="7309" b="7309"/>
            <a:stretch>
              <a:fillRect/>
            </a:stretch>
          </p:blipFill>
          <p:spPr>
            <a:xfrm>
              <a:off x="0" y="0"/>
              <a:ext cx="7213600" cy="4111196"/>
            </a:xfrm>
            <a:prstGeom prst="rect">
              <a:avLst/>
            </a:prstGeom>
          </p:spPr>
        </p:pic>
      </p:grpSp>
      <p:sp>
        <p:nvSpPr>
          <p:cNvPr id="11" name="TextBox 11"/>
          <p:cNvSpPr txBox="1"/>
          <p:nvPr/>
        </p:nvSpPr>
        <p:spPr>
          <a:xfrm>
            <a:off x="876739" y="587982"/>
            <a:ext cx="1864781" cy="234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4"/>
              </a:lnSpc>
              <a:spcBef>
                <a:spcPct val="0"/>
              </a:spcBef>
            </a:pPr>
            <a:r>
              <a:rPr lang="en-US" sz="137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Arowwai Industries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362657" y="8513804"/>
            <a:ext cx="821985" cy="40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5"/>
              </a:lnSpc>
              <a:spcBef>
                <a:spcPct val="0"/>
              </a:spcBef>
            </a:pPr>
            <a:r>
              <a:rPr lang="en-US" sz="246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07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0760" y="1839596"/>
            <a:ext cx="15888540" cy="199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9"/>
              </a:lnSpc>
            </a:pPr>
            <a:r>
              <a:rPr lang="en-US" sz="6999" b="1">
                <a:solidFill>
                  <a:srgbClr val="F7653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BANTUAN LOGISTIK PADA SITUASI DARURAT</a:t>
            </a:r>
          </a:p>
          <a:p>
            <a:pPr algn="ctr">
              <a:lnSpc>
                <a:spcPts val="7769"/>
              </a:lnSpc>
            </a:pPr>
            <a:endParaRPr lang="en-US" sz="6999" b="1">
              <a:solidFill>
                <a:srgbClr val="F76531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38527" y="3913511"/>
            <a:ext cx="4134449" cy="44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  <a:spcBef>
                <a:spcPct val="0"/>
              </a:spcBef>
            </a:pPr>
            <a:r>
              <a:rPr lang="en-US" sz="2613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617355" y="6377628"/>
            <a:ext cx="1376793" cy="44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  <a:spcBef>
                <a:spcPct val="0"/>
              </a:spcBef>
            </a:pPr>
            <a:r>
              <a:rPr lang="en-US" sz="2613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05622" y="3776980"/>
            <a:ext cx="4134449" cy="44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8"/>
              </a:lnSpc>
              <a:spcBef>
                <a:spcPct val="0"/>
              </a:spcBef>
            </a:pPr>
            <a:r>
              <a:rPr lang="en-US" sz="2613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38527" y="4459051"/>
            <a:ext cx="5095656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Pemenuhan kebutuhan logistik masyarakat terdampak menjadi salah satu issueꢀterpenting diꢀmasaꢀtanggap darurat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38527" y="7022465"/>
            <a:ext cx="10921764" cy="2052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Menurut I.N.ꢀPujawan etꢀalꢀ(2009)ꢀ“logisticsꢀinꢀDROꢀ(DisasterꢀReliefꢀOperations)ꢀ</a:t>
            </a:r>
          </a:p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contextꢀincludeꢀsuchꢀactivitiesꢀasassessing demand,ꢀprocuringꢀgoods,ꢀdeterminingꢀprioritiesꢀ</a:t>
            </a:r>
          </a:p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asꢀwellꢀasꢀreceiving,ꢀsorting,ꢀstoring,ꢀtracingꢀandꢀtrackingꢀdeliveries”ꢀ(Logistik dalam operasi kedaruratan bencana meliputi kegiatan seperti identifikasi</a:t>
            </a:r>
          </a:p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kebutuhan,ꢀpengadaan barang,ꢀmenentukan prioritas serta menerima,ꢀmenyortir,ꢀmenyimpan,ꢀmelacak,ꢀdan melakukan pengiriman).ꢀ</a:t>
            </a:r>
          </a:p>
          <a:p>
            <a:pPr algn="l">
              <a:lnSpc>
                <a:spcPts val="2379"/>
              </a:lnSpc>
              <a:spcBef>
                <a:spcPct val="0"/>
              </a:spcBef>
            </a:pPr>
            <a:endParaRPr lang="en-US" sz="1699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405622" y="4530478"/>
            <a:ext cx="4608347" cy="564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Sheu (2007a),ꢀmendefinisikan logistik saat darurat sebagai “aꢀprocessꢀofꢀplanning,ꢀmanagingꢀandꢀcontrollingꢀtheꢀ</a:t>
            </a:r>
          </a:p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efficientꢀflowsꢀofꢀrelief,ꢀinformation,ꢀandꢀservicesꢀfromꢀtheꢀpointꢀofꢀoriginꢀtoꢀtheꢀpointsꢀofꢀdestinationꢀtoꢀmeetꢀtheꢀ</a:t>
            </a:r>
          </a:p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urgentꢀneedsꢀofꢀtheꢀaffectedꢀpeopleꢀunderꢀtheꢀemergencyꢀconditions”ꢀ(sebuah prosesꢀperencanaan,ꢀpengelolaan</a:t>
            </a:r>
          </a:p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dan pengawasan terhadap aliran bantuan yangꢀefisien,ꢀinformasi,ꢀdan layanan dari titik asal ke titik tujuan dalam</a:t>
            </a:r>
          </a:p>
          <a:p>
            <a:pPr algn="l">
              <a:lnSpc>
                <a:spcPts val="2519"/>
              </a:lnSpc>
            </a:pPr>
            <a:r>
              <a:rPr lang="en-US" sz="1799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rangka memenuhi kebutuhan mendesak masyarakat terdampak pada kondisi darurat).ꢀ</a:t>
            </a:r>
          </a:p>
          <a:p>
            <a:pPr algn="l">
              <a:lnSpc>
                <a:spcPts val="2519"/>
              </a:lnSpc>
            </a:pPr>
            <a:endParaRPr lang="en-US" sz="1799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519"/>
              </a:lnSpc>
              <a:spcBef>
                <a:spcPct val="0"/>
              </a:spcBef>
            </a:pPr>
            <a:endParaRPr lang="en-US" sz="1799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348275" y="3229138"/>
            <a:ext cx="1382018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Foto: dok. BNPB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89780"/>
            <a:ext cx="2741520" cy="638920"/>
            <a:chOff x="0" y="0"/>
            <a:chExt cx="1593789" cy="371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93789" cy="371437"/>
            </a:xfrm>
            <a:custGeom>
              <a:avLst/>
              <a:gdLst/>
              <a:ahLst/>
              <a:cxnLst/>
              <a:rect l="l" t="t" r="r" b="b"/>
              <a:pathLst>
                <a:path w="1593789" h="371437">
                  <a:moveTo>
                    <a:pt x="0" y="0"/>
                  </a:moveTo>
                  <a:lnTo>
                    <a:pt x="1593789" y="0"/>
                  </a:lnTo>
                  <a:lnTo>
                    <a:pt x="1593789" y="371437"/>
                  </a:lnTo>
                  <a:lnTo>
                    <a:pt x="0" y="371437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93789" cy="409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286289" y="7945870"/>
            <a:ext cx="1028700" cy="1047750"/>
            <a:chOff x="0" y="0"/>
            <a:chExt cx="270933" cy="275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5951"/>
            </a:xfrm>
            <a:custGeom>
              <a:avLst/>
              <a:gdLst/>
              <a:ahLst/>
              <a:cxnLst/>
              <a:rect l="l" t="t" r="r" b="b"/>
              <a:pathLst>
                <a:path w="270933" h="275951">
                  <a:moveTo>
                    <a:pt x="0" y="0"/>
                  </a:moveTo>
                  <a:lnTo>
                    <a:pt x="270933" y="0"/>
                  </a:lnTo>
                  <a:lnTo>
                    <a:pt x="270933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F7653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70933" cy="323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08111" y="467697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303558" y="2411812"/>
            <a:ext cx="3424596" cy="1013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69"/>
              </a:lnSpc>
            </a:pPr>
            <a:r>
              <a:rPr lang="en-US" sz="6999" b="1">
                <a:solidFill>
                  <a:srgbClr val="F7653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aktivitas 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0525" y="5285508"/>
            <a:ext cx="4134449" cy="514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8"/>
              </a:lnSpc>
              <a:spcBef>
                <a:spcPct val="0"/>
              </a:spcBef>
            </a:pPr>
            <a:r>
              <a:rPr lang="en-US" sz="3013" b="1">
                <a:solidFill>
                  <a:srgbClr val="F765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70233" y="5842196"/>
            <a:ext cx="2390556" cy="868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setiap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peserta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mencari kertas</a:t>
            </a:r>
            <a:endParaRPr lang="en-US" sz="24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6046237" y="4354945"/>
            <a:ext cx="4638675" cy="4638675"/>
          </a:xfrm>
          <a:custGeom>
            <a:avLst/>
            <a:gdLst/>
            <a:ahLst/>
            <a:cxnLst/>
            <a:rect l="l" t="t" r="r" b="b"/>
            <a:pathLst>
              <a:path w="4638675" h="4638675">
                <a:moveTo>
                  <a:pt x="0" y="0"/>
                </a:moveTo>
                <a:lnTo>
                  <a:pt x="4638675" y="0"/>
                </a:lnTo>
                <a:lnTo>
                  <a:pt x="4638675" y="4638675"/>
                </a:lnTo>
                <a:lnTo>
                  <a:pt x="0" y="46386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840227" y="5109013"/>
            <a:ext cx="3945552" cy="3561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Di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kertas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tersebut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tuliskan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sebanyak-banyaknya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kata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atau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hal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Yang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teringat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ketika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mendengar</a:t>
            </a:r>
            <a:endParaRPr lang="en-US" sz="24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Kata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LOGISTIK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dan PERALATAN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en-US" sz="24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916316" y="4626690"/>
            <a:ext cx="4134449" cy="514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8"/>
              </a:lnSpc>
              <a:spcBef>
                <a:spcPct val="0"/>
              </a:spcBef>
            </a:pPr>
            <a:r>
              <a:rPr lang="en-US" sz="3013">
                <a:solidFill>
                  <a:srgbClr val="F7653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  <p:sp>
        <p:nvSpPr>
          <p:cNvPr id="15" name="Freeform 15"/>
          <p:cNvSpPr/>
          <p:nvPr/>
        </p:nvSpPr>
        <p:spPr>
          <a:xfrm>
            <a:off x="11855683" y="3948804"/>
            <a:ext cx="5044816" cy="5044816"/>
          </a:xfrm>
          <a:custGeom>
            <a:avLst/>
            <a:gdLst/>
            <a:ahLst/>
            <a:cxnLst/>
            <a:rect l="l" t="t" r="r" b="b"/>
            <a:pathLst>
              <a:path w="5044816" h="5044816">
                <a:moveTo>
                  <a:pt x="0" y="0"/>
                </a:moveTo>
                <a:lnTo>
                  <a:pt x="5044815" y="0"/>
                </a:lnTo>
                <a:lnTo>
                  <a:pt x="5044815" y="5044816"/>
                </a:lnTo>
                <a:lnTo>
                  <a:pt x="0" y="5044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2631518" y="4864643"/>
            <a:ext cx="3862839" cy="4010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Setelah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selesai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secara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bergiliran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peserta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men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unjukkan kertas yang telah ditulis dan menunjukkan ke layar komputer 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Yang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telah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di</a:t>
            </a:r>
            <a:r>
              <a:rPr lang="id-ID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tuliskan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sesuai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kriteria</a:t>
            </a:r>
            <a:endParaRPr lang="en-US" sz="24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(Logistik/</a:t>
            </a:r>
            <a:r>
              <a:rPr lang="en-US" sz="2499" dirty="0" err="1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Peralatan</a:t>
            </a:r>
            <a:r>
              <a:rPr lang="en-US" sz="2499" dirty="0">
                <a:solidFill>
                  <a:srgbClr val="1F202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1F20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867765" y="4169833"/>
            <a:ext cx="1527506" cy="514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8"/>
              </a:lnSpc>
              <a:spcBef>
                <a:spcPct val="0"/>
              </a:spcBef>
            </a:pPr>
            <a:r>
              <a:rPr lang="en-US" sz="3013">
                <a:solidFill>
                  <a:srgbClr val="F7653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55" b="-9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3339" y="8481535"/>
            <a:ext cx="846683" cy="484918"/>
          </a:xfrm>
          <a:custGeom>
            <a:avLst/>
            <a:gdLst/>
            <a:ahLst/>
            <a:cxnLst/>
            <a:rect l="l" t="t" r="r" b="b"/>
            <a:pathLst>
              <a:path w="846683" h="484918">
                <a:moveTo>
                  <a:pt x="0" y="0"/>
                </a:moveTo>
                <a:lnTo>
                  <a:pt x="846683" y="0"/>
                </a:lnTo>
                <a:lnTo>
                  <a:pt x="846683" y="484919"/>
                </a:lnTo>
                <a:lnTo>
                  <a:pt x="0" y="4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00973" y="4784388"/>
            <a:ext cx="6381795" cy="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5"/>
              </a:lnSpc>
            </a:pPr>
            <a:r>
              <a:rPr lang="en-US" sz="6768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LOGISTIK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622824" y="2375326"/>
            <a:ext cx="4500854" cy="3855696"/>
            <a:chOff x="0" y="0"/>
            <a:chExt cx="812800" cy="6962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696292"/>
            </a:xfrm>
            <a:custGeom>
              <a:avLst/>
              <a:gdLst/>
              <a:ahLst/>
              <a:cxnLst/>
              <a:rect l="l" t="t" r="r" b="b"/>
              <a:pathLst>
                <a:path w="812800" h="696292">
                  <a:moveTo>
                    <a:pt x="406400" y="0"/>
                  </a:moveTo>
                  <a:cubicBezTo>
                    <a:pt x="181951" y="0"/>
                    <a:pt x="0" y="155870"/>
                    <a:pt x="0" y="348146"/>
                  </a:cubicBezTo>
                  <a:cubicBezTo>
                    <a:pt x="0" y="540422"/>
                    <a:pt x="181951" y="696292"/>
                    <a:pt x="406400" y="696292"/>
                  </a:cubicBezTo>
                  <a:cubicBezTo>
                    <a:pt x="630849" y="696292"/>
                    <a:pt x="812800" y="540422"/>
                    <a:pt x="812800" y="348146"/>
                  </a:cubicBezTo>
                  <a:cubicBezTo>
                    <a:pt x="812800" y="15587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84327"/>
              <a:ext cx="660400" cy="5466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2788897" y="2704540"/>
            <a:ext cx="4047944" cy="4047944"/>
            <a:chOff x="0" y="0"/>
            <a:chExt cx="14840029" cy="14840029"/>
          </a:xfrm>
        </p:grpSpPr>
        <p:sp>
          <p:nvSpPr>
            <p:cNvPr id="9" name="Freeform 9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2C05F2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531276" y="561946"/>
              <a:ext cx="13777477" cy="13716137"/>
            </a:xfrm>
            <a:custGeom>
              <a:avLst/>
              <a:gdLst/>
              <a:ahLst/>
              <a:cxnLst/>
              <a:rect l="l" t="t" r="r" b="b"/>
              <a:pathLst>
                <a:path w="13777477" h="13716137">
                  <a:moveTo>
                    <a:pt x="6888739" y="68"/>
                  </a:moveTo>
                  <a:cubicBezTo>
                    <a:pt x="4431305" y="-10922"/>
                    <a:pt x="2155826" y="1293797"/>
                    <a:pt x="923925" y="3420184"/>
                  </a:cubicBezTo>
                  <a:cubicBezTo>
                    <a:pt x="-307975" y="5546571"/>
                    <a:pt x="-307975" y="8169565"/>
                    <a:pt x="923925" y="10295952"/>
                  </a:cubicBezTo>
                  <a:cubicBezTo>
                    <a:pt x="2155826" y="12422339"/>
                    <a:pt x="4431305" y="13727058"/>
                    <a:pt x="6888739" y="13716068"/>
                  </a:cubicBezTo>
                  <a:cubicBezTo>
                    <a:pt x="9346172" y="13727058"/>
                    <a:pt x="11621651" y="12422339"/>
                    <a:pt x="12853552" y="10295952"/>
                  </a:cubicBezTo>
                  <a:cubicBezTo>
                    <a:pt x="14085452" y="8169565"/>
                    <a:pt x="14085452" y="5546571"/>
                    <a:pt x="12853552" y="3420184"/>
                  </a:cubicBezTo>
                  <a:cubicBezTo>
                    <a:pt x="11621651" y="1293797"/>
                    <a:pt x="9346172" y="-10922"/>
                    <a:pt x="6888739" y="68"/>
                  </a:cubicBezTo>
                  <a:close/>
                </a:path>
              </a:pathLst>
            </a:custGeom>
            <a:blipFill>
              <a:blip r:embed="rId5"/>
              <a:stretch>
                <a:fillRect l="-26286" r="-26286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500973" y="3848554"/>
            <a:ext cx="6170829" cy="1751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1"/>
              </a:lnSpc>
            </a:pPr>
            <a:r>
              <a:rPr lang="en-US" sz="6368" b="1">
                <a:solidFill>
                  <a:srgbClr val="2C6AD3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PENGERTIAN </a:t>
            </a:r>
          </a:p>
          <a:p>
            <a:pPr algn="l">
              <a:lnSpc>
                <a:spcPts val="6751"/>
              </a:lnSpc>
            </a:pPr>
            <a:endParaRPr lang="en-US" sz="6368" b="1">
              <a:solidFill>
                <a:srgbClr val="2C6AD3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622824" y="3618789"/>
            <a:ext cx="4377576" cy="177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3"/>
              </a:lnSpc>
            </a:pPr>
            <a:r>
              <a:rPr lang="en-US" sz="1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Logistik adalah barang untuk pemenuhan kebutuhan dasar</a:t>
            </a:r>
          </a:p>
          <a:p>
            <a:pPr algn="ctr">
              <a:lnSpc>
                <a:spcPts val="2363"/>
              </a:lnSpc>
            </a:pPr>
            <a:r>
              <a:rPr lang="en-US" sz="1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seperti pangan, sandang, papan, dan turunannya dalam rangka</a:t>
            </a:r>
          </a:p>
          <a:p>
            <a:pPr algn="ctr">
              <a:lnSpc>
                <a:spcPts val="2363"/>
              </a:lnSpc>
            </a:pPr>
            <a:r>
              <a:rPr lang="en-US" sz="1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penanggulangan bencana.</a:t>
            </a:r>
          </a:p>
          <a:p>
            <a:pPr algn="ctr">
              <a:lnSpc>
                <a:spcPts val="2363"/>
              </a:lnSpc>
            </a:pPr>
            <a:endParaRPr lang="en-US" sz="1937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0297734" y="1799809"/>
            <a:ext cx="1151035" cy="115103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42900" cap="sq">
              <a:solidFill>
                <a:srgbClr val="2C05F2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1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416672" y="6821572"/>
            <a:ext cx="6412304" cy="595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3"/>
              </a:lnSpc>
            </a:pPr>
            <a:r>
              <a:rPr lang="en-US" sz="193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Pasal 1, Peraturan BNPB Nomor 4/2018</a:t>
            </a:r>
          </a:p>
          <a:p>
            <a:pPr algn="ctr">
              <a:lnSpc>
                <a:spcPts val="2363"/>
              </a:lnSpc>
            </a:pPr>
            <a:endParaRPr lang="en-US" sz="1937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39480" y="7201535"/>
            <a:ext cx="14371737" cy="199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Logistik adalah sesuatu yang berwujud dan dapat digunakan untuk memenuhi kebutuhan dasar hidup manusia yang terdiri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dari atas sandang,pangan dan papan atau turunannya. Termasuk dalam kategori logistik adalah barang habis pakai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atau dikonsumsi,misalnya sembako (sembilan bahan pokok), obat, pakaian dan kelengkapannya, air, jas tidur dan sebagainya.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(PERKA NO.4 TAHUN 2009 TENTANG PEDOMAN BANTUAN LOGISTIK)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1764</Words>
  <Application>Microsoft Office PowerPoint</Application>
  <PresentationFormat>Custom</PresentationFormat>
  <Paragraphs>355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5" baseType="lpstr">
      <vt:lpstr>Montserrat Heavy</vt:lpstr>
      <vt:lpstr>Bebas Neue Bold</vt:lpstr>
      <vt:lpstr>Montserrat Ultra-Bold</vt:lpstr>
      <vt:lpstr>Inter</vt:lpstr>
      <vt:lpstr>Canva Sans</vt:lpstr>
      <vt:lpstr>Montserrat Semi-Bold</vt:lpstr>
      <vt:lpstr>Poppins Bold</vt:lpstr>
      <vt:lpstr>Open Sans Bold</vt:lpstr>
      <vt:lpstr>Poppins Semi-Bold</vt:lpstr>
      <vt:lpstr>Open Sans</vt:lpstr>
      <vt:lpstr>Arial</vt:lpstr>
      <vt:lpstr>Montserrat Bold</vt:lpstr>
      <vt:lpstr>Poppins</vt:lpstr>
      <vt:lpstr>Montserrat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Logistic peralatan bencana</dc:title>
  <dc:creator>PC</dc:creator>
  <cp:lastModifiedBy>BPBD KARO</cp:lastModifiedBy>
  <cp:revision>7</cp:revision>
  <dcterms:created xsi:type="dcterms:W3CDTF">2006-08-16T00:00:00Z</dcterms:created>
  <dcterms:modified xsi:type="dcterms:W3CDTF">2026-06-17T12:31:06Z</dcterms:modified>
  <dc:identifier>DAG5xJtjw1I</dc:identifier>
</cp:coreProperties>
</file>