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72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Heading Now 71-78" panose="020B0604020202020204" charset="0"/>
      <p:regular r:id="rId18"/>
    </p:embeddedFont>
    <p:embeddedFont>
      <p:font typeface="Open Sauce" panose="020B0604020202020204" charset="0"/>
      <p:regular r:id="rId19"/>
    </p:embeddedFont>
    <p:embeddedFont>
      <p:font typeface="Open Sauce Bold" panose="020B0604020202020204" charset="0"/>
      <p:regular r:id="rId20"/>
    </p:embeddedFont>
    <p:embeddedFont>
      <p:font typeface="Open Sauce Italics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33" d="100"/>
          <a:sy n="33" d="100"/>
        </p:scale>
        <p:origin x="1228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9.svg"/><Relationship Id="rId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10.sv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13.sv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r="-625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659215" y="8817069"/>
            <a:ext cx="596574" cy="610379"/>
            <a:chOff x="0" y="0"/>
            <a:chExt cx="795432" cy="813838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795432" cy="813838"/>
              <a:chOff x="0" y="0"/>
              <a:chExt cx="157122" cy="16075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57122" cy="160758"/>
              </a:xfrm>
              <a:custGeom>
                <a:avLst/>
                <a:gdLst/>
                <a:ahLst/>
                <a:cxnLst/>
                <a:rect l="l" t="t" r="r" b="b"/>
                <a:pathLst>
                  <a:path w="157122" h="160758">
                    <a:moveTo>
                      <a:pt x="78561" y="0"/>
                    </a:moveTo>
                    <a:lnTo>
                      <a:pt x="78561" y="0"/>
                    </a:lnTo>
                    <a:cubicBezTo>
                      <a:pt x="121949" y="0"/>
                      <a:pt x="157122" y="35173"/>
                      <a:pt x="157122" y="78561"/>
                    </a:cubicBezTo>
                    <a:lnTo>
                      <a:pt x="157122" y="82197"/>
                    </a:lnTo>
                    <a:cubicBezTo>
                      <a:pt x="157122" y="125585"/>
                      <a:pt x="121949" y="160758"/>
                      <a:pt x="78561" y="160758"/>
                    </a:cubicBezTo>
                    <a:lnTo>
                      <a:pt x="78561" y="160758"/>
                    </a:lnTo>
                    <a:cubicBezTo>
                      <a:pt x="35173" y="160758"/>
                      <a:pt x="0" y="125585"/>
                      <a:pt x="0" y="82197"/>
                    </a:cubicBezTo>
                    <a:lnTo>
                      <a:pt x="0" y="78561"/>
                    </a:lnTo>
                    <a:cubicBezTo>
                      <a:pt x="0" y="35173"/>
                      <a:pt x="35173" y="0"/>
                      <a:pt x="7856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57122" cy="1988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245336" y="184621"/>
              <a:ext cx="304761" cy="444595"/>
            </a:xfrm>
            <a:custGeom>
              <a:avLst/>
              <a:gdLst/>
              <a:ahLst/>
              <a:cxnLst/>
              <a:rect l="l" t="t" r="r" b="b"/>
              <a:pathLst>
                <a:path w="304761" h="444595">
                  <a:moveTo>
                    <a:pt x="0" y="0"/>
                  </a:moveTo>
                  <a:lnTo>
                    <a:pt x="304760" y="0"/>
                  </a:lnTo>
                  <a:lnTo>
                    <a:pt x="304760" y="444596"/>
                  </a:lnTo>
                  <a:lnTo>
                    <a:pt x="0" y="4445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>
            <a:off x="14800218" y="4411594"/>
            <a:ext cx="5146865" cy="5015854"/>
          </a:xfrm>
          <a:custGeom>
            <a:avLst/>
            <a:gdLst/>
            <a:ahLst/>
            <a:cxnLst/>
            <a:rect l="l" t="t" r="r" b="b"/>
            <a:pathLst>
              <a:path w="5146865" h="5015854">
                <a:moveTo>
                  <a:pt x="0" y="0"/>
                </a:moveTo>
                <a:lnTo>
                  <a:pt x="5146865" y="0"/>
                </a:lnTo>
                <a:lnTo>
                  <a:pt x="5146865" y="5015854"/>
                </a:lnTo>
                <a:lnTo>
                  <a:pt x="0" y="50158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4800218" y="6715760"/>
            <a:ext cx="3525119" cy="3779368"/>
          </a:xfrm>
          <a:custGeom>
            <a:avLst/>
            <a:gdLst/>
            <a:ahLst/>
            <a:cxnLst/>
            <a:rect l="l" t="t" r="r" b="b"/>
            <a:pathLst>
              <a:path w="3525119" h="3779368">
                <a:moveTo>
                  <a:pt x="0" y="0"/>
                </a:moveTo>
                <a:lnTo>
                  <a:pt x="3525119" y="0"/>
                </a:lnTo>
                <a:lnTo>
                  <a:pt x="3525119" y="3779368"/>
                </a:lnTo>
                <a:lnTo>
                  <a:pt x="0" y="37793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9144000" y="8090125"/>
            <a:ext cx="3734982" cy="3639910"/>
          </a:xfrm>
          <a:custGeom>
            <a:avLst/>
            <a:gdLst/>
            <a:ahLst/>
            <a:cxnLst/>
            <a:rect l="l" t="t" r="r" b="b"/>
            <a:pathLst>
              <a:path w="3734982" h="3639910">
                <a:moveTo>
                  <a:pt x="0" y="0"/>
                </a:moveTo>
                <a:lnTo>
                  <a:pt x="3734982" y="0"/>
                </a:lnTo>
                <a:lnTo>
                  <a:pt x="3734982" y="3639910"/>
                </a:lnTo>
                <a:lnTo>
                  <a:pt x="0" y="3639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0622329" y="6715760"/>
            <a:ext cx="3532002" cy="3597410"/>
          </a:xfrm>
          <a:custGeom>
            <a:avLst/>
            <a:gdLst/>
            <a:ahLst/>
            <a:cxnLst/>
            <a:rect l="l" t="t" r="r" b="b"/>
            <a:pathLst>
              <a:path w="3532002" h="3597410">
                <a:moveTo>
                  <a:pt x="0" y="0"/>
                </a:moveTo>
                <a:lnTo>
                  <a:pt x="3532002" y="0"/>
                </a:lnTo>
                <a:lnTo>
                  <a:pt x="3532002" y="3597410"/>
                </a:lnTo>
                <a:lnTo>
                  <a:pt x="0" y="35974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593984" y="2318258"/>
            <a:ext cx="15100032" cy="3535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2"/>
              </a:lnSpc>
            </a:pPr>
            <a:r>
              <a:rPr lang="en-US" sz="8642">
                <a:solidFill>
                  <a:srgbClr val="000000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Kerjasama Multipihak</a:t>
            </a:r>
          </a:p>
          <a:p>
            <a:pPr algn="l">
              <a:lnSpc>
                <a:spcPts val="8642"/>
              </a:lnSpc>
            </a:pPr>
            <a:r>
              <a:rPr lang="en-US" sz="8642">
                <a:solidFill>
                  <a:srgbClr val="000000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dalam Penanggulangan Bencana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-1044001" y="4050284"/>
            <a:ext cx="1339037" cy="2036826"/>
            <a:chOff x="0" y="0"/>
            <a:chExt cx="275522" cy="4191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75522" cy="419100"/>
            </a:xfrm>
            <a:custGeom>
              <a:avLst/>
              <a:gdLst/>
              <a:ahLst/>
              <a:cxnLst/>
              <a:rect l="l" t="t" r="r" b="b"/>
              <a:pathLst>
                <a:path w="275522" h="419100">
                  <a:moveTo>
                    <a:pt x="67754" y="0"/>
                  </a:moveTo>
                  <a:lnTo>
                    <a:pt x="207768" y="0"/>
                  </a:lnTo>
                  <a:cubicBezTo>
                    <a:pt x="245187" y="0"/>
                    <a:pt x="275522" y="30335"/>
                    <a:pt x="275522" y="67754"/>
                  </a:cubicBezTo>
                  <a:lnTo>
                    <a:pt x="275522" y="351346"/>
                  </a:lnTo>
                  <a:cubicBezTo>
                    <a:pt x="275522" y="388765"/>
                    <a:pt x="245187" y="419100"/>
                    <a:pt x="207768" y="419100"/>
                  </a:cubicBezTo>
                  <a:lnTo>
                    <a:pt x="67754" y="419100"/>
                  </a:lnTo>
                  <a:cubicBezTo>
                    <a:pt x="30335" y="419100"/>
                    <a:pt x="0" y="388765"/>
                    <a:pt x="0" y="351346"/>
                  </a:cubicBezTo>
                  <a:lnTo>
                    <a:pt x="0" y="67754"/>
                  </a:lnTo>
                  <a:cubicBezTo>
                    <a:pt x="0" y="30335"/>
                    <a:pt x="30335" y="0"/>
                    <a:pt x="67754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275522" cy="466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659215" y="6812945"/>
            <a:ext cx="7119660" cy="646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9"/>
              </a:lnSpc>
            </a:pPr>
            <a:r>
              <a:rPr lang="en-US" sz="37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Romalisda Sihaloho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649690" y="983979"/>
            <a:ext cx="9578237" cy="782275"/>
            <a:chOff x="0" y="0"/>
            <a:chExt cx="12770982" cy="1043033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2770982" cy="1043033"/>
              <a:chOff x="0" y="0"/>
              <a:chExt cx="2267999" cy="185232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2267999" cy="185232"/>
              </a:xfrm>
              <a:custGeom>
                <a:avLst/>
                <a:gdLst/>
                <a:ahLst/>
                <a:cxnLst/>
                <a:rect l="l" t="t" r="r" b="b"/>
                <a:pathLst>
                  <a:path w="2267999" h="185232">
                    <a:moveTo>
                      <a:pt x="45851" y="0"/>
                    </a:moveTo>
                    <a:lnTo>
                      <a:pt x="2222148" y="0"/>
                    </a:lnTo>
                    <a:cubicBezTo>
                      <a:pt x="2247471" y="0"/>
                      <a:pt x="2267999" y="20528"/>
                      <a:pt x="2267999" y="45851"/>
                    </a:cubicBezTo>
                    <a:lnTo>
                      <a:pt x="2267999" y="139381"/>
                    </a:lnTo>
                    <a:cubicBezTo>
                      <a:pt x="2267999" y="151542"/>
                      <a:pt x="2263169" y="163204"/>
                      <a:pt x="2254570" y="171803"/>
                    </a:cubicBezTo>
                    <a:cubicBezTo>
                      <a:pt x="2245971" y="180402"/>
                      <a:pt x="2234309" y="185232"/>
                      <a:pt x="2222148" y="185232"/>
                    </a:cubicBezTo>
                    <a:lnTo>
                      <a:pt x="45851" y="185232"/>
                    </a:lnTo>
                    <a:cubicBezTo>
                      <a:pt x="20528" y="185232"/>
                      <a:pt x="0" y="164704"/>
                      <a:pt x="0" y="139381"/>
                    </a:cubicBezTo>
                    <a:lnTo>
                      <a:pt x="0" y="45851"/>
                    </a:lnTo>
                    <a:cubicBezTo>
                      <a:pt x="0" y="33691"/>
                      <a:pt x="4831" y="22028"/>
                      <a:pt x="13429" y="13429"/>
                    </a:cubicBezTo>
                    <a:cubicBezTo>
                      <a:pt x="22028" y="4831"/>
                      <a:pt x="33691" y="0"/>
                      <a:pt x="4585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47625"/>
                <a:ext cx="2267999" cy="23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385208" y="214445"/>
              <a:ext cx="12009283" cy="5054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54"/>
                </a:lnSpc>
              </a:pPr>
              <a:r>
                <a:rPr lang="en-US" sz="2324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Pelatihan Peningkatan Kompetensi Dasar Manajemen Bencana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1044001" y="6508602"/>
            <a:ext cx="1339037" cy="2036826"/>
            <a:chOff x="0" y="0"/>
            <a:chExt cx="275522" cy="4191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75522" cy="419100"/>
            </a:xfrm>
            <a:custGeom>
              <a:avLst/>
              <a:gdLst/>
              <a:ahLst/>
              <a:cxnLst/>
              <a:rect l="l" t="t" r="r" b="b"/>
              <a:pathLst>
                <a:path w="275522" h="419100">
                  <a:moveTo>
                    <a:pt x="67754" y="0"/>
                  </a:moveTo>
                  <a:lnTo>
                    <a:pt x="207768" y="0"/>
                  </a:lnTo>
                  <a:cubicBezTo>
                    <a:pt x="245187" y="0"/>
                    <a:pt x="275522" y="30335"/>
                    <a:pt x="275522" y="67754"/>
                  </a:cubicBezTo>
                  <a:lnTo>
                    <a:pt x="275522" y="351346"/>
                  </a:lnTo>
                  <a:cubicBezTo>
                    <a:pt x="275522" y="388765"/>
                    <a:pt x="245187" y="419100"/>
                    <a:pt x="207768" y="419100"/>
                  </a:cubicBezTo>
                  <a:lnTo>
                    <a:pt x="67754" y="419100"/>
                  </a:lnTo>
                  <a:cubicBezTo>
                    <a:pt x="30335" y="419100"/>
                    <a:pt x="0" y="388765"/>
                    <a:pt x="0" y="351346"/>
                  </a:cubicBezTo>
                  <a:lnTo>
                    <a:pt x="0" y="67754"/>
                  </a:lnTo>
                  <a:cubicBezTo>
                    <a:pt x="0" y="30335"/>
                    <a:pt x="30335" y="0"/>
                    <a:pt x="67754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275522" cy="466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-1044001" y="8966921"/>
            <a:ext cx="1339037" cy="2036826"/>
            <a:chOff x="0" y="0"/>
            <a:chExt cx="275522" cy="4191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75522" cy="419100"/>
            </a:xfrm>
            <a:custGeom>
              <a:avLst/>
              <a:gdLst/>
              <a:ahLst/>
              <a:cxnLst/>
              <a:rect l="l" t="t" r="r" b="b"/>
              <a:pathLst>
                <a:path w="275522" h="419100">
                  <a:moveTo>
                    <a:pt x="67754" y="0"/>
                  </a:moveTo>
                  <a:lnTo>
                    <a:pt x="207768" y="0"/>
                  </a:lnTo>
                  <a:cubicBezTo>
                    <a:pt x="245187" y="0"/>
                    <a:pt x="275522" y="30335"/>
                    <a:pt x="275522" y="67754"/>
                  </a:cubicBezTo>
                  <a:lnTo>
                    <a:pt x="275522" y="351346"/>
                  </a:lnTo>
                  <a:cubicBezTo>
                    <a:pt x="275522" y="388765"/>
                    <a:pt x="245187" y="419100"/>
                    <a:pt x="207768" y="419100"/>
                  </a:cubicBezTo>
                  <a:lnTo>
                    <a:pt x="67754" y="419100"/>
                  </a:lnTo>
                  <a:cubicBezTo>
                    <a:pt x="30335" y="419100"/>
                    <a:pt x="0" y="388765"/>
                    <a:pt x="0" y="351346"/>
                  </a:cubicBezTo>
                  <a:lnTo>
                    <a:pt x="0" y="67754"/>
                  </a:lnTo>
                  <a:cubicBezTo>
                    <a:pt x="0" y="30335"/>
                    <a:pt x="30335" y="0"/>
                    <a:pt x="67754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47625"/>
              <a:ext cx="275522" cy="466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-1044001" y="1594358"/>
            <a:ext cx="1339037" cy="2036826"/>
            <a:chOff x="0" y="0"/>
            <a:chExt cx="275522" cy="4191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75522" cy="419100"/>
            </a:xfrm>
            <a:custGeom>
              <a:avLst/>
              <a:gdLst/>
              <a:ahLst/>
              <a:cxnLst/>
              <a:rect l="l" t="t" r="r" b="b"/>
              <a:pathLst>
                <a:path w="275522" h="419100">
                  <a:moveTo>
                    <a:pt x="67754" y="0"/>
                  </a:moveTo>
                  <a:lnTo>
                    <a:pt x="207768" y="0"/>
                  </a:lnTo>
                  <a:cubicBezTo>
                    <a:pt x="245187" y="0"/>
                    <a:pt x="275522" y="30335"/>
                    <a:pt x="275522" y="67754"/>
                  </a:cubicBezTo>
                  <a:lnTo>
                    <a:pt x="275522" y="351346"/>
                  </a:lnTo>
                  <a:cubicBezTo>
                    <a:pt x="275522" y="388765"/>
                    <a:pt x="245187" y="419100"/>
                    <a:pt x="207768" y="419100"/>
                  </a:cubicBezTo>
                  <a:lnTo>
                    <a:pt x="67754" y="419100"/>
                  </a:lnTo>
                  <a:cubicBezTo>
                    <a:pt x="30335" y="419100"/>
                    <a:pt x="0" y="388765"/>
                    <a:pt x="0" y="351346"/>
                  </a:cubicBezTo>
                  <a:lnTo>
                    <a:pt x="0" y="67754"/>
                  </a:lnTo>
                  <a:cubicBezTo>
                    <a:pt x="0" y="30335"/>
                    <a:pt x="30335" y="0"/>
                    <a:pt x="67754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47625"/>
              <a:ext cx="275522" cy="466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-1044001" y="-861568"/>
            <a:ext cx="1339037" cy="2036826"/>
            <a:chOff x="0" y="0"/>
            <a:chExt cx="275522" cy="4191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75522" cy="419100"/>
            </a:xfrm>
            <a:custGeom>
              <a:avLst/>
              <a:gdLst/>
              <a:ahLst/>
              <a:cxnLst/>
              <a:rect l="l" t="t" r="r" b="b"/>
              <a:pathLst>
                <a:path w="275522" h="419100">
                  <a:moveTo>
                    <a:pt x="67754" y="0"/>
                  </a:moveTo>
                  <a:lnTo>
                    <a:pt x="207768" y="0"/>
                  </a:lnTo>
                  <a:cubicBezTo>
                    <a:pt x="245187" y="0"/>
                    <a:pt x="275522" y="30335"/>
                    <a:pt x="275522" y="67754"/>
                  </a:cubicBezTo>
                  <a:lnTo>
                    <a:pt x="275522" y="351346"/>
                  </a:lnTo>
                  <a:cubicBezTo>
                    <a:pt x="275522" y="388765"/>
                    <a:pt x="245187" y="419100"/>
                    <a:pt x="207768" y="419100"/>
                  </a:cubicBezTo>
                  <a:lnTo>
                    <a:pt x="67754" y="419100"/>
                  </a:lnTo>
                  <a:cubicBezTo>
                    <a:pt x="30335" y="419100"/>
                    <a:pt x="0" y="388765"/>
                    <a:pt x="0" y="351346"/>
                  </a:cubicBezTo>
                  <a:lnTo>
                    <a:pt x="0" y="67754"/>
                  </a:lnTo>
                  <a:cubicBezTo>
                    <a:pt x="0" y="30335"/>
                    <a:pt x="30335" y="0"/>
                    <a:pt x="67754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47625"/>
              <a:ext cx="275522" cy="466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r="-62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82406" y="851126"/>
            <a:ext cx="476894" cy="476894"/>
          </a:xfrm>
          <a:custGeom>
            <a:avLst/>
            <a:gdLst/>
            <a:ahLst/>
            <a:cxnLst/>
            <a:rect l="l" t="t" r="r" b="b"/>
            <a:pathLst>
              <a:path w="476894" h="476894">
                <a:moveTo>
                  <a:pt x="0" y="0"/>
                </a:moveTo>
                <a:lnTo>
                  <a:pt x="476894" y="0"/>
                </a:lnTo>
                <a:lnTo>
                  <a:pt x="476894" y="476894"/>
                </a:lnTo>
                <a:lnTo>
                  <a:pt x="0" y="476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549501" y="177280"/>
            <a:ext cx="9733849" cy="2352768"/>
            <a:chOff x="0" y="-107680"/>
            <a:chExt cx="1533778" cy="3707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24873" cy="170705"/>
            </a:xfrm>
            <a:custGeom>
              <a:avLst/>
              <a:gdLst/>
              <a:ahLst/>
              <a:cxnLst/>
              <a:rect l="l" t="t" r="r" b="b"/>
              <a:pathLst>
                <a:path w="1524873" h="170705">
                  <a:moveTo>
                    <a:pt x="9375" y="0"/>
                  </a:moveTo>
                  <a:lnTo>
                    <a:pt x="1515498" y="0"/>
                  </a:lnTo>
                  <a:cubicBezTo>
                    <a:pt x="1520676" y="0"/>
                    <a:pt x="1524873" y="4197"/>
                    <a:pt x="1524873" y="9375"/>
                  </a:cubicBezTo>
                  <a:lnTo>
                    <a:pt x="1524873" y="161330"/>
                  </a:lnTo>
                  <a:cubicBezTo>
                    <a:pt x="1524873" y="166507"/>
                    <a:pt x="1520676" y="170705"/>
                    <a:pt x="1515498" y="170705"/>
                  </a:cubicBezTo>
                  <a:lnTo>
                    <a:pt x="9375" y="170705"/>
                  </a:lnTo>
                  <a:cubicBezTo>
                    <a:pt x="4197" y="170705"/>
                    <a:pt x="0" y="166507"/>
                    <a:pt x="0" y="161330"/>
                  </a:cubicBezTo>
                  <a:lnTo>
                    <a:pt x="0" y="9375"/>
                  </a:lnTo>
                  <a:cubicBezTo>
                    <a:pt x="0" y="4197"/>
                    <a:pt x="4197" y="0"/>
                    <a:pt x="9375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8905" y="-107680"/>
              <a:ext cx="1524873" cy="3707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79"/>
                </a:lnSpc>
              </a:pPr>
              <a:r>
                <a:rPr lang="en-US" sz="4699" dirty="0">
                  <a:solidFill>
                    <a:srgbClr val="FFFFFF"/>
                  </a:solidFill>
                  <a:latin typeface="Heading Now 71-78"/>
                  <a:ea typeface="Heading Now 71-78"/>
                  <a:cs typeface="Heading Now 71-78"/>
                  <a:sym typeface="Heading Now 71-78"/>
                </a:rPr>
                <a:t>Kerjasama Internasional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120197" y="566045"/>
            <a:ext cx="1148897" cy="1047055"/>
            <a:chOff x="0" y="0"/>
            <a:chExt cx="181034" cy="16498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1034" cy="164986"/>
            </a:xfrm>
            <a:custGeom>
              <a:avLst/>
              <a:gdLst/>
              <a:ahLst/>
              <a:cxnLst/>
              <a:rect l="l" t="t" r="r" b="b"/>
              <a:pathLst>
                <a:path w="181034" h="164986">
                  <a:moveTo>
                    <a:pt x="78968" y="0"/>
                  </a:moveTo>
                  <a:lnTo>
                    <a:pt x="102066" y="0"/>
                  </a:lnTo>
                  <a:cubicBezTo>
                    <a:pt x="145679" y="0"/>
                    <a:pt x="181034" y="35355"/>
                    <a:pt x="181034" y="78968"/>
                  </a:cubicBezTo>
                  <a:lnTo>
                    <a:pt x="181034" y="86019"/>
                  </a:lnTo>
                  <a:cubicBezTo>
                    <a:pt x="181034" y="129631"/>
                    <a:pt x="145679" y="164986"/>
                    <a:pt x="102066" y="164986"/>
                  </a:cubicBezTo>
                  <a:lnTo>
                    <a:pt x="78968" y="164986"/>
                  </a:lnTo>
                  <a:cubicBezTo>
                    <a:pt x="58024" y="164986"/>
                    <a:pt x="37938" y="156666"/>
                    <a:pt x="23129" y="141857"/>
                  </a:cubicBezTo>
                  <a:cubicBezTo>
                    <a:pt x="8320" y="127048"/>
                    <a:pt x="0" y="106962"/>
                    <a:pt x="0" y="86019"/>
                  </a:cubicBezTo>
                  <a:lnTo>
                    <a:pt x="0" y="78968"/>
                  </a:lnTo>
                  <a:cubicBezTo>
                    <a:pt x="0" y="35355"/>
                    <a:pt x="35355" y="0"/>
                    <a:pt x="78968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81034" cy="2126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79742" y="2363377"/>
            <a:ext cx="14932583" cy="2312670"/>
            <a:chOff x="0" y="0"/>
            <a:chExt cx="19910110" cy="3083561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1918013"/>
              <a:ext cx="14931982" cy="657548"/>
              <a:chOff x="0" y="0"/>
              <a:chExt cx="2569407" cy="113147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569407" cy="113147"/>
              </a:xfrm>
              <a:custGeom>
                <a:avLst/>
                <a:gdLst/>
                <a:ahLst/>
                <a:cxnLst/>
                <a:rect l="l" t="t" r="r" b="b"/>
                <a:pathLst>
                  <a:path w="2569407" h="113147">
                    <a:moveTo>
                      <a:pt x="0" y="0"/>
                    </a:moveTo>
                    <a:lnTo>
                      <a:pt x="2569407" y="0"/>
                    </a:lnTo>
                    <a:lnTo>
                      <a:pt x="2569407" y="113147"/>
                    </a:lnTo>
                    <a:lnTo>
                      <a:pt x="0" y="113147"/>
                    </a:lnTo>
                    <a:close/>
                  </a:path>
                </a:pathLst>
              </a:custGeom>
              <a:solidFill>
                <a:srgbClr val="5CE1E6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47625"/>
                <a:ext cx="2569407" cy="1607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7074433" y="0"/>
              <a:ext cx="2855222" cy="657548"/>
              <a:chOff x="0" y="0"/>
              <a:chExt cx="491310" cy="113147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491310" cy="113147"/>
              </a:xfrm>
              <a:custGeom>
                <a:avLst/>
                <a:gdLst/>
                <a:ahLst/>
                <a:cxnLst/>
                <a:rect l="l" t="t" r="r" b="b"/>
                <a:pathLst>
                  <a:path w="491310" h="113147">
                    <a:moveTo>
                      <a:pt x="0" y="0"/>
                    </a:moveTo>
                    <a:lnTo>
                      <a:pt x="491310" y="0"/>
                    </a:lnTo>
                    <a:lnTo>
                      <a:pt x="491310" y="113147"/>
                    </a:lnTo>
                    <a:lnTo>
                      <a:pt x="0" y="113147"/>
                    </a:lnTo>
                    <a:close/>
                  </a:path>
                </a:pathLst>
              </a:custGeom>
              <a:solidFill>
                <a:srgbClr val="5CE1E6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47625"/>
                <a:ext cx="491310" cy="1607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11810061" y="25400"/>
              <a:ext cx="3549965" cy="657548"/>
              <a:chOff x="0" y="0"/>
              <a:chExt cx="610857" cy="113147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10857" cy="113147"/>
              </a:xfrm>
              <a:custGeom>
                <a:avLst/>
                <a:gdLst/>
                <a:ahLst/>
                <a:cxnLst/>
                <a:rect l="l" t="t" r="r" b="b"/>
                <a:pathLst>
                  <a:path w="610857" h="113147">
                    <a:moveTo>
                      <a:pt x="0" y="0"/>
                    </a:moveTo>
                    <a:lnTo>
                      <a:pt x="610857" y="0"/>
                    </a:lnTo>
                    <a:lnTo>
                      <a:pt x="610857" y="113147"/>
                    </a:lnTo>
                    <a:lnTo>
                      <a:pt x="0" y="113147"/>
                    </a:lnTo>
                    <a:close/>
                  </a:path>
                </a:pathLst>
              </a:custGeom>
              <a:solidFill>
                <a:srgbClr val="5CE1E6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47625"/>
                <a:ext cx="610857" cy="1607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11496317" y="1222365"/>
              <a:ext cx="3205457" cy="657548"/>
              <a:chOff x="0" y="0"/>
              <a:chExt cx="551576" cy="113147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551576" cy="113147"/>
              </a:xfrm>
              <a:custGeom>
                <a:avLst/>
                <a:gdLst/>
                <a:ahLst/>
                <a:cxnLst/>
                <a:rect l="l" t="t" r="r" b="b"/>
                <a:pathLst>
                  <a:path w="551576" h="113147">
                    <a:moveTo>
                      <a:pt x="0" y="0"/>
                    </a:moveTo>
                    <a:lnTo>
                      <a:pt x="551576" y="0"/>
                    </a:lnTo>
                    <a:lnTo>
                      <a:pt x="551576" y="113147"/>
                    </a:lnTo>
                    <a:lnTo>
                      <a:pt x="0" y="113147"/>
                    </a:lnTo>
                    <a:close/>
                  </a:path>
                </a:pathLst>
              </a:custGeom>
              <a:solidFill>
                <a:srgbClr val="5CE1E6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47625"/>
                <a:ext cx="551576" cy="1607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16414266" y="2407286"/>
              <a:ext cx="3495845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- Bank Dunia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01600" y="-22225"/>
              <a:ext cx="19808510" cy="2496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779"/>
                </a:lnSpc>
              </a:pPr>
              <a:r>
                <a:rPr lang="en-US" sz="2699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Pengaturan kerja sama antara </a:t>
              </a:r>
              <a:r>
                <a:rPr lang="en-US" sz="2699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pemerintah </a:t>
              </a:r>
              <a:r>
                <a:rPr lang="en-US" sz="2699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dengan </a:t>
              </a:r>
              <a:r>
                <a:rPr lang="en-US" sz="2699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sektor swasta </a:t>
              </a:r>
              <a:r>
                <a:rPr lang="en-US" sz="2699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untuk jangka waktu menengah dan panjang, di mana sebagian layanan yang menjadi tanggung jawab pemerintah diberikan oleh sektor swasta dengan </a:t>
              </a:r>
              <a:r>
                <a:rPr lang="en-US" sz="2699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kesepakatan </a:t>
              </a:r>
              <a:r>
                <a:rPr lang="en-US" sz="2699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yang jelas atas tujuan </a:t>
              </a:r>
              <a:r>
                <a:rPr lang="en-US" sz="2699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untuk memberikan layanan infrastruktur dan/atau layanan publik.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7125674" y="5218973"/>
            <a:ext cx="10133626" cy="1884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Kerja sama dengan pendekatan rumpun [</a:t>
            </a:r>
            <a:r>
              <a:rPr lang="en-US" sz="2699" i="1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Cluster Approach</a:t>
            </a:r>
            <a:r>
              <a:rPr lang="en-US" sz="26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]</a:t>
            </a:r>
          </a:p>
          <a:p>
            <a:pPr marL="0" lvl="0" indent="0" algn="just">
              <a:lnSpc>
                <a:spcPts val="3779"/>
              </a:lnSpc>
            </a:pPr>
            <a:endParaRPr lang="en-US" sz="2699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just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Dikembangkan untuk meningkatkan kualitas tanggap darurat, yang sering tidak dapat diramalkan dan bersifat </a:t>
            </a:r>
            <a:r>
              <a:rPr lang="en-US" sz="2699" i="1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ad hoc</a:t>
            </a:r>
            <a:r>
              <a:rPr lang="en-US" sz="26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.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578253" y="4234280"/>
            <a:ext cx="5924199" cy="3369248"/>
            <a:chOff x="-37020" y="-958293"/>
            <a:chExt cx="7898931" cy="4492329"/>
          </a:xfrm>
        </p:grpSpPr>
        <p:grpSp>
          <p:nvGrpSpPr>
            <p:cNvPr id="27" name="Group 27"/>
            <p:cNvGrpSpPr/>
            <p:nvPr/>
          </p:nvGrpSpPr>
          <p:grpSpPr>
            <a:xfrm>
              <a:off x="-37020" y="-958293"/>
              <a:ext cx="6458695" cy="3137025"/>
              <a:chOff x="-4375" y="-113250"/>
              <a:chExt cx="763280" cy="37073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758905" cy="170705"/>
              </a:xfrm>
              <a:custGeom>
                <a:avLst/>
                <a:gdLst/>
                <a:ahLst/>
                <a:cxnLst/>
                <a:rect l="l" t="t" r="r" b="b"/>
                <a:pathLst>
                  <a:path w="758905" h="170705">
                    <a:moveTo>
                      <a:pt x="18837" y="0"/>
                    </a:moveTo>
                    <a:lnTo>
                      <a:pt x="740068" y="0"/>
                    </a:lnTo>
                    <a:cubicBezTo>
                      <a:pt x="750472" y="0"/>
                      <a:pt x="758905" y="8434"/>
                      <a:pt x="758905" y="18837"/>
                    </a:cubicBezTo>
                    <a:lnTo>
                      <a:pt x="758905" y="151867"/>
                    </a:lnTo>
                    <a:cubicBezTo>
                      <a:pt x="758905" y="162271"/>
                      <a:pt x="750472" y="170705"/>
                      <a:pt x="740068" y="170705"/>
                    </a:cubicBezTo>
                    <a:lnTo>
                      <a:pt x="18837" y="170705"/>
                    </a:lnTo>
                    <a:cubicBezTo>
                      <a:pt x="8434" y="170705"/>
                      <a:pt x="0" y="162271"/>
                      <a:pt x="0" y="151867"/>
                    </a:cubicBezTo>
                    <a:lnTo>
                      <a:pt x="0" y="18837"/>
                    </a:lnTo>
                    <a:cubicBezTo>
                      <a:pt x="0" y="8434"/>
                      <a:pt x="8434" y="0"/>
                      <a:pt x="18837" y="0"/>
                    </a:cubicBezTo>
                    <a:close/>
                  </a:path>
                </a:pathLst>
              </a:custGeom>
              <a:solidFill>
                <a:srgbClr val="F7DB3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-4375" y="-113250"/>
                <a:ext cx="758905" cy="3707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6579"/>
                  </a:lnSpc>
                </a:pPr>
                <a:r>
                  <a:rPr lang="en-US" sz="4699" dirty="0">
                    <a:solidFill>
                      <a:srgbClr val="FFFFFF"/>
                    </a:solidFill>
                    <a:latin typeface="Heading Now 71-78"/>
                    <a:ea typeface="Heading Now 71-78"/>
                    <a:cs typeface="Heading Now 71-78"/>
                    <a:sym typeface="Heading Now 71-78"/>
                  </a:rPr>
                  <a:t>Kerjasama </a:t>
                </a:r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90779" y="397011"/>
              <a:ext cx="7771132" cy="3137025"/>
              <a:chOff x="-4845" y="-108778"/>
              <a:chExt cx="918382" cy="37073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913537" cy="170705"/>
              </a:xfrm>
              <a:custGeom>
                <a:avLst/>
                <a:gdLst/>
                <a:ahLst/>
                <a:cxnLst/>
                <a:rect l="l" t="t" r="r" b="b"/>
                <a:pathLst>
                  <a:path w="913537" h="170705">
                    <a:moveTo>
                      <a:pt x="15649" y="0"/>
                    </a:moveTo>
                    <a:lnTo>
                      <a:pt x="897889" y="0"/>
                    </a:lnTo>
                    <a:cubicBezTo>
                      <a:pt x="902039" y="0"/>
                      <a:pt x="906019" y="1649"/>
                      <a:pt x="908954" y="4583"/>
                    </a:cubicBezTo>
                    <a:cubicBezTo>
                      <a:pt x="911889" y="7518"/>
                      <a:pt x="913537" y="11498"/>
                      <a:pt x="913537" y="15649"/>
                    </a:cubicBezTo>
                    <a:lnTo>
                      <a:pt x="913537" y="155056"/>
                    </a:lnTo>
                    <a:cubicBezTo>
                      <a:pt x="913537" y="159206"/>
                      <a:pt x="911889" y="163187"/>
                      <a:pt x="908954" y="166121"/>
                    </a:cubicBezTo>
                    <a:cubicBezTo>
                      <a:pt x="906019" y="169056"/>
                      <a:pt x="902039" y="170705"/>
                      <a:pt x="897889" y="170705"/>
                    </a:cubicBezTo>
                    <a:lnTo>
                      <a:pt x="15649" y="170705"/>
                    </a:lnTo>
                    <a:cubicBezTo>
                      <a:pt x="11498" y="170705"/>
                      <a:pt x="7518" y="169056"/>
                      <a:pt x="4583" y="166121"/>
                    </a:cubicBezTo>
                    <a:cubicBezTo>
                      <a:pt x="1649" y="163187"/>
                      <a:pt x="0" y="159206"/>
                      <a:pt x="0" y="155056"/>
                    </a:cubicBezTo>
                    <a:lnTo>
                      <a:pt x="0" y="15649"/>
                    </a:lnTo>
                    <a:cubicBezTo>
                      <a:pt x="0" y="11498"/>
                      <a:pt x="1649" y="7518"/>
                      <a:pt x="4583" y="4583"/>
                    </a:cubicBezTo>
                    <a:cubicBezTo>
                      <a:pt x="7518" y="1649"/>
                      <a:pt x="11498" y="0"/>
                      <a:pt x="15649" y="0"/>
                    </a:cubicBezTo>
                    <a:close/>
                  </a:path>
                </a:pathLst>
              </a:custGeom>
              <a:solidFill>
                <a:srgbClr val="5383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-4845" y="-108778"/>
                <a:ext cx="913537" cy="3707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6579"/>
                  </a:lnSpc>
                </a:pPr>
                <a:r>
                  <a:rPr lang="en-US" sz="4699" dirty="0" err="1">
                    <a:solidFill>
                      <a:srgbClr val="FFFFFF"/>
                    </a:solidFill>
                    <a:latin typeface="Heading Now 71-78"/>
                    <a:ea typeface="Heading Now 71-78"/>
                    <a:cs typeface="Heading Now 71-78"/>
                    <a:sym typeface="Heading Now 71-78"/>
                  </a:rPr>
                  <a:t>Sistem</a:t>
                </a:r>
                <a:r>
                  <a:rPr lang="en-US" sz="4699" dirty="0">
                    <a:solidFill>
                      <a:srgbClr val="FFFFFF"/>
                    </a:solidFill>
                    <a:latin typeface="Heading Now 71-78"/>
                    <a:ea typeface="Heading Now 71-78"/>
                    <a:cs typeface="Heading Now 71-78"/>
                    <a:sym typeface="Heading Now 71-78"/>
                  </a:rPr>
                  <a:t> </a:t>
                </a:r>
                <a:r>
                  <a:rPr lang="en-US" sz="4699" dirty="0" err="1">
                    <a:solidFill>
                      <a:srgbClr val="FFFFFF"/>
                    </a:solidFill>
                    <a:latin typeface="Heading Now 71-78"/>
                    <a:ea typeface="Heading Now 71-78"/>
                    <a:cs typeface="Heading Now 71-78"/>
                    <a:sym typeface="Heading Now 71-78"/>
                  </a:rPr>
                  <a:t>Klaster</a:t>
                </a:r>
                <a:endParaRPr lang="en-US" sz="4699" dirty="0">
                  <a:solidFill>
                    <a:srgbClr val="FFFFFF"/>
                  </a:solidFill>
                  <a:latin typeface="Heading Now 71-78"/>
                  <a:ea typeface="Heading Now 71-78"/>
                  <a:cs typeface="Heading Now 71-78"/>
                  <a:sym typeface="Heading Now 71-78"/>
                </a:endParaRPr>
              </a:p>
            </p:txBody>
          </p:sp>
        </p:grpSp>
      </p:grpSp>
      <p:sp>
        <p:nvSpPr>
          <p:cNvPr id="33" name="TextBox 33"/>
          <p:cNvSpPr txBox="1"/>
          <p:nvPr/>
        </p:nvSpPr>
        <p:spPr>
          <a:xfrm>
            <a:off x="1028700" y="7436393"/>
            <a:ext cx="16230600" cy="2304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84"/>
              </a:lnSpc>
              <a:spcBef>
                <a:spcPct val="0"/>
              </a:spcBef>
            </a:pPr>
            <a:r>
              <a:rPr lang="en-US" sz="263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Suatu klaster mirip dengan koordinasi sektor (anggota sektor tertentu berkoordinasi dalam upaya penanggulangan untuk memaksimalkan usaha yang dilakukan).</a:t>
            </a:r>
          </a:p>
          <a:p>
            <a:pPr algn="just">
              <a:lnSpc>
                <a:spcPts val="3684"/>
              </a:lnSpc>
              <a:spcBef>
                <a:spcPct val="0"/>
              </a:spcBef>
            </a:pPr>
            <a:endParaRPr lang="en-US" sz="2631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just">
              <a:lnSpc>
                <a:spcPts val="3684"/>
              </a:lnSpc>
              <a:spcBef>
                <a:spcPct val="0"/>
              </a:spcBef>
            </a:pPr>
            <a:r>
              <a:rPr lang="en-US" sz="263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Terdapat badan atau lembaga yang ditunjuk untuk memimpin pengoordinasian upaya-upaya (penanggulangan) dari sektor tersebut</a:t>
            </a:r>
          </a:p>
        </p:txBody>
      </p:sp>
      <p:sp>
        <p:nvSpPr>
          <p:cNvPr id="34" name="Freeform 34"/>
          <p:cNvSpPr/>
          <p:nvPr/>
        </p:nvSpPr>
        <p:spPr>
          <a:xfrm>
            <a:off x="16981854" y="7985402"/>
            <a:ext cx="2612291" cy="2545796"/>
          </a:xfrm>
          <a:custGeom>
            <a:avLst/>
            <a:gdLst/>
            <a:ahLst/>
            <a:cxnLst/>
            <a:rect l="l" t="t" r="r" b="b"/>
            <a:pathLst>
              <a:path w="2612291" h="2545796">
                <a:moveTo>
                  <a:pt x="0" y="0"/>
                </a:moveTo>
                <a:lnTo>
                  <a:pt x="2612292" y="0"/>
                </a:lnTo>
                <a:lnTo>
                  <a:pt x="2612292" y="2545796"/>
                </a:lnTo>
                <a:lnTo>
                  <a:pt x="0" y="2545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35"/>
          <p:cNvSpPr/>
          <p:nvPr/>
        </p:nvSpPr>
        <p:spPr>
          <a:xfrm rot="1506294">
            <a:off x="16158552" y="9014102"/>
            <a:ext cx="2612291" cy="2545796"/>
          </a:xfrm>
          <a:custGeom>
            <a:avLst/>
            <a:gdLst/>
            <a:ahLst/>
            <a:cxnLst/>
            <a:rect l="l" t="t" r="r" b="b"/>
            <a:pathLst>
              <a:path w="2612291" h="2545796">
                <a:moveTo>
                  <a:pt x="0" y="0"/>
                </a:moveTo>
                <a:lnTo>
                  <a:pt x="2612291" y="0"/>
                </a:lnTo>
                <a:lnTo>
                  <a:pt x="2612291" y="2545796"/>
                </a:lnTo>
                <a:lnTo>
                  <a:pt x="0" y="2545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r="-62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82406" y="851126"/>
            <a:ext cx="476894" cy="476894"/>
          </a:xfrm>
          <a:custGeom>
            <a:avLst/>
            <a:gdLst/>
            <a:ahLst/>
            <a:cxnLst/>
            <a:rect l="l" t="t" r="r" b="b"/>
            <a:pathLst>
              <a:path w="476894" h="476894">
                <a:moveTo>
                  <a:pt x="0" y="0"/>
                </a:moveTo>
                <a:lnTo>
                  <a:pt x="476894" y="0"/>
                </a:lnTo>
                <a:lnTo>
                  <a:pt x="476894" y="476894"/>
                </a:lnTo>
                <a:lnTo>
                  <a:pt x="0" y="476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6848888" y="-1138945"/>
            <a:ext cx="2612291" cy="2545796"/>
          </a:xfrm>
          <a:custGeom>
            <a:avLst/>
            <a:gdLst/>
            <a:ahLst/>
            <a:cxnLst/>
            <a:rect l="l" t="t" r="r" b="b"/>
            <a:pathLst>
              <a:path w="2612291" h="2545796">
                <a:moveTo>
                  <a:pt x="0" y="0"/>
                </a:moveTo>
                <a:lnTo>
                  <a:pt x="2612291" y="0"/>
                </a:lnTo>
                <a:lnTo>
                  <a:pt x="2612291" y="2545797"/>
                </a:lnTo>
                <a:lnTo>
                  <a:pt x="0" y="25457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092085"/>
              </p:ext>
            </p:extLst>
          </p:nvPr>
        </p:nvGraphicFramePr>
        <p:xfrm>
          <a:off x="737671" y="1906149"/>
          <a:ext cx="16812657" cy="7644474"/>
        </p:xfrm>
        <a:graphic>
          <a:graphicData uri="http://schemas.openxmlformats.org/drawingml/2006/table">
            <a:tbl>
              <a:tblPr/>
              <a:tblGrid>
                <a:gridCol w="1107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8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639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727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78098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No.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AB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Klaster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AB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Kegiatan Utama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AB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Koordinator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A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5628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id-ID" sz="2100" dirty="0">
                          <a:solidFill>
                            <a:srgbClr val="000000"/>
                          </a:solidFill>
                          <a:latin typeface="Open Sauce"/>
                          <a:sym typeface="Open Sauce"/>
                        </a:rPr>
                        <a:t>1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F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Pendidikan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id-ID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Medis, Identifikasi korban, kesehatan reproduksi, dampak psikososial dan juga kualitas gizi, air, dan sanitasi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PPKK, Kementerian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kesehatan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</a:t>
                      </a:r>
                      <a:endParaRPr lang="id-ID" sz="2100" dirty="0">
                        <a:solidFill>
                          <a:srgbClr val="000000"/>
                        </a:solidFill>
                        <a:latin typeface="Open Sauce"/>
                        <a:ea typeface="Open Sauce"/>
                        <a:cs typeface="Open Sauce"/>
                        <a:sym typeface="Open Sauce"/>
                      </a:endParaRPr>
                    </a:p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Ko–</a:t>
                      </a:r>
                      <a:r>
                        <a:rPr lang="en-US" sz="2100" b="1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Koordinator</a:t>
                      </a:r>
                      <a:r>
                        <a:rPr lang="en-US" sz="2100" b="1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: 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Pusat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Kedokteran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dan Kesehatan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Kepolisian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RI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1972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id-ID" sz="2100" dirty="0">
                          <a:solidFill>
                            <a:srgbClr val="000000"/>
                          </a:solidFill>
                          <a:latin typeface="Open Sauce"/>
                          <a:sym typeface="Open Sauce"/>
                        </a:rPr>
                        <a:t>2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F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Sarana dan Prasarana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Pencarian</a:t>
                      </a:r>
                      <a:r>
                        <a:rPr lang="en-US" sz="2100" b="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dan </a:t>
                      </a:r>
                      <a:r>
                        <a:rPr lang="en-US" sz="2100" b="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penyelamatan</a:t>
                      </a:r>
                      <a:endParaRPr lang="en-US" sz="1100" b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Direktur</a:t>
                      </a:r>
                      <a:r>
                        <a:rPr lang="en-US" sz="2100" b="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</a:t>
                      </a:r>
                      <a:r>
                        <a:rPr lang="en-US" sz="2100" b="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Operasi</a:t>
                      </a:r>
                      <a:r>
                        <a:rPr lang="en-US" sz="2100" b="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dan Latihan, BASARNAS</a:t>
                      </a:r>
                      <a:endParaRPr lang="id-ID" sz="2100" b="0" dirty="0">
                        <a:solidFill>
                          <a:srgbClr val="000000"/>
                        </a:solidFill>
                        <a:latin typeface="Open Sauce"/>
                        <a:ea typeface="Open Sauce"/>
                        <a:cs typeface="Open Sauce"/>
                        <a:sym typeface="Open Sauce"/>
                      </a:endParaRPr>
                    </a:p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Ko–</a:t>
                      </a:r>
                      <a:r>
                        <a:rPr lang="en-US" sz="2100" b="1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Koordinator</a:t>
                      </a:r>
                      <a:r>
                        <a:rPr lang="en-US" sz="2100" b="1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: </a:t>
                      </a:r>
                      <a:r>
                        <a:rPr lang="en-US" sz="2100" b="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Wakil </a:t>
                      </a:r>
                      <a:r>
                        <a:rPr lang="en-US" sz="2100" b="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Asisten</a:t>
                      </a:r>
                      <a:r>
                        <a:rPr lang="en-US" sz="2100" b="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</a:t>
                      </a:r>
                      <a:r>
                        <a:rPr lang="en-US" sz="2100" b="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Operasi</a:t>
                      </a:r>
                      <a:r>
                        <a:rPr lang="en-US" sz="2100" b="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TNI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8916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id-ID" sz="2100" dirty="0">
                          <a:solidFill>
                            <a:srgbClr val="000000"/>
                          </a:solidFill>
                          <a:latin typeface="Open Sauce"/>
                          <a:sym typeface="Open Sauce"/>
                        </a:rPr>
                        <a:t>3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F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Ekonomi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Permakanan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,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Sandang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,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sistem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logistik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dan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distribusi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barang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bantuan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dan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peralatan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Direktur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Logistik,</a:t>
                      </a:r>
                      <a:r>
                        <a:rPr lang="id-ID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Deputi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BNPB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Bidang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Logpal</a:t>
                      </a:r>
                      <a:endParaRPr lang="id-ID" sz="2100" dirty="0">
                        <a:solidFill>
                          <a:srgbClr val="000000"/>
                        </a:solidFill>
                        <a:latin typeface="Open Sauce"/>
                        <a:ea typeface="Open Sauce"/>
                        <a:cs typeface="Open Sauce"/>
                        <a:sym typeface="Open Sauce"/>
                      </a:endParaRPr>
                    </a:p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Ko–</a:t>
                      </a:r>
                      <a:r>
                        <a:rPr lang="en-US" sz="2100" b="1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Koordinator</a:t>
                      </a:r>
                      <a:r>
                        <a:rPr lang="en-US" sz="2100" b="1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: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Kemensos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9860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id-ID" sz="2100" dirty="0">
                          <a:solidFill>
                            <a:srgbClr val="000000"/>
                          </a:solidFill>
                          <a:latin typeface="Open Sauce"/>
                          <a:sym typeface="Open Sauce"/>
                        </a:rPr>
                        <a:t>4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F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Pengungsian dan Perlindungan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Keamanan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,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tempat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penampungan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semenetara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(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Huntara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),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manajemen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pengungsian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,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perlindungan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kelompok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rentan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dan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psikososial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Kementerian so</a:t>
                      </a:r>
                      <a:r>
                        <a:rPr lang="id-ID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s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ial</a:t>
                      </a:r>
                      <a:endParaRPr lang="id-ID" sz="2100" dirty="0">
                        <a:solidFill>
                          <a:srgbClr val="000000"/>
                        </a:solidFill>
                        <a:latin typeface="Open Sauce"/>
                        <a:ea typeface="Open Sauce"/>
                        <a:cs typeface="Open Sauce"/>
                        <a:sym typeface="Open Sauce"/>
                      </a:endParaRPr>
                    </a:p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Ko–</a:t>
                      </a:r>
                      <a:r>
                        <a:rPr lang="en-US" sz="2100" b="1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Koordinator</a:t>
                      </a:r>
                      <a:r>
                        <a:rPr lang="en-US" sz="2100" b="1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: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Asisten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Operasi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,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PolRI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6"/>
          <p:cNvSpPr txBox="1"/>
          <p:nvPr/>
        </p:nvSpPr>
        <p:spPr>
          <a:xfrm>
            <a:off x="2327956" y="718098"/>
            <a:ext cx="13826444" cy="788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27"/>
              </a:lnSpc>
              <a:spcBef>
                <a:spcPct val="0"/>
              </a:spcBef>
            </a:pPr>
            <a:r>
              <a:rPr lang="en-US" sz="4662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Klaster</a:t>
            </a:r>
            <a:r>
              <a:rPr lang="en-US" sz="4662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4662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Penanggulangan</a:t>
            </a:r>
            <a:r>
              <a:rPr lang="en-US" sz="4662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4662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Bencana</a:t>
            </a:r>
            <a:r>
              <a:rPr lang="en-US" sz="4662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di Indonesia</a:t>
            </a:r>
          </a:p>
        </p:txBody>
      </p:sp>
      <p:sp>
        <p:nvSpPr>
          <p:cNvPr id="7" name="Freeform 7"/>
          <p:cNvSpPr/>
          <p:nvPr/>
        </p:nvSpPr>
        <p:spPr>
          <a:xfrm>
            <a:off x="-833089" y="-896559"/>
            <a:ext cx="2612291" cy="2545796"/>
          </a:xfrm>
          <a:custGeom>
            <a:avLst/>
            <a:gdLst/>
            <a:ahLst/>
            <a:cxnLst/>
            <a:rect l="l" t="t" r="r" b="b"/>
            <a:pathLst>
              <a:path w="2612291" h="2545796">
                <a:moveTo>
                  <a:pt x="0" y="0"/>
                </a:moveTo>
                <a:lnTo>
                  <a:pt x="2612291" y="0"/>
                </a:lnTo>
                <a:lnTo>
                  <a:pt x="2612291" y="2545796"/>
                </a:lnTo>
                <a:lnTo>
                  <a:pt x="0" y="2545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5DC73-0A37-279F-91E1-2DCC4E9E9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4C2EFB0-8E0E-5548-1AC0-8B254CB714C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r="-62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F53D6F4-9034-2664-2FD1-ED6335A54AF1}"/>
              </a:ext>
            </a:extLst>
          </p:cNvPr>
          <p:cNvSpPr/>
          <p:nvPr/>
        </p:nvSpPr>
        <p:spPr>
          <a:xfrm>
            <a:off x="16782406" y="851126"/>
            <a:ext cx="476894" cy="476894"/>
          </a:xfrm>
          <a:custGeom>
            <a:avLst/>
            <a:gdLst/>
            <a:ahLst/>
            <a:cxnLst/>
            <a:rect l="l" t="t" r="r" b="b"/>
            <a:pathLst>
              <a:path w="476894" h="476894">
                <a:moveTo>
                  <a:pt x="0" y="0"/>
                </a:moveTo>
                <a:lnTo>
                  <a:pt x="476894" y="0"/>
                </a:lnTo>
                <a:lnTo>
                  <a:pt x="476894" y="476894"/>
                </a:lnTo>
                <a:lnTo>
                  <a:pt x="0" y="476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48767D6-BED6-8235-80A8-E8EE7B364274}"/>
              </a:ext>
            </a:extLst>
          </p:cNvPr>
          <p:cNvSpPr/>
          <p:nvPr/>
        </p:nvSpPr>
        <p:spPr>
          <a:xfrm>
            <a:off x="16848888" y="-1138945"/>
            <a:ext cx="2612291" cy="2545796"/>
          </a:xfrm>
          <a:custGeom>
            <a:avLst/>
            <a:gdLst/>
            <a:ahLst/>
            <a:cxnLst/>
            <a:rect l="l" t="t" r="r" b="b"/>
            <a:pathLst>
              <a:path w="2612291" h="2545796">
                <a:moveTo>
                  <a:pt x="0" y="0"/>
                </a:moveTo>
                <a:lnTo>
                  <a:pt x="2612291" y="0"/>
                </a:lnTo>
                <a:lnTo>
                  <a:pt x="2612291" y="2545797"/>
                </a:lnTo>
                <a:lnTo>
                  <a:pt x="0" y="25457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D65F1D1-2E58-8ECA-4318-4B2B9F276E3E}"/>
              </a:ext>
            </a:extLst>
          </p:cNvPr>
          <p:cNvGraphicFramePr>
            <a:graphicFrameLocks noGrp="1"/>
          </p:cNvGraphicFramePr>
          <p:nvPr/>
        </p:nvGraphicFramePr>
        <p:xfrm>
          <a:off x="737671" y="1906149"/>
          <a:ext cx="16812657" cy="8077200"/>
        </p:xfrm>
        <a:graphic>
          <a:graphicData uri="http://schemas.openxmlformats.org/drawingml/2006/table">
            <a:tbl>
              <a:tblPr/>
              <a:tblGrid>
                <a:gridCol w="1107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8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027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339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78098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No.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AB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Klaster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AB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Kegiatan Utama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AB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Koordinator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A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2233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F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Pendidikan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Belajar mengajar formal dan informal, sekolah darurat, bimbingan dan penyuluhan bagi anak dan dewasa, kerohanian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Kementerian pendidikan dan kebudayaan</a:t>
                      </a:r>
                      <a:endParaRPr lang="en-US" sz="1100"/>
                    </a:p>
                    <a:p>
                      <a:pPr algn="ctr">
                        <a:lnSpc>
                          <a:spcPts val="2940"/>
                        </a:lnSpc>
                      </a:pPr>
                      <a:r>
                        <a:rPr lang="en-US" sz="2100" b="1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Ko-Koordinator:</a:t>
                      </a: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Set Ditjen Pendidikan Islam, Kem Agama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2233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F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Sarana dan Prasarana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Akses transportasi, telekomunikasi, energi, transportasi, perumahan (Huntap), pembersihan puing, air dan sanitasi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Kementerian Pekerjaan Umum</a:t>
                      </a:r>
                      <a:endParaRPr lang="en-US" sz="1100"/>
                    </a:p>
                    <a:p>
                      <a:pPr algn="ctr">
                        <a:lnSpc>
                          <a:spcPts val="2940"/>
                        </a:lnSpc>
                      </a:pPr>
                      <a:r>
                        <a:rPr lang="en-US" sz="2100" b="1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Ko-Koordinator:</a:t>
                      </a: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Kementerian Inforemasi dan Informatika 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82403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F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Ekonomi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Pertanian, perkebunan, peternakan, perdagangan, perikanan. Kegiatan ekonomi masa TD bersifat sementara dan menuju pemulihan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Sek Ditjen Holtikultura, Kementerian Pertanian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2233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8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F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Pengungsian dan Perlindungan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Penguatan kapasitas pemerintah pusat/daerah untuk koordinasi revitalisasi, pemulihan layanan publik.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Direktur Pencegahan dan PB dlm Kemendagri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6">
            <a:extLst>
              <a:ext uri="{FF2B5EF4-FFF2-40B4-BE49-F238E27FC236}">
                <a16:creationId xmlns:a16="http://schemas.microsoft.com/office/drawing/2014/main" id="{631259E5-19E2-3951-48BA-1F1160458951}"/>
              </a:ext>
            </a:extLst>
          </p:cNvPr>
          <p:cNvSpPr txBox="1"/>
          <p:nvPr/>
        </p:nvSpPr>
        <p:spPr>
          <a:xfrm>
            <a:off x="2327956" y="718098"/>
            <a:ext cx="13826444" cy="788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27"/>
              </a:lnSpc>
              <a:spcBef>
                <a:spcPct val="0"/>
              </a:spcBef>
            </a:pPr>
            <a:r>
              <a:rPr lang="en-US" sz="4662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Klaster</a:t>
            </a:r>
            <a:r>
              <a:rPr lang="en-US" sz="4662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4662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Penanggulangan</a:t>
            </a:r>
            <a:r>
              <a:rPr lang="en-US" sz="4662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4662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Bencana</a:t>
            </a:r>
            <a:r>
              <a:rPr lang="en-US" sz="4662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di Indonesia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B96909DA-7AD1-D6AD-121D-FC61FFFC16C3}"/>
              </a:ext>
            </a:extLst>
          </p:cNvPr>
          <p:cNvSpPr/>
          <p:nvPr/>
        </p:nvSpPr>
        <p:spPr>
          <a:xfrm>
            <a:off x="-833089" y="-896559"/>
            <a:ext cx="2612291" cy="2545796"/>
          </a:xfrm>
          <a:custGeom>
            <a:avLst/>
            <a:gdLst/>
            <a:ahLst/>
            <a:cxnLst/>
            <a:rect l="l" t="t" r="r" b="b"/>
            <a:pathLst>
              <a:path w="2612291" h="2545796">
                <a:moveTo>
                  <a:pt x="0" y="0"/>
                </a:moveTo>
                <a:lnTo>
                  <a:pt x="2612291" y="0"/>
                </a:lnTo>
                <a:lnTo>
                  <a:pt x="2612291" y="2545796"/>
                </a:lnTo>
                <a:lnTo>
                  <a:pt x="0" y="2545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854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r="-62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848888" y="-1138945"/>
            <a:ext cx="2612291" cy="2545796"/>
          </a:xfrm>
          <a:custGeom>
            <a:avLst/>
            <a:gdLst/>
            <a:ahLst/>
            <a:cxnLst/>
            <a:rect l="l" t="t" r="r" b="b"/>
            <a:pathLst>
              <a:path w="2612291" h="2545796">
                <a:moveTo>
                  <a:pt x="0" y="0"/>
                </a:moveTo>
                <a:lnTo>
                  <a:pt x="2612291" y="0"/>
                </a:lnTo>
                <a:lnTo>
                  <a:pt x="2612291" y="2545797"/>
                </a:lnTo>
                <a:lnTo>
                  <a:pt x="0" y="25457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549501" y="141893"/>
            <a:ext cx="5130040" cy="2352768"/>
            <a:chOff x="0" y="-113256"/>
            <a:chExt cx="808349" cy="3707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8349" cy="170705"/>
            </a:xfrm>
            <a:custGeom>
              <a:avLst/>
              <a:gdLst/>
              <a:ahLst/>
              <a:cxnLst/>
              <a:rect l="l" t="t" r="r" b="b"/>
              <a:pathLst>
                <a:path w="808349" h="170705">
                  <a:moveTo>
                    <a:pt x="17685" y="0"/>
                  </a:moveTo>
                  <a:lnTo>
                    <a:pt x="790664" y="0"/>
                  </a:lnTo>
                  <a:cubicBezTo>
                    <a:pt x="800431" y="0"/>
                    <a:pt x="808349" y="7918"/>
                    <a:pt x="808349" y="17685"/>
                  </a:cubicBezTo>
                  <a:lnTo>
                    <a:pt x="808349" y="153020"/>
                  </a:lnTo>
                  <a:cubicBezTo>
                    <a:pt x="808349" y="157710"/>
                    <a:pt x="806486" y="162208"/>
                    <a:pt x="803169" y="165525"/>
                  </a:cubicBezTo>
                  <a:cubicBezTo>
                    <a:pt x="799852" y="168842"/>
                    <a:pt x="795354" y="170705"/>
                    <a:pt x="790664" y="170705"/>
                  </a:cubicBezTo>
                  <a:lnTo>
                    <a:pt x="17685" y="170705"/>
                  </a:lnTo>
                  <a:cubicBezTo>
                    <a:pt x="12995" y="170705"/>
                    <a:pt x="8496" y="168842"/>
                    <a:pt x="5180" y="165525"/>
                  </a:cubicBezTo>
                  <a:cubicBezTo>
                    <a:pt x="1863" y="162208"/>
                    <a:pt x="0" y="157710"/>
                    <a:pt x="0" y="153020"/>
                  </a:cubicBezTo>
                  <a:lnTo>
                    <a:pt x="0" y="17685"/>
                  </a:lnTo>
                  <a:cubicBezTo>
                    <a:pt x="0" y="12995"/>
                    <a:pt x="1863" y="8496"/>
                    <a:pt x="5180" y="5180"/>
                  </a:cubicBezTo>
                  <a:cubicBezTo>
                    <a:pt x="8496" y="1863"/>
                    <a:pt x="12995" y="0"/>
                    <a:pt x="17685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13256"/>
              <a:ext cx="808349" cy="3707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79"/>
                </a:lnSpc>
              </a:pPr>
              <a:r>
                <a:rPr lang="en-US" sz="4699" dirty="0">
                  <a:solidFill>
                    <a:srgbClr val="FFFFFF"/>
                  </a:solidFill>
                  <a:latin typeface="Heading Now 71-78"/>
                  <a:ea typeface="Heading Now 71-78"/>
                  <a:cs typeface="Heading Now 71-78"/>
                  <a:sym typeface="Heading Now 71-78"/>
                </a:rPr>
                <a:t>Kerjasama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120197" y="566045"/>
            <a:ext cx="1148897" cy="1047055"/>
            <a:chOff x="0" y="0"/>
            <a:chExt cx="181034" cy="16498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1034" cy="164986"/>
            </a:xfrm>
            <a:custGeom>
              <a:avLst/>
              <a:gdLst/>
              <a:ahLst/>
              <a:cxnLst/>
              <a:rect l="l" t="t" r="r" b="b"/>
              <a:pathLst>
                <a:path w="181034" h="164986">
                  <a:moveTo>
                    <a:pt x="78968" y="0"/>
                  </a:moveTo>
                  <a:lnTo>
                    <a:pt x="102066" y="0"/>
                  </a:lnTo>
                  <a:cubicBezTo>
                    <a:pt x="145679" y="0"/>
                    <a:pt x="181034" y="35355"/>
                    <a:pt x="181034" y="78968"/>
                  </a:cubicBezTo>
                  <a:lnTo>
                    <a:pt x="181034" y="86019"/>
                  </a:lnTo>
                  <a:cubicBezTo>
                    <a:pt x="181034" y="129631"/>
                    <a:pt x="145679" y="164986"/>
                    <a:pt x="102066" y="164986"/>
                  </a:cubicBezTo>
                  <a:lnTo>
                    <a:pt x="78968" y="164986"/>
                  </a:lnTo>
                  <a:cubicBezTo>
                    <a:pt x="58024" y="164986"/>
                    <a:pt x="37938" y="156666"/>
                    <a:pt x="23129" y="141857"/>
                  </a:cubicBezTo>
                  <a:cubicBezTo>
                    <a:pt x="8320" y="127048"/>
                    <a:pt x="0" y="106962"/>
                    <a:pt x="0" y="86019"/>
                  </a:cubicBezTo>
                  <a:lnTo>
                    <a:pt x="0" y="78968"/>
                  </a:lnTo>
                  <a:cubicBezTo>
                    <a:pt x="0" y="35355"/>
                    <a:pt x="35355" y="0"/>
                    <a:pt x="78968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81034" cy="2126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2356306" y="7200900"/>
            <a:ext cx="2027474" cy="4114800"/>
          </a:xfrm>
          <a:custGeom>
            <a:avLst/>
            <a:gdLst/>
            <a:ahLst/>
            <a:cxnLst/>
            <a:rect l="l" t="t" r="r" b="b"/>
            <a:pathLst>
              <a:path w="2027474" h="4114800">
                <a:moveTo>
                  <a:pt x="0" y="0"/>
                </a:moveTo>
                <a:lnTo>
                  <a:pt x="2027474" y="0"/>
                </a:lnTo>
                <a:lnTo>
                  <a:pt x="20274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8608537" y="2980264"/>
            <a:ext cx="8374216" cy="505880"/>
            <a:chOff x="0" y="0"/>
            <a:chExt cx="1873007" cy="11314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873007" cy="113147"/>
            </a:xfrm>
            <a:custGeom>
              <a:avLst/>
              <a:gdLst/>
              <a:ahLst/>
              <a:cxnLst/>
              <a:rect l="l" t="t" r="r" b="b"/>
              <a:pathLst>
                <a:path w="1873007" h="113147">
                  <a:moveTo>
                    <a:pt x="0" y="0"/>
                  </a:moveTo>
                  <a:lnTo>
                    <a:pt x="1873007" y="0"/>
                  </a:lnTo>
                  <a:lnTo>
                    <a:pt x="1873007" y="113147"/>
                  </a:lnTo>
                  <a:lnTo>
                    <a:pt x="0" y="113147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1873007" cy="160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66205" y="4105269"/>
            <a:ext cx="5318561" cy="2843079"/>
            <a:chOff x="0" y="0"/>
            <a:chExt cx="1094354" cy="58499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94354" cy="584996"/>
            </a:xfrm>
            <a:custGeom>
              <a:avLst/>
              <a:gdLst/>
              <a:ahLst/>
              <a:cxnLst/>
              <a:rect l="l" t="t" r="r" b="b"/>
              <a:pathLst>
                <a:path w="1094354" h="584996">
                  <a:moveTo>
                    <a:pt x="17058" y="0"/>
                  </a:moveTo>
                  <a:lnTo>
                    <a:pt x="1077296" y="0"/>
                  </a:lnTo>
                  <a:cubicBezTo>
                    <a:pt x="1081820" y="0"/>
                    <a:pt x="1086159" y="1797"/>
                    <a:pt x="1089358" y="4996"/>
                  </a:cubicBezTo>
                  <a:cubicBezTo>
                    <a:pt x="1092557" y="8195"/>
                    <a:pt x="1094354" y="12534"/>
                    <a:pt x="1094354" y="17058"/>
                  </a:cubicBezTo>
                  <a:lnTo>
                    <a:pt x="1094354" y="567937"/>
                  </a:lnTo>
                  <a:cubicBezTo>
                    <a:pt x="1094354" y="577358"/>
                    <a:pt x="1086717" y="584996"/>
                    <a:pt x="1077296" y="584996"/>
                  </a:cubicBezTo>
                  <a:lnTo>
                    <a:pt x="17058" y="584996"/>
                  </a:lnTo>
                  <a:cubicBezTo>
                    <a:pt x="12534" y="584996"/>
                    <a:pt x="8195" y="583199"/>
                    <a:pt x="4996" y="579999"/>
                  </a:cubicBezTo>
                  <a:cubicBezTo>
                    <a:pt x="1797" y="576800"/>
                    <a:pt x="0" y="572462"/>
                    <a:pt x="0" y="567937"/>
                  </a:cubicBezTo>
                  <a:lnTo>
                    <a:pt x="0" y="17058"/>
                  </a:lnTo>
                  <a:cubicBezTo>
                    <a:pt x="0" y="12534"/>
                    <a:pt x="1797" y="8195"/>
                    <a:pt x="4996" y="4996"/>
                  </a:cubicBezTo>
                  <a:cubicBezTo>
                    <a:pt x="8195" y="1797"/>
                    <a:pt x="12534" y="0"/>
                    <a:pt x="17058" y="0"/>
                  </a:cubicBezTo>
                  <a:close/>
                </a:path>
              </a:pathLst>
            </a:custGeom>
            <a:solidFill>
              <a:srgbClr val="F7DB34">
                <a:alpha val="61961"/>
              </a:srgbClr>
            </a:solidFill>
            <a:ln w="38100" cap="sq">
              <a:solidFill>
                <a:srgbClr val="000000">
                  <a:alpha val="61961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1094354" cy="6326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484719" y="4105269"/>
            <a:ext cx="5318561" cy="3475696"/>
            <a:chOff x="0" y="0"/>
            <a:chExt cx="1094354" cy="71516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94354" cy="715164"/>
            </a:xfrm>
            <a:custGeom>
              <a:avLst/>
              <a:gdLst/>
              <a:ahLst/>
              <a:cxnLst/>
              <a:rect l="l" t="t" r="r" b="b"/>
              <a:pathLst>
                <a:path w="1094354" h="715164">
                  <a:moveTo>
                    <a:pt x="17058" y="0"/>
                  </a:moveTo>
                  <a:lnTo>
                    <a:pt x="1077296" y="0"/>
                  </a:lnTo>
                  <a:cubicBezTo>
                    <a:pt x="1081820" y="0"/>
                    <a:pt x="1086159" y="1797"/>
                    <a:pt x="1089358" y="4996"/>
                  </a:cubicBezTo>
                  <a:cubicBezTo>
                    <a:pt x="1092557" y="8195"/>
                    <a:pt x="1094354" y="12534"/>
                    <a:pt x="1094354" y="17058"/>
                  </a:cubicBezTo>
                  <a:lnTo>
                    <a:pt x="1094354" y="698105"/>
                  </a:lnTo>
                  <a:cubicBezTo>
                    <a:pt x="1094354" y="707526"/>
                    <a:pt x="1086717" y="715164"/>
                    <a:pt x="1077296" y="715164"/>
                  </a:cubicBezTo>
                  <a:lnTo>
                    <a:pt x="17058" y="715164"/>
                  </a:lnTo>
                  <a:cubicBezTo>
                    <a:pt x="12534" y="715164"/>
                    <a:pt x="8195" y="713366"/>
                    <a:pt x="4996" y="710167"/>
                  </a:cubicBezTo>
                  <a:cubicBezTo>
                    <a:pt x="1797" y="706968"/>
                    <a:pt x="0" y="702630"/>
                    <a:pt x="0" y="698105"/>
                  </a:cubicBezTo>
                  <a:lnTo>
                    <a:pt x="0" y="17058"/>
                  </a:lnTo>
                  <a:cubicBezTo>
                    <a:pt x="0" y="12534"/>
                    <a:pt x="1797" y="8195"/>
                    <a:pt x="4996" y="4996"/>
                  </a:cubicBezTo>
                  <a:cubicBezTo>
                    <a:pt x="8195" y="1797"/>
                    <a:pt x="12534" y="0"/>
                    <a:pt x="17058" y="0"/>
                  </a:cubicBezTo>
                  <a:close/>
                </a:path>
              </a:pathLst>
            </a:custGeom>
            <a:solidFill>
              <a:srgbClr val="5383FF">
                <a:alpha val="61961"/>
              </a:srgbClr>
            </a:solidFill>
            <a:ln w="38100" cap="sq">
              <a:solidFill>
                <a:srgbClr val="000000">
                  <a:alpha val="61961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1094354" cy="7627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003234" y="4105269"/>
            <a:ext cx="5318561" cy="4649479"/>
            <a:chOff x="0" y="0"/>
            <a:chExt cx="1094354" cy="95668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94354" cy="956683"/>
            </a:xfrm>
            <a:custGeom>
              <a:avLst/>
              <a:gdLst/>
              <a:ahLst/>
              <a:cxnLst/>
              <a:rect l="l" t="t" r="r" b="b"/>
              <a:pathLst>
                <a:path w="1094354" h="956683">
                  <a:moveTo>
                    <a:pt x="17058" y="0"/>
                  </a:moveTo>
                  <a:lnTo>
                    <a:pt x="1077296" y="0"/>
                  </a:lnTo>
                  <a:cubicBezTo>
                    <a:pt x="1081820" y="0"/>
                    <a:pt x="1086159" y="1797"/>
                    <a:pt x="1089358" y="4996"/>
                  </a:cubicBezTo>
                  <a:cubicBezTo>
                    <a:pt x="1092557" y="8195"/>
                    <a:pt x="1094354" y="12534"/>
                    <a:pt x="1094354" y="17058"/>
                  </a:cubicBezTo>
                  <a:lnTo>
                    <a:pt x="1094354" y="939625"/>
                  </a:lnTo>
                  <a:cubicBezTo>
                    <a:pt x="1094354" y="949046"/>
                    <a:pt x="1086717" y="956683"/>
                    <a:pt x="1077296" y="956683"/>
                  </a:cubicBezTo>
                  <a:lnTo>
                    <a:pt x="17058" y="956683"/>
                  </a:lnTo>
                  <a:cubicBezTo>
                    <a:pt x="12534" y="956683"/>
                    <a:pt x="8195" y="954886"/>
                    <a:pt x="4996" y="951687"/>
                  </a:cubicBezTo>
                  <a:cubicBezTo>
                    <a:pt x="1797" y="948488"/>
                    <a:pt x="0" y="944149"/>
                    <a:pt x="0" y="939625"/>
                  </a:cubicBezTo>
                  <a:lnTo>
                    <a:pt x="0" y="17058"/>
                  </a:lnTo>
                  <a:cubicBezTo>
                    <a:pt x="0" y="12534"/>
                    <a:pt x="1797" y="8195"/>
                    <a:pt x="4996" y="4996"/>
                  </a:cubicBezTo>
                  <a:cubicBezTo>
                    <a:pt x="8195" y="1797"/>
                    <a:pt x="12534" y="0"/>
                    <a:pt x="17058" y="0"/>
                  </a:cubicBezTo>
                  <a:close/>
                </a:path>
              </a:pathLst>
            </a:custGeom>
            <a:solidFill>
              <a:srgbClr val="F7DB34">
                <a:alpha val="61961"/>
              </a:srgbClr>
            </a:solidFill>
            <a:ln w="38100" cap="sq">
              <a:solidFill>
                <a:srgbClr val="000000">
                  <a:alpha val="61961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94354" cy="10043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6782406" y="9258300"/>
            <a:ext cx="476894" cy="476894"/>
          </a:xfrm>
          <a:custGeom>
            <a:avLst/>
            <a:gdLst/>
            <a:ahLst/>
            <a:cxnLst/>
            <a:rect l="l" t="t" r="r" b="b"/>
            <a:pathLst>
              <a:path w="476894" h="476894">
                <a:moveTo>
                  <a:pt x="0" y="0"/>
                </a:moveTo>
                <a:lnTo>
                  <a:pt x="476894" y="0"/>
                </a:lnTo>
                <a:lnTo>
                  <a:pt x="476894" y="476894"/>
                </a:lnTo>
                <a:lnTo>
                  <a:pt x="0" y="476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4" name="Group 24"/>
          <p:cNvGrpSpPr/>
          <p:nvPr/>
        </p:nvGrpSpPr>
        <p:grpSpPr>
          <a:xfrm>
            <a:off x="5736478" y="9782819"/>
            <a:ext cx="12715320" cy="700371"/>
            <a:chOff x="0" y="0"/>
            <a:chExt cx="2616321" cy="14410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616321" cy="144109"/>
            </a:xfrm>
            <a:custGeom>
              <a:avLst/>
              <a:gdLst/>
              <a:ahLst/>
              <a:cxnLst/>
              <a:rect l="l" t="t" r="r" b="b"/>
              <a:pathLst>
                <a:path w="2616321" h="144109">
                  <a:moveTo>
                    <a:pt x="7135" y="0"/>
                  </a:moveTo>
                  <a:lnTo>
                    <a:pt x="2609186" y="0"/>
                  </a:lnTo>
                  <a:cubicBezTo>
                    <a:pt x="2613127" y="0"/>
                    <a:pt x="2616321" y="3195"/>
                    <a:pt x="2616321" y="7135"/>
                  </a:cubicBezTo>
                  <a:lnTo>
                    <a:pt x="2616321" y="136974"/>
                  </a:lnTo>
                  <a:cubicBezTo>
                    <a:pt x="2616321" y="140915"/>
                    <a:pt x="2613127" y="144109"/>
                    <a:pt x="2609186" y="144109"/>
                  </a:cubicBezTo>
                  <a:lnTo>
                    <a:pt x="7135" y="144109"/>
                  </a:lnTo>
                  <a:cubicBezTo>
                    <a:pt x="3195" y="144109"/>
                    <a:pt x="0" y="140915"/>
                    <a:pt x="0" y="136974"/>
                  </a:cubicBezTo>
                  <a:lnTo>
                    <a:pt x="0" y="7135"/>
                  </a:lnTo>
                  <a:cubicBezTo>
                    <a:pt x="0" y="3195"/>
                    <a:pt x="3195" y="0"/>
                    <a:pt x="7135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2616321" cy="1917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>
            <a:off x="14873333" y="6748510"/>
            <a:ext cx="1969248" cy="1664910"/>
          </a:xfrm>
          <a:custGeom>
            <a:avLst/>
            <a:gdLst/>
            <a:ahLst/>
            <a:cxnLst/>
            <a:rect l="l" t="t" r="r" b="b"/>
            <a:pathLst>
              <a:path w="1969248" h="1664910">
                <a:moveTo>
                  <a:pt x="0" y="0"/>
                </a:moveTo>
                <a:lnTo>
                  <a:pt x="1969248" y="0"/>
                </a:lnTo>
                <a:lnTo>
                  <a:pt x="1969248" y="1664909"/>
                </a:lnTo>
                <a:lnTo>
                  <a:pt x="0" y="16649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/>
          <p:nvPr/>
        </p:nvSpPr>
        <p:spPr>
          <a:xfrm>
            <a:off x="1376081" y="1858273"/>
            <a:ext cx="7539319" cy="788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27"/>
              </a:lnSpc>
              <a:spcBef>
                <a:spcPct val="0"/>
              </a:spcBef>
            </a:pPr>
            <a:r>
              <a:rPr lang="en-US" sz="4662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dengan</a:t>
            </a:r>
            <a:r>
              <a:rPr lang="en-US" sz="4662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Lembaga Usaha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376081" y="2945358"/>
            <a:ext cx="15466500" cy="4552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Kemitraan</a:t>
            </a:r>
            <a:r>
              <a:rPr lang="en-US" sz="27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dapat</a:t>
            </a:r>
            <a:r>
              <a:rPr lang="en-US" sz="27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dilakukan</a:t>
            </a:r>
            <a:r>
              <a:rPr lang="en-US" sz="27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pada </a:t>
            </a:r>
            <a:r>
              <a:rPr lang="en-US" sz="27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saat</a:t>
            </a:r>
            <a:r>
              <a:rPr lang="en-US" sz="27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tahap</a:t>
            </a:r>
            <a:r>
              <a:rPr lang="en-US" sz="27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7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Pra </a:t>
            </a:r>
            <a:r>
              <a:rPr lang="en-US" sz="27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Bencana</a:t>
            </a:r>
            <a:r>
              <a:rPr lang="en-US" sz="27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, Saat </a:t>
            </a:r>
            <a:r>
              <a:rPr lang="en-US" sz="27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Bencana</a:t>
            </a:r>
            <a:r>
              <a:rPr lang="en-US" sz="27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dan Pasca </a:t>
            </a:r>
            <a:r>
              <a:rPr lang="en-US" sz="27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Bencana</a:t>
            </a:r>
            <a:endParaRPr lang="en-US" sz="2700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2154666" y="4168303"/>
            <a:ext cx="3156873" cy="6092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Pra </a:t>
            </a:r>
            <a:r>
              <a:rPr lang="en-US" sz="3699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Bencana</a:t>
            </a:r>
            <a:endParaRPr lang="en-US" sz="3699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7527793" y="4168303"/>
            <a:ext cx="3232415" cy="639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Saat Bencana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866589" y="4168303"/>
            <a:ext cx="3745011" cy="6092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Pasca </a:t>
            </a:r>
            <a:r>
              <a:rPr lang="en-US" sz="3699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Bencana</a:t>
            </a:r>
            <a:endParaRPr lang="en-US" sz="3699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057109" y="4769648"/>
            <a:ext cx="5136753" cy="1536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9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Nota </a:t>
            </a:r>
            <a:r>
              <a:rPr lang="en-US" sz="289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Kesepahaman</a:t>
            </a:r>
            <a:endParaRPr lang="en-US" sz="2899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626109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Kerangka</a:t>
            </a:r>
            <a:r>
              <a:rPr lang="en-US" sz="289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Acuan</a:t>
            </a:r>
            <a:r>
              <a:rPr lang="en-US" sz="289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Kegiatan</a:t>
            </a:r>
            <a:endParaRPr lang="en-US" sz="2899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626109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Rencana</a:t>
            </a:r>
            <a:r>
              <a:rPr lang="en-US" sz="289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Kegiatan</a:t>
            </a:r>
            <a:endParaRPr lang="en-US" sz="2899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2094138" y="4762500"/>
            <a:ext cx="5136753" cy="1536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9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Nota </a:t>
            </a:r>
            <a:r>
              <a:rPr lang="en-US" sz="289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Kesepahaman</a:t>
            </a:r>
            <a:endParaRPr lang="en-US" sz="2899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626109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Kerangka</a:t>
            </a:r>
            <a:r>
              <a:rPr lang="en-US" sz="289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Acuan</a:t>
            </a:r>
            <a:r>
              <a:rPr lang="en-US" sz="289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Kegiatan</a:t>
            </a:r>
            <a:endParaRPr lang="en-US" sz="2899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626109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Rencana</a:t>
            </a:r>
            <a:r>
              <a:rPr lang="en-US" sz="289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Kegiatan</a:t>
            </a:r>
            <a:endParaRPr lang="en-US" sz="2899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6598637" y="4769648"/>
            <a:ext cx="5090726" cy="2050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Memberikan bantuan secara langsung kepada pos komando penanganan darurat BPBD atau BNPB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r="-62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82406" y="851126"/>
            <a:ext cx="476894" cy="476894"/>
          </a:xfrm>
          <a:custGeom>
            <a:avLst/>
            <a:gdLst/>
            <a:ahLst/>
            <a:cxnLst/>
            <a:rect l="l" t="t" r="r" b="b"/>
            <a:pathLst>
              <a:path w="476894" h="476894">
                <a:moveTo>
                  <a:pt x="0" y="0"/>
                </a:moveTo>
                <a:lnTo>
                  <a:pt x="476894" y="0"/>
                </a:lnTo>
                <a:lnTo>
                  <a:pt x="476894" y="476894"/>
                </a:lnTo>
                <a:lnTo>
                  <a:pt x="0" y="476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894185" y="4026893"/>
            <a:ext cx="7776126" cy="2297501"/>
            <a:chOff x="0" y="0"/>
            <a:chExt cx="1600026" cy="47273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00026" cy="472737"/>
            </a:xfrm>
            <a:custGeom>
              <a:avLst/>
              <a:gdLst/>
              <a:ahLst/>
              <a:cxnLst/>
              <a:rect l="l" t="t" r="r" b="b"/>
              <a:pathLst>
                <a:path w="1600026" h="472737">
                  <a:moveTo>
                    <a:pt x="11667" y="0"/>
                  </a:moveTo>
                  <a:lnTo>
                    <a:pt x="1588359" y="0"/>
                  </a:lnTo>
                  <a:cubicBezTo>
                    <a:pt x="1591453" y="0"/>
                    <a:pt x="1594421" y="1229"/>
                    <a:pt x="1596609" y="3417"/>
                  </a:cubicBezTo>
                  <a:cubicBezTo>
                    <a:pt x="1598797" y="5605"/>
                    <a:pt x="1600026" y="8573"/>
                    <a:pt x="1600026" y="11667"/>
                  </a:cubicBezTo>
                  <a:lnTo>
                    <a:pt x="1600026" y="461070"/>
                  </a:lnTo>
                  <a:cubicBezTo>
                    <a:pt x="1600026" y="464164"/>
                    <a:pt x="1598797" y="467132"/>
                    <a:pt x="1596609" y="469320"/>
                  </a:cubicBezTo>
                  <a:cubicBezTo>
                    <a:pt x="1594421" y="471508"/>
                    <a:pt x="1591453" y="472737"/>
                    <a:pt x="1588359" y="472737"/>
                  </a:cubicBezTo>
                  <a:lnTo>
                    <a:pt x="11667" y="472737"/>
                  </a:lnTo>
                  <a:cubicBezTo>
                    <a:pt x="8573" y="472737"/>
                    <a:pt x="5605" y="471508"/>
                    <a:pt x="3417" y="469320"/>
                  </a:cubicBezTo>
                  <a:cubicBezTo>
                    <a:pt x="1229" y="467132"/>
                    <a:pt x="0" y="464164"/>
                    <a:pt x="0" y="461070"/>
                  </a:cubicBezTo>
                  <a:lnTo>
                    <a:pt x="0" y="11667"/>
                  </a:lnTo>
                  <a:cubicBezTo>
                    <a:pt x="0" y="8573"/>
                    <a:pt x="1229" y="5605"/>
                    <a:pt x="3417" y="3417"/>
                  </a:cubicBezTo>
                  <a:cubicBezTo>
                    <a:pt x="5605" y="1229"/>
                    <a:pt x="8573" y="0"/>
                    <a:pt x="11667" y="0"/>
                  </a:cubicBezTo>
                  <a:close/>
                </a:path>
              </a:pathLst>
            </a:custGeom>
            <a:solidFill>
              <a:srgbClr val="5383FF">
                <a:alpha val="61961"/>
              </a:srgbClr>
            </a:solidFill>
            <a:ln w="38100" cap="sq">
              <a:solidFill>
                <a:srgbClr val="000000">
                  <a:alpha val="61961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1600026" cy="520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712019" y="4026893"/>
            <a:ext cx="7776126" cy="2297501"/>
            <a:chOff x="0" y="0"/>
            <a:chExt cx="1600026" cy="47273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600026" cy="472737"/>
            </a:xfrm>
            <a:custGeom>
              <a:avLst/>
              <a:gdLst/>
              <a:ahLst/>
              <a:cxnLst/>
              <a:rect l="l" t="t" r="r" b="b"/>
              <a:pathLst>
                <a:path w="1600026" h="472737">
                  <a:moveTo>
                    <a:pt x="11667" y="0"/>
                  </a:moveTo>
                  <a:lnTo>
                    <a:pt x="1588359" y="0"/>
                  </a:lnTo>
                  <a:cubicBezTo>
                    <a:pt x="1591453" y="0"/>
                    <a:pt x="1594421" y="1229"/>
                    <a:pt x="1596609" y="3417"/>
                  </a:cubicBezTo>
                  <a:cubicBezTo>
                    <a:pt x="1598797" y="5605"/>
                    <a:pt x="1600026" y="8573"/>
                    <a:pt x="1600026" y="11667"/>
                  </a:cubicBezTo>
                  <a:lnTo>
                    <a:pt x="1600026" y="461070"/>
                  </a:lnTo>
                  <a:cubicBezTo>
                    <a:pt x="1600026" y="464164"/>
                    <a:pt x="1598797" y="467132"/>
                    <a:pt x="1596609" y="469320"/>
                  </a:cubicBezTo>
                  <a:cubicBezTo>
                    <a:pt x="1594421" y="471508"/>
                    <a:pt x="1591453" y="472737"/>
                    <a:pt x="1588359" y="472737"/>
                  </a:cubicBezTo>
                  <a:lnTo>
                    <a:pt x="11667" y="472737"/>
                  </a:lnTo>
                  <a:cubicBezTo>
                    <a:pt x="8573" y="472737"/>
                    <a:pt x="5605" y="471508"/>
                    <a:pt x="3417" y="469320"/>
                  </a:cubicBezTo>
                  <a:cubicBezTo>
                    <a:pt x="1229" y="467132"/>
                    <a:pt x="0" y="464164"/>
                    <a:pt x="0" y="461070"/>
                  </a:cubicBezTo>
                  <a:lnTo>
                    <a:pt x="0" y="11667"/>
                  </a:lnTo>
                  <a:cubicBezTo>
                    <a:pt x="0" y="8573"/>
                    <a:pt x="1229" y="5605"/>
                    <a:pt x="3417" y="3417"/>
                  </a:cubicBezTo>
                  <a:cubicBezTo>
                    <a:pt x="5605" y="1229"/>
                    <a:pt x="8573" y="0"/>
                    <a:pt x="11667" y="0"/>
                  </a:cubicBezTo>
                  <a:close/>
                </a:path>
              </a:pathLst>
            </a:custGeom>
            <a:solidFill>
              <a:srgbClr val="F7DB34">
                <a:alpha val="61961"/>
              </a:srgbClr>
            </a:solidFill>
            <a:ln w="38100" cap="sq">
              <a:solidFill>
                <a:srgbClr val="000000">
                  <a:alpha val="61961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600026" cy="520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721544" y="6362494"/>
            <a:ext cx="7776126" cy="2297501"/>
            <a:chOff x="0" y="0"/>
            <a:chExt cx="1600026" cy="47273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600026" cy="472737"/>
            </a:xfrm>
            <a:custGeom>
              <a:avLst/>
              <a:gdLst/>
              <a:ahLst/>
              <a:cxnLst/>
              <a:rect l="l" t="t" r="r" b="b"/>
              <a:pathLst>
                <a:path w="1600026" h="472737">
                  <a:moveTo>
                    <a:pt x="11667" y="0"/>
                  </a:moveTo>
                  <a:lnTo>
                    <a:pt x="1588359" y="0"/>
                  </a:lnTo>
                  <a:cubicBezTo>
                    <a:pt x="1591453" y="0"/>
                    <a:pt x="1594421" y="1229"/>
                    <a:pt x="1596609" y="3417"/>
                  </a:cubicBezTo>
                  <a:cubicBezTo>
                    <a:pt x="1598797" y="5605"/>
                    <a:pt x="1600026" y="8573"/>
                    <a:pt x="1600026" y="11667"/>
                  </a:cubicBezTo>
                  <a:lnTo>
                    <a:pt x="1600026" y="461070"/>
                  </a:lnTo>
                  <a:cubicBezTo>
                    <a:pt x="1600026" y="464164"/>
                    <a:pt x="1598797" y="467132"/>
                    <a:pt x="1596609" y="469320"/>
                  </a:cubicBezTo>
                  <a:cubicBezTo>
                    <a:pt x="1594421" y="471508"/>
                    <a:pt x="1591453" y="472737"/>
                    <a:pt x="1588359" y="472737"/>
                  </a:cubicBezTo>
                  <a:lnTo>
                    <a:pt x="11667" y="472737"/>
                  </a:lnTo>
                  <a:cubicBezTo>
                    <a:pt x="8573" y="472737"/>
                    <a:pt x="5605" y="471508"/>
                    <a:pt x="3417" y="469320"/>
                  </a:cubicBezTo>
                  <a:cubicBezTo>
                    <a:pt x="1229" y="467132"/>
                    <a:pt x="0" y="464164"/>
                    <a:pt x="0" y="461070"/>
                  </a:cubicBezTo>
                  <a:lnTo>
                    <a:pt x="0" y="11667"/>
                  </a:lnTo>
                  <a:cubicBezTo>
                    <a:pt x="0" y="8573"/>
                    <a:pt x="1229" y="5605"/>
                    <a:pt x="3417" y="3417"/>
                  </a:cubicBezTo>
                  <a:cubicBezTo>
                    <a:pt x="5605" y="1229"/>
                    <a:pt x="8573" y="0"/>
                    <a:pt x="11667" y="0"/>
                  </a:cubicBezTo>
                  <a:close/>
                </a:path>
              </a:pathLst>
            </a:custGeom>
            <a:solidFill>
              <a:srgbClr val="5383FF">
                <a:alpha val="61961"/>
              </a:srgbClr>
            </a:solidFill>
            <a:ln w="38100" cap="sq">
              <a:solidFill>
                <a:srgbClr val="000000">
                  <a:alpha val="61961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600026" cy="520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49501" y="150556"/>
            <a:ext cx="5130040" cy="2352768"/>
            <a:chOff x="0" y="-111891"/>
            <a:chExt cx="808349" cy="37073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08349" cy="170705"/>
            </a:xfrm>
            <a:custGeom>
              <a:avLst/>
              <a:gdLst/>
              <a:ahLst/>
              <a:cxnLst/>
              <a:rect l="l" t="t" r="r" b="b"/>
              <a:pathLst>
                <a:path w="808349" h="170705">
                  <a:moveTo>
                    <a:pt x="17685" y="0"/>
                  </a:moveTo>
                  <a:lnTo>
                    <a:pt x="790664" y="0"/>
                  </a:lnTo>
                  <a:cubicBezTo>
                    <a:pt x="800431" y="0"/>
                    <a:pt x="808349" y="7918"/>
                    <a:pt x="808349" y="17685"/>
                  </a:cubicBezTo>
                  <a:lnTo>
                    <a:pt x="808349" y="153020"/>
                  </a:lnTo>
                  <a:cubicBezTo>
                    <a:pt x="808349" y="157710"/>
                    <a:pt x="806486" y="162208"/>
                    <a:pt x="803169" y="165525"/>
                  </a:cubicBezTo>
                  <a:cubicBezTo>
                    <a:pt x="799852" y="168842"/>
                    <a:pt x="795354" y="170705"/>
                    <a:pt x="790664" y="170705"/>
                  </a:cubicBezTo>
                  <a:lnTo>
                    <a:pt x="17685" y="170705"/>
                  </a:lnTo>
                  <a:cubicBezTo>
                    <a:pt x="12995" y="170705"/>
                    <a:pt x="8496" y="168842"/>
                    <a:pt x="5180" y="165525"/>
                  </a:cubicBezTo>
                  <a:cubicBezTo>
                    <a:pt x="1863" y="162208"/>
                    <a:pt x="0" y="157710"/>
                    <a:pt x="0" y="153020"/>
                  </a:cubicBezTo>
                  <a:lnTo>
                    <a:pt x="0" y="17685"/>
                  </a:lnTo>
                  <a:cubicBezTo>
                    <a:pt x="0" y="12995"/>
                    <a:pt x="1863" y="8496"/>
                    <a:pt x="5180" y="5180"/>
                  </a:cubicBezTo>
                  <a:cubicBezTo>
                    <a:pt x="8496" y="1863"/>
                    <a:pt x="12995" y="0"/>
                    <a:pt x="17685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11891"/>
              <a:ext cx="808349" cy="3707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79"/>
                </a:lnSpc>
              </a:pPr>
              <a:r>
                <a:rPr lang="en-US" sz="4699" dirty="0">
                  <a:solidFill>
                    <a:srgbClr val="FFFFFF"/>
                  </a:solidFill>
                  <a:latin typeface="Heading Now 71-78"/>
                  <a:ea typeface="Heading Now 71-78"/>
                  <a:cs typeface="Heading Now 71-78"/>
                  <a:sym typeface="Heading Now 71-78"/>
                </a:rPr>
                <a:t>Kerjasama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120197" y="566045"/>
            <a:ext cx="1148897" cy="1047055"/>
            <a:chOff x="0" y="0"/>
            <a:chExt cx="181034" cy="16498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1034" cy="164986"/>
            </a:xfrm>
            <a:custGeom>
              <a:avLst/>
              <a:gdLst/>
              <a:ahLst/>
              <a:cxnLst/>
              <a:rect l="l" t="t" r="r" b="b"/>
              <a:pathLst>
                <a:path w="181034" h="164986">
                  <a:moveTo>
                    <a:pt x="78968" y="0"/>
                  </a:moveTo>
                  <a:lnTo>
                    <a:pt x="102066" y="0"/>
                  </a:lnTo>
                  <a:cubicBezTo>
                    <a:pt x="145679" y="0"/>
                    <a:pt x="181034" y="35355"/>
                    <a:pt x="181034" y="78968"/>
                  </a:cubicBezTo>
                  <a:lnTo>
                    <a:pt x="181034" y="86019"/>
                  </a:lnTo>
                  <a:cubicBezTo>
                    <a:pt x="181034" y="129631"/>
                    <a:pt x="145679" y="164986"/>
                    <a:pt x="102066" y="164986"/>
                  </a:cubicBezTo>
                  <a:lnTo>
                    <a:pt x="78968" y="164986"/>
                  </a:lnTo>
                  <a:cubicBezTo>
                    <a:pt x="58024" y="164986"/>
                    <a:pt x="37938" y="156666"/>
                    <a:pt x="23129" y="141857"/>
                  </a:cubicBezTo>
                  <a:cubicBezTo>
                    <a:pt x="8320" y="127048"/>
                    <a:pt x="0" y="106962"/>
                    <a:pt x="0" y="86019"/>
                  </a:cubicBezTo>
                  <a:lnTo>
                    <a:pt x="0" y="78968"/>
                  </a:lnTo>
                  <a:cubicBezTo>
                    <a:pt x="0" y="35355"/>
                    <a:pt x="35355" y="0"/>
                    <a:pt x="78968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181034" cy="2126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03710" y="6362494"/>
            <a:ext cx="7776126" cy="2297501"/>
            <a:chOff x="0" y="0"/>
            <a:chExt cx="1600026" cy="47273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600026" cy="472737"/>
            </a:xfrm>
            <a:custGeom>
              <a:avLst/>
              <a:gdLst/>
              <a:ahLst/>
              <a:cxnLst/>
              <a:rect l="l" t="t" r="r" b="b"/>
              <a:pathLst>
                <a:path w="1600026" h="472737">
                  <a:moveTo>
                    <a:pt x="11667" y="0"/>
                  </a:moveTo>
                  <a:lnTo>
                    <a:pt x="1588359" y="0"/>
                  </a:lnTo>
                  <a:cubicBezTo>
                    <a:pt x="1591453" y="0"/>
                    <a:pt x="1594421" y="1229"/>
                    <a:pt x="1596609" y="3417"/>
                  </a:cubicBezTo>
                  <a:cubicBezTo>
                    <a:pt x="1598797" y="5605"/>
                    <a:pt x="1600026" y="8573"/>
                    <a:pt x="1600026" y="11667"/>
                  </a:cubicBezTo>
                  <a:lnTo>
                    <a:pt x="1600026" y="461070"/>
                  </a:lnTo>
                  <a:cubicBezTo>
                    <a:pt x="1600026" y="464164"/>
                    <a:pt x="1598797" y="467132"/>
                    <a:pt x="1596609" y="469320"/>
                  </a:cubicBezTo>
                  <a:cubicBezTo>
                    <a:pt x="1594421" y="471508"/>
                    <a:pt x="1591453" y="472737"/>
                    <a:pt x="1588359" y="472737"/>
                  </a:cubicBezTo>
                  <a:lnTo>
                    <a:pt x="11667" y="472737"/>
                  </a:lnTo>
                  <a:cubicBezTo>
                    <a:pt x="8573" y="472737"/>
                    <a:pt x="5605" y="471508"/>
                    <a:pt x="3417" y="469320"/>
                  </a:cubicBezTo>
                  <a:cubicBezTo>
                    <a:pt x="1229" y="467132"/>
                    <a:pt x="0" y="464164"/>
                    <a:pt x="0" y="461070"/>
                  </a:cubicBezTo>
                  <a:lnTo>
                    <a:pt x="0" y="11667"/>
                  </a:lnTo>
                  <a:cubicBezTo>
                    <a:pt x="0" y="8573"/>
                    <a:pt x="1229" y="5605"/>
                    <a:pt x="3417" y="3417"/>
                  </a:cubicBezTo>
                  <a:cubicBezTo>
                    <a:pt x="5605" y="1229"/>
                    <a:pt x="8573" y="0"/>
                    <a:pt x="11667" y="0"/>
                  </a:cubicBezTo>
                  <a:close/>
                </a:path>
              </a:pathLst>
            </a:custGeom>
            <a:solidFill>
              <a:srgbClr val="F7DB34">
                <a:alpha val="61961"/>
              </a:srgbClr>
            </a:solidFill>
            <a:ln w="38100" cap="sq">
              <a:solidFill>
                <a:srgbClr val="000000">
                  <a:alpha val="61961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600026" cy="520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549501" y="3309845"/>
            <a:ext cx="1489374" cy="2600494"/>
          </a:xfrm>
          <a:custGeom>
            <a:avLst/>
            <a:gdLst/>
            <a:ahLst/>
            <a:cxnLst/>
            <a:rect l="l" t="t" r="r" b="b"/>
            <a:pathLst>
              <a:path w="1489374" h="2600494">
                <a:moveTo>
                  <a:pt x="0" y="0"/>
                </a:moveTo>
                <a:lnTo>
                  <a:pt x="1489374" y="0"/>
                </a:lnTo>
                <a:lnTo>
                  <a:pt x="1489374" y="2600494"/>
                </a:lnTo>
                <a:lnTo>
                  <a:pt x="0" y="26004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15216581" y="7329835"/>
            <a:ext cx="2042719" cy="2256015"/>
          </a:xfrm>
          <a:custGeom>
            <a:avLst/>
            <a:gdLst/>
            <a:ahLst/>
            <a:cxnLst/>
            <a:rect l="l" t="t" r="r" b="b"/>
            <a:pathLst>
              <a:path w="2042719" h="2256015">
                <a:moveTo>
                  <a:pt x="0" y="0"/>
                </a:moveTo>
                <a:lnTo>
                  <a:pt x="2042719" y="0"/>
                </a:lnTo>
                <a:lnTo>
                  <a:pt x="2042719" y="2256015"/>
                </a:lnTo>
                <a:lnTo>
                  <a:pt x="0" y="22560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16848888" y="-1138945"/>
            <a:ext cx="2612291" cy="2545796"/>
          </a:xfrm>
          <a:custGeom>
            <a:avLst/>
            <a:gdLst/>
            <a:ahLst/>
            <a:cxnLst/>
            <a:rect l="l" t="t" r="r" b="b"/>
            <a:pathLst>
              <a:path w="2612291" h="2545796">
                <a:moveTo>
                  <a:pt x="0" y="0"/>
                </a:moveTo>
                <a:lnTo>
                  <a:pt x="2612291" y="0"/>
                </a:lnTo>
                <a:lnTo>
                  <a:pt x="2612291" y="2545797"/>
                </a:lnTo>
                <a:lnTo>
                  <a:pt x="0" y="25457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5"/>
          <p:cNvSpPr txBox="1"/>
          <p:nvPr/>
        </p:nvSpPr>
        <p:spPr>
          <a:xfrm>
            <a:off x="2336387" y="4342130"/>
            <a:ext cx="6094995" cy="1536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Penyediaan modal hingga kepada penampungan produk oleh Sari Husada [PascaBencana]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580678" y="1867798"/>
            <a:ext cx="6267922" cy="788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27"/>
              </a:lnSpc>
              <a:spcBef>
                <a:spcPct val="0"/>
              </a:spcBef>
            </a:pPr>
            <a:r>
              <a:rPr lang="en-US" sz="4662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dengan</a:t>
            </a:r>
            <a:r>
              <a:rPr lang="en-US" sz="4662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Dunia Usaha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960475" y="4631449"/>
            <a:ext cx="7279216" cy="1021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Program sekolah darurat</a:t>
            </a:r>
          </a:p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dari Pertamina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970000" y="6670787"/>
            <a:ext cx="6355523" cy="1536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Pemberian bantuan-bantuan pada saat tanggap darurat oleh lembaga-lembaga usaha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94188" y="6670787"/>
            <a:ext cx="7127668" cy="1536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Pelatihan-pelatihan manajemen bencana di sekitar Kelud oleh Sampoerna Foundation [Pra Bencana]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8721544" y="-1728672"/>
            <a:ext cx="7638510" cy="4745915"/>
            <a:chOff x="0" y="0"/>
            <a:chExt cx="10184680" cy="6327887"/>
          </a:xfrm>
        </p:grpSpPr>
        <p:grpSp>
          <p:nvGrpSpPr>
            <p:cNvPr id="31" name="Group 31"/>
            <p:cNvGrpSpPr/>
            <p:nvPr/>
          </p:nvGrpSpPr>
          <p:grpSpPr>
            <a:xfrm>
              <a:off x="193987" y="193987"/>
              <a:ext cx="9990693" cy="6133900"/>
              <a:chOff x="0" y="0"/>
              <a:chExt cx="6327003" cy="3884536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6327003" cy="3884536"/>
              </a:xfrm>
              <a:custGeom>
                <a:avLst/>
                <a:gdLst/>
                <a:ahLst/>
                <a:cxnLst/>
                <a:rect l="l" t="t" r="r" b="b"/>
                <a:pathLst>
                  <a:path w="6327003" h="3884536">
                    <a:moveTo>
                      <a:pt x="5915470" y="3884536"/>
                    </a:moveTo>
                    <a:lnTo>
                      <a:pt x="411533" y="3884536"/>
                    </a:lnTo>
                    <a:cubicBezTo>
                      <a:pt x="184306" y="3884536"/>
                      <a:pt x="0" y="3714223"/>
                      <a:pt x="0" y="3505414"/>
                    </a:cubicBezTo>
                    <a:lnTo>
                      <a:pt x="0" y="380288"/>
                    </a:lnTo>
                    <a:cubicBezTo>
                      <a:pt x="0" y="170313"/>
                      <a:pt x="184306" y="0"/>
                      <a:pt x="411533" y="0"/>
                    </a:cubicBezTo>
                    <a:lnTo>
                      <a:pt x="5915470" y="0"/>
                    </a:lnTo>
                    <a:cubicBezTo>
                      <a:pt x="6142697" y="0"/>
                      <a:pt x="6327003" y="170313"/>
                      <a:pt x="6327003" y="380288"/>
                    </a:cubicBezTo>
                    <a:lnTo>
                      <a:pt x="6327003" y="3505414"/>
                    </a:lnTo>
                    <a:cubicBezTo>
                      <a:pt x="6327003" y="3714223"/>
                      <a:pt x="6142697" y="3884536"/>
                      <a:pt x="5915470" y="3884536"/>
                    </a:cubicBezTo>
                    <a:close/>
                  </a:path>
                </a:pathLst>
              </a:custGeom>
              <a:solidFill>
                <a:srgbClr val="5383FF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0" y="0"/>
              <a:ext cx="9990693" cy="6133900"/>
              <a:chOff x="0" y="0"/>
              <a:chExt cx="6327003" cy="3884536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6327003" cy="3884536"/>
              </a:xfrm>
              <a:custGeom>
                <a:avLst/>
                <a:gdLst/>
                <a:ahLst/>
                <a:cxnLst/>
                <a:rect l="l" t="t" r="r" b="b"/>
                <a:pathLst>
                  <a:path w="6327003" h="3884536">
                    <a:moveTo>
                      <a:pt x="5915470" y="3884536"/>
                    </a:moveTo>
                    <a:lnTo>
                      <a:pt x="411533" y="3884536"/>
                    </a:lnTo>
                    <a:cubicBezTo>
                      <a:pt x="184306" y="3884536"/>
                      <a:pt x="0" y="3714223"/>
                      <a:pt x="0" y="3505414"/>
                    </a:cubicBezTo>
                    <a:lnTo>
                      <a:pt x="0" y="380288"/>
                    </a:lnTo>
                    <a:cubicBezTo>
                      <a:pt x="0" y="170313"/>
                      <a:pt x="184306" y="0"/>
                      <a:pt x="411533" y="0"/>
                    </a:cubicBezTo>
                    <a:lnTo>
                      <a:pt x="5915470" y="0"/>
                    </a:lnTo>
                    <a:cubicBezTo>
                      <a:pt x="6142697" y="0"/>
                      <a:pt x="6327003" y="170313"/>
                      <a:pt x="6327003" y="380288"/>
                    </a:cubicBezTo>
                    <a:lnTo>
                      <a:pt x="6327003" y="3505414"/>
                    </a:lnTo>
                    <a:cubicBezTo>
                      <a:pt x="6327003" y="3714223"/>
                      <a:pt x="6142697" y="3884536"/>
                      <a:pt x="5915470" y="3884536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-1580" t="-21796" r="-14977" b="-4767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r="-62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688215" y="519945"/>
            <a:ext cx="1627738" cy="1586305"/>
          </a:xfrm>
          <a:custGeom>
            <a:avLst/>
            <a:gdLst/>
            <a:ahLst/>
            <a:cxnLst/>
            <a:rect l="l" t="t" r="r" b="b"/>
            <a:pathLst>
              <a:path w="1627738" h="1586305">
                <a:moveTo>
                  <a:pt x="0" y="0"/>
                </a:moveTo>
                <a:lnTo>
                  <a:pt x="1627738" y="0"/>
                </a:lnTo>
                <a:lnTo>
                  <a:pt x="1627738" y="1586304"/>
                </a:lnTo>
                <a:lnTo>
                  <a:pt x="0" y="158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349684" y="1129390"/>
            <a:ext cx="13758310" cy="5437340"/>
            <a:chOff x="0" y="0"/>
            <a:chExt cx="18344413" cy="7249787"/>
          </a:xfrm>
        </p:grpSpPr>
        <p:grpSp>
          <p:nvGrpSpPr>
            <p:cNvPr id="5" name="Group 5"/>
            <p:cNvGrpSpPr/>
            <p:nvPr/>
          </p:nvGrpSpPr>
          <p:grpSpPr>
            <a:xfrm>
              <a:off x="359991" y="160173"/>
              <a:ext cx="17984421" cy="7089614"/>
              <a:chOff x="0" y="0"/>
              <a:chExt cx="3552478" cy="1400418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552478" cy="1400418"/>
              </a:xfrm>
              <a:custGeom>
                <a:avLst/>
                <a:gdLst/>
                <a:ahLst/>
                <a:cxnLst/>
                <a:rect l="l" t="t" r="r" b="b"/>
                <a:pathLst>
                  <a:path w="3552478" h="1400418">
                    <a:moveTo>
                      <a:pt x="20089" y="0"/>
                    </a:moveTo>
                    <a:lnTo>
                      <a:pt x="3532389" y="0"/>
                    </a:lnTo>
                    <a:cubicBezTo>
                      <a:pt x="3537717" y="0"/>
                      <a:pt x="3542827" y="2117"/>
                      <a:pt x="3546594" y="5884"/>
                    </a:cubicBezTo>
                    <a:cubicBezTo>
                      <a:pt x="3550362" y="9651"/>
                      <a:pt x="3552478" y="14761"/>
                      <a:pt x="3552478" y="20089"/>
                    </a:cubicBezTo>
                    <a:lnTo>
                      <a:pt x="3552478" y="1380329"/>
                    </a:lnTo>
                    <a:cubicBezTo>
                      <a:pt x="3552478" y="1391423"/>
                      <a:pt x="3543484" y="1400418"/>
                      <a:pt x="3532389" y="1400418"/>
                    </a:cubicBezTo>
                    <a:lnTo>
                      <a:pt x="20089" y="1400418"/>
                    </a:lnTo>
                    <a:cubicBezTo>
                      <a:pt x="8994" y="1400418"/>
                      <a:pt x="0" y="1391423"/>
                      <a:pt x="0" y="1380329"/>
                    </a:cubicBezTo>
                    <a:lnTo>
                      <a:pt x="0" y="20089"/>
                    </a:lnTo>
                    <a:cubicBezTo>
                      <a:pt x="0" y="8994"/>
                      <a:pt x="8994" y="0"/>
                      <a:pt x="20089" y="0"/>
                    </a:cubicBezTo>
                    <a:close/>
                  </a:path>
                </a:pathLst>
              </a:custGeom>
              <a:solidFill>
                <a:srgbClr val="5383FF"/>
              </a:solidFill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47625"/>
                <a:ext cx="3552478" cy="144804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17984421" cy="7089614"/>
              <a:chOff x="0" y="0"/>
              <a:chExt cx="3552478" cy="1400418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552478" cy="1400418"/>
              </a:xfrm>
              <a:custGeom>
                <a:avLst/>
                <a:gdLst/>
                <a:ahLst/>
                <a:cxnLst/>
                <a:rect l="l" t="t" r="r" b="b"/>
                <a:pathLst>
                  <a:path w="3552478" h="1400418">
                    <a:moveTo>
                      <a:pt x="20089" y="0"/>
                    </a:moveTo>
                    <a:lnTo>
                      <a:pt x="3532389" y="0"/>
                    </a:lnTo>
                    <a:cubicBezTo>
                      <a:pt x="3537717" y="0"/>
                      <a:pt x="3542827" y="2117"/>
                      <a:pt x="3546594" y="5884"/>
                    </a:cubicBezTo>
                    <a:cubicBezTo>
                      <a:pt x="3550362" y="9651"/>
                      <a:pt x="3552478" y="14761"/>
                      <a:pt x="3552478" y="20089"/>
                    </a:cubicBezTo>
                    <a:lnTo>
                      <a:pt x="3552478" y="1380329"/>
                    </a:lnTo>
                    <a:cubicBezTo>
                      <a:pt x="3552478" y="1391423"/>
                      <a:pt x="3543484" y="1400418"/>
                      <a:pt x="3532389" y="1400418"/>
                    </a:cubicBezTo>
                    <a:lnTo>
                      <a:pt x="20089" y="1400418"/>
                    </a:lnTo>
                    <a:cubicBezTo>
                      <a:pt x="8994" y="1400418"/>
                      <a:pt x="0" y="1391423"/>
                      <a:pt x="0" y="1380329"/>
                    </a:cubicBezTo>
                    <a:lnTo>
                      <a:pt x="0" y="20089"/>
                    </a:lnTo>
                    <a:cubicBezTo>
                      <a:pt x="0" y="8994"/>
                      <a:pt x="8994" y="0"/>
                      <a:pt x="200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47625"/>
                <a:ext cx="3552478" cy="144804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</p:grpSp>
      <p:sp>
        <p:nvSpPr>
          <p:cNvPr id="11" name="Freeform 11"/>
          <p:cNvSpPr/>
          <p:nvPr/>
        </p:nvSpPr>
        <p:spPr>
          <a:xfrm>
            <a:off x="10560500" y="7874936"/>
            <a:ext cx="4547494" cy="4431740"/>
          </a:xfrm>
          <a:custGeom>
            <a:avLst/>
            <a:gdLst/>
            <a:ahLst/>
            <a:cxnLst/>
            <a:rect l="l" t="t" r="r" b="b"/>
            <a:pathLst>
              <a:path w="4547494" h="4431740">
                <a:moveTo>
                  <a:pt x="0" y="0"/>
                </a:moveTo>
                <a:lnTo>
                  <a:pt x="4547494" y="0"/>
                </a:lnTo>
                <a:lnTo>
                  <a:pt x="4547494" y="4431740"/>
                </a:lnTo>
                <a:lnTo>
                  <a:pt x="0" y="44317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2784490" y="5934722"/>
            <a:ext cx="5305453" cy="4572336"/>
          </a:xfrm>
          <a:custGeom>
            <a:avLst/>
            <a:gdLst/>
            <a:ahLst/>
            <a:cxnLst/>
            <a:rect l="l" t="t" r="r" b="b"/>
            <a:pathLst>
              <a:path w="5305453" h="4572336">
                <a:moveTo>
                  <a:pt x="0" y="0"/>
                </a:moveTo>
                <a:lnTo>
                  <a:pt x="5305453" y="0"/>
                </a:lnTo>
                <a:lnTo>
                  <a:pt x="5305453" y="4572336"/>
                </a:lnTo>
                <a:lnTo>
                  <a:pt x="0" y="45723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2058993" y="1484114"/>
            <a:ext cx="6375697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>
                <a:solidFill>
                  <a:srgbClr val="000000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Penutup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20670" y="2869472"/>
            <a:ext cx="12146866" cy="3069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Jelaskan tantangan koordinasi pusat dan daerah dalam penanggulangan bencana saat ini?</a:t>
            </a:r>
          </a:p>
          <a:p>
            <a:pPr marL="0" lvl="0" indent="0" algn="l">
              <a:lnSpc>
                <a:spcPts val="4060"/>
              </a:lnSpc>
            </a:pPr>
            <a:endParaRPr lang="en-US" sz="290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0" lvl="0" indent="0" algn="l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Bagaimana peranan klaster nasional penanggulangan dalam koordinasi PB?</a:t>
            </a:r>
          </a:p>
          <a:p>
            <a:pPr algn="l">
              <a:lnSpc>
                <a:spcPts val="4060"/>
              </a:lnSpc>
            </a:pPr>
            <a:endParaRPr lang="en-US" sz="290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11953847" y="-1258801"/>
            <a:ext cx="5305453" cy="1778745"/>
            <a:chOff x="0" y="0"/>
            <a:chExt cx="1091657" cy="36599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91657" cy="365997"/>
            </a:xfrm>
            <a:custGeom>
              <a:avLst/>
              <a:gdLst/>
              <a:ahLst/>
              <a:cxnLst/>
              <a:rect l="l" t="t" r="r" b="b"/>
              <a:pathLst>
                <a:path w="1091657" h="365997">
                  <a:moveTo>
                    <a:pt x="17100" y="0"/>
                  </a:moveTo>
                  <a:lnTo>
                    <a:pt x="1074557" y="0"/>
                  </a:lnTo>
                  <a:cubicBezTo>
                    <a:pt x="1079092" y="0"/>
                    <a:pt x="1083441" y="1802"/>
                    <a:pt x="1086648" y="5009"/>
                  </a:cubicBezTo>
                  <a:cubicBezTo>
                    <a:pt x="1089855" y="8216"/>
                    <a:pt x="1091657" y="12565"/>
                    <a:pt x="1091657" y="17100"/>
                  </a:cubicBezTo>
                  <a:lnTo>
                    <a:pt x="1091657" y="348897"/>
                  </a:lnTo>
                  <a:cubicBezTo>
                    <a:pt x="1091657" y="353432"/>
                    <a:pt x="1089855" y="357781"/>
                    <a:pt x="1086648" y="360988"/>
                  </a:cubicBezTo>
                  <a:cubicBezTo>
                    <a:pt x="1083441" y="364195"/>
                    <a:pt x="1079092" y="365997"/>
                    <a:pt x="1074557" y="365997"/>
                  </a:cubicBezTo>
                  <a:lnTo>
                    <a:pt x="17100" y="365997"/>
                  </a:lnTo>
                  <a:cubicBezTo>
                    <a:pt x="12565" y="365997"/>
                    <a:pt x="8216" y="364195"/>
                    <a:pt x="5009" y="360988"/>
                  </a:cubicBezTo>
                  <a:cubicBezTo>
                    <a:pt x="1802" y="357781"/>
                    <a:pt x="0" y="353432"/>
                    <a:pt x="0" y="348897"/>
                  </a:cubicBezTo>
                  <a:lnTo>
                    <a:pt x="0" y="17100"/>
                  </a:lnTo>
                  <a:cubicBezTo>
                    <a:pt x="0" y="12565"/>
                    <a:pt x="1802" y="8216"/>
                    <a:pt x="5009" y="5009"/>
                  </a:cubicBezTo>
                  <a:cubicBezTo>
                    <a:pt x="8216" y="1802"/>
                    <a:pt x="12565" y="0"/>
                    <a:pt x="17100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1091657" cy="4136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-243366" y="9674553"/>
            <a:ext cx="7794316" cy="832506"/>
            <a:chOff x="0" y="0"/>
            <a:chExt cx="1603769" cy="17129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603769" cy="171297"/>
            </a:xfrm>
            <a:custGeom>
              <a:avLst/>
              <a:gdLst/>
              <a:ahLst/>
              <a:cxnLst/>
              <a:rect l="l" t="t" r="r" b="b"/>
              <a:pathLst>
                <a:path w="1603769" h="171297">
                  <a:moveTo>
                    <a:pt x="11640" y="0"/>
                  </a:moveTo>
                  <a:lnTo>
                    <a:pt x="1592129" y="0"/>
                  </a:lnTo>
                  <a:cubicBezTo>
                    <a:pt x="1598557" y="0"/>
                    <a:pt x="1603769" y="5211"/>
                    <a:pt x="1603769" y="11640"/>
                  </a:cubicBezTo>
                  <a:lnTo>
                    <a:pt x="1603769" y="159657"/>
                  </a:lnTo>
                  <a:cubicBezTo>
                    <a:pt x="1603769" y="166086"/>
                    <a:pt x="1598557" y="171297"/>
                    <a:pt x="1592129" y="171297"/>
                  </a:cubicBezTo>
                  <a:lnTo>
                    <a:pt x="11640" y="171297"/>
                  </a:lnTo>
                  <a:cubicBezTo>
                    <a:pt x="5211" y="171297"/>
                    <a:pt x="0" y="166086"/>
                    <a:pt x="0" y="159657"/>
                  </a:cubicBezTo>
                  <a:lnTo>
                    <a:pt x="0" y="11640"/>
                  </a:lnTo>
                  <a:cubicBezTo>
                    <a:pt x="0" y="5211"/>
                    <a:pt x="5211" y="0"/>
                    <a:pt x="11640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1603769" cy="2189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r="-625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1044001" y="1803022"/>
            <a:ext cx="8614196" cy="2036826"/>
            <a:chOff x="0" y="0"/>
            <a:chExt cx="1772468" cy="419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72468" cy="419100"/>
            </a:xfrm>
            <a:custGeom>
              <a:avLst/>
              <a:gdLst/>
              <a:ahLst/>
              <a:cxnLst/>
              <a:rect l="l" t="t" r="r" b="b"/>
              <a:pathLst>
                <a:path w="1772468" h="419100">
                  <a:moveTo>
                    <a:pt x="10532" y="0"/>
                  </a:moveTo>
                  <a:lnTo>
                    <a:pt x="1761936" y="0"/>
                  </a:lnTo>
                  <a:cubicBezTo>
                    <a:pt x="1764729" y="0"/>
                    <a:pt x="1767408" y="1110"/>
                    <a:pt x="1769383" y="3085"/>
                  </a:cubicBezTo>
                  <a:cubicBezTo>
                    <a:pt x="1771359" y="5060"/>
                    <a:pt x="1772468" y="7739"/>
                    <a:pt x="1772468" y="10532"/>
                  </a:cubicBezTo>
                  <a:lnTo>
                    <a:pt x="1772468" y="408568"/>
                  </a:lnTo>
                  <a:cubicBezTo>
                    <a:pt x="1772468" y="414385"/>
                    <a:pt x="1767753" y="419100"/>
                    <a:pt x="1761936" y="419100"/>
                  </a:cubicBezTo>
                  <a:lnTo>
                    <a:pt x="10532" y="419100"/>
                  </a:lnTo>
                  <a:cubicBezTo>
                    <a:pt x="4715" y="419100"/>
                    <a:pt x="0" y="414385"/>
                    <a:pt x="0" y="408568"/>
                  </a:cubicBezTo>
                  <a:lnTo>
                    <a:pt x="0" y="10532"/>
                  </a:lnTo>
                  <a:cubicBezTo>
                    <a:pt x="0" y="4715"/>
                    <a:pt x="4715" y="0"/>
                    <a:pt x="10532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772468" cy="466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044001" y="4261340"/>
            <a:ext cx="8614196" cy="2036826"/>
            <a:chOff x="0" y="0"/>
            <a:chExt cx="1772468" cy="4191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72468" cy="419100"/>
            </a:xfrm>
            <a:custGeom>
              <a:avLst/>
              <a:gdLst/>
              <a:ahLst/>
              <a:cxnLst/>
              <a:rect l="l" t="t" r="r" b="b"/>
              <a:pathLst>
                <a:path w="1772468" h="419100">
                  <a:moveTo>
                    <a:pt x="10532" y="0"/>
                  </a:moveTo>
                  <a:lnTo>
                    <a:pt x="1761936" y="0"/>
                  </a:lnTo>
                  <a:cubicBezTo>
                    <a:pt x="1764729" y="0"/>
                    <a:pt x="1767408" y="1110"/>
                    <a:pt x="1769383" y="3085"/>
                  </a:cubicBezTo>
                  <a:cubicBezTo>
                    <a:pt x="1771359" y="5060"/>
                    <a:pt x="1772468" y="7739"/>
                    <a:pt x="1772468" y="10532"/>
                  </a:cubicBezTo>
                  <a:lnTo>
                    <a:pt x="1772468" y="408568"/>
                  </a:lnTo>
                  <a:cubicBezTo>
                    <a:pt x="1772468" y="414385"/>
                    <a:pt x="1767753" y="419100"/>
                    <a:pt x="1761936" y="419100"/>
                  </a:cubicBezTo>
                  <a:lnTo>
                    <a:pt x="10532" y="419100"/>
                  </a:lnTo>
                  <a:cubicBezTo>
                    <a:pt x="4715" y="419100"/>
                    <a:pt x="0" y="414385"/>
                    <a:pt x="0" y="408568"/>
                  </a:cubicBezTo>
                  <a:lnTo>
                    <a:pt x="0" y="10532"/>
                  </a:lnTo>
                  <a:cubicBezTo>
                    <a:pt x="0" y="4715"/>
                    <a:pt x="4715" y="0"/>
                    <a:pt x="10532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772468" cy="466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1044001" y="6719658"/>
            <a:ext cx="8614196" cy="2036826"/>
            <a:chOff x="0" y="0"/>
            <a:chExt cx="1772468" cy="4191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772468" cy="419100"/>
            </a:xfrm>
            <a:custGeom>
              <a:avLst/>
              <a:gdLst/>
              <a:ahLst/>
              <a:cxnLst/>
              <a:rect l="l" t="t" r="r" b="b"/>
              <a:pathLst>
                <a:path w="1772468" h="419100">
                  <a:moveTo>
                    <a:pt x="10532" y="0"/>
                  </a:moveTo>
                  <a:lnTo>
                    <a:pt x="1761936" y="0"/>
                  </a:lnTo>
                  <a:cubicBezTo>
                    <a:pt x="1764729" y="0"/>
                    <a:pt x="1767408" y="1110"/>
                    <a:pt x="1769383" y="3085"/>
                  </a:cubicBezTo>
                  <a:cubicBezTo>
                    <a:pt x="1771359" y="5060"/>
                    <a:pt x="1772468" y="7739"/>
                    <a:pt x="1772468" y="10532"/>
                  </a:cubicBezTo>
                  <a:lnTo>
                    <a:pt x="1772468" y="408568"/>
                  </a:lnTo>
                  <a:cubicBezTo>
                    <a:pt x="1772468" y="414385"/>
                    <a:pt x="1767753" y="419100"/>
                    <a:pt x="1761936" y="419100"/>
                  </a:cubicBezTo>
                  <a:lnTo>
                    <a:pt x="10532" y="419100"/>
                  </a:lnTo>
                  <a:cubicBezTo>
                    <a:pt x="4715" y="419100"/>
                    <a:pt x="0" y="414385"/>
                    <a:pt x="0" y="408568"/>
                  </a:cubicBezTo>
                  <a:lnTo>
                    <a:pt x="0" y="10532"/>
                  </a:lnTo>
                  <a:cubicBezTo>
                    <a:pt x="0" y="4715"/>
                    <a:pt x="4715" y="0"/>
                    <a:pt x="10532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772468" cy="466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6955517" y="-607165"/>
            <a:ext cx="2664967" cy="2597131"/>
          </a:xfrm>
          <a:custGeom>
            <a:avLst/>
            <a:gdLst/>
            <a:ahLst/>
            <a:cxnLst/>
            <a:rect l="l" t="t" r="r" b="b"/>
            <a:pathLst>
              <a:path w="2664967" h="2597131">
                <a:moveTo>
                  <a:pt x="0" y="0"/>
                </a:moveTo>
                <a:lnTo>
                  <a:pt x="2664966" y="0"/>
                </a:lnTo>
                <a:lnTo>
                  <a:pt x="2664966" y="2597131"/>
                </a:lnTo>
                <a:lnTo>
                  <a:pt x="0" y="25971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8379426" y="8988434"/>
            <a:ext cx="2664967" cy="2597131"/>
          </a:xfrm>
          <a:custGeom>
            <a:avLst/>
            <a:gdLst/>
            <a:ahLst/>
            <a:cxnLst/>
            <a:rect l="l" t="t" r="r" b="b"/>
            <a:pathLst>
              <a:path w="2664967" h="2597131">
                <a:moveTo>
                  <a:pt x="0" y="0"/>
                </a:moveTo>
                <a:lnTo>
                  <a:pt x="2664966" y="0"/>
                </a:lnTo>
                <a:lnTo>
                  <a:pt x="2664966" y="2597132"/>
                </a:lnTo>
                <a:lnTo>
                  <a:pt x="0" y="25971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17618482" y="4924315"/>
            <a:ext cx="1339037" cy="4992851"/>
            <a:chOff x="0" y="0"/>
            <a:chExt cx="275522" cy="102733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75522" cy="1027336"/>
            </a:xfrm>
            <a:custGeom>
              <a:avLst/>
              <a:gdLst/>
              <a:ahLst/>
              <a:cxnLst/>
              <a:rect l="l" t="t" r="r" b="b"/>
              <a:pathLst>
                <a:path w="275522" h="1027336">
                  <a:moveTo>
                    <a:pt x="67754" y="0"/>
                  </a:moveTo>
                  <a:lnTo>
                    <a:pt x="207768" y="0"/>
                  </a:lnTo>
                  <a:cubicBezTo>
                    <a:pt x="245187" y="0"/>
                    <a:pt x="275522" y="30335"/>
                    <a:pt x="275522" y="67754"/>
                  </a:cubicBezTo>
                  <a:lnTo>
                    <a:pt x="275522" y="959581"/>
                  </a:lnTo>
                  <a:cubicBezTo>
                    <a:pt x="275522" y="997001"/>
                    <a:pt x="245187" y="1027336"/>
                    <a:pt x="207768" y="1027336"/>
                  </a:cubicBezTo>
                  <a:lnTo>
                    <a:pt x="67754" y="1027336"/>
                  </a:lnTo>
                  <a:cubicBezTo>
                    <a:pt x="30335" y="1027336"/>
                    <a:pt x="0" y="997001"/>
                    <a:pt x="0" y="959581"/>
                  </a:cubicBezTo>
                  <a:lnTo>
                    <a:pt x="0" y="67754"/>
                  </a:lnTo>
                  <a:cubicBezTo>
                    <a:pt x="0" y="30335"/>
                    <a:pt x="30335" y="0"/>
                    <a:pt x="67754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275522" cy="1074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484626" y="1989966"/>
            <a:ext cx="4916736" cy="6579574"/>
          </a:xfrm>
          <a:custGeom>
            <a:avLst/>
            <a:gdLst/>
            <a:ahLst/>
            <a:cxnLst/>
            <a:rect l="l" t="t" r="r" b="b"/>
            <a:pathLst>
              <a:path w="4916736" h="6579574">
                <a:moveTo>
                  <a:pt x="0" y="0"/>
                </a:moveTo>
                <a:lnTo>
                  <a:pt x="4916736" y="0"/>
                </a:lnTo>
                <a:lnTo>
                  <a:pt x="4916736" y="6579574"/>
                </a:lnTo>
                <a:lnTo>
                  <a:pt x="0" y="65795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8966462" y="3340147"/>
            <a:ext cx="7255753" cy="3540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459"/>
              </a:lnSpc>
            </a:pPr>
            <a:r>
              <a:rPr lang="en-US" sz="12459">
                <a:solidFill>
                  <a:srgbClr val="0B0A0A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Terima Kasih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r="-625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054365" y="6341219"/>
            <a:ext cx="3734982" cy="3639910"/>
            <a:chOff x="0" y="0"/>
            <a:chExt cx="4979976" cy="48532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79976" cy="4853213"/>
            </a:xfrm>
            <a:custGeom>
              <a:avLst/>
              <a:gdLst/>
              <a:ahLst/>
              <a:cxnLst/>
              <a:rect l="l" t="t" r="r" b="b"/>
              <a:pathLst>
                <a:path w="4979976" h="4853213">
                  <a:moveTo>
                    <a:pt x="0" y="0"/>
                  </a:moveTo>
                  <a:lnTo>
                    <a:pt x="4979976" y="0"/>
                  </a:lnTo>
                  <a:lnTo>
                    <a:pt x="4979976" y="4853213"/>
                  </a:lnTo>
                  <a:lnTo>
                    <a:pt x="0" y="4853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693694" y="1067390"/>
              <a:ext cx="3592588" cy="2612792"/>
            </a:xfrm>
            <a:custGeom>
              <a:avLst/>
              <a:gdLst/>
              <a:ahLst/>
              <a:cxnLst/>
              <a:rect l="l" t="t" r="r" b="b"/>
              <a:pathLst>
                <a:path w="3592588" h="2612792">
                  <a:moveTo>
                    <a:pt x="0" y="0"/>
                  </a:moveTo>
                  <a:lnTo>
                    <a:pt x="3592588" y="0"/>
                  </a:lnTo>
                  <a:lnTo>
                    <a:pt x="3592588" y="2612792"/>
                  </a:lnTo>
                  <a:lnTo>
                    <a:pt x="0" y="2612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>
            <a:off x="1732910" y="5470722"/>
            <a:ext cx="2896864" cy="5058017"/>
          </a:xfrm>
          <a:custGeom>
            <a:avLst/>
            <a:gdLst/>
            <a:ahLst/>
            <a:cxnLst/>
            <a:rect l="l" t="t" r="r" b="b"/>
            <a:pathLst>
              <a:path w="2896864" h="5058017">
                <a:moveTo>
                  <a:pt x="0" y="0"/>
                </a:moveTo>
                <a:lnTo>
                  <a:pt x="2896864" y="0"/>
                </a:lnTo>
                <a:lnTo>
                  <a:pt x="2896864" y="5058016"/>
                </a:lnTo>
                <a:lnTo>
                  <a:pt x="0" y="50580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6782406" y="9258300"/>
            <a:ext cx="476894" cy="476894"/>
          </a:xfrm>
          <a:custGeom>
            <a:avLst/>
            <a:gdLst/>
            <a:ahLst/>
            <a:cxnLst/>
            <a:rect l="l" t="t" r="r" b="b"/>
            <a:pathLst>
              <a:path w="476894" h="476894">
                <a:moveTo>
                  <a:pt x="0" y="0"/>
                </a:moveTo>
                <a:lnTo>
                  <a:pt x="476894" y="0"/>
                </a:lnTo>
                <a:lnTo>
                  <a:pt x="476894" y="476894"/>
                </a:lnTo>
                <a:lnTo>
                  <a:pt x="0" y="476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277964" y="1813296"/>
            <a:ext cx="6712100" cy="1925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>
                <a:solidFill>
                  <a:srgbClr val="000000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Tujuan</a:t>
            </a:r>
          </a:p>
          <a:p>
            <a:pPr algn="l">
              <a:lnSpc>
                <a:spcPts val="6800"/>
              </a:lnSpc>
            </a:pPr>
            <a:r>
              <a:rPr lang="en-US" sz="6800">
                <a:solidFill>
                  <a:srgbClr val="000000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Pembelajaran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8925246" y="1708580"/>
            <a:ext cx="8334054" cy="2030037"/>
            <a:chOff x="0" y="0"/>
            <a:chExt cx="11112072" cy="2706716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1112072" cy="2706716"/>
              <a:chOff x="0" y="0"/>
              <a:chExt cx="2194977" cy="53466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194977" cy="534660"/>
              </a:xfrm>
              <a:custGeom>
                <a:avLst/>
                <a:gdLst/>
                <a:ahLst/>
                <a:cxnLst/>
                <a:rect l="l" t="t" r="r" b="b"/>
                <a:pathLst>
                  <a:path w="2194977" h="534660">
                    <a:moveTo>
                      <a:pt x="32513" y="0"/>
                    </a:moveTo>
                    <a:lnTo>
                      <a:pt x="2162464" y="0"/>
                    </a:lnTo>
                    <a:cubicBezTo>
                      <a:pt x="2180421" y="0"/>
                      <a:pt x="2194977" y="14557"/>
                      <a:pt x="2194977" y="32513"/>
                    </a:cubicBezTo>
                    <a:lnTo>
                      <a:pt x="2194977" y="502147"/>
                    </a:lnTo>
                    <a:cubicBezTo>
                      <a:pt x="2194977" y="510770"/>
                      <a:pt x="2191552" y="519040"/>
                      <a:pt x="2185454" y="525137"/>
                    </a:cubicBezTo>
                    <a:cubicBezTo>
                      <a:pt x="2179357" y="531234"/>
                      <a:pt x="2171087" y="534660"/>
                      <a:pt x="2162464" y="534660"/>
                    </a:cubicBezTo>
                    <a:lnTo>
                      <a:pt x="32513" y="534660"/>
                    </a:lnTo>
                    <a:cubicBezTo>
                      <a:pt x="23890" y="534660"/>
                      <a:pt x="15620" y="531234"/>
                      <a:pt x="9523" y="525137"/>
                    </a:cubicBezTo>
                    <a:cubicBezTo>
                      <a:pt x="3425" y="519040"/>
                      <a:pt x="0" y="510770"/>
                      <a:pt x="0" y="502147"/>
                    </a:cubicBezTo>
                    <a:lnTo>
                      <a:pt x="0" y="32513"/>
                    </a:lnTo>
                    <a:cubicBezTo>
                      <a:pt x="0" y="23890"/>
                      <a:pt x="3425" y="15620"/>
                      <a:pt x="9523" y="9523"/>
                    </a:cubicBezTo>
                    <a:cubicBezTo>
                      <a:pt x="15620" y="3425"/>
                      <a:pt x="23890" y="0"/>
                      <a:pt x="32513" y="0"/>
                    </a:cubicBezTo>
                    <a:close/>
                  </a:path>
                </a:pathLst>
              </a:custGeom>
              <a:solidFill>
                <a:srgbClr val="5383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47625"/>
                <a:ext cx="2194977" cy="5822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498999" y="386238"/>
              <a:ext cx="10065857" cy="18611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779"/>
                </a:lnSpc>
              </a:pPr>
              <a:r>
                <a:rPr lang="en-US" sz="2699" b="1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Peserta dapat menjelaskan kerja sama multi pihak dalam penanggulangan bencana sesuai aturan yang berlaku.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936339" y="4666702"/>
            <a:ext cx="8322961" cy="3494472"/>
            <a:chOff x="0" y="0"/>
            <a:chExt cx="1712543" cy="71902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712543" cy="719027"/>
            </a:xfrm>
            <a:custGeom>
              <a:avLst/>
              <a:gdLst/>
              <a:ahLst/>
              <a:cxnLst/>
              <a:rect l="l" t="t" r="r" b="b"/>
              <a:pathLst>
                <a:path w="1712543" h="719027">
                  <a:moveTo>
                    <a:pt x="10901" y="0"/>
                  </a:moveTo>
                  <a:lnTo>
                    <a:pt x="1701643" y="0"/>
                  </a:lnTo>
                  <a:cubicBezTo>
                    <a:pt x="1704534" y="0"/>
                    <a:pt x="1707306" y="1148"/>
                    <a:pt x="1709351" y="3193"/>
                  </a:cubicBezTo>
                  <a:cubicBezTo>
                    <a:pt x="1711395" y="5237"/>
                    <a:pt x="1712543" y="8010"/>
                    <a:pt x="1712543" y="10901"/>
                  </a:cubicBezTo>
                  <a:lnTo>
                    <a:pt x="1712543" y="708127"/>
                  </a:lnTo>
                  <a:cubicBezTo>
                    <a:pt x="1712543" y="714147"/>
                    <a:pt x="1707663" y="719027"/>
                    <a:pt x="1701643" y="719027"/>
                  </a:cubicBezTo>
                  <a:lnTo>
                    <a:pt x="10901" y="719027"/>
                  </a:lnTo>
                  <a:cubicBezTo>
                    <a:pt x="8010" y="719027"/>
                    <a:pt x="5237" y="717879"/>
                    <a:pt x="3193" y="715834"/>
                  </a:cubicBezTo>
                  <a:cubicBezTo>
                    <a:pt x="1148" y="713790"/>
                    <a:pt x="0" y="711018"/>
                    <a:pt x="0" y="708127"/>
                  </a:cubicBezTo>
                  <a:lnTo>
                    <a:pt x="0" y="10901"/>
                  </a:lnTo>
                  <a:cubicBezTo>
                    <a:pt x="0" y="4880"/>
                    <a:pt x="4880" y="0"/>
                    <a:pt x="10901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1712543" cy="7666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9310589" y="5632647"/>
            <a:ext cx="7753319" cy="2050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just">
              <a:lnSpc>
                <a:spcPts val="4059"/>
              </a:lnSpc>
              <a:buAutoNum type="arabicPeriod"/>
            </a:pPr>
            <a:r>
              <a:rPr lang="en-US" sz="28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Menjelaskan koordinasi pusat dan daerah serta antar lembaga dalam PB.</a:t>
            </a:r>
          </a:p>
          <a:p>
            <a:pPr marL="626107" lvl="1" indent="-313054" algn="just">
              <a:lnSpc>
                <a:spcPts val="4059"/>
              </a:lnSpc>
              <a:buAutoNum type="arabicPeriod"/>
            </a:pPr>
            <a:r>
              <a:rPr lang="en-US" sz="28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Menjelaskan jenis-jenis klaster PB di Indonesia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-1044001" y="245421"/>
            <a:ext cx="1339037" cy="2036826"/>
            <a:chOff x="0" y="0"/>
            <a:chExt cx="275522" cy="4191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75522" cy="419100"/>
            </a:xfrm>
            <a:custGeom>
              <a:avLst/>
              <a:gdLst/>
              <a:ahLst/>
              <a:cxnLst/>
              <a:rect l="l" t="t" r="r" b="b"/>
              <a:pathLst>
                <a:path w="275522" h="419100">
                  <a:moveTo>
                    <a:pt x="67754" y="0"/>
                  </a:moveTo>
                  <a:lnTo>
                    <a:pt x="207768" y="0"/>
                  </a:lnTo>
                  <a:cubicBezTo>
                    <a:pt x="245187" y="0"/>
                    <a:pt x="275522" y="30335"/>
                    <a:pt x="275522" y="67754"/>
                  </a:cubicBezTo>
                  <a:lnTo>
                    <a:pt x="275522" y="351346"/>
                  </a:lnTo>
                  <a:cubicBezTo>
                    <a:pt x="275522" y="388765"/>
                    <a:pt x="245187" y="419100"/>
                    <a:pt x="207768" y="419100"/>
                  </a:cubicBezTo>
                  <a:lnTo>
                    <a:pt x="67754" y="419100"/>
                  </a:lnTo>
                  <a:cubicBezTo>
                    <a:pt x="30335" y="419100"/>
                    <a:pt x="0" y="388765"/>
                    <a:pt x="0" y="351346"/>
                  </a:cubicBezTo>
                  <a:lnTo>
                    <a:pt x="0" y="67754"/>
                  </a:lnTo>
                  <a:cubicBezTo>
                    <a:pt x="0" y="30335"/>
                    <a:pt x="30335" y="0"/>
                    <a:pt x="67754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275522" cy="466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-1044001" y="4125087"/>
            <a:ext cx="1339037" cy="2036826"/>
            <a:chOff x="0" y="0"/>
            <a:chExt cx="275522" cy="4191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75522" cy="419100"/>
            </a:xfrm>
            <a:custGeom>
              <a:avLst/>
              <a:gdLst/>
              <a:ahLst/>
              <a:cxnLst/>
              <a:rect l="l" t="t" r="r" b="b"/>
              <a:pathLst>
                <a:path w="275522" h="419100">
                  <a:moveTo>
                    <a:pt x="67754" y="0"/>
                  </a:moveTo>
                  <a:lnTo>
                    <a:pt x="207768" y="0"/>
                  </a:lnTo>
                  <a:cubicBezTo>
                    <a:pt x="245187" y="0"/>
                    <a:pt x="275522" y="30335"/>
                    <a:pt x="275522" y="67754"/>
                  </a:cubicBezTo>
                  <a:lnTo>
                    <a:pt x="275522" y="351346"/>
                  </a:lnTo>
                  <a:cubicBezTo>
                    <a:pt x="275522" y="388765"/>
                    <a:pt x="245187" y="419100"/>
                    <a:pt x="207768" y="419100"/>
                  </a:cubicBezTo>
                  <a:lnTo>
                    <a:pt x="67754" y="419100"/>
                  </a:lnTo>
                  <a:cubicBezTo>
                    <a:pt x="30335" y="419100"/>
                    <a:pt x="0" y="388765"/>
                    <a:pt x="0" y="351346"/>
                  </a:cubicBezTo>
                  <a:lnTo>
                    <a:pt x="0" y="67754"/>
                  </a:lnTo>
                  <a:cubicBezTo>
                    <a:pt x="0" y="30335"/>
                    <a:pt x="30335" y="0"/>
                    <a:pt x="67754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275522" cy="466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-1044001" y="8042836"/>
            <a:ext cx="1339037" cy="2036826"/>
            <a:chOff x="0" y="0"/>
            <a:chExt cx="275522" cy="4191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75522" cy="419100"/>
            </a:xfrm>
            <a:custGeom>
              <a:avLst/>
              <a:gdLst/>
              <a:ahLst/>
              <a:cxnLst/>
              <a:rect l="l" t="t" r="r" b="b"/>
              <a:pathLst>
                <a:path w="275522" h="419100">
                  <a:moveTo>
                    <a:pt x="67754" y="0"/>
                  </a:moveTo>
                  <a:lnTo>
                    <a:pt x="207768" y="0"/>
                  </a:lnTo>
                  <a:cubicBezTo>
                    <a:pt x="245187" y="0"/>
                    <a:pt x="275522" y="30335"/>
                    <a:pt x="275522" y="67754"/>
                  </a:cubicBezTo>
                  <a:lnTo>
                    <a:pt x="275522" y="351346"/>
                  </a:lnTo>
                  <a:cubicBezTo>
                    <a:pt x="275522" y="388765"/>
                    <a:pt x="245187" y="419100"/>
                    <a:pt x="207768" y="419100"/>
                  </a:cubicBezTo>
                  <a:lnTo>
                    <a:pt x="67754" y="419100"/>
                  </a:lnTo>
                  <a:cubicBezTo>
                    <a:pt x="30335" y="419100"/>
                    <a:pt x="0" y="388765"/>
                    <a:pt x="0" y="351346"/>
                  </a:cubicBezTo>
                  <a:lnTo>
                    <a:pt x="0" y="67754"/>
                  </a:lnTo>
                  <a:cubicBezTo>
                    <a:pt x="0" y="30335"/>
                    <a:pt x="30335" y="0"/>
                    <a:pt x="67754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275522" cy="466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>
            <a:off x="16848888" y="-1138945"/>
            <a:ext cx="2612291" cy="2545796"/>
          </a:xfrm>
          <a:custGeom>
            <a:avLst/>
            <a:gdLst/>
            <a:ahLst/>
            <a:cxnLst/>
            <a:rect l="l" t="t" r="r" b="b"/>
            <a:pathLst>
              <a:path w="2612291" h="2545796">
                <a:moveTo>
                  <a:pt x="0" y="0"/>
                </a:moveTo>
                <a:lnTo>
                  <a:pt x="2612291" y="0"/>
                </a:lnTo>
                <a:lnTo>
                  <a:pt x="2612291" y="2545797"/>
                </a:lnTo>
                <a:lnTo>
                  <a:pt x="0" y="25457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/>
          <p:nvPr/>
        </p:nvSpPr>
        <p:spPr>
          <a:xfrm>
            <a:off x="9331779" y="4846746"/>
            <a:ext cx="5908221" cy="598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39"/>
              </a:lnSpc>
              <a:spcBef>
                <a:spcPct val="0"/>
              </a:spcBef>
            </a:pPr>
            <a:r>
              <a:rPr lang="en-US" sz="367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Indikator</a:t>
            </a:r>
            <a:r>
              <a:rPr lang="en-US" sz="367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Hasil </a:t>
            </a:r>
            <a:r>
              <a:rPr lang="en-US" sz="367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Belajar</a:t>
            </a:r>
            <a:r>
              <a:rPr lang="en-US" sz="367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466" y="1788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r="-625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3664699" y="-410043"/>
            <a:ext cx="3920624" cy="8707079"/>
            <a:chOff x="0" y="0"/>
            <a:chExt cx="607407" cy="13489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07407" cy="1348954"/>
            </a:xfrm>
            <a:custGeom>
              <a:avLst/>
              <a:gdLst/>
              <a:ahLst/>
              <a:cxnLst/>
              <a:rect l="l" t="t" r="r" b="b"/>
              <a:pathLst>
                <a:path w="607407" h="1348954">
                  <a:moveTo>
                    <a:pt x="69113" y="0"/>
                  </a:moveTo>
                  <a:lnTo>
                    <a:pt x="538294" y="0"/>
                  </a:lnTo>
                  <a:cubicBezTo>
                    <a:pt x="556624" y="0"/>
                    <a:pt x="574203" y="7282"/>
                    <a:pt x="587164" y="20243"/>
                  </a:cubicBezTo>
                  <a:cubicBezTo>
                    <a:pt x="600126" y="33204"/>
                    <a:pt x="607407" y="50783"/>
                    <a:pt x="607407" y="69113"/>
                  </a:cubicBezTo>
                  <a:lnTo>
                    <a:pt x="607407" y="1279841"/>
                  </a:lnTo>
                  <a:cubicBezTo>
                    <a:pt x="607407" y="1298171"/>
                    <a:pt x="600126" y="1315750"/>
                    <a:pt x="587164" y="1328712"/>
                  </a:cubicBezTo>
                  <a:cubicBezTo>
                    <a:pt x="574203" y="1341673"/>
                    <a:pt x="556624" y="1348954"/>
                    <a:pt x="538294" y="1348954"/>
                  </a:cubicBezTo>
                  <a:lnTo>
                    <a:pt x="69113" y="1348954"/>
                  </a:lnTo>
                  <a:cubicBezTo>
                    <a:pt x="50783" y="1348954"/>
                    <a:pt x="33204" y="1341673"/>
                    <a:pt x="20243" y="1328712"/>
                  </a:cubicBezTo>
                  <a:cubicBezTo>
                    <a:pt x="7282" y="1315750"/>
                    <a:pt x="0" y="1298171"/>
                    <a:pt x="0" y="1279841"/>
                  </a:cubicBezTo>
                  <a:lnTo>
                    <a:pt x="0" y="69113"/>
                  </a:lnTo>
                  <a:cubicBezTo>
                    <a:pt x="0" y="50783"/>
                    <a:pt x="7282" y="33204"/>
                    <a:pt x="20243" y="20243"/>
                  </a:cubicBezTo>
                  <a:cubicBezTo>
                    <a:pt x="33204" y="7282"/>
                    <a:pt x="50783" y="0"/>
                    <a:pt x="69113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13664699" y="6606784"/>
            <a:ext cx="2400130" cy="1690252"/>
          </a:xfrm>
          <a:custGeom>
            <a:avLst/>
            <a:gdLst/>
            <a:ahLst/>
            <a:cxnLst/>
            <a:rect l="l" t="t" r="r" b="b"/>
            <a:pathLst>
              <a:path w="2400130" h="1690252">
                <a:moveTo>
                  <a:pt x="0" y="0"/>
                </a:moveTo>
                <a:lnTo>
                  <a:pt x="2400130" y="0"/>
                </a:lnTo>
                <a:lnTo>
                  <a:pt x="2400130" y="1690252"/>
                </a:lnTo>
                <a:lnTo>
                  <a:pt x="0" y="16902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3838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4705360" y="696037"/>
            <a:ext cx="2879963" cy="4369997"/>
          </a:xfrm>
          <a:custGeom>
            <a:avLst/>
            <a:gdLst/>
            <a:ahLst/>
            <a:cxnLst/>
            <a:rect l="l" t="t" r="r" b="b"/>
            <a:pathLst>
              <a:path w="2879963" h="4369997">
                <a:moveTo>
                  <a:pt x="0" y="0"/>
                </a:moveTo>
                <a:lnTo>
                  <a:pt x="2879964" y="0"/>
                </a:lnTo>
                <a:lnTo>
                  <a:pt x="2879964" y="4369997"/>
                </a:lnTo>
                <a:lnTo>
                  <a:pt x="0" y="43699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5570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4268110" y="3587774"/>
            <a:ext cx="3555339" cy="4804512"/>
          </a:xfrm>
          <a:custGeom>
            <a:avLst/>
            <a:gdLst/>
            <a:ahLst/>
            <a:cxnLst/>
            <a:rect l="l" t="t" r="r" b="b"/>
            <a:pathLst>
              <a:path w="3555339" h="4804512">
                <a:moveTo>
                  <a:pt x="0" y="0"/>
                </a:moveTo>
                <a:lnTo>
                  <a:pt x="3555339" y="0"/>
                </a:lnTo>
                <a:lnTo>
                  <a:pt x="3555339" y="4804512"/>
                </a:lnTo>
                <a:lnTo>
                  <a:pt x="0" y="48045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1308964" y="6475394"/>
            <a:ext cx="10285287" cy="1821642"/>
            <a:chOff x="0" y="0"/>
            <a:chExt cx="2116314" cy="37482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116314" cy="374823"/>
            </a:xfrm>
            <a:custGeom>
              <a:avLst/>
              <a:gdLst/>
              <a:ahLst/>
              <a:cxnLst/>
              <a:rect l="l" t="t" r="r" b="b"/>
              <a:pathLst>
                <a:path w="2116314" h="374823">
                  <a:moveTo>
                    <a:pt x="8821" y="0"/>
                  </a:moveTo>
                  <a:lnTo>
                    <a:pt x="2107493" y="0"/>
                  </a:lnTo>
                  <a:cubicBezTo>
                    <a:pt x="2109833" y="0"/>
                    <a:pt x="2112076" y="929"/>
                    <a:pt x="2113731" y="2584"/>
                  </a:cubicBezTo>
                  <a:cubicBezTo>
                    <a:pt x="2115385" y="4238"/>
                    <a:pt x="2116314" y="6481"/>
                    <a:pt x="2116314" y="8821"/>
                  </a:cubicBezTo>
                  <a:lnTo>
                    <a:pt x="2116314" y="366002"/>
                  </a:lnTo>
                  <a:cubicBezTo>
                    <a:pt x="2116314" y="368342"/>
                    <a:pt x="2115385" y="370586"/>
                    <a:pt x="2113731" y="372240"/>
                  </a:cubicBezTo>
                  <a:cubicBezTo>
                    <a:pt x="2112076" y="373894"/>
                    <a:pt x="2109833" y="374823"/>
                    <a:pt x="2107493" y="374823"/>
                  </a:cubicBezTo>
                  <a:lnTo>
                    <a:pt x="8821" y="374823"/>
                  </a:lnTo>
                  <a:cubicBezTo>
                    <a:pt x="6481" y="374823"/>
                    <a:pt x="4238" y="373894"/>
                    <a:pt x="2584" y="372240"/>
                  </a:cubicBezTo>
                  <a:cubicBezTo>
                    <a:pt x="929" y="370586"/>
                    <a:pt x="0" y="368342"/>
                    <a:pt x="0" y="366002"/>
                  </a:cubicBezTo>
                  <a:lnTo>
                    <a:pt x="0" y="8821"/>
                  </a:lnTo>
                  <a:cubicBezTo>
                    <a:pt x="0" y="6481"/>
                    <a:pt x="929" y="4238"/>
                    <a:pt x="2584" y="2584"/>
                  </a:cubicBezTo>
                  <a:cubicBezTo>
                    <a:pt x="4238" y="929"/>
                    <a:pt x="6481" y="0"/>
                    <a:pt x="8821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2116314" cy="4224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93874" y="7694424"/>
            <a:ext cx="5041034" cy="493161"/>
            <a:chOff x="0" y="0"/>
            <a:chExt cx="1156575" cy="11314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56575" cy="113147"/>
            </a:xfrm>
            <a:custGeom>
              <a:avLst/>
              <a:gdLst/>
              <a:ahLst/>
              <a:cxnLst/>
              <a:rect l="l" t="t" r="r" b="b"/>
              <a:pathLst>
                <a:path w="1156575" h="113147">
                  <a:moveTo>
                    <a:pt x="0" y="0"/>
                  </a:moveTo>
                  <a:lnTo>
                    <a:pt x="1156575" y="0"/>
                  </a:lnTo>
                  <a:lnTo>
                    <a:pt x="1156575" y="113147"/>
                  </a:lnTo>
                  <a:lnTo>
                    <a:pt x="0" y="113147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1156575" cy="160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075800" y="7166940"/>
            <a:ext cx="2721130" cy="493161"/>
            <a:chOff x="0" y="0"/>
            <a:chExt cx="624315" cy="11314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24315" cy="113147"/>
            </a:xfrm>
            <a:custGeom>
              <a:avLst/>
              <a:gdLst/>
              <a:ahLst/>
              <a:cxnLst/>
              <a:rect l="l" t="t" r="r" b="b"/>
              <a:pathLst>
                <a:path w="624315" h="113147">
                  <a:moveTo>
                    <a:pt x="0" y="0"/>
                  </a:moveTo>
                  <a:lnTo>
                    <a:pt x="624315" y="0"/>
                  </a:lnTo>
                  <a:lnTo>
                    <a:pt x="624315" y="113147"/>
                  </a:lnTo>
                  <a:lnTo>
                    <a:pt x="0" y="113147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624315" cy="160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560668" y="7166940"/>
            <a:ext cx="2132498" cy="493161"/>
            <a:chOff x="0" y="0"/>
            <a:chExt cx="489264" cy="11314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89264" cy="113147"/>
            </a:xfrm>
            <a:custGeom>
              <a:avLst/>
              <a:gdLst/>
              <a:ahLst/>
              <a:cxnLst/>
              <a:rect l="l" t="t" r="r" b="b"/>
              <a:pathLst>
                <a:path w="489264" h="113147">
                  <a:moveTo>
                    <a:pt x="0" y="0"/>
                  </a:moveTo>
                  <a:lnTo>
                    <a:pt x="489264" y="0"/>
                  </a:lnTo>
                  <a:lnTo>
                    <a:pt x="489264" y="113147"/>
                  </a:lnTo>
                  <a:lnTo>
                    <a:pt x="0" y="113147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489264" cy="160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65191" y="6639455"/>
            <a:ext cx="9972835" cy="148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Kadang-kadang organisasi atau individu yang berbeda ini disebut dengan ‘</a:t>
            </a:r>
            <a:r>
              <a:rPr lang="en-US" sz="27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pelaku [actor]</a:t>
            </a: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’ dan </a:t>
            </a:r>
            <a:r>
              <a:rPr lang="en-US" sz="27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‘pemangku kepentingan [stakeholder]’</a:t>
            </a: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.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-682328" y="9315450"/>
            <a:ext cx="2242690" cy="1002374"/>
            <a:chOff x="0" y="0"/>
            <a:chExt cx="461459" cy="20625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461459" cy="206250"/>
            </a:xfrm>
            <a:custGeom>
              <a:avLst/>
              <a:gdLst/>
              <a:ahLst/>
              <a:cxnLst/>
              <a:rect l="l" t="t" r="r" b="b"/>
              <a:pathLst>
                <a:path w="461459" h="206250">
                  <a:moveTo>
                    <a:pt x="37757" y="0"/>
                  </a:moveTo>
                  <a:lnTo>
                    <a:pt x="423702" y="0"/>
                  </a:lnTo>
                  <a:cubicBezTo>
                    <a:pt x="444555" y="0"/>
                    <a:pt x="461459" y="16904"/>
                    <a:pt x="461459" y="37757"/>
                  </a:cubicBezTo>
                  <a:lnTo>
                    <a:pt x="461459" y="168493"/>
                  </a:lnTo>
                  <a:cubicBezTo>
                    <a:pt x="461459" y="189346"/>
                    <a:pt x="444555" y="206250"/>
                    <a:pt x="423702" y="206250"/>
                  </a:cubicBezTo>
                  <a:lnTo>
                    <a:pt x="37757" y="206250"/>
                  </a:lnTo>
                  <a:cubicBezTo>
                    <a:pt x="16904" y="206250"/>
                    <a:pt x="0" y="189346"/>
                    <a:pt x="0" y="168493"/>
                  </a:cubicBezTo>
                  <a:lnTo>
                    <a:pt x="0" y="37757"/>
                  </a:lnTo>
                  <a:cubicBezTo>
                    <a:pt x="0" y="16904"/>
                    <a:pt x="16904" y="0"/>
                    <a:pt x="37757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47625"/>
              <a:ext cx="461459" cy="253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870612" y="9767930"/>
            <a:ext cx="2242690" cy="549894"/>
            <a:chOff x="0" y="0"/>
            <a:chExt cx="461459" cy="113147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461459" cy="113147"/>
            </a:xfrm>
            <a:custGeom>
              <a:avLst/>
              <a:gdLst/>
              <a:ahLst/>
              <a:cxnLst/>
              <a:rect l="l" t="t" r="r" b="b"/>
              <a:pathLst>
                <a:path w="461459" h="113147">
                  <a:moveTo>
                    <a:pt x="26969" y="0"/>
                  </a:moveTo>
                  <a:lnTo>
                    <a:pt x="434490" y="0"/>
                  </a:lnTo>
                  <a:cubicBezTo>
                    <a:pt x="441642" y="0"/>
                    <a:pt x="448502" y="2841"/>
                    <a:pt x="453560" y="7899"/>
                  </a:cubicBezTo>
                  <a:cubicBezTo>
                    <a:pt x="458618" y="12957"/>
                    <a:pt x="461459" y="19817"/>
                    <a:pt x="461459" y="26969"/>
                  </a:cubicBezTo>
                  <a:lnTo>
                    <a:pt x="461459" y="86178"/>
                  </a:lnTo>
                  <a:cubicBezTo>
                    <a:pt x="461459" y="93330"/>
                    <a:pt x="458618" y="100190"/>
                    <a:pt x="453560" y="105248"/>
                  </a:cubicBezTo>
                  <a:cubicBezTo>
                    <a:pt x="448502" y="110306"/>
                    <a:pt x="441642" y="113147"/>
                    <a:pt x="434490" y="113147"/>
                  </a:cubicBezTo>
                  <a:lnTo>
                    <a:pt x="26969" y="113147"/>
                  </a:lnTo>
                  <a:cubicBezTo>
                    <a:pt x="19817" y="113147"/>
                    <a:pt x="12957" y="110306"/>
                    <a:pt x="7899" y="105248"/>
                  </a:cubicBezTo>
                  <a:cubicBezTo>
                    <a:pt x="2841" y="100190"/>
                    <a:pt x="0" y="93330"/>
                    <a:pt x="0" y="86178"/>
                  </a:cubicBezTo>
                  <a:lnTo>
                    <a:pt x="0" y="26969"/>
                  </a:lnTo>
                  <a:cubicBezTo>
                    <a:pt x="0" y="19817"/>
                    <a:pt x="2841" y="12957"/>
                    <a:pt x="7899" y="7899"/>
                  </a:cubicBezTo>
                  <a:cubicBezTo>
                    <a:pt x="12957" y="2841"/>
                    <a:pt x="19817" y="0"/>
                    <a:pt x="26969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47625"/>
              <a:ext cx="461459" cy="160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4427627" y="9998771"/>
            <a:ext cx="2242690" cy="270346"/>
            <a:chOff x="0" y="0"/>
            <a:chExt cx="461459" cy="55627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461459" cy="55627"/>
            </a:xfrm>
            <a:custGeom>
              <a:avLst/>
              <a:gdLst/>
              <a:ahLst/>
              <a:cxnLst/>
              <a:rect l="l" t="t" r="r" b="b"/>
              <a:pathLst>
                <a:path w="461459" h="55627">
                  <a:moveTo>
                    <a:pt x="16182" y="0"/>
                  </a:moveTo>
                  <a:lnTo>
                    <a:pt x="445277" y="0"/>
                  </a:lnTo>
                  <a:cubicBezTo>
                    <a:pt x="454214" y="0"/>
                    <a:pt x="461459" y="7245"/>
                    <a:pt x="461459" y="16182"/>
                  </a:cubicBezTo>
                  <a:lnTo>
                    <a:pt x="461459" y="39445"/>
                  </a:lnTo>
                  <a:cubicBezTo>
                    <a:pt x="461459" y="48382"/>
                    <a:pt x="454214" y="55627"/>
                    <a:pt x="445277" y="55627"/>
                  </a:cubicBezTo>
                  <a:lnTo>
                    <a:pt x="16182" y="55627"/>
                  </a:lnTo>
                  <a:cubicBezTo>
                    <a:pt x="7245" y="55627"/>
                    <a:pt x="0" y="48382"/>
                    <a:pt x="0" y="39445"/>
                  </a:cubicBezTo>
                  <a:lnTo>
                    <a:pt x="0" y="16182"/>
                  </a:lnTo>
                  <a:cubicBezTo>
                    <a:pt x="0" y="7245"/>
                    <a:pt x="7245" y="0"/>
                    <a:pt x="16182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47625"/>
              <a:ext cx="461459" cy="1032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308964" y="2966776"/>
            <a:ext cx="10285287" cy="2819859"/>
            <a:chOff x="0" y="0"/>
            <a:chExt cx="13713717" cy="3759812"/>
          </a:xfrm>
        </p:grpSpPr>
        <p:sp>
          <p:nvSpPr>
            <p:cNvPr id="37" name="TextBox 37"/>
            <p:cNvSpPr txBox="1"/>
            <p:nvPr/>
          </p:nvSpPr>
          <p:spPr>
            <a:xfrm>
              <a:off x="0" y="-47625"/>
              <a:ext cx="13713717" cy="3131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779"/>
                </a:lnSpc>
              </a:pPr>
              <a:r>
                <a:rPr lang="en-US" sz="2699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Suatu proses yang melibatkan orang-orang atau lembaga dari berbagai aspek kedaruratan, yang berbagi informasi, mengidentifikasi dan menjawab kebutuhan bersama sebagai upaya memaksimalkan respons terhadap penduduk yang terkena imbas. 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10927152" y="3083537"/>
              <a:ext cx="2369961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- UNICEF</a:t>
              </a:r>
            </a:p>
          </p:txBody>
        </p:sp>
      </p:grpSp>
      <p:sp>
        <p:nvSpPr>
          <p:cNvPr id="39" name="Freeform 39"/>
          <p:cNvSpPr/>
          <p:nvPr/>
        </p:nvSpPr>
        <p:spPr>
          <a:xfrm>
            <a:off x="16782406" y="9258300"/>
            <a:ext cx="476894" cy="476894"/>
          </a:xfrm>
          <a:custGeom>
            <a:avLst/>
            <a:gdLst/>
            <a:ahLst/>
            <a:cxnLst/>
            <a:rect l="l" t="t" r="r" b="b"/>
            <a:pathLst>
              <a:path w="476894" h="476894">
                <a:moveTo>
                  <a:pt x="0" y="0"/>
                </a:moveTo>
                <a:lnTo>
                  <a:pt x="476894" y="0"/>
                </a:lnTo>
                <a:lnTo>
                  <a:pt x="476894" y="476894"/>
                </a:lnTo>
                <a:lnTo>
                  <a:pt x="0" y="476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8" name="Group 15">
            <a:extLst>
              <a:ext uri="{FF2B5EF4-FFF2-40B4-BE49-F238E27FC236}">
                <a16:creationId xmlns:a16="http://schemas.microsoft.com/office/drawing/2014/main" id="{AABC09C7-0971-5D80-3D29-3ECC3187990F}"/>
              </a:ext>
            </a:extLst>
          </p:cNvPr>
          <p:cNvGrpSpPr/>
          <p:nvPr/>
        </p:nvGrpSpPr>
        <p:grpSpPr>
          <a:xfrm>
            <a:off x="1308964" y="667255"/>
            <a:ext cx="6224889" cy="2352768"/>
            <a:chOff x="0" y="-104118"/>
            <a:chExt cx="980866" cy="370730"/>
          </a:xfrm>
        </p:grpSpPr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BFC2AD91-F79A-DDB2-94F2-8B0C9B42A0E5}"/>
                </a:ext>
              </a:extLst>
            </p:cNvPr>
            <p:cNvSpPr/>
            <p:nvPr/>
          </p:nvSpPr>
          <p:spPr>
            <a:xfrm>
              <a:off x="0" y="0"/>
              <a:ext cx="971525" cy="170705"/>
            </a:xfrm>
            <a:custGeom>
              <a:avLst/>
              <a:gdLst/>
              <a:ahLst/>
              <a:cxnLst/>
              <a:rect l="l" t="t" r="r" b="b"/>
              <a:pathLst>
                <a:path w="971525" h="170705">
                  <a:moveTo>
                    <a:pt x="14715" y="0"/>
                  </a:moveTo>
                  <a:lnTo>
                    <a:pt x="956810" y="0"/>
                  </a:lnTo>
                  <a:cubicBezTo>
                    <a:pt x="964937" y="0"/>
                    <a:pt x="971525" y="6588"/>
                    <a:pt x="971525" y="14715"/>
                  </a:cubicBezTo>
                  <a:lnTo>
                    <a:pt x="971525" y="155990"/>
                  </a:lnTo>
                  <a:cubicBezTo>
                    <a:pt x="971525" y="164117"/>
                    <a:pt x="964937" y="170705"/>
                    <a:pt x="956810" y="170705"/>
                  </a:cubicBezTo>
                  <a:lnTo>
                    <a:pt x="14715" y="170705"/>
                  </a:lnTo>
                  <a:cubicBezTo>
                    <a:pt x="6588" y="170705"/>
                    <a:pt x="0" y="164117"/>
                    <a:pt x="0" y="155990"/>
                  </a:cubicBezTo>
                  <a:lnTo>
                    <a:pt x="0" y="14715"/>
                  </a:lnTo>
                  <a:cubicBezTo>
                    <a:pt x="0" y="6588"/>
                    <a:pt x="6588" y="0"/>
                    <a:pt x="14715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TextBox 17">
              <a:extLst>
                <a:ext uri="{FF2B5EF4-FFF2-40B4-BE49-F238E27FC236}">
                  <a16:creationId xmlns:a16="http://schemas.microsoft.com/office/drawing/2014/main" id="{44CD8668-55F0-0246-22B2-82BE8F14CD18}"/>
                </a:ext>
              </a:extLst>
            </p:cNvPr>
            <p:cNvSpPr txBox="1"/>
            <p:nvPr/>
          </p:nvSpPr>
          <p:spPr>
            <a:xfrm>
              <a:off x="9341" y="-104118"/>
              <a:ext cx="971525" cy="3707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79"/>
                </a:lnSpc>
              </a:pPr>
              <a:r>
                <a:rPr lang="en-US" sz="4699" dirty="0" err="1">
                  <a:solidFill>
                    <a:srgbClr val="FFFFFF"/>
                  </a:solidFill>
                  <a:latin typeface="Heading Now 71-78"/>
                  <a:ea typeface="Heading Now 71-78"/>
                  <a:cs typeface="Heading Now 71-78"/>
                  <a:sym typeface="Heading Now 71-78"/>
                </a:rPr>
                <a:t>Koordinasi</a:t>
              </a:r>
              <a:endParaRPr lang="en-US" sz="4699" dirty="0">
                <a:solidFill>
                  <a:srgbClr val="FFFFFF"/>
                </a:solidFill>
                <a:latin typeface="Heading Now 71-78"/>
                <a:ea typeface="Heading Now 71-78"/>
                <a:cs typeface="Heading Now 71-78"/>
                <a:sym typeface="Heading Now 71-78"/>
              </a:endParaRPr>
            </a:p>
          </p:txBody>
        </p:sp>
      </p:grpSp>
      <p:grpSp>
        <p:nvGrpSpPr>
          <p:cNvPr id="51" name="Group 18">
            <a:extLst>
              <a:ext uri="{FF2B5EF4-FFF2-40B4-BE49-F238E27FC236}">
                <a16:creationId xmlns:a16="http://schemas.microsoft.com/office/drawing/2014/main" id="{C3135E97-AEE6-BF2E-EAB0-F638A009E39C}"/>
              </a:ext>
            </a:extLst>
          </p:cNvPr>
          <p:cNvGrpSpPr/>
          <p:nvPr/>
        </p:nvGrpSpPr>
        <p:grpSpPr>
          <a:xfrm>
            <a:off x="-326126" y="1314450"/>
            <a:ext cx="1148897" cy="1047055"/>
            <a:chOff x="0" y="0"/>
            <a:chExt cx="181034" cy="164986"/>
          </a:xfrm>
        </p:grpSpPr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id="{EA84BB2E-19FD-35D3-1366-29004083505C}"/>
                </a:ext>
              </a:extLst>
            </p:cNvPr>
            <p:cNvSpPr/>
            <p:nvPr/>
          </p:nvSpPr>
          <p:spPr>
            <a:xfrm>
              <a:off x="0" y="0"/>
              <a:ext cx="181034" cy="164986"/>
            </a:xfrm>
            <a:custGeom>
              <a:avLst/>
              <a:gdLst/>
              <a:ahLst/>
              <a:cxnLst/>
              <a:rect l="l" t="t" r="r" b="b"/>
              <a:pathLst>
                <a:path w="181034" h="164986">
                  <a:moveTo>
                    <a:pt x="78968" y="0"/>
                  </a:moveTo>
                  <a:lnTo>
                    <a:pt x="102066" y="0"/>
                  </a:lnTo>
                  <a:cubicBezTo>
                    <a:pt x="145679" y="0"/>
                    <a:pt x="181034" y="35355"/>
                    <a:pt x="181034" y="78968"/>
                  </a:cubicBezTo>
                  <a:lnTo>
                    <a:pt x="181034" y="86019"/>
                  </a:lnTo>
                  <a:cubicBezTo>
                    <a:pt x="181034" y="129631"/>
                    <a:pt x="145679" y="164986"/>
                    <a:pt x="102066" y="164986"/>
                  </a:cubicBezTo>
                  <a:lnTo>
                    <a:pt x="78968" y="164986"/>
                  </a:lnTo>
                  <a:cubicBezTo>
                    <a:pt x="58024" y="164986"/>
                    <a:pt x="37938" y="156666"/>
                    <a:pt x="23129" y="141857"/>
                  </a:cubicBezTo>
                  <a:cubicBezTo>
                    <a:pt x="8320" y="127048"/>
                    <a:pt x="0" y="106962"/>
                    <a:pt x="0" y="86019"/>
                  </a:cubicBezTo>
                  <a:lnTo>
                    <a:pt x="0" y="78968"/>
                  </a:lnTo>
                  <a:cubicBezTo>
                    <a:pt x="0" y="35355"/>
                    <a:pt x="35355" y="0"/>
                    <a:pt x="78968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TextBox 20">
              <a:extLst>
                <a:ext uri="{FF2B5EF4-FFF2-40B4-BE49-F238E27FC236}">
                  <a16:creationId xmlns:a16="http://schemas.microsoft.com/office/drawing/2014/main" id="{A5CE80FC-AE18-CABE-AD53-9E73ADCC7F1E}"/>
                </a:ext>
              </a:extLst>
            </p:cNvPr>
            <p:cNvSpPr txBox="1"/>
            <p:nvPr/>
          </p:nvSpPr>
          <p:spPr>
            <a:xfrm>
              <a:off x="0" y="-47625"/>
              <a:ext cx="181034" cy="2126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r="-625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969472" y="4308683"/>
            <a:ext cx="7289828" cy="4073632"/>
            <a:chOff x="0" y="0"/>
            <a:chExt cx="1499965" cy="8381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99965" cy="838196"/>
            </a:xfrm>
            <a:custGeom>
              <a:avLst/>
              <a:gdLst/>
              <a:ahLst/>
              <a:cxnLst/>
              <a:rect l="l" t="t" r="r" b="b"/>
              <a:pathLst>
                <a:path w="1499965" h="838196">
                  <a:moveTo>
                    <a:pt x="12446" y="0"/>
                  </a:moveTo>
                  <a:lnTo>
                    <a:pt x="1487519" y="0"/>
                  </a:lnTo>
                  <a:cubicBezTo>
                    <a:pt x="1490820" y="0"/>
                    <a:pt x="1493985" y="1311"/>
                    <a:pt x="1496319" y="3645"/>
                  </a:cubicBezTo>
                  <a:cubicBezTo>
                    <a:pt x="1498653" y="5979"/>
                    <a:pt x="1499965" y="9145"/>
                    <a:pt x="1499965" y="12446"/>
                  </a:cubicBezTo>
                  <a:lnTo>
                    <a:pt x="1499965" y="825750"/>
                  </a:lnTo>
                  <a:cubicBezTo>
                    <a:pt x="1499965" y="829051"/>
                    <a:pt x="1498653" y="832217"/>
                    <a:pt x="1496319" y="834551"/>
                  </a:cubicBezTo>
                  <a:cubicBezTo>
                    <a:pt x="1493985" y="836885"/>
                    <a:pt x="1490820" y="838196"/>
                    <a:pt x="1487519" y="838196"/>
                  </a:cubicBezTo>
                  <a:lnTo>
                    <a:pt x="12446" y="838196"/>
                  </a:lnTo>
                  <a:cubicBezTo>
                    <a:pt x="9145" y="838196"/>
                    <a:pt x="5979" y="836885"/>
                    <a:pt x="3645" y="834551"/>
                  </a:cubicBezTo>
                  <a:cubicBezTo>
                    <a:pt x="1311" y="832217"/>
                    <a:pt x="0" y="829051"/>
                    <a:pt x="0" y="825750"/>
                  </a:cubicBezTo>
                  <a:lnTo>
                    <a:pt x="0" y="12446"/>
                  </a:lnTo>
                  <a:cubicBezTo>
                    <a:pt x="0" y="9145"/>
                    <a:pt x="1311" y="5979"/>
                    <a:pt x="3645" y="3645"/>
                  </a:cubicBezTo>
                  <a:cubicBezTo>
                    <a:pt x="5979" y="1311"/>
                    <a:pt x="9145" y="0"/>
                    <a:pt x="12446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499965" cy="8858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782406" y="9258300"/>
            <a:ext cx="476894" cy="476894"/>
          </a:xfrm>
          <a:custGeom>
            <a:avLst/>
            <a:gdLst/>
            <a:ahLst/>
            <a:cxnLst/>
            <a:rect l="l" t="t" r="r" b="b"/>
            <a:pathLst>
              <a:path w="476894" h="476894">
                <a:moveTo>
                  <a:pt x="0" y="0"/>
                </a:moveTo>
                <a:lnTo>
                  <a:pt x="476894" y="0"/>
                </a:lnTo>
                <a:lnTo>
                  <a:pt x="476894" y="476894"/>
                </a:lnTo>
                <a:lnTo>
                  <a:pt x="0" y="476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0156679" y="4552537"/>
            <a:ext cx="6883224" cy="3462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Terdapat beberapa unit-unit atau organisasi atau stakeholder yang saling berintegrasi/berkoordinasi dan saling terkait satu dengan yang lainnya dalam melakukan unsur-unsur manajemen bencana guna mencapai efektivitas penanggulangan bencana.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23927" y="2777062"/>
            <a:ext cx="15515977" cy="931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6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Koordinasi </a:t>
            </a:r>
            <a:r>
              <a:rPr lang="en-US" sz="26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merupakan tindakan untuk mengintegrasikan unit-unit pelaksana kegiatan guna mencapai tujuan organisasi.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74572" y="1647306"/>
            <a:ext cx="9936059" cy="754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43"/>
              </a:lnSpc>
              <a:spcBef>
                <a:spcPct val="0"/>
              </a:spcBef>
            </a:pPr>
            <a:r>
              <a:rPr lang="en-US" sz="4388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dalam Penanggulangan Bencana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523927" y="4361783"/>
            <a:ext cx="7810921" cy="5057992"/>
            <a:chOff x="0" y="0"/>
            <a:chExt cx="1986642" cy="128645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86642" cy="1286458"/>
            </a:xfrm>
            <a:custGeom>
              <a:avLst/>
              <a:gdLst/>
              <a:ahLst/>
              <a:cxnLst/>
              <a:rect l="l" t="t" r="r" b="b"/>
              <a:pathLst>
                <a:path w="1986642" h="1286458">
                  <a:moveTo>
                    <a:pt x="34691" y="0"/>
                  </a:moveTo>
                  <a:lnTo>
                    <a:pt x="1951951" y="0"/>
                  </a:lnTo>
                  <a:cubicBezTo>
                    <a:pt x="1971110" y="0"/>
                    <a:pt x="1986642" y="15532"/>
                    <a:pt x="1986642" y="34691"/>
                  </a:cubicBezTo>
                  <a:lnTo>
                    <a:pt x="1986642" y="1251767"/>
                  </a:lnTo>
                  <a:cubicBezTo>
                    <a:pt x="1986642" y="1270926"/>
                    <a:pt x="1971110" y="1286458"/>
                    <a:pt x="1951951" y="1286458"/>
                  </a:cubicBezTo>
                  <a:lnTo>
                    <a:pt x="34691" y="1286458"/>
                  </a:lnTo>
                  <a:cubicBezTo>
                    <a:pt x="15532" y="1286458"/>
                    <a:pt x="0" y="1270926"/>
                    <a:pt x="0" y="1251767"/>
                  </a:cubicBezTo>
                  <a:lnTo>
                    <a:pt x="0" y="34691"/>
                  </a:lnTo>
                  <a:cubicBezTo>
                    <a:pt x="0" y="15532"/>
                    <a:pt x="15532" y="0"/>
                    <a:pt x="34691" y="0"/>
                  </a:cubicBezTo>
                  <a:close/>
                </a:path>
              </a:pathLst>
            </a:custGeom>
            <a:solidFill>
              <a:srgbClr val="5383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986642" cy="1334083"/>
            </a:xfrm>
            <a:prstGeom prst="rect">
              <a:avLst/>
            </a:prstGeom>
          </p:spPr>
          <p:txBody>
            <a:bodyPr lIns="51252" tIns="51252" rIns="51252" bIns="51252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71490" y="4251533"/>
            <a:ext cx="7772510" cy="4910089"/>
            <a:chOff x="0" y="0"/>
            <a:chExt cx="1747654" cy="110403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47654" cy="1104036"/>
            </a:xfrm>
            <a:custGeom>
              <a:avLst/>
              <a:gdLst/>
              <a:ahLst/>
              <a:cxnLst/>
              <a:rect l="l" t="t" r="r" b="b"/>
              <a:pathLst>
                <a:path w="1747654" h="1104036">
                  <a:moveTo>
                    <a:pt x="34862" y="0"/>
                  </a:moveTo>
                  <a:lnTo>
                    <a:pt x="1712791" y="0"/>
                  </a:lnTo>
                  <a:cubicBezTo>
                    <a:pt x="1732045" y="0"/>
                    <a:pt x="1747654" y="15608"/>
                    <a:pt x="1747654" y="34862"/>
                  </a:cubicBezTo>
                  <a:lnTo>
                    <a:pt x="1747654" y="1069174"/>
                  </a:lnTo>
                  <a:cubicBezTo>
                    <a:pt x="1747654" y="1078420"/>
                    <a:pt x="1743981" y="1087288"/>
                    <a:pt x="1737443" y="1093825"/>
                  </a:cubicBezTo>
                  <a:cubicBezTo>
                    <a:pt x="1730905" y="1100363"/>
                    <a:pt x="1722037" y="1104036"/>
                    <a:pt x="1712791" y="1104036"/>
                  </a:cubicBezTo>
                  <a:lnTo>
                    <a:pt x="34862" y="1104036"/>
                  </a:lnTo>
                  <a:cubicBezTo>
                    <a:pt x="15608" y="1104036"/>
                    <a:pt x="0" y="1088428"/>
                    <a:pt x="0" y="1069174"/>
                  </a:cubicBezTo>
                  <a:lnTo>
                    <a:pt x="0" y="34862"/>
                  </a:lnTo>
                  <a:cubicBezTo>
                    <a:pt x="0" y="15608"/>
                    <a:pt x="15608" y="0"/>
                    <a:pt x="34862" y="0"/>
                  </a:cubicBezTo>
                  <a:close/>
                </a:path>
              </a:pathLst>
            </a:custGeom>
            <a:blipFill>
              <a:blip r:embed="rId4"/>
              <a:stretch>
                <a:fillRect l="-6221" r="-6221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08964" y="667255"/>
            <a:ext cx="6224889" cy="2352768"/>
            <a:chOff x="0" y="-104118"/>
            <a:chExt cx="980866" cy="3707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71525" cy="170705"/>
            </a:xfrm>
            <a:custGeom>
              <a:avLst/>
              <a:gdLst/>
              <a:ahLst/>
              <a:cxnLst/>
              <a:rect l="l" t="t" r="r" b="b"/>
              <a:pathLst>
                <a:path w="971525" h="170705">
                  <a:moveTo>
                    <a:pt x="14715" y="0"/>
                  </a:moveTo>
                  <a:lnTo>
                    <a:pt x="956810" y="0"/>
                  </a:lnTo>
                  <a:cubicBezTo>
                    <a:pt x="964937" y="0"/>
                    <a:pt x="971525" y="6588"/>
                    <a:pt x="971525" y="14715"/>
                  </a:cubicBezTo>
                  <a:lnTo>
                    <a:pt x="971525" y="155990"/>
                  </a:lnTo>
                  <a:cubicBezTo>
                    <a:pt x="971525" y="164117"/>
                    <a:pt x="964937" y="170705"/>
                    <a:pt x="956810" y="170705"/>
                  </a:cubicBezTo>
                  <a:lnTo>
                    <a:pt x="14715" y="170705"/>
                  </a:lnTo>
                  <a:cubicBezTo>
                    <a:pt x="6588" y="170705"/>
                    <a:pt x="0" y="164117"/>
                    <a:pt x="0" y="155990"/>
                  </a:cubicBezTo>
                  <a:lnTo>
                    <a:pt x="0" y="14715"/>
                  </a:lnTo>
                  <a:cubicBezTo>
                    <a:pt x="0" y="6588"/>
                    <a:pt x="6588" y="0"/>
                    <a:pt x="14715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9341" y="-104118"/>
              <a:ext cx="971525" cy="3707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79"/>
                </a:lnSpc>
              </a:pPr>
              <a:r>
                <a:rPr lang="en-US" sz="4699" dirty="0" err="1">
                  <a:solidFill>
                    <a:srgbClr val="FFFFFF"/>
                  </a:solidFill>
                  <a:latin typeface="Heading Now 71-78"/>
                  <a:ea typeface="Heading Now 71-78"/>
                  <a:cs typeface="Heading Now 71-78"/>
                  <a:sym typeface="Heading Now 71-78"/>
                </a:rPr>
                <a:t>Koordinasi</a:t>
              </a:r>
              <a:endParaRPr lang="en-US" sz="4699" dirty="0">
                <a:solidFill>
                  <a:srgbClr val="FFFFFF"/>
                </a:solidFill>
                <a:latin typeface="Heading Now 71-78"/>
                <a:ea typeface="Heading Now 71-78"/>
                <a:cs typeface="Heading Now 71-78"/>
                <a:sym typeface="Heading Now 71-78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-326126" y="1314450"/>
            <a:ext cx="1148897" cy="1047055"/>
            <a:chOff x="0" y="0"/>
            <a:chExt cx="181034" cy="16498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81034" cy="164986"/>
            </a:xfrm>
            <a:custGeom>
              <a:avLst/>
              <a:gdLst/>
              <a:ahLst/>
              <a:cxnLst/>
              <a:rect l="l" t="t" r="r" b="b"/>
              <a:pathLst>
                <a:path w="181034" h="164986">
                  <a:moveTo>
                    <a:pt x="78968" y="0"/>
                  </a:moveTo>
                  <a:lnTo>
                    <a:pt x="102066" y="0"/>
                  </a:lnTo>
                  <a:cubicBezTo>
                    <a:pt x="145679" y="0"/>
                    <a:pt x="181034" y="35355"/>
                    <a:pt x="181034" y="78968"/>
                  </a:cubicBezTo>
                  <a:lnTo>
                    <a:pt x="181034" y="86019"/>
                  </a:lnTo>
                  <a:cubicBezTo>
                    <a:pt x="181034" y="129631"/>
                    <a:pt x="145679" y="164986"/>
                    <a:pt x="102066" y="164986"/>
                  </a:cubicBezTo>
                  <a:lnTo>
                    <a:pt x="78968" y="164986"/>
                  </a:lnTo>
                  <a:cubicBezTo>
                    <a:pt x="58024" y="164986"/>
                    <a:pt x="37938" y="156666"/>
                    <a:pt x="23129" y="141857"/>
                  </a:cubicBezTo>
                  <a:cubicBezTo>
                    <a:pt x="8320" y="127048"/>
                    <a:pt x="0" y="106962"/>
                    <a:pt x="0" y="86019"/>
                  </a:cubicBezTo>
                  <a:lnTo>
                    <a:pt x="0" y="78968"/>
                  </a:lnTo>
                  <a:cubicBezTo>
                    <a:pt x="0" y="35355"/>
                    <a:pt x="35355" y="0"/>
                    <a:pt x="78968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181034" cy="2126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r="-625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1582019" y="3934988"/>
            <a:ext cx="6964373" cy="4430045"/>
            <a:chOff x="0" y="0"/>
            <a:chExt cx="9285831" cy="5906727"/>
          </a:xfrm>
        </p:grpSpPr>
        <p:grpSp>
          <p:nvGrpSpPr>
            <p:cNvPr id="4" name="Group 4"/>
            <p:cNvGrpSpPr/>
            <p:nvPr/>
          </p:nvGrpSpPr>
          <p:grpSpPr>
            <a:xfrm>
              <a:off x="237102" y="211965"/>
              <a:ext cx="9048729" cy="5694762"/>
              <a:chOff x="0" y="0"/>
              <a:chExt cx="1713496" cy="107837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713496" cy="1078378"/>
              </a:xfrm>
              <a:custGeom>
                <a:avLst/>
                <a:gdLst/>
                <a:ahLst/>
                <a:cxnLst/>
                <a:rect l="l" t="t" r="r" b="b"/>
                <a:pathLst>
                  <a:path w="1713496" h="1078378">
                    <a:moveTo>
                      <a:pt x="0" y="0"/>
                    </a:moveTo>
                    <a:lnTo>
                      <a:pt x="1713496" y="0"/>
                    </a:lnTo>
                    <a:lnTo>
                      <a:pt x="1713496" y="1078378"/>
                    </a:lnTo>
                    <a:lnTo>
                      <a:pt x="0" y="1078378"/>
                    </a:lnTo>
                    <a:close/>
                  </a:path>
                </a:pathLst>
              </a:custGeom>
              <a:solidFill>
                <a:srgbClr val="F7DB3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47625"/>
                <a:ext cx="1713496" cy="112600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0" y="0"/>
              <a:ext cx="8923494" cy="5492116"/>
              <a:chOff x="0" y="0"/>
              <a:chExt cx="1193180" cy="73436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193180" cy="734363"/>
              </a:xfrm>
              <a:custGeom>
                <a:avLst/>
                <a:gdLst/>
                <a:ahLst/>
                <a:cxnLst/>
                <a:rect l="l" t="t" r="r" b="b"/>
                <a:pathLst>
                  <a:path w="1193180" h="734363">
                    <a:moveTo>
                      <a:pt x="0" y="0"/>
                    </a:moveTo>
                    <a:lnTo>
                      <a:pt x="1193180" y="0"/>
                    </a:lnTo>
                    <a:lnTo>
                      <a:pt x="1193180" y="734363"/>
                    </a:lnTo>
                    <a:lnTo>
                      <a:pt x="0" y="734363"/>
                    </a:lnTo>
                    <a:close/>
                  </a:path>
                </a:pathLst>
              </a:custGeom>
              <a:blipFill>
                <a:blip r:embed="rId3"/>
                <a:stretch>
                  <a:fillRect t="-4208" b="-4208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>
            <a:off x="7819923" y="843273"/>
            <a:ext cx="2029217" cy="1977565"/>
            <a:chOff x="0" y="0"/>
            <a:chExt cx="2705623" cy="26367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05623" cy="2636753"/>
            </a:xfrm>
            <a:custGeom>
              <a:avLst/>
              <a:gdLst/>
              <a:ahLst/>
              <a:cxnLst/>
              <a:rect l="l" t="t" r="r" b="b"/>
              <a:pathLst>
                <a:path w="2705623" h="2636753">
                  <a:moveTo>
                    <a:pt x="0" y="0"/>
                  </a:moveTo>
                  <a:lnTo>
                    <a:pt x="2705623" y="0"/>
                  </a:lnTo>
                  <a:lnTo>
                    <a:pt x="2705623" y="2636753"/>
                  </a:lnTo>
                  <a:lnTo>
                    <a:pt x="0" y="26367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14763" y="510268"/>
              <a:ext cx="2476097" cy="1616216"/>
            </a:xfrm>
            <a:custGeom>
              <a:avLst/>
              <a:gdLst/>
              <a:ahLst/>
              <a:cxnLst/>
              <a:rect l="l" t="t" r="r" b="b"/>
              <a:pathLst>
                <a:path w="2476097" h="1616216">
                  <a:moveTo>
                    <a:pt x="0" y="0"/>
                  </a:moveTo>
                  <a:lnTo>
                    <a:pt x="2476097" y="0"/>
                  </a:lnTo>
                  <a:lnTo>
                    <a:pt x="2476097" y="1616216"/>
                  </a:lnTo>
                  <a:lnTo>
                    <a:pt x="0" y="16162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13739" y="473710"/>
            <a:ext cx="2728108" cy="755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Mengapa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540271" y="3723751"/>
            <a:ext cx="9275191" cy="1138518"/>
            <a:chOff x="0" y="0"/>
            <a:chExt cx="1908476" cy="23426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908476" cy="234263"/>
            </a:xfrm>
            <a:custGeom>
              <a:avLst/>
              <a:gdLst/>
              <a:ahLst/>
              <a:cxnLst/>
              <a:rect l="l" t="t" r="r" b="b"/>
              <a:pathLst>
                <a:path w="1908476" h="234263">
                  <a:moveTo>
                    <a:pt x="9782" y="0"/>
                  </a:moveTo>
                  <a:lnTo>
                    <a:pt x="1898694" y="0"/>
                  </a:lnTo>
                  <a:cubicBezTo>
                    <a:pt x="1904096" y="0"/>
                    <a:pt x="1908476" y="4379"/>
                    <a:pt x="1908476" y="9782"/>
                  </a:cubicBezTo>
                  <a:lnTo>
                    <a:pt x="1908476" y="224481"/>
                  </a:lnTo>
                  <a:cubicBezTo>
                    <a:pt x="1908476" y="229884"/>
                    <a:pt x="1904096" y="234263"/>
                    <a:pt x="1898694" y="234263"/>
                  </a:cubicBezTo>
                  <a:lnTo>
                    <a:pt x="9782" y="234263"/>
                  </a:lnTo>
                  <a:cubicBezTo>
                    <a:pt x="4379" y="234263"/>
                    <a:pt x="0" y="229884"/>
                    <a:pt x="0" y="224481"/>
                  </a:cubicBezTo>
                  <a:lnTo>
                    <a:pt x="0" y="9782"/>
                  </a:lnTo>
                  <a:cubicBezTo>
                    <a:pt x="0" y="4379"/>
                    <a:pt x="4379" y="0"/>
                    <a:pt x="9782" y="0"/>
                  </a:cubicBezTo>
                  <a:close/>
                </a:path>
              </a:pathLst>
            </a:custGeom>
            <a:solidFill>
              <a:srgbClr val="5383FF">
                <a:alpha val="6196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908476" cy="2818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773169" y="3748814"/>
            <a:ext cx="8752980" cy="1021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Memahami kontribusi terhadap pemahaman kebutuhan bersama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835012" y="2400468"/>
            <a:ext cx="2728108" cy="755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Penting?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540271" y="5224218"/>
            <a:ext cx="9275191" cy="602596"/>
            <a:chOff x="0" y="0"/>
            <a:chExt cx="1908476" cy="12399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908476" cy="123991"/>
            </a:xfrm>
            <a:custGeom>
              <a:avLst/>
              <a:gdLst/>
              <a:ahLst/>
              <a:cxnLst/>
              <a:rect l="l" t="t" r="r" b="b"/>
              <a:pathLst>
                <a:path w="1908476" h="123991">
                  <a:moveTo>
                    <a:pt x="9782" y="0"/>
                  </a:moveTo>
                  <a:lnTo>
                    <a:pt x="1898694" y="0"/>
                  </a:lnTo>
                  <a:cubicBezTo>
                    <a:pt x="1904096" y="0"/>
                    <a:pt x="1908476" y="4379"/>
                    <a:pt x="1908476" y="9782"/>
                  </a:cubicBezTo>
                  <a:lnTo>
                    <a:pt x="1908476" y="114209"/>
                  </a:lnTo>
                  <a:cubicBezTo>
                    <a:pt x="1908476" y="119612"/>
                    <a:pt x="1904096" y="123991"/>
                    <a:pt x="1898694" y="123991"/>
                  </a:cubicBezTo>
                  <a:lnTo>
                    <a:pt x="9782" y="123991"/>
                  </a:lnTo>
                  <a:cubicBezTo>
                    <a:pt x="4379" y="123991"/>
                    <a:pt x="0" y="119612"/>
                    <a:pt x="0" y="114209"/>
                  </a:cubicBezTo>
                  <a:lnTo>
                    <a:pt x="0" y="9782"/>
                  </a:lnTo>
                  <a:cubicBezTo>
                    <a:pt x="0" y="4379"/>
                    <a:pt x="4379" y="0"/>
                    <a:pt x="9782" y="0"/>
                  </a:cubicBezTo>
                  <a:close/>
                </a:path>
              </a:pathLst>
            </a:custGeom>
            <a:solidFill>
              <a:srgbClr val="F7DB34">
                <a:alpha val="6196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1908476" cy="1716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773169" y="5238496"/>
            <a:ext cx="8752980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Menghindarkan duplikasi upaya yang dilakukan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1540271" y="6188765"/>
            <a:ext cx="9275191" cy="602596"/>
            <a:chOff x="0" y="0"/>
            <a:chExt cx="1908476" cy="123991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908476" cy="123991"/>
            </a:xfrm>
            <a:custGeom>
              <a:avLst/>
              <a:gdLst/>
              <a:ahLst/>
              <a:cxnLst/>
              <a:rect l="l" t="t" r="r" b="b"/>
              <a:pathLst>
                <a:path w="1908476" h="123991">
                  <a:moveTo>
                    <a:pt x="9782" y="0"/>
                  </a:moveTo>
                  <a:lnTo>
                    <a:pt x="1898694" y="0"/>
                  </a:lnTo>
                  <a:cubicBezTo>
                    <a:pt x="1904096" y="0"/>
                    <a:pt x="1908476" y="4379"/>
                    <a:pt x="1908476" y="9782"/>
                  </a:cubicBezTo>
                  <a:lnTo>
                    <a:pt x="1908476" y="114209"/>
                  </a:lnTo>
                  <a:cubicBezTo>
                    <a:pt x="1908476" y="119612"/>
                    <a:pt x="1904096" y="123991"/>
                    <a:pt x="1898694" y="123991"/>
                  </a:cubicBezTo>
                  <a:lnTo>
                    <a:pt x="9782" y="123991"/>
                  </a:lnTo>
                  <a:cubicBezTo>
                    <a:pt x="4379" y="123991"/>
                    <a:pt x="0" y="119612"/>
                    <a:pt x="0" y="114209"/>
                  </a:cubicBezTo>
                  <a:lnTo>
                    <a:pt x="0" y="9782"/>
                  </a:lnTo>
                  <a:cubicBezTo>
                    <a:pt x="0" y="4379"/>
                    <a:pt x="4379" y="0"/>
                    <a:pt x="9782" y="0"/>
                  </a:cubicBezTo>
                  <a:close/>
                </a:path>
              </a:pathLst>
            </a:custGeom>
            <a:solidFill>
              <a:srgbClr val="5383FF">
                <a:alpha val="6196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47625"/>
              <a:ext cx="1908476" cy="1716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773169" y="6203043"/>
            <a:ext cx="8752980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Mempertahankan prinsip dan standar minimum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1540271" y="8655704"/>
            <a:ext cx="9275191" cy="602596"/>
            <a:chOff x="0" y="0"/>
            <a:chExt cx="1908476" cy="123991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908476" cy="123991"/>
            </a:xfrm>
            <a:custGeom>
              <a:avLst/>
              <a:gdLst/>
              <a:ahLst/>
              <a:cxnLst/>
              <a:rect l="l" t="t" r="r" b="b"/>
              <a:pathLst>
                <a:path w="1908476" h="123991">
                  <a:moveTo>
                    <a:pt x="9782" y="0"/>
                  </a:moveTo>
                  <a:lnTo>
                    <a:pt x="1898694" y="0"/>
                  </a:lnTo>
                  <a:cubicBezTo>
                    <a:pt x="1904096" y="0"/>
                    <a:pt x="1908476" y="4379"/>
                    <a:pt x="1908476" y="9782"/>
                  </a:cubicBezTo>
                  <a:lnTo>
                    <a:pt x="1908476" y="114209"/>
                  </a:lnTo>
                  <a:cubicBezTo>
                    <a:pt x="1908476" y="119612"/>
                    <a:pt x="1904096" y="123991"/>
                    <a:pt x="1898694" y="123991"/>
                  </a:cubicBezTo>
                  <a:lnTo>
                    <a:pt x="9782" y="123991"/>
                  </a:lnTo>
                  <a:cubicBezTo>
                    <a:pt x="4379" y="123991"/>
                    <a:pt x="0" y="119612"/>
                    <a:pt x="0" y="114209"/>
                  </a:cubicBezTo>
                  <a:lnTo>
                    <a:pt x="0" y="9782"/>
                  </a:lnTo>
                  <a:cubicBezTo>
                    <a:pt x="0" y="4379"/>
                    <a:pt x="4379" y="0"/>
                    <a:pt x="9782" y="0"/>
                  </a:cubicBezTo>
                  <a:close/>
                </a:path>
              </a:pathLst>
            </a:custGeom>
            <a:solidFill>
              <a:srgbClr val="5383FF">
                <a:alpha val="6196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47625"/>
              <a:ext cx="1908476" cy="1716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822575" y="8669982"/>
            <a:ext cx="8752980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Meningkatkan upaya advokasi</a:t>
            </a:r>
          </a:p>
        </p:txBody>
      </p:sp>
      <p:grpSp>
        <p:nvGrpSpPr>
          <p:cNvPr id="36" name="Group 36"/>
          <p:cNvGrpSpPr/>
          <p:nvPr/>
        </p:nvGrpSpPr>
        <p:grpSpPr>
          <a:xfrm>
            <a:off x="1540271" y="7153311"/>
            <a:ext cx="9275191" cy="1138518"/>
            <a:chOff x="0" y="0"/>
            <a:chExt cx="1908476" cy="234263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908476" cy="234263"/>
            </a:xfrm>
            <a:custGeom>
              <a:avLst/>
              <a:gdLst/>
              <a:ahLst/>
              <a:cxnLst/>
              <a:rect l="l" t="t" r="r" b="b"/>
              <a:pathLst>
                <a:path w="1908476" h="234263">
                  <a:moveTo>
                    <a:pt x="9782" y="0"/>
                  </a:moveTo>
                  <a:lnTo>
                    <a:pt x="1898694" y="0"/>
                  </a:lnTo>
                  <a:cubicBezTo>
                    <a:pt x="1904096" y="0"/>
                    <a:pt x="1908476" y="4379"/>
                    <a:pt x="1908476" y="9782"/>
                  </a:cubicBezTo>
                  <a:lnTo>
                    <a:pt x="1908476" y="224481"/>
                  </a:lnTo>
                  <a:cubicBezTo>
                    <a:pt x="1908476" y="229884"/>
                    <a:pt x="1904096" y="234263"/>
                    <a:pt x="1898694" y="234263"/>
                  </a:cubicBezTo>
                  <a:lnTo>
                    <a:pt x="9782" y="234263"/>
                  </a:lnTo>
                  <a:cubicBezTo>
                    <a:pt x="4379" y="234263"/>
                    <a:pt x="0" y="229884"/>
                    <a:pt x="0" y="224481"/>
                  </a:cubicBezTo>
                  <a:lnTo>
                    <a:pt x="0" y="9782"/>
                  </a:lnTo>
                  <a:cubicBezTo>
                    <a:pt x="0" y="4379"/>
                    <a:pt x="4379" y="0"/>
                    <a:pt x="9782" y="0"/>
                  </a:cubicBezTo>
                  <a:close/>
                </a:path>
              </a:pathLst>
            </a:custGeom>
            <a:solidFill>
              <a:srgbClr val="F7DB34">
                <a:alpha val="6196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47625"/>
              <a:ext cx="1908476" cy="2818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1773169" y="7178375"/>
            <a:ext cx="8752980" cy="1021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Menjamin bahwa kesenjangan geografis dan program dijembatani</a:t>
            </a:r>
          </a:p>
        </p:txBody>
      </p:sp>
      <p:grpSp>
        <p:nvGrpSpPr>
          <p:cNvPr id="40" name="Group 40"/>
          <p:cNvGrpSpPr/>
          <p:nvPr/>
        </p:nvGrpSpPr>
        <p:grpSpPr>
          <a:xfrm rot="5400000">
            <a:off x="13665147" y="-324109"/>
            <a:ext cx="1339037" cy="1195976"/>
            <a:chOff x="0" y="0"/>
            <a:chExt cx="275522" cy="246086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275522" cy="246086"/>
            </a:xfrm>
            <a:custGeom>
              <a:avLst/>
              <a:gdLst/>
              <a:ahLst/>
              <a:cxnLst/>
              <a:rect l="l" t="t" r="r" b="b"/>
              <a:pathLst>
                <a:path w="275522" h="246086">
                  <a:moveTo>
                    <a:pt x="67754" y="0"/>
                  </a:moveTo>
                  <a:lnTo>
                    <a:pt x="207768" y="0"/>
                  </a:lnTo>
                  <a:cubicBezTo>
                    <a:pt x="245187" y="0"/>
                    <a:pt x="275522" y="30335"/>
                    <a:pt x="275522" y="67754"/>
                  </a:cubicBezTo>
                  <a:lnTo>
                    <a:pt x="275522" y="178331"/>
                  </a:lnTo>
                  <a:cubicBezTo>
                    <a:pt x="275522" y="215751"/>
                    <a:pt x="245187" y="246086"/>
                    <a:pt x="207768" y="246086"/>
                  </a:cubicBezTo>
                  <a:lnTo>
                    <a:pt x="67754" y="246086"/>
                  </a:lnTo>
                  <a:cubicBezTo>
                    <a:pt x="30335" y="246086"/>
                    <a:pt x="0" y="215751"/>
                    <a:pt x="0" y="178331"/>
                  </a:cubicBezTo>
                  <a:lnTo>
                    <a:pt x="0" y="67754"/>
                  </a:lnTo>
                  <a:cubicBezTo>
                    <a:pt x="0" y="30335"/>
                    <a:pt x="30335" y="0"/>
                    <a:pt x="67754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47625"/>
              <a:ext cx="275522" cy="293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 rot="5400000">
            <a:off x="14889815" y="-69124"/>
            <a:ext cx="1849008" cy="1195976"/>
            <a:chOff x="0" y="0"/>
            <a:chExt cx="380454" cy="246086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380454" cy="246086"/>
            </a:xfrm>
            <a:custGeom>
              <a:avLst/>
              <a:gdLst/>
              <a:ahLst/>
              <a:cxnLst/>
              <a:rect l="l" t="t" r="r" b="b"/>
              <a:pathLst>
                <a:path w="380454" h="246086">
                  <a:moveTo>
                    <a:pt x="49067" y="0"/>
                  </a:moveTo>
                  <a:lnTo>
                    <a:pt x="331387" y="0"/>
                  </a:lnTo>
                  <a:cubicBezTo>
                    <a:pt x="344401" y="0"/>
                    <a:pt x="356881" y="5170"/>
                    <a:pt x="366083" y="14371"/>
                  </a:cubicBezTo>
                  <a:cubicBezTo>
                    <a:pt x="375285" y="23573"/>
                    <a:pt x="380454" y="36054"/>
                    <a:pt x="380454" y="49067"/>
                  </a:cubicBezTo>
                  <a:lnTo>
                    <a:pt x="380454" y="197018"/>
                  </a:lnTo>
                  <a:cubicBezTo>
                    <a:pt x="380454" y="224117"/>
                    <a:pt x="358486" y="246086"/>
                    <a:pt x="331387" y="246086"/>
                  </a:cubicBezTo>
                  <a:lnTo>
                    <a:pt x="49067" y="246086"/>
                  </a:lnTo>
                  <a:cubicBezTo>
                    <a:pt x="36054" y="246086"/>
                    <a:pt x="23573" y="240916"/>
                    <a:pt x="14371" y="231714"/>
                  </a:cubicBezTo>
                  <a:cubicBezTo>
                    <a:pt x="5170" y="222512"/>
                    <a:pt x="0" y="210032"/>
                    <a:pt x="0" y="197018"/>
                  </a:cubicBezTo>
                  <a:lnTo>
                    <a:pt x="0" y="49067"/>
                  </a:lnTo>
                  <a:cubicBezTo>
                    <a:pt x="0" y="21968"/>
                    <a:pt x="21968" y="0"/>
                    <a:pt x="49067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47625"/>
              <a:ext cx="380454" cy="293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46" name="Group 46"/>
          <p:cNvGrpSpPr/>
          <p:nvPr/>
        </p:nvGrpSpPr>
        <p:grpSpPr>
          <a:xfrm rot="5400000">
            <a:off x="16180125" y="120220"/>
            <a:ext cx="2227695" cy="1195976"/>
            <a:chOff x="0" y="0"/>
            <a:chExt cx="458374" cy="246086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458374" cy="246086"/>
            </a:xfrm>
            <a:custGeom>
              <a:avLst/>
              <a:gdLst/>
              <a:ahLst/>
              <a:cxnLst/>
              <a:rect l="l" t="t" r="r" b="b"/>
              <a:pathLst>
                <a:path w="458374" h="246086">
                  <a:moveTo>
                    <a:pt x="40726" y="0"/>
                  </a:moveTo>
                  <a:lnTo>
                    <a:pt x="417647" y="0"/>
                  </a:lnTo>
                  <a:cubicBezTo>
                    <a:pt x="428449" y="0"/>
                    <a:pt x="438807" y="4291"/>
                    <a:pt x="446445" y="11928"/>
                  </a:cubicBezTo>
                  <a:cubicBezTo>
                    <a:pt x="454083" y="19566"/>
                    <a:pt x="458374" y="29925"/>
                    <a:pt x="458374" y="40726"/>
                  </a:cubicBezTo>
                  <a:lnTo>
                    <a:pt x="458374" y="205359"/>
                  </a:lnTo>
                  <a:cubicBezTo>
                    <a:pt x="458374" y="227852"/>
                    <a:pt x="440140" y="246086"/>
                    <a:pt x="417647" y="246086"/>
                  </a:cubicBezTo>
                  <a:lnTo>
                    <a:pt x="40726" y="246086"/>
                  </a:lnTo>
                  <a:cubicBezTo>
                    <a:pt x="18234" y="246086"/>
                    <a:pt x="0" y="227852"/>
                    <a:pt x="0" y="205359"/>
                  </a:cubicBezTo>
                  <a:lnTo>
                    <a:pt x="0" y="40726"/>
                  </a:lnTo>
                  <a:cubicBezTo>
                    <a:pt x="0" y="18234"/>
                    <a:pt x="18234" y="0"/>
                    <a:pt x="40726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-47625"/>
              <a:ext cx="458374" cy="293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49" name="Freeform 49"/>
          <p:cNvSpPr/>
          <p:nvPr/>
        </p:nvSpPr>
        <p:spPr>
          <a:xfrm>
            <a:off x="16782406" y="9258300"/>
            <a:ext cx="476894" cy="476894"/>
          </a:xfrm>
          <a:custGeom>
            <a:avLst/>
            <a:gdLst/>
            <a:ahLst/>
            <a:cxnLst/>
            <a:rect l="l" t="t" r="r" b="b"/>
            <a:pathLst>
              <a:path w="476894" h="476894">
                <a:moveTo>
                  <a:pt x="0" y="0"/>
                </a:moveTo>
                <a:lnTo>
                  <a:pt x="476894" y="0"/>
                </a:lnTo>
                <a:lnTo>
                  <a:pt x="476894" y="476894"/>
                </a:lnTo>
                <a:lnTo>
                  <a:pt x="0" y="476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0" name="TextBox 50"/>
          <p:cNvSpPr txBox="1"/>
          <p:nvPr/>
        </p:nvSpPr>
        <p:spPr>
          <a:xfrm>
            <a:off x="936047" y="3647551"/>
            <a:ext cx="566306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1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952265" y="5147365"/>
            <a:ext cx="55008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2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936047" y="6102386"/>
            <a:ext cx="55008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3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927939" y="7058061"/>
            <a:ext cx="566306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4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936047" y="8569325"/>
            <a:ext cx="566306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5</a:t>
            </a:r>
          </a:p>
        </p:txBody>
      </p:sp>
      <p:grpSp>
        <p:nvGrpSpPr>
          <p:cNvPr id="55" name="Group 15">
            <a:extLst>
              <a:ext uri="{FF2B5EF4-FFF2-40B4-BE49-F238E27FC236}">
                <a16:creationId xmlns:a16="http://schemas.microsoft.com/office/drawing/2014/main" id="{88D4D449-976B-6BC4-1491-55004B96964D}"/>
              </a:ext>
            </a:extLst>
          </p:cNvPr>
          <p:cNvGrpSpPr/>
          <p:nvPr/>
        </p:nvGrpSpPr>
        <p:grpSpPr>
          <a:xfrm>
            <a:off x="1308964" y="667255"/>
            <a:ext cx="6224889" cy="2352768"/>
            <a:chOff x="0" y="-104118"/>
            <a:chExt cx="980866" cy="370730"/>
          </a:xfrm>
        </p:grpSpPr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D529CC85-5CE9-D1D8-6B50-4820DB42C997}"/>
                </a:ext>
              </a:extLst>
            </p:cNvPr>
            <p:cNvSpPr/>
            <p:nvPr/>
          </p:nvSpPr>
          <p:spPr>
            <a:xfrm>
              <a:off x="0" y="0"/>
              <a:ext cx="971525" cy="170705"/>
            </a:xfrm>
            <a:custGeom>
              <a:avLst/>
              <a:gdLst/>
              <a:ahLst/>
              <a:cxnLst/>
              <a:rect l="l" t="t" r="r" b="b"/>
              <a:pathLst>
                <a:path w="971525" h="170705">
                  <a:moveTo>
                    <a:pt x="14715" y="0"/>
                  </a:moveTo>
                  <a:lnTo>
                    <a:pt x="956810" y="0"/>
                  </a:lnTo>
                  <a:cubicBezTo>
                    <a:pt x="964937" y="0"/>
                    <a:pt x="971525" y="6588"/>
                    <a:pt x="971525" y="14715"/>
                  </a:cubicBezTo>
                  <a:lnTo>
                    <a:pt x="971525" y="155990"/>
                  </a:lnTo>
                  <a:cubicBezTo>
                    <a:pt x="971525" y="164117"/>
                    <a:pt x="964937" y="170705"/>
                    <a:pt x="956810" y="170705"/>
                  </a:cubicBezTo>
                  <a:lnTo>
                    <a:pt x="14715" y="170705"/>
                  </a:lnTo>
                  <a:cubicBezTo>
                    <a:pt x="6588" y="170705"/>
                    <a:pt x="0" y="164117"/>
                    <a:pt x="0" y="155990"/>
                  </a:cubicBezTo>
                  <a:lnTo>
                    <a:pt x="0" y="14715"/>
                  </a:lnTo>
                  <a:cubicBezTo>
                    <a:pt x="0" y="6588"/>
                    <a:pt x="6588" y="0"/>
                    <a:pt x="14715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TextBox 17">
              <a:extLst>
                <a:ext uri="{FF2B5EF4-FFF2-40B4-BE49-F238E27FC236}">
                  <a16:creationId xmlns:a16="http://schemas.microsoft.com/office/drawing/2014/main" id="{3D7CA4A5-CA71-D7ED-10E9-912C0E131320}"/>
                </a:ext>
              </a:extLst>
            </p:cNvPr>
            <p:cNvSpPr txBox="1"/>
            <p:nvPr/>
          </p:nvSpPr>
          <p:spPr>
            <a:xfrm>
              <a:off x="9341" y="-104118"/>
              <a:ext cx="971525" cy="3707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79"/>
                </a:lnSpc>
              </a:pPr>
              <a:r>
                <a:rPr lang="en-US" sz="4699" dirty="0" err="1">
                  <a:solidFill>
                    <a:srgbClr val="FFFFFF"/>
                  </a:solidFill>
                  <a:latin typeface="Heading Now 71-78"/>
                  <a:ea typeface="Heading Now 71-78"/>
                  <a:cs typeface="Heading Now 71-78"/>
                  <a:sym typeface="Heading Now 71-78"/>
                </a:rPr>
                <a:t>Koordinasi</a:t>
              </a:r>
              <a:endParaRPr lang="en-US" sz="4699" dirty="0">
                <a:solidFill>
                  <a:srgbClr val="FFFFFF"/>
                </a:solidFill>
                <a:latin typeface="Heading Now 71-78"/>
                <a:ea typeface="Heading Now 71-78"/>
                <a:cs typeface="Heading Now 71-78"/>
                <a:sym typeface="Heading Now 71-78"/>
              </a:endParaRPr>
            </a:p>
          </p:txBody>
        </p:sp>
      </p:grpSp>
      <p:grpSp>
        <p:nvGrpSpPr>
          <p:cNvPr id="58" name="Group 18">
            <a:extLst>
              <a:ext uri="{FF2B5EF4-FFF2-40B4-BE49-F238E27FC236}">
                <a16:creationId xmlns:a16="http://schemas.microsoft.com/office/drawing/2014/main" id="{E8D01868-A471-9FAA-4D3F-6A5A38EDF2ED}"/>
              </a:ext>
            </a:extLst>
          </p:cNvPr>
          <p:cNvGrpSpPr/>
          <p:nvPr/>
        </p:nvGrpSpPr>
        <p:grpSpPr>
          <a:xfrm>
            <a:off x="-326126" y="1314450"/>
            <a:ext cx="1148897" cy="1047055"/>
            <a:chOff x="0" y="0"/>
            <a:chExt cx="181034" cy="164986"/>
          </a:xfrm>
        </p:grpSpPr>
        <p:sp>
          <p:nvSpPr>
            <p:cNvPr id="59" name="Freeform 19">
              <a:extLst>
                <a:ext uri="{FF2B5EF4-FFF2-40B4-BE49-F238E27FC236}">
                  <a16:creationId xmlns:a16="http://schemas.microsoft.com/office/drawing/2014/main" id="{A4C5A605-E1E3-833E-C159-92F5AA9B9F9A}"/>
                </a:ext>
              </a:extLst>
            </p:cNvPr>
            <p:cNvSpPr/>
            <p:nvPr/>
          </p:nvSpPr>
          <p:spPr>
            <a:xfrm>
              <a:off x="0" y="0"/>
              <a:ext cx="181034" cy="164986"/>
            </a:xfrm>
            <a:custGeom>
              <a:avLst/>
              <a:gdLst/>
              <a:ahLst/>
              <a:cxnLst/>
              <a:rect l="l" t="t" r="r" b="b"/>
              <a:pathLst>
                <a:path w="181034" h="164986">
                  <a:moveTo>
                    <a:pt x="78968" y="0"/>
                  </a:moveTo>
                  <a:lnTo>
                    <a:pt x="102066" y="0"/>
                  </a:lnTo>
                  <a:cubicBezTo>
                    <a:pt x="145679" y="0"/>
                    <a:pt x="181034" y="35355"/>
                    <a:pt x="181034" y="78968"/>
                  </a:cubicBezTo>
                  <a:lnTo>
                    <a:pt x="181034" y="86019"/>
                  </a:lnTo>
                  <a:cubicBezTo>
                    <a:pt x="181034" y="129631"/>
                    <a:pt x="145679" y="164986"/>
                    <a:pt x="102066" y="164986"/>
                  </a:cubicBezTo>
                  <a:lnTo>
                    <a:pt x="78968" y="164986"/>
                  </a:lnTo>
                  <a:cubicBezTo>
                    <a:pt x="58024" y="164986"/>
                    <a:pt x="37938" y="156666"/>
                    <a:pt x="23129" y="141857"/>
                  </a:cubicBezTo>
                  <a:cubicBezTo>
                    <a:pt x="8320" y="127048"/>
                    <a:pt x="0" y="106962"/>
                    <a:pt x="0" y="86019"/>
                  </a:cubicBezTo>
                  <a:lnTo>
                    <a:pt x="0" y="78968"/>
                  </a:lnTo>
                  <a:cubicBezTo>
                    <a:pt x="0" y="35355"/>
                    <a:pt x="35355" y="0"/>
                    <a:pt x="78968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TextBox 20">
              <a:extLst>
                <a:ext uri="{FF2B5EF4-FFF2-40B4-BE49-F238E27FC236}">
                  <a16:creationId xmlns:a16="http://schemas.microsoft.com/office/drawing/2014/main" id="{5B3023E1-0F98-2957-DF03-E52C80F70607}"/>
                </a:ext>
              </a:extLst>
            </p:cNvPr>
            <p:cNvSpPr txBox="1"/>
            <p:nvPr/>
          </p:nvSpPr>
          <p:spPr>
            <a:xfrm>
              <a:off x="0" y="-47625"/>
              <a:ext cx="181034" cy="2126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r="-625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308964" y="3267292"/>
            <a:ext cx="14376830" cy="665931"/>
            <a:chOff x="0" y="0"/>
            <a:chExt cx="19169107" cy="887908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9169107" cy="887908"/>
              <a:chOff x="0" y="0"/>
              <a:chExt cx="2958196" cy="137023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958196" cy="137023"/>
              </a:xfrm>
              <a:custGeom>
                <a:avLst/>
                <a:gdLst/>
                <a:ahLst/>
                <a:cxnLst/>
                <a:rect l="l" t="t" r="r" b="b"/>
                <a:pathLst>
                  <a:path w="2958196" h="137023">
                    <a:moveTo>
                      <a:pt x="6311" y="0"/>
                    </a:moveTo>
                    <a:lnTo>
                      <a:pt x="2951885" y="0"/>
                    </a:lnTo>
                    <a:cubicBezTo>
                      <a:pt x="2953559" y="0"/>
                      <a:pt x="2955164" y="665"/>
                      <a:pt x="2956347" y="1848"/>
                    </a:cubicBezTo>
                    <a:cubicBezTo>
                      <a:pt x="2957531" y="3032"/>
                      <a:pt x="2958196" y="4637"/>
                      <a:pt x="2958196" y="6311"/>
                    </a:cubicBezTo>
                    <a:lnTo>
                      <a:pt x="2958196" y="130712"/>
                    </a:lnTo>
                    <a:cubicBezTo>
                      <a:pt x="2958196" y="132386"/>
                      <a:pt x="2957531" y="133991"/>
                      <a:pt x="2956347" y="135175"/>
                    </a:cubicBezTo>
                    <a:cubicBezTo>
                      <a:pt x="2955164" y="136358"/>
                      <a:pt x="2953559" y="137023"/>
                      <a:pt x="2951885" y="137023"/>
                    </a:cubicBezTo>
                    <a:lnTo>
                      <a:pt x="6311" y="137023"/>
                    </a:lnTo>
                    <a:cubicBezTo>
                      <a:pt x="4637" y="137023"/>
                      <a:pt x="3032" y="136358"/>
                      <a:pt x="1848" y="135175"/>
                    </a:cubicBezTo>
                    <a:cubicBezTo>
                      <a:pt x="665" y="133991"/>
                      <a:pt x="0" y="132386"/>
                      <a:pt x="0" y="130712"/>
                    </a:cubicBezTo>
                    <a:lnTo>
                      <a:pt x="0" y="6311"/>
                    </a:lnTo>
                    <a:cubicBezTo>
                      <a:pt x="0" y="4637"/>
                      <a:pt x="665" y="3032"/>
                      <a:pt x="1848" y="1848"/>
                    </a:cubicBezTo>
                    <a:cubicBezTo>
                      <a:pt x="3032" y="665"/>
                      <a:pt x="4637" y="0"/>
                      <a:pt x="6311" y="0"/>
                    </a:cubicBezTo>
                    <a:close/>
                  </a:path>
                </a:pathLst>
              </a:custGeom>
              <a:solidFill>
                <a:srgbClr val="5383FF">
                  <a:alpha val="61961"/>
                </a:srgbClr>
              </a:solidFill>
              <a:ln w="38100" cap="sq">
                <a:solidFill>
                  <a:srgbClr val="000000">
                    <a:alpha val="61961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47625"/>
                <a:ext cx="2958196" cy="18464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557611" y="106646"/>
              <a:ext cx="18089850" cy="6542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Melakukan rapat koordinasi setiap tahun yang diikuti oleh BNPB dan BPBD.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7960347" y="1376789"/>
            <a:ext cx="6509929" cy="984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11"/>
              </a:lnSpc>
            </a:pPr>
            <a:r>
              <a:rPr lang="en-US" sz="5722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Pusat dan Daerah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308964" y="4352323"/>
            <a:ext cx="14376830" cy="598950"/>
            <a:chOff x="0" y="0"/>
            <a:chExt cx="19169107" cy="798600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19169107" cy="798600"/>
              <a:chOff x="0" y="0"/>
              <a:chExt cx="2958196" cy="123241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958196" cy="123241"/>
              </a:xfrm>
              <a:custGeom>
                <a:avLst/>
                <a:gdLst/>
                <a:ahLst/>
                <a:cxnLst/>
                <a:rect l="l" t="t" r="r" b="b"/>
                <a:pathLst>
                  <a:path w="2958196" h="123241">
                    <a:moveTo>
                      <a:pt x="6311" y="0"/>
                    </a:moveTo>
                    <a:lnTo>
                      <a:pt x="2951885" y="0"/>
                    </a:lnTo>
                    <a:cubicBezTo>
                      <a:pt x="2953559" y="0"/>
                      <a:pt x="2955164" y="665"/>
                      <a:pt x="2956347" y="1848"/>
                    </a:cubicBezTo>
                    <a:cubicBezTo>
                      <a:pt x="2957531" y="3032"/>
                      <a:pt x="2958196" y="4637"/>
                      <a:pt x="2958196" y="6311"/>
                    </a:cubicBezTo>
                    <a:lnTo>
                      <a:pt x="2958196" y="116930"/>
                    </a:lnTo>
                    <a:cubicBezTo>
                      <a:pt x="2958196" y="118604"/>
                      <a:pt x="2957531" y="120209"/>
                      <a:pt x="2956347" y="121392"/>
                    </a:cubicBezTo>
                    <a:cubicBezTo>
                      <a:pt x="2955164" y="122576"/>
                      <a:pt x="2953559" y="123241"/>
                      <a:pt x="2951885" y="123241"/>
                    </a:cubicBezTo>
                    <a:lnTo>
                      <a:pt x="6311" y="123241"/>
                    </a:lnTo>
                    <a:cubicBezTo>
                      <a:pt x="4637" y="123241"/>
                      <a:pt x="3032" y="122576"/>
                      <a:pt x="1848" y="121392"/>
                    </a:cubicBezTo>
                    <a:cubicBezTo>
                      <a:pt x="665" y="120209"/>
                      <a:pt x="0" y="118604"/>
                      <a:pt x="0" y="116930"/>
                    </a:cubicBezTo>
                    <a:lnTo>
                      <a:pt x="0" y="6311"/>
                    </a:lnTo>
                    <a:cubicBezTo>
                      <a:pt x="0" y="4637"/>
                      <a:pt x="665" y="3032"/>
                      <a:pt x="1848" y="1848"/>
                    </a:cubicBezTo>
                    <a:cubicBezTo>
                      <a:pt x="3032" y="665"/>
                      <a:pt x="4637" y="0"/>
                      <a:pt x="6311" y="0"/>
                    </a:cubicBezTo>
                    <a:close/>
                  </a:path>
                </a:pathLst>
              </a:custGeom>
              <a:solidFill>
                <a:srgbClr val="F7DB34">
                  <a:alpha val="61961"/>
                </a:srgbClr>
              </a:solidFill>
              <a:ln w="38100" cap="sq">
                <a:solidFill>
                  <a:srgbClr val="000000">
                    <a:alpha val="61961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2958196" cy="1708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481331" y="53962"/>
              <a:ext cx="18089850" cy="6542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Terlibat dalam pembentukan BPBD provinsi, kabupaten, kota.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08964" y="5370373"/>
            <a:ext cx="11192437" cy="1298609"/>
            <a:chOff x="0" y="0"/>
            <a:chExt cx="14923250" cy="1731479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14923250" cy="1731479"/>
              <a:chOff x="0" y="0"/>
              <a:chExt cx="2302971" cy="267203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2302971" cy="267203"/>
              </a:xfrm>
              <a:custGeom>
                <a:avLst/>
                <a:gdLst/>
                <a:ahLst/>
                <a:cxnLst/>
                <a:rect l="l" t="t" r="r" b="b"/>
                <a:pathLst>
                  <a:path w="2302971" h="267203">
                    <a:moveTo>
                      <a:pt x="8106" y="0"/>
                    </a:moveTo>
                    <a:lnTo>
                      <a:pt x="2294865" y="0"/>
                    </a:lnTo>
                    <a:cubicBezTo>
                      <a:pt x="2297015" y="0"/>
                      <a:pt x="2299076" y="854"/>
                      <a:pt x="2300596" y="2374"/>
                    </a:cubicBezTo>
                    <a:cubicBezTo>
                      <a:pt x="2302117" y="3894"/>
                      <a:pt x="2302971" y="5956"/>
                      <a:pt x="2302971" y="8106"/>
                    </a:cubicBezTo>
                    <a:lnTo>
                      <a:pt x="2302971" y="259098"/>
                    </a:lnTo>
                    <a:cubicBezTo>
                      <a:pt x="2302971" y="261247"/>
                      <a:pt x="2302117" y="263309"/>
                      <a:pt x="2300596" y="264829"/>
                    </a:cubicBezTo>
                    <a:cubicBezTo>
                      <a:pt x="2299076" y="266349"/>
                      <a:pt x="2297015" y="267203"/>
                      <a:pt x="2294865" y="267203"/>
                    </a:cubicBezTo>
                    <a:lnTo>
                      <a:pt x="8106" y="267203"/>
                    </a:lnTo>
                    <a:cubicBezTo>
                      <a:pt x="5956" y="267203"/>
                      <a:pt x="3894" y="266349"/>
                      <a:pt x="2374" y="264829"/>
                    </a:cubicBezTo>
                    <a:cubicBezTo>
                      <a:pt x="854" y="263309"/>
                      <a:pt x="0" y="261247"/>
                      <a:pt x="0" y="259098"/>
                    </a:cubicBezTo>
                    <a:lnTo>
                      <a:pt x="0" y="8106"/>
                    </a:lnTo>
                    <a:cubicBezTo>
                      <a:pt x="0" y="5956"/>
                      <a:pt x="854" y="3894"/>
                      <a:pt x="2374" y="2374"/>
                    </a:cubicBezTo>
                    <a:cubicBezTo>
                      <a:pt x="3894" y="854"/>
                      <a:pt x="5956" y="0"/>
                      <a:pt x="8106" y="0"/>
                    </a:cubicBezTo>
                    <a:close/>
                  </a:path>
                </a:pathLst>
              </a:custGeom>
              <a:solidFill>
                <a:srgbClr val="5383FF">
                  <a:alpha val="61961"/>
                </a:srgbClr>
              </a:solidFill>
              <a:ln w="38100" cap="sq">
                <a:solidFill>
                  <a:srgbClr val="000000">
                    <a:alpha val="61961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47625"/>
                <a:ext cx="2302971" cy="3148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420104" y="162371"/>
              <a:ext cx="14083042" cy="13400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Mekanisme koordinasi antara pemangku kepentingan (</a:t>
              </a:r>
              <a:r>
                <a:rPr lang="en-US" sz="2899" i="1">
                  <a:solidFill>
                    <a:srgbClr val="000000"/>
                  </a:solidFill>
                  <a:latin typeface="Open Sauce Italics"/>
                  <a:ea typeface="Open Sauce Italics"/>
                  <a:cs typeface="Open Sauce Italics"/>
                  <a:sym typeface="Open Sauce Italics"/>
                </a:rPr>
                <a:t>stakeholders</a:t>
              </a:r>
              <a:r>
                <a:rPr lang="en-US" sz="2899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) dalam penanggulangan bencana.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308964" y="6886356"/>
            <a:ext cx="11192437" cy="1668585"/>
            <a:chOff x="0" y="0"/>
            <a:chExt cx="2302971" cy="34333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302971" cy="343330"/>
            </a:xfrm>
            <a:custGeom>
              <a:avLst/>
              <a:gdLst/>
              <a:ahLst/>
              <a:cxnLst/>
              <a:rect l="l" t="t" r="r" b="b"/>
              <a:pathLst>
                <a:path w="2302971" h="343330">
                  <a:moveTo>
                    <a:pt x="8106" y="0"/>
                  </a:moveTo>
                  <a:lnTo>
                    <a:pt x="2294865" y="0"/>
                  </a:lnTo>
                  <a:cubicBezTo>
                    <a:pt x="2297015" y="0"/>
                    <a:pt x="2299076" y="854"/>
                    <a:pt x="2300596" y="2374"/>
                  </a:cubicBezTo>
                  <a:cubicBezTo>
                    <a:pt x="2302117" y="3894"/>
                    <a:pt x="2302971" y="5956"/>
                    <a:pt x="2302971" y="8106"/>
                  </a:cubicBezTo>
                  <a:lnTo>
                    <a:pt x="2302971" y="335224"/>
                  </a:lnTo>
                  <a:cubicBezTo>
                    <a:pt x="2302971" y="337374"/>
                    <a:pt x="2302117" y="339436"/>
                    <a:pt x="2300596" y="340956"/>
                  </a:cubicBezTo>
                  <a:cubicBezTo>
                    <a:pt x="2299076" y="342476"/>
                    <a:pt x="2297015" y="343330"/>
                    <a:pt x="2294865" y="343330"/>
                  </a:cubicBezTo>
                  <a:lnTo>
                    <a:pt x="8106" y="343330"/>
                  </a:lnTo>
                  <a:cubicBezTo>
                    <a:pt x="5956" y="343330"/>
                    <a:pt x="3894" y="342476"/>
                    <a:pt x="2374" y="340956"/>
                  </a:cubicBezTo>
                  <a:cubicBezTo>
                    <a:pt x="854" y="339436"/>
                    <a:pt x="0" y="337374"/>
                    <a:pt x="0" y="335224"/>
                  </a:cubicBezTo>
                  <a:lnTo>
                    <a:pt x="0" y="8106"/>
                  </a:lnTo>
                  <a:cubicBezTo>
                    <a:pt x="0" y="5956"/>
                    <a:pt x="854" y="3894"/>
                    <a:pt x="2374" y="2374"/>
                  </a:cubicBezTo>
                  <a:cubicBezTo>
                    <a:pt x="3894" y="854"/>
                    <a:pt x="5956" y="0"/>
                    <a:pt x="8106" y="0"/>
                  </a:cubicBezTo>
                  <a:close/>
                </a:path>
              </a:pathLst>
            </a:custGeom>
            <a:solidFill>
              <a:srgbClr val="F7DB34">
                <a:alpha val="61961"/>
              </a:srgbClr>
            </a:solidFill>
            <a:ln w="38100" cap="sq">
              <a:solidFill>
                <a:srgbClr val="000000">
                  <a:alpha val="61961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47625"/>
              <a:ext cx="2302971" cy="3909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590003" y="6930581"/>
            <a:ext cx="10562282" cy="1536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Diwujudkan dalam bentuk </a:t>
            </a:r>
            <a:r>
              <a:rPr lang="en-US" sz="2899" i="1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platform </a:t>
            </a:r>
            <a:r>
              <a:rPr lang="en-US" sz="28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Nasional PRB, dan forum PRB yang melibatkan semua pemangku kepentingan dalam PRB. 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13797725" y="6019677"/>
            <a:ext cx="3776138" cy="4267323"/>
            <a:chOff x="0" y="0"/>
            <a:chExt cx="6350000" cy="7175982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6350000" cy="7175981"/>
            </a:xfrm>
            <a:custGeom>
              <a:avLst/>
              <a:gdLst/>
              <a:ahLst/>
              <a:cxnLst/>
              <a:rect l="l" t="t" r="r" b="b"/>
              <a:pathLst>
                <a:path w="6350000" h="7175981">
                  <a:moveTo>
                    <a:pt x="0" y="6812398"/>
                  </a:moveTo>
                  <a:lnTo>
                    <a:pt x="0" y="363583"/>
                  </a:lnTo>
                  <a:cubicBezTo>
                    <a:pt x="0" y="162656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163612"/>
                    <a:pt x="6350000" y="363583"/>
                  </a:cubicBezTo>
                  <a:lnTo>
                    <a:pt x="6350000" y="6812398"/>
                  </a:lnTo>
                  <a:cubicBezTo>
                    <a:pt x="6350000" y="7013326"/>
                    <a:pt x="6134100" y="7175981"/>
                    <a:pt x="5867400" y="7175981"/>
                  </a:cubicBezTo>
                  <a:lnTo>
                    <a:pt x="482600" y="7175981"/>
                  </a:lnTo>
                  <a:cubicBezTo>
                    <a:pt x="217170" y="7175981"/>
                    <a:pt x="0" y="7013326"/>
                    <a:pt x="0" y="6812398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" name="Freeform 31"/>
          <p:cNvSpPr/>
          <p:nvPr/>
        </p:nvSpPr>
        <p:spPr>
          <a:xfrm>
            <a:off x="13817248" y="7457820"/>
            <a:ext cx="2857305" cy="2784574"/>
          </a:xfrm>
          <a:custGeom>
            <a:avLst/>
            <a:gdLst/>
            <a:ahLst/>
            <a:cxnLst/>
            <a:rect l="l" t="t" r="r" b="b"/>
            <a:pathLst>
              <a:path w="2857305" h="2784574">
                <a:moveTo>
                  <a:pt x="0" y="0"/>
                </a:moveTo>
                <a:lnTo>
                  <a:pt x="2857306" y="0"/>
                </a:lnTo>
                <a:lnTo>
                  <a:pt x="2857306" y="2784573"/>
                </a:lnTo>
                <a:lnTo>
                  <a:pt x="0" y="27845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14299053" y="6852710"/>
            <a:ext cx="2822608" cy="3404462"/>
          </a:xfrm>
          <a:custGeom>
            <a:avLst/>
            <a:gdLst/>
            <a:ahLst/>
            <a:cxnLst/>
            <a:rect l="l" t="t" r="r" b="b"/>
            <a:pathLst>
              <a:path w="2822608" h="3404462">
                <a:moveTo>
                  <a:pt x="0" y="0"/>
                </a:moveTo>
                <a:lnTo>
                  <a:pt x="2822608" y="0"/>
                </a:lnTo>
                <a:lnTo>
                  <a:pt x="2822608" y="3404462"/>
                </a:lnTo>
                <a:lnTo>
                  <a:pt x="0" y="34044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3"/>
          <p:cNvSpPr/>
          <p:nvPr/>
        </p:nvSpPr>
        <p:spPr>
          <a:xfrm>
            <a:off x="16782406" y="851126"/>
            <a:ext cx="476894" cy="476894"/>
          </a:xfrm>
          <a:custGeom>
            <a:avLst/>
            <a:gdLst/>
            <a:ahLst/>
            <a:cxnLst/>
            <a:rect l="l" t="t" r="r" b="b"/>
            <a:pathLst>
              <a:path w="476894" h="476894">
                <a:moveTo>
                  <a:pt x="0" y="0"/>
                </a:moveTo>
                <a:lnTo>
                  <a:pt x="476894" y="0"/>
                </a:lnTo>
                <a:lnTo>
                  <a:pt x="476894" y="476894"/>
                </a:lnTo>
                <a:lnTo>
                  <a:pt x="0" y="476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4" name="Group 15">
            <a:extLst>
              <a:ext uri="{FF2B5EF4-FFF2-40B4-BE49-F238E27FC236}">
                <a16:creationId xmlns:a16="http://schemas.microsoft.com/office/drawing/2014/main" id="{B50ECBB2-EB8C-D22A-A1C8-EFFC8C06BB7F}"/>
              </a:ext>
            </a:extLst>
          </p:cNvPr>
          <p:cNvGrpSpPr/>
          <p:nvPr/>
        </p:nvGrpSpPr>
        <p:grpSpPr>
          <a:xfrm>
            <a:off x="1308964" y="667255"/>
            <a:ext cx="6224889" cy="2352768"/>
            <a:chOff x="0" y="-104118"/>
            <a:chExt cx="980866" cy="370730"/>
          </a:xfrm>
        </p:grpSpPr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54FD30A6-AE9A-69B4-9A75-1BAE2BD77D25}"/>
                </a:ext>
              </a:extLst>
            </p:cNvPr>
            <p:cNvSpPr/>
            <p:nvPr/>
          </p:nvSpPr>
          <p:spPr>
            <a:xfrm>
              <a:off x="0" y="0"/>
              <a:ext cx="971525" cy="170705"/>
            </a:xfrm>
            <a:custGeom>
              <a:avLst/>
              <a:gdLst/>
              <a:ahLst/>
              <a:cxnLst/>
              <a:rect l="l" t="t" r="r" b="b"/>
              <a:pathLst>
                <a:path w="971525" h="170705">
                  <a:moveTo>
                    <a:pt x="14715" y="0"/>
                  </a:moveTo>
                  <a:lnTo>
                    <a:pt x="956810" y="0"/>
                  </a:lnTo>
                  <a:cubicBezTo>
                    <a:pt x="964937" y="0"/>
                    <a:pt x="971525" y="6588"/>
                    <a:pt x="971525" y="14715"/>
                  </a:cubicBezTo>
                  <a:lnTo>
                    <a:pt x="971525" y="155990"/>
                  </a:lnTo>
                  <a:cubicBezTo>
                    <a:pt x="971525" y="164117"/>
                    <a:pt x="964937" y="170705"/>
                    <a:pt x="956810" y="170705"/>
                  </a:cubicBezTo>
                  <a:lnTo>
                    <a:pt x="14715" y="170705"/>
                  </a:lnTo>
                  <a:cubicBezTo>
                    <a:pt x="6588" y="170705"/>
                    <a:pt x="0" y="164117"/>
                    <a:pt x="0" y="155990"/>
                  </a:cubicBezTo>
                  <a:lnTo>
                    <a:pt x="0" y="14715"/>
                  </a:lnTo>
                  <a:cubicBezTo>
                    <a:pt x="0" y="6588"/>
                    <a:pt x="6588" y="0"/>
                    <a:pt x="14715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17">
              <a:extLst>
                <a:ext uri="{FF2B5EF4-FFF2-40B4-BE49-F238E27FC236}">
                  <a16:creationId xmlns:a16="http://schemas.microsoft.com/office/drawing/2014/main" id="{07D729B5-5BF2-545A-60EE-6E6A0F0C869F}"/>
                </a:ext>
              </a:extLst>
            </p:cNvPr>
            <p:cNvSpPr txBox="1"/>
            <p:nvPr/>
          </p:nvSpPr>
          <p:spPr>
            <a:xfrm>
              <a:off x="9341" y="-104118"/>
              <a:ext cx="971525" cy="3707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79"/>
                </a:lnSpc>
              </a:pPr>
              <a:r>
                <a:rPr lang="en-US" sz="4699" dirty="0" err="1">
                  <a:solidFill>
                    <a:srgbClr val="FFFFFF"/>
                  </a:solidFill>
                  <a:latin typeface="Heading Now 71-78"/>
                  <a:ea typeface="Heading Now 71-78"/>
                  <a:cs typeface="Heading Now 71-78"/>
                  <a:sym typeface="Heading Now 71-78"/>
                </a:rPr>
                <a:t>Koordinasi</a:t>
              </a:r>
              <a:endParaRPr lang="en-US" sz="4699" dirty="0">
                <a:solidFill>
                  <a:srgbClr val="FFFFFF"/>
                </a:solidFill>
                <a:latin typeface="Heading Now 71-78"/>
                <a:ea typeface="Heading Now 71-78"/>
                <a:cs typeface="Heading Now 71-78"/>
                <a:sym typeface="Heading Now 71-78"/>
              </a:endParaRPr>
            </a:p>
          </p:txBody>
        </p:sp>
      </p:grpSp>
      <p:grpSp>
        <p:nvGrpSpPr>
          <p:cNvPr id="37" name="Group 18">
            <a:extLst>
              <a:ext uri="{FF2B5EF4-FFF2-40B4-BE49-F238E27FC236}">
                <a16:creationId xmlns:a16="http://schemas.microsoft.com/office/drawing/2014/main" id="{BF8D25C0-6384-707E-F14E-A07825846404}"/>
              </a:ext>
            </a:extLst>
          </p:cNvPr>
          <p:cNvGrpSpPr/>
          <p:nvPr/>
        </p:nvGrpSpPr>
        <p:grpSpPr>
          <a:xfrm>
            <a:off x="-326126" y="1314450"/>
            <a:ext cx="1148897" cy="1047055"/>
            <a:chOff x="0" y="0"/>
            <a:chExt cx="181034" cy="164986"/>
          </a:xfrm>
        </p:grpSpPr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940E02BD-B004-7A01-57CD-5E4F81DB8B77}"/>
                </a:ext>
              </a:extLst>
            </p:cNvPr>
            <p:cNvSpPr/>
            <p:nvPr/>
          </p:nvSpPr>
          <p:spPr>
            <a:xfrm>
              <a:off x="0" y="0"/>
              <a:ext cx="181034" cy="164986"/>
            </a:xfrm>
            <a:custGeom>
              <a:avLst/>
              <a:gdLst/>
              <a:ahLst/>
              <a:cxnLst/>
              <a:rect l="l" t="t" r="r" b="b"/>
              <a:pathLst>
                <a:path w="181034" h="164986">
                  <a:moveTo>
                    <a:pt x="78968" y="0"/>
                  </a:moveTo>
                  <a:lnTo>
                    <a:pt x="102066" y="0"/>
                  </a:lnTo>
                  <a:cubicBezTo>
                    <a:pt x="145679" y="0"/>
                    <a:pt x="181034" y="35355"/>
                    <a:pt x="181034" y="78968"/>
                  </a:cubicBezTo>
                  <a:lnTo>
                    <a:pt x="181034" y="86019"/>
                  </a:lnTo>
                  <a:cubicBezTo>
                    <a:pt x="181034" y="129631"/>
                    <a:pt x="145679" y="164986"/>
                    <a:pt x="102066" y="164986"/>
                  </a:cubicBezTo>
                  <a:lnTo>
                    <a:pt x="78968" y="164986"/>
                  </a:lnTo>
                  <a:cubicBezTo>
                    <a:pt x="58024" y="164986"/>
                    <a:pt x="37938" y="156666"/>
                    <a:pt x="23129" y="141857"/>
                  </a:cubicBezTo>
                  <a:cubicBezTo>
                    <a:pt x="8320" y="127048"/>
                    <a:pt x="0" y="106962"/>
                    <a:pt x="0" y="86019"/>
                  </a:cubicBezTo>
                  <a:lnTo>
                    <a:pt x="0" y="78968"/>
                  </a:lnTo>
                  <a:cubicBezTo>
                    <a:pt x="0" y="35355"/>
                    <a:pt x="35355" y="0"/>
                    <a:pt x="78968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20">
              <a:extLst>
                <a:ext uri="{FF2B5EF4-FFF2-40B4-BE49-F238E27FC236}">
                  <a16:creationId xmlns:a16="http://schemas.microsoft.com/office/drawing/2014/main" id="{93C400E5-1602-15D9-98D7-692FB8CCCDBD}"/>
                </a:ext>
              </a:extLst>
            </p:cNvPr>
            <p:cNvSpPr txBox="1"/>
            <p:nvPr/>
          </p:nvSpPr>
          <p:spPr>
            <a:xfrm>
              <a:off x="0" y="-47625"/>
              <a:ext cx="181034" cy="2126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r="-625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6575974" y="3478881"/>
            <a:ext cx="5132957" cy="5957389"/>
            <a:chOff x="0" y="0"/>
            <a:chExt cx="1056164" cy="1225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56164" cy="1225800"/>
            </a:xfrm>
            <a:custGeom>
              <a:avLst/>
              <a:gdLst/>
              <a:ahLst/>
              <a:cxnLst/>
              <a:rect l="l" t="t" r="r" b="b"/>
              <a:pathLst>
                <a:path w="1056164" h="1225800">
                  <a:moveTo>
                    <a:pt x="17675" y="0"/>
                  </a:moveTo>
                  <a:lnTo>
                    <a:pt x="1038489" y="0"/>
                  </a:lnTo>
                  <a:cubicBezTo>
                    <a:pt x="1043177" y="0"/>
                    <a:pt x="1047672" y="1862"/>
                    <a:pt x="1050987" y="5177"/>
                  </a:cubicBezTo>
                  <a:cubicBezTo>
                    <a:pt x="1054302" y="8492"/>
                    <a:pt x="1056164" y="12987"/>
                    <a:pt x="1056164" y="17675"/>
                  </a:cubicBezTo>
                  <a:lnTo>
                    <a:pt x="1056164" y="1208125"/>
                  </a:lnTo>
                  <a:cubicBezTo>
                    <a:pt x="1056164" y="1212813"/>
                    <a:pt x="1054302" y="1217309"/>
                    <a:pt x="1050987" y="1220623"/>
                  </a:cubicBezTo>
                  <a:cubicBezTo>
                    <a:pt x="1047672" y="1223938"/>
                    <a:pt x="1043177" y="1225800"/>
                    <a:pt x="1038489" y="1225800"/>
                  </a:cubicBezTo>
                  <a:lnTo>
                    <a:pt x="17675" y="1225800"/>
                  </a:lnTo>
                  <a:cubicBezTo>
                    <a:pt x="12987" y="1225800"/>
                    <a:pt x="8492" y="1223938"/>
                    <a:pt x="5177" y="1220623"/>
                  </a:cubicBezTo>
                  <a:cubicBezTo>
                    <a:pt x="1862" y="1217309"/>
                    <a:pt x="0" y="1212813"/>
                    <a:pt x="0" y="1208125"/>
                  </a:cubicBezTo>
                  <a:lnTo>
                    <a:pt x="0" y="17675"/>
                  </a:lnTo>
                  <a:cubicBezTo>
                    <a:pt x="0" y="12987"/>
                    <a:pt x="1862" y="8492"/>
                    <a:pt x="5177" y="5177"/>
                  </a:cubicBezTo>
                  <a:cubicBezTo>
                    <a:pt x="8492" y="1862"/>
                    <a:pt x="12987" y="0"/>
                    <a:pt x="17675" y="0"/>
                  </a:cubicBezTo>
                  <a:close/>
                </a:path>
              </a:pathLst>
            </a:custGeom>
            <a:solidFill>
              <a:srgbClr val="F7DB34">
                <a:alpha val="61961"/>
              </a:srgbClr>
            </a:solidFill>
            <a:ln w="38100" cap="sq">
              <a:solidFill>
                <a:srgbClr val="000000">
                  <a:alpha val="61961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056164" cy="127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6782406" y="851126"/>
            <a:ext cx="476894" cy="476894"/>
          </a:xfrm>
          <a:custGeom>
            <a:avLst/>
            <a:gdLst/>
            <a:ahLst/>
            <a:cxnLst/>
            <a:rect l="l" t="t" r="r" b="b"/>
            <a:pathLst>
              <a:path w="476894" h="476894">
                <a:moveTo>
                  <a:pt x="0" y="0"/>
                </a:moveTo>
                <a:lnTo>
                  <a:pt x="476894" y="0"/>
                </a:lnTo>
                <a:lnTo>
                  <a:pt x="476894" y="476894"/>
                </a:lnTo>
                <a:lnTo>
                  <a:pt x="0" y="476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979388" y="3491411"/>
            <a:ext cx="5132957" cy="5957389"/>
            <a:chOff x="0" y="0"/>
            <a:chExt cx="1056164" cy="1225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56164" cy="1225800"/>
            </a:xfrm>
            <a:custGeom>
              <a:avLst/>
              <a:gdLst/>
              <a:ahLst/>
              <a:cxnLst/>
              <a:rect l="l" t="t" r="r" b="b"/>
              <a:pathLst>
                <a:path w="1056164" h="1225800">
                  <a:moveTo>
                    <a:pt x="17675" y="0"/>
                  </a:moveTo>
                  <a:lnTo>
                    <a:pt x="1038489" y="0"/>
                  </a:lnTo>
                  <a:cubicBezTo>
                    <a:pt x="1043177" y="0"/>
                    <a:pt x="1047672" y="1862"/>
                    <a:pt x="1050987" y="5177"/>
                  </a:cubicBezTo>
                  <a:cubicBezTo>
                    <a:pt x="1054302" y="8492"/>
                    <a:pt x="1056164" y="12987"/>
                    <a:pt x="1056164" y="17675"/>
                  </a:cubicBezTo>
                  <a:lnTo>
                    <a:pt x="1056164" y="1208125"/>
                  </a:lnTo>
                  <a:cubicBezTo>
                    <a:pt x="1056164" y="1212813"/>
                    <a:pt x="1054302" y="1217309"/>
                    <a:pt x="1050987" y="1220623"/>
                  </a:cubicBezTo>
                  <a:cubicBezTo>
                    <a:pt x="1047672" y="1223938"/>
                    <a:pt x="1043177" y="1225800"/>
                    <a:pt x="1038489" y="1225800"/>
                  </a:cubicBezTo>
                  <a:lnTo>
                    <a:pt x="17675" y="1225800"/>
                  </a:lnTo>
                  <a:cubicBezTo>
                    <a:pt x="12987" y="1225800"/>
                    <a:pt x="8492" y="1223938"/>
                    <a:pt x="5177" y="1220623"/>
                  </a:cubicBezTo>
                  <a:cubicBezTo>
                    <a:pt x="1862" y="1217309"/>
                    <a:pt x="0" y="1212813"/>
                    <a:pt x="0" y="1208125"/>
                  </a:cubicBezTo>
                  <a:lnTo>
                    <a:pt x="0" y="17675"/>
                  </a:lnTo>
                  <a:cubicBezTo>
                    <a:pt x="0" y="12987"/>
                    <a:pt x="1862" y="8492"/>
                    <a:pt x="5177" y="5177"/>
                  </a:cubicBezTo>
                  <a:cubicBezTo>
                    <a:pt x="8492" y="1862"/>
                    <a:pt x="12987" y="0"/>
                    <a:pt x="17675" y="0"/>
                  </a:cubicBezTo>
                  <a:close/>
                </a:path>
              </a:pathLst>
            </a:custGeom>
            <a:solidFill>
              <a:srgbClr val="F7DB34">
                <a:alpha val="61961"/>
              </a:srgbClr>
            </a:solidFill>
            <a:ln w="38100" cap="sq">
              <a:solidFill>
                <a:srgbClr val="000000">
                  <a:alpha val="61961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056164" cy="127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175655" y="3478881"/>
            <a:ext cx="5132957" cy="5957389"/>
            <a:chOff x="0" y="0"/>
            <a:chExt cx="1056164" cy="1225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56164" cy="1225800"/>
            </a:xfrm>
            <a:custGeom>
              <a:avLst/>
              <a:gdLst/>
              <a:ahLst/>
              <a:cxnLst/>
              <a:rect l="l" t="t" r="r" b="b"/>
              <a:pathLst>
                <a:path w="1056164" h="1225800">
                  <a:moveTo>
                    <a:pt x="17675" y="0"/>
                  </a:moveTo>
                  <a:lnTo>
                    <a:pt x="1038489" y="0"/>
                  </a:lnTo>
                  <a:cubicBezTo>
                    <a:pt x="1043177" y="0"/>
                    <a:pt x="1047672" y="1862"/>
                    <a:pt x="1050987" y="5177"/>
                  </a:cubicBezTo>
                  <a:cubicBezTo>
                    <a:pt x="1054302" y="8492"/>
                    <a:pt x="1056164" y="12987"/>
                    <a:pt x="1056164" y="17675"/>
                  </a:cubicBezTo>
                  <a:lnTo>
                    <a:pt x="1056164" y="1208125"/>
                  </a:lnTo>
                  <a:cubicBezTo>
                    <a:pt x="1056164" y="1212813"/>
                    <a:pt x="1054302" y="1217309"/>
                    <a:pt x="1050987" y="1220623"/>
                  </a:cubicBezTo>
                  <a:cubicBezTo>
                    <a:pt x="1047672" y="1223938"/>
                    <a:pt x="1043177" y="1225800"/>
                    <a:pt x="1038489" y="1225800"/>
                  </a:cubicBezTo>
                  <a:lnTo>
                    <a:pt x="17675" y="1225800"/>
                  </a:lnTo>
                  <a:cubicBezTo>
                    <a:pt x="12987" y="1225800"/>
                    <a:pt x="8492" y="1223938"/>
                    <a:pt x="5177" y="1220623"/>
                  </a:cubicBezTo>
                  <a:cubicBezTo>
                    <a:pt x="1862" y="1217309"/>
                    <a:pt x="0" y="1212813"/>
                    <a:pt x="0" y="1208125"/>
                  </a:cubicBezTo>
                  <a:lnTo>
                    <a:pt x="0" y="17675"/>
                  </a:lnTo>
                  <a:cubicBezTo>
                    <a:pt x="0" y="12987"/>
                    <a:pt x="1862" y="8492"/>
                    <a:pt x="5177" y="5177"/>
                  </a:cubicBezTo>
                  <a:cubicBezTo>
                    <a:pt x="8492" y="1862"/>
                    <a:pt x="12987" y="0"/>
                    <a:pt x="17675" y="0"/>
                  </a:cubicBezTo>
                  <a:close/>
                </a:path>
              </a:pathLst>
            </a:custGeom>
            <a:solidFill>
              <a:srgbClr val="F7DB34">
                <a:alpha val="61961"/>
              </a:srgbClr>
            </a:solidFill>
            <a:ln w="38100" cap="sq">
              <a:solidFill>
                <a:srgbClr val="000000">
                  <a:alpha val="61961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1056164" cy="127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6725287" y="3833929"/>
            <a:ext cx="4843961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Nasional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48322" y="467586"/>
            <a:ext cx="6299042" cy="738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9"/>
              </a:lnSpc>
            </a:pPr>
            <a:r>
              <a:rPr lang="en-US" sz="42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Siapa yang dilibatkan?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28701" y="3833929"/>
            <a:ext cx="4843961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Pemimpin Organisasi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324968" y="3833929"/>
            <a:ext cx="4843961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Keputusan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980042" y="2786380"/>
            <a:ext cx="1210958" cy="5397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Aktor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348538" y="2786380"/>
            <a:ext cx="3700462" cy="5397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Tingkat </a:t>
            </a:r>
            <a:r>
              <a:rPr lang="en-US" sz="33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Informasi</a:t>
            </a:r>
            <a:endParaRPr lang="en-US" sz="3300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4133341" y="2786380"/>
            <a:ext cx="1335259" cy="5397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Tugas</a:t>
            </a:r>
            <a:endParaRPr lang="en-US" sz="3300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112888" y="5202087"/>
            <a:ext cx="4843961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Koordinator Program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28701" y="7026443"/>
            <a:ext cx="4843961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Pekerja Lapangan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28701" y="8387616"/>
            <a:ext cx="4843961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Masyarakat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725287" y="5202087"/>
            <a:ext cx="4843961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Kabupaten/Kota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720471" y="7026443"/>
            <a:ext cx="4843961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Desa/Kecamatan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725287" y="8387616"/>
            <a:ext cx="4843961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Komunitas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324968" y="4706787"/>
            <a:ext cx="4843961" cy="148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Konsolidasi, Pengembangan Program &amp; Pemetaan Lapangan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328055" y="6778793"/>
            <a:ext cx="4843961" cy="986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Pengumpulan Data &amp; pelaksanaan program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315338" y="8387616"/>
            <a:ext cx="4843961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Umpan Balik &amp; Pelaksanaan</a:t>
            </a:r>
          </a:p>
        </p:txBody>
      </p:sp>
      <p:sp>
        <p:nvSpPr>
          <p:cNvPr id="35" name="AutoShape 35"/>
          <p:cNvSpPr/>
          <p:nvPr/>
        </p:nvSpPr>
        <p:spPr>
          <a:xfrm flipV="1">
            <a:off x="3550682" y="4447072"/>
            <a:ext cx="0" cy="65278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36" name="AutoShape 36"/>
          <p:cNvSpPr/>
          <p:nvPr/>
        </p:nvSpPr>
        <p:spPr>
          <a:xfrm flipV="1">
            <a:off x="3545866" y="6066640"/>
            <a:ext cx="0" cy="65278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37" name="AutoShape 37"/>
          <p:cNvSpPr/>
          <p:nvPr/>
        </p:nvSpPr>
        <p:spPr>
          <a:xfrm flipV="1">
            <a:off x="3541051" y="7686208"/>
            <a:ext cx="0" cy="65278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38" name="AutoShape 38"/>
          <p:cNvSpPr/>
          <p:nvPr/>
        </p:nvSpPr>
        <p:spPr>
          <a:xfrm flipH="1">
            <a:off x="6112345" y="4191434"/>
            <a:ext cx="495848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9" name="AutoShape 39"/>
          <p:cNvSpPr/>
          <p:nvPr/>
        </p:nvSpPr>
        <p:spPr>
          <a:xfrm flipH="1">
            <a:off x="6093144" y="5499903"/>
            <a:ext cx="495848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0" name="AutoShape 40"/>
          <p:cNvSpPr/>
          <p:nvPr/>
        </p:nvSpPr>
        <p:spPr>
          <a:xfrm flipH="1">
            <a:off x="6112345" y="7324258"/>
            <a:ext cx="495848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1" name="AutoShape 41"/>
          <p:cNvSpPr/>
          <p:nvPr/>
        </p:nvSpPr>
        <p:spPr>
          <a:xfrm flipH="1">
            <a:off x="6112345" y="8733056"/>
            <a:ext cx="495848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2" name="AutoShape 42"/>
          <p:cNvSpPr/>
          <p:nvPr/>
        </p:nvSpPr>
        <p:spPr>
          <a:xfrm flipH="1">
            <a:off x="11708930" y="8733056"/>
            <a:ext cx="495848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3" name="AutoShape 43"/>
          <p:cNvSpPr/>
          <p:nvPr/>
        </p:nvSpPr>
        <p:spPr>
          <a:xfrm flipH="1">
            <a:off x="11689332" y="7343308"/>
            <a:ext cx="495848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4" name="AutoShape 44"/>
          <p:cNvSpPr/>
          <p:nvPr/>
        </p:nvSpPr>
        <p:spPr>
          <a:xfrm flipH="1">
            <a:off x="11679807" y="5518953"/>
            <a:ext cx="495848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5" name="AutoShape 45"/>
          <p:cNvSpPr/>
          <p:nvPr/>
        </p:nvSpPr>
        <p:spPr>
          <a:xfrm flipH="1">
            <a:off x="11679807" y="4172384"/>
            <a:ext cx="495848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6" name="Group 15">
            <a:extLst>
              <a:ext uri="{FF2B5EF4-FFF2-40B4-BE49-F238E27FC236}">
                <a16:creationId xmlns:a16="http://schemas.microsoft.com/office/drawing/2014/main" id="{5DFEE87C-DB0C-7591-2CE3-BB1BC75C75A6}"/>
              </a:ext>
            </a:extLst>
          </p:cNvPr>
          <p:cNvGrpSpPr/>
          <p:nvPr/>
        </p:nvGrpSpPr>
        <p:grpSpPr>
          <a:xfrm>
            <a:off x="1308964" y="667255"/>
            <a:ext cx="6224889" cy="2352768"/>
            <a:chOff x="0" y="-104118"/>
            <a:chExt cx="980866" cy="370730"/>
          </a:xfrm>
        </p:grpSpPr>
        <p:sp>
          <p:nvSpPr>
            <p:cNvPr id="47" name="Freeform 16">
              <a:extLst>
                <a:ext uri="{FF2B5EF4-FFF2-40B4-BE49-F238E27FC236}">
                  <a16:creationId xmlns:a16="http://schemas.microsoft.com/office/drawing/2014/main" id="{5006669B-01F9-47D2-E115-B9D70C8573E7}"/>
                </a:ext>
              </a:extLst>
            </p:cNvPr>
            <p:cNvSpPr/>
            <p:nvPr/>
          </p:nvSpPr>
          <p:spPr>
            <a:xfrm>
              <a:off x="0" y="0"/>
              <a:ext cx="971525" cy="170705"/>
            </a:xfrm>
            <a:custGeom>
              <a:avLst/>
              <a:gdLst/>
              <a:ahLst/>
              <a:cxnLst/>
              <a:rect l="l" t="t" r="r" b="b"/>
              <a:pathLst>
                <a:path w="971525" h="170705">
                  <a:moveTo>
                    <a:pt x="14715" y="0"/>
                  </a:moveTo>
                  <a:lnTo>
                    <a:pt x="956810" y="0"/>
                  </a:lnTo>
                  <a:cubicBezTo>
                    <a:pt x="964937" y="0"/>
                    <a:pt x="971525" y="6588"/>
                    <a:pt x="971525" y="14715"/>
                  </a:cubicBezTo>
                  <a:lnTo>
                    <a:pt x="971525" y="155990"/>
                  </a:lnTo>
                  <a:cubicBezTo>
                    <a:pt x="971525" y="164117"/>
                    <a:pt x="964937" y="170705"/>
                    <a:pt x="956810" y="170705"/>
                  </a:cubicBezTo>
                  <a:lnTo>
                    <a:pt x="14715" y="170705"/>
                  </a:lnTo>
                  <a:cubicBezTo>
                    <a:pt x="6588" y="170705"/>
                    <a:pt x="0" y="164117"/>
                    <a:pt x="0" y="155990"/>
                  </a:cubicBezTo>
                  <a:lnTo>
                    <a:pt x="0" y="14715"/>
                  </a:lnTo>
                  <a:cubicBezTo>
                    <a:pt x="0" y="6588"/>
                    <a:pt x="6588" y="0"/>
                    <a:pt x="14715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TextBox 17">
              <a:extLst>
                <a:ext uri="{FF2B5EF4-FFF2-40B4-BE49-F238E27FC236}">
                  <a16:creationId xmlns:a16="http://schemas.microsoft.com/office/drawing/2014/main" id="{3E8F0A90-3D39-8C05-1C4A-270605F7947B}"/>
                </a:ext>
              </a:extLst>
            </p:cNvPr>
            <p:cNvSpPr txBox="1"/>
            <p:nvPr/>
          </p:nvSpPr>
          <p:spPr>
            <a:xfrm>
              <a:off x="9341" y="-104118"/>
              <a:ext cx="971525" cy="3707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79"/>
                </a:lnSpc>
              </a:pPr>
              <a:r>
                <a:rPr lang="en-US" sz="4699" dirty="0" err="1">
                  <a:solidFill>
                    <a:srgbClr val="FFFFFF"/>
                  </a:solidFill>
                  <a:latin typeface="Heading Now 71-78"/>
                  <a:ea typeface="Heading Now 71-78"/>
                  <a:cs typeface="Heading Now 71-78"/>
                  <a:sym typeface="Heading Now 71-78"/>
                </a:rPr>
                <a:t>Koordinasi</a:t>
              </a:r>
              <a:endParaRPr lang="en-US" sz="4699" dirty="0">
                <a:solidFill>
                  <a:srgbClr val="FFFFFF"/>
                </a:solidFill>
                <a:latin typeface="Heading Now 71-78"/>
                <a:ea typeface="Heading Now 71-78"/>
                <a:cs typeface="Heading Now 71-78"/>
                <a:sym typeface="Heading Now 71-78"/>
              </a:endParaRPr>
            </a:p>
          </p:txBody>
        </p:sp>
      </p:grpSp>
      <p:grpSp>
        <p:nvGrpSpPr>
          <p:cNvPr id="49" name="Group 18">
            <a:extLst>
              <a:ext uri="{FF2B5EF4-FFF2-40B4-BE49-F238E27FC236}">
                <a16:creationId xmlns:a16="http://schemas.microsoft.com/office/drawing/2014/main" id="{784AD44B-7BBE-7268-45C1-A1F0CAC61FFD}"/>
              </a:ext>
            </a:extLst>
          </p:cNvPr>
          <p:cNvGrpSpPr/>
          <p:nvPr/>
        </p:nvGrpSpPr>
        <p:grpSpPr>
          <a:xfrm>
            <a:off x="-326126" y="1314450"/>
            <a:ext cx="1148897" cy="1047055"/>
            <a:chOff x="0" y="0"/>
            <a:chExt cx="181034" cy="164986"/>
          </a:xfrm>
        </p:grpSpPr>
        <p:sp>
          <p:nvSpPr>
            <p:cNvPr id="50" name="Freeform 19">
              <a:extLst>
                <a:ext uri="{FF2B5EF4-FFF2-40B4-BE49-F238E27FC236}">
                  <a16:creationId xmlns:a16="http://schemas.microsoft.com/office/drawing/2014/main" id="{6AB46ECD-434B-F4C1-6863-5D513723EE0B}"/>
                </a:ext>
              </a:extLst>
            </p:cNvPr>
            <p:cNvSpPr/>
            <p:nvPr/>
          </p:nvSpPr>
          <p:spPr>
            <a:xfrm>
              <a:off x="0" y="0"/>
              <a:ext cx="181034" cy="164986"/>
            </a:xfrm>
            <a:custGeom>
              <a:avLst/>
              <a:gdLst/>
              <a:ahLst/>
              <a:cxnLst/>
              <a:rect l="l" t="t" r="r" b="b"/>
              <a:pathLst>
                <a:path w="181034" h="164986">
                  <a:moveTo>
                    <a:pt x="78968" y="0"/>
                  </a:moveTo>
                  <a:lnTo>
                    <a:pt x="102066" y="0"/>
                  </a:lnTo>
                  <a:cubicBezTo>
                    <a:pt x="145679" y="0"/>
                    <a:pt x="181034" y="35355"/>
                    <a:pt x="181034" y="78968"/>
                  </a:cubicBezTo>
                  <a:lnTo>
                    <a:pt x="181034" y="86019"/>
                  </a:lnTo>
                  <a:cubicBezTo>
                    <a:pt x="181034" y="129631"/>
                    <a:pt x="145679" y="164986"/>
                    <a:pt x="102066" y="164986"/>
                  </a:cubicBezTo>
                  <a:lnTo>
                    <a:pt x="78968" y="164986"/>
                  </a:lnTo>
                  <a:cubicBezTo>
                    <a:pt x="58024" y="164986"/>
                    <a:pt x="37938" y="156666"/>
                    <a:pt x="23129" y="141857"/>
                  </a:cubicBezTo>
                  <a:cubicBezTo>
                    <a:pt x="8320" y="127048"/>
                    <a:pt x="0" y="106962"/>
                    <a:pt x="0" y="86019"/>
                  </a:cubicBezTo>
                  <a:lnTo>
                    <a:pt x="0" y="78968"/>
                  </a:lnTo>
                  <a:cubicBezTo>
                    <a:pt x="0" y="35355"/>
                    <a:pt x="35355" y="0"/>
                    <a:pt x="78968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TextBox 20">
              <a:extLst>
                <a:ext uri="{FF2B5EF4-FFF2-40B4-BE49-F238E27FC236}">
                  <a16:creationId xmlns:a16="http://schemas.microsoft.com/office/drawing/2014/main" id="{180CB3C6-3490-2CF0-5F54-216417DF1542}"/>
                </a:ext>
              </a:extLst>
            </p:cNvPr>
            <p:cNvSpPr txBox="1"/>
            <p:nvPr/>
          </p:nvSpPr>
          <p:spPr>
            <a:xfrm>
              <a:off x="0" y="-47625"/>
              <a:ext cx="181034" cy="2126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2611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r="-62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82406" y="851126"/>
            <a:ext cx="476894" cy="476894"/>
          </a:xfrm>
          <a:custGeom>
            <a:avLst/>
            <a:gdLst/>
            <a:ahLst/>
            <a:cxnLst/>
            <a:rect l="l" t="t" r="r" b="b"/>
            <a:pathLst>
              <a:path w="476894" h="476894">
                <a:moveTo>
                  <a:pt x="0" y="0"/>
                </a:moveTo>
                <a:lnTo>
                  <a:pt x="476894" y="0"/>
                </a:lnTo>
                <a:lnTo>
                  <a:pt x="476894" y="476894"/>
                </a:lnTo>
                <a:lnTo>
                  <a:pt x="0" y="476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89331" y="3503500"/>
            <a:ext cx="6554687" cy="5773984"/>
            <a:chOff x="1323650" y="0"/>
            <a:chExt cx="8739582" cy="7698644"/>
          </a:xfrm>
        </p:grpSpPr>
        <p:grpSp>
          <p:nvGrpSpPr>
            <p:cNvPr id="5" name="Group 5"/>
            <p:cNvGrpSpPr/>
            <p:nvPr/>
          </p:nvGrpSpPr>
          <p:grpSpPr>
            <a:xfrm rot="-10800000">
              <a:off x="1576274" y="0"/>
              <a:ext cx="8394717" cy="7326298"/>
              <a:chOff x="0" y="0"/>
              <a:chExt cx="698500" cy="6096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698500" cy="609600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609600">
                    <a:moveTo>
                      <a:pt x="349250" y="609600"/>
                    </a:moveTo>
                    <a:lnTo>
                      <a:pt x="0" y="0"/>
                    </a:lnTo>
                    <a:lnTo>
                      <a:pt x="698500" y="0"/>
                    </a:lnTo>
                    <a:lnTo>
                      <a:pt x="349250" y="609600"/>
                    </a:lnTo>
                    <a:close/>
                  </a:path>
                </a:pathLst>
              </a:custGeom>
              <a:solidFill>
                <a:srgbClr val="5383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215900" y="-47625"/>
                <a:ext cx="266700" cy="428625"/>
              </a:xfrm>
              <a:prstGeom prst="rect">
                <a:avLst/>
              </a:prstGeom>
            </p:spPr>
            <p:txBody>
              <a:bodyPr lIns="45706" tIns="45706" rIns="45706" bIns="45706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2418591" y="2905273"/>
              <a:ext cx="6597590" cy="1556444"/>
              <a:chOff x="0" y="0"/>
              <a:chExt cx="1588392" cy="37471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588392" cy="374719"/>
              </a:xfrm>
              <a:custGeom>
                <a:avLst/>
                <a:gdLst/>
                <a:ahLst/>
                <a:cxnLst/>
                <a:rect l="l" t="t" r="r" b="b"/>
                <a:pathLst>
                  <a:path w="1588392" h="374719">
                    <a:moveTo>
                      <a:pt x="0" y="0"/>
                    </a:moveTo>
                    <a:lnTo>
                      <a:pt x="1588392" y="0"/>
                    </a:lnTo>
                    <a:lnTo>
                      <a:pt x="1588392" y="374719"/>
                    </a:lnTo>
                    <a:lnTo>
                      <a:pt x="0" y="374719"/>
                    </a:lnTo>
                    <a:close/>
                  </a:path>
                </a:pathLst>
              </a:custGeom>
              <a:solidFill>
                <a:srgbClr val="F7DB3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47625"/>
                <a:ext cx="1588392" cy="422344"/>
              </a:xfrm>
              <a:prstGeom prst="rect">
                <a:avLst/>
              </a:prstGeom>
            </p:spPr>
            <p:txBody>
              <a:bodyPr lIns="45706" tIns="45706" rIns="45706" bIns="45706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5150270" y="1825214"/>
              <a:ext cx="1293957" cy="5820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90"/>
                </a:lnSpc>
                <a:spcBef>
                  <a:spcPct val="0"/>
                </a:spcBef>
              </a:pPr>
              <a:r>
                <a:rPr lang="en-US" sz="2707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Pusat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872451" y="3442186"/>
              <a:ext cx="2011397" cy="5937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790"/>
                </a:lnSpc>
                <a:spcBef>
                  <a:spcPct val="0"/>
                </a:spcBef>
              </a:pPr>
              <a:r>
                <a:rPr lang="en-US" sz="2707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Provinsi</a:t>
              </a:r>
              <a:endParaRPr lang="en-US" sz="2707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920180" y="4876924"/>
              <a:ext cx="3890277" cy="5937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790"/>
                </a:lnSpc>
                <a:spcBef>
                  <a:spcPct val="0"/>
                </a:spcBef>
              </a:pPr>
              <a:r>
                <a:rPr lang="en-US" sz="2707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Kabupaten</a:t>
              </a:r>
              <a:r>
                <a:rPr lang="en-US" sz="2707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/Kota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1576274" y="5912253"/>
              <a:ext cx="8394717" cy="1418884"/>
              <a:chOff x="0" y="0"/>
              <a:chExt cx="2021056" cy="341601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2021056" cy="341601"/>
              </a:xfrm>
              <a:custGeom>
                <a:avLst/>
                <a:gdLst/>
                <a:ahLst/>
                <a:cxnLst/>
                <a:rect l="l" t="t" r="r" b="b"/>
                <a:pathLst>
                  <a:path w="2021056" h="341601">
                    <a:moveTo>
                      <a:pt x="0" y="0"/>
                    </a:moveTo>
                    <a:lnTo>
                      <a:pt x="2021056" y="0"/>
                    </a:lnTo>
                    <a:lnTo>
                      <a:pt x="2021056" y="341601"/>
                    </a:lnTo>
                    <a:lnTo>
                      <a:pt x="0" y="341601"/>
                    </a:lnTo>
                    <a:close/>
                  </a:path>
                </a:pathLst>
              </a:custGeom>
              <a:solidFill>
                <a:srgbClr val="F7DB3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47625"/>
                <a:ext cx="2021056" cy="389226"/>
              </a:xfrm>
              <a:prstGeom prst="rect">
                <a:avLst/>
              </a:prstGeom>
            </p:spPr>
            <p:txBody>
              <a:bodyPr lIns="45706" tIns="45706" rIns="45706" bIns="45706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 rot="-3612552">
              <a:off x="-693856" y="3580715"/>
              <a:ext cx="5797016" cy="1762004"/>
              <a:chOff x="0" y="0"/>
              <a:chExt cx="1418418" cy="431659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418418" cy="431659"/>
              </a:xfrm>
              <a:custGeom>
                <a:avLst/>
                <a:gdLst/>
                <a:ahLst/>
                <a:cxnLst/>
                <a:rect l="l" t="t" r="r" b="b"/>
                <a:pathLst>
                  <a:path w="1418418" h="431659">
                    <a:moveTo>
                      <a:pt x="1418418" y="0"/>
                    </a:moveTo>
                    <a:lnTo>
                      <a:pt x="1418418" y="431659"/>
                    </a:lnTo>
                    <a:lnTo>
                      <a:pt x="0" y="4316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47625"/>
                <a:ext cx="1418418" cy="479284"/>
              </a:xfrm>
              <a:prstGeom prst="rect">
                <a:avLst/>
              </a:prstGeom>
            </p:spPr>
            <p:txBody>
              <a:bodyPr lIns="45706" tIns="45706" rIns="45706" bIns="45706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 rot="-7183885">
              <a:off x="5668890" y="3304302"/>
              <a:ext cx="7026680" cy="1762004"/>
              <a:chOff x="0" y="0"/>
              <a:chExt cx="1719293" cy="431659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719293" cy="431659"/>
              </a:xfrm>
              <a:custGeom>
                <a:avLst/>
                <a:gdLst/>
                <a:ahLst/>
                <a:cxnLst/>
                <a:rect l="l" t="t" r="r" b="b"/>
                <a:pathLst>
                  <a:path w="1719293" h="431659">
                    <a:moveTo>
                      <a:pt x="1719293" y="0"/>
                    </a:moveTo>
                    <a:lnTo>
                      <a:pt x="1719293" y="431659"/>
                    </a:lnTo>
                    <a:lnTo>
                      <a:pt x="0" y="4316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47625"/>
                <a:ext cx="1719293" cy="479284"/>
              </a:xfrm>
              <a:prstGeom prst="rect">
                <a:avLst/>
              </a:prstGeom>
            </p:spPr>
            <p:txBody>
              <a:bodyPr lIns="45706" tIns="45706" rIns="45706" bIns="45706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3943797" y="6311634"/>
              <a:ext cx="3706903" cy="5820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90"/>
                </a:lnSpc>
                <a:spcBef>
                  <a:spcPct val="0"/>
                </a:spcBef>
              </a:pPr>
              <a:r>
                <a:rPr lang="en-US" sz="2707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Desa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179654" y="2878999"/>
            <a:ext cx="5337533" cy="2969282"/>
            <a:chOff x="0" y="0"/>
            <a:chExt cx="7116710" cy="3959042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7116710" cy="3959042"/>
              <a:chOff x="0" y="0"/>
              <a:chExt cx="1098258" cy="610963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098258" cy="610963"/>
              </a:xfrm>
              <a:custGeom>
                <a:avLst/>
                <a:gdLst/>
                <a:ahLst/>
                <a:cxnLst/>
                <a:rect l="l" t="t" r="r" b="b"/>
                <a:pathLst>
                  <a:path w="1098258" h="610963">
                    <a:moveTo>
                      <a:pt x="16998" y="0"/>
                    </a:moveTo>
                    <a:lnTo>
                      <a:pt x="1081260" y="0"/>
                    </a:lnTo>
                    <a:cubicBezTo>
                      <a:pt x="1085768" y="0"/>
                      <a:pt x="1090092" y="1791"/>
                      <a:pt x="1093279" y="4979"/>
                    </a:cubicBezTo>
                    <a:cubicBezTo>
                      <a:pt x="1096467" y="8166"/>
                      <a:pt x="1098258" y="12490"/>
                      <a:pt x="1098258" y="16998"/>
                    </a:cubicBezTo>
                    <a:lnTo>
                      <a:pt x="1098258" y="593966"/>
                    </a:lnTo>
                    <a:cubicBezTo>
                      <a:pt x="1098258" y="603353"/>
                      <a:pt x="1090648" y="610963"/>
                      <a:pt x="1081260" y="610963"/>
                    </a:cubicBezTo>
                    <a:lnTo>
                      <a:pt x="16998" y="610963"/>
                    </a:lnTo>
                    <a:cubicBezTo>
                      <a:pt x="7610" y="610963"/>
                      <a:pt x="0" y="603353"/>
                      <a:pt x="0" y="593966"/>
                    </a:cubicBezTo>
                    <a:lnTo>
                      <a:pt x="0" y="16998"/>
                    </a:lnTo>
                    <a:cubicBezTo>
                      <a:pt x="0" y="7610"/>
                      <a:pt x="7610" y="0"/>
                      <a:pt x="16998" y="0"/>
                    </a:cubicBezTo>
                    <a:close/>
                  </a:path>
                </a:pathLst>
              </a:custGeom>
              <a:solidFill>
                <a:srgbClr val="5383FF">
                  <a:alpha val="61961"/>
                </a:srgbClr>
              </a:solidFill>
              <a:ln w="38100" cap="sq">
                <a:solidFill>
                  <a:srgbClr val="000000">
                    <a:alpha val="61961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47625"/>
                <a:ext cx="1098258" cy="65858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779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207018" y="142057"/>
              <a:ext cx="6716026" cy="37661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Klaster Nasional</a:t>
              </a: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Kementerian/Lembaga</a:t>
              </a: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Platform Nasional PRB</a:t>
              </a: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LPBI NU (Lembaga Penanggulangan Bencana dan Perubahan Iklim NU)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517187" y="2878999"/>
            <a:ext cx="4982266" cy="2969282"/>
            <a:chOff x="0" y="0"/>
            <a:chExt cx="6643022" cy="3959042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6643022" cy="3959042"/>
              <a:chOff x="0" y="0"/>
              <a:chExt cx="1025158" cy="610963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025158" cy="610963"/>
              </a:xfrm>
              <a:custGeom>
                <a:avLst/>
                <a:gdLst/>
                <a:ahLst/>
                <a:cxnLst/>
                <a:rect l="l" t="t" r="r" b="b"/>
                <a:pathLst>
                  <a:path w="1025158" h="610963">
                    <a:moveTo>
                      <a:pt x="18210" y="0"/>
                    </a:moveTo>
                    <a:lnTo>
                      <a:pt x="1006948" y="0"/>
                    </a:lnTo>
                    <a:cubicBezTo>
                      <a:pt x="1011777" y="0"/>
                      <a:pt x="1016409" y="1919"/>
                      <a:pt x="1019824" y="5334"/>
                    </a:cubicBezTo>
                    <a:cubicBezTo>
                      <a:pt x="1023239" y="8748"/>
                      <a:pt x="1025158" y="13380"/>
                      <a:pt x="1025158" y="18210"/>
                    </a:cubicBezTo>
                    <a:lnTo>
                      <a:pt x="1025158" y="592754"/>
                    </a:lnTo>
                    <a:cubicBezTo>
                      <a:pt x="1025158" y="602811"/>
                      <a:pt x="1017005" y="610963"/>
                      <a:pt x="1006948" y="610963"/>
                    </a:cubicBezTo>
                    <a:lnTo>
                      <a:pt x="18210" y="610963"/>
                    </a:lnTo>
                    <a:cubicBezTo>
                      <a:pt x="8153" y="610963"/>
                      <a:pt x="0" y="602811"/>
                      <a:pt x="0" y="592754"/>
                    </a:cubicBezTo>
                    <a:lnTo>
                      <a:pt x="0" y="18210"/>
                    </a:lnTo>
                    <a:cubicBezTo>
                      <a:pt x="0" y="8153"/>
                      <a:pt x="8153" y="0"/>
                      <a:pt x="18210" y="0"/>
                    </a:cubicBezTo>
                    <a:close/>
                  </a:path>
                </a:pathLst>
              </a:custGeom>
              <a:solidFill>
                <a:srgbClr val="5383FF">
                  <a:alpha val="61961"/>
                </a:srgbClr>
              </a:solidFill>
              <a:ln w="38100" cap="sq">
                <a:solidFill>
                  <a:srgbClr val="000000">
                    <a:alpha val="61961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47625"/>
                <a:ext cx="1025158" cy="65858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779"/>
                  </a:lnSpc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193239" y="142057"/>
              <a:ext cx="6269007" cy="37661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MDMC (Muhammadiyah Disaster Management Centre)</a:t>
              </a: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PMI </a:t>
              </a: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dll</a:t>
              </a:r>
            </a:p>
            <a:p>
              <a:pPr algn="l">
                <a:lnSpc>
                  <a:spcPts val="3779"/>
                </a:lnSpc>
              </a:pPr>
              <a:endParaRPr lang="en-US" sz="27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7179654" y="6604112"/>
            <a:ext cx="10319799" cy="2988229"/>
            <a:chOff x="0" y="0"/>
            <a:chExt cx="13759732" cy="3984304"/>
          </a:xfrm>
        </p:grpSpPr>
        <p:grpSp>
          <p:nvGrpSpPr>
            <p:cNvPr id="35" name="Group 35"/>
            <p:cNvGrpSpPr/>
            <p:nvPr/>
          </p:nvGrpSpPr>
          <p:grpSpPr>
            <a:xfrm>
              <a:off x="0" y="0"/>
              <a:ext cx="13759732" cy="3959042"/>
              <a:chOff x="0" y="0"/>
              <a:chExt cx="2123415" cy="610963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2123415" cy="610963"/>
              </a:xfrm>
              <a:custGeom>
                <a:avLst/>
                <a:gdLst/>
                <a:ahLst/>
                <a:cxnLst/>
                <a:rect l="l" t="t" r="r" b="b"/>
                <a:pathLst>
                  <a:path w="2123415" h="610963">
                    <a:moveTo>
                      <a:pt x="8791" y="0"/>
                    </a:moveTo>
                    <a:lnTo>
                      <a:pt x="2114624" y="0"/>
                    </a:lnTo>
                    <a:cubicBezTo>
                      <a:pt x="2119479" y="0"/>
                      <a:pt x="2123415" y="3936"/>
                      <a:pt x="2123415" y="8791"/>
                    </a:cubicBezTo>
                    <a:lnTo>
                      <a:pt x="2123415" y="602172"/>
                    </a:lnTo>
                    <a:cubicBezTo>
                      <a:pt x="2123415" y="607027"/>
                      <a:pt x="2119479" y="610963"/>
                      <a:pt x="2114624" y="610963"/>
                    </a:cubicBezTo>
                    <a:lnTo>
                      <a:pt x="8791" y="610963"/>
                    </a:lnTo>
                    <a:cubicBezTo>
                      <a:pt x="3936" y="610963"/>
                      <a:pt x="0" y="607027"/>
                      <a:pt x="0" y="602172"/>
                    </a:cubicBezTo>
                    <a:lnTo>
                      <a:pt x="0" y="8791"/>
                    </a:lnTo>
                    <a:cubicBezTo>
                      <a:pt x="0" y="3936"/>
                      <a:pt x="3936" y="0"/>
                      <a:pt x="8791" y="0"/>
                    </a:cubicBezTo>
                    <a:close/>
                  </a:path>
                </a:pathLst>
              </a:custGeom>
              <a:solidFill>
                <a:srgbClr val="F7DB34">
                  <a:alpha val="61961"/>
                </a:srgbClr>
              </a:solidFill>
              <a:ln w="38100" cap="sq">
                <a:solidFill>
                  <a:srgbClr val="000000">
                    <a:alpha val="61961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-47625"/>
                <a:ext cx="2123415" cy="65858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779"/>
                  </a:lnSpc>
                </a:pPr>
                <a:endParaRPr/>
              </a:p>
            </p:txBody>
          </p:sp>
        </p:grpSp>
        <p:sp>
          <p:nvSpPr>
            <p:cNvPr id="38" name="TextBox 38"/>
            <p:cNvSpPr txBox="1"/>
            <p:nvPr/>
          </p:nvSpPr>
          <p:spPr>
            <a:xfrm>
              <a:off x="400259" y="142057"/>
              <a:ext cx="12985033" cy="38422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 dirty="0" err="1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Pemerintah</a:t>
              </a:r>
              <a:r>
                <a:rPr lang="id-ID" sz="27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</a:t>
              </a:r>
              <a:r>
                <a:rPr lang="en-US" sz="2700" dirty="0" err="1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Provinsi</a:t>
              </a:r>
              <a:r>
                <a:rPr lang="en-US" sz="27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dan SKPD </a:t>
              </a:r>
              <a:r>
                <a:rPr lang="en-US" sz="2700" dirty="0" err="1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terkait</a:t>
              </a:r>
              <a:endParaRPr lang="en-US" sz="27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BPBD </a:t>
              </a:r>
              <a:r>
                <a:rPr lang="en-US" sz="2700" dirty="0" err="1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Provinsi</a:t>
              </a:r>
              <a:r>
                <a:rPr lang="en-US" sz="27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</a:t>
              </a: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Forum PRB </a:t>
              </a:r>
              <a:r>
                <a:rPr lang="en-US" sz="2700" dirty="0" err="1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Provinsi</a:t>
              </a:r>
              <a:endParaRPr lang="en-US" sz="27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Organisasi Masyarakat [LPBI NU, MDMC, </a:t>
              </a:r>
              <a:r>
                <a:rPr lang="en-US" sz="2700" dirty="0" err="1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dll</a:t>
              </a:r>
              <a:r>
                <a:rPr lang="en-US" sz="27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]</a:t>
              </a: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PMI Tingkat </a:t>
              </a:r>
              <a:r>
                <a:rPr lang="en-US" sz="2700" dirty="0" err="1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Provinsi</a:t>
              </a:r>
              <a:endParaRPr lang="en-US" sz="27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 dirty="0" err="1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Institusi</a:t>
              </a:r>
              <a:r>
                <a:rPr lang="en-US" sz="27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Pendidikan</a:t>
              </a:r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10561167" y="1073501"/>
            <a:ext cx="3779508" cy="711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99"/>
              </a:lnSpc>
              <a:spcBef>
                <a:spcPct val="0"/>
              </a:spcBef>
            </a:pPr>
            <a:r>
              <a:rPr lang="en-US" sz="4213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Stakeholders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002349" y="2205751"/>
            <a:ext cx="3115591" cy="504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Tingkat Pusat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0784002" y="5986883"/>
            <a:ext cx="3401294" cy="504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Tingkat </a:t>
            </a:r>
            <a:r>
              <a:rPr lang="en-US" sz="31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Provinsi</a:t>
            </a:r>
            <a:endParaRPr lang="en-US" sz="3100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grpSp>
        <p:nvGrpSpPr>
          <p:cNvPr id="55" name="Group 37">
            <a:extLst>
              <a:ext uri="{FF2B5EF4-FFF2-40B4-BE49-F238E27FC236}">
                <a16:creationId xmlns:a16="http://schemas.microsoft.com/office/drawing/2014/main" id="{A608E440-38EA-14A6-A204-A15AB50A5DAF}"/>
              </a:ext>
            </a:extLst>
          </p:cNvPr>
          <p:cNvGrpSpPr/>
          <p:nvPr/>
        </p:nvGrpSpPr>
        <p:grpSpPr>
          <a:xfrm>
            <a:off x="549501" y="149299"/>
            <a:ext cx="5130040" cy="2352768"/>
            <a:chOff x="0" y="-112089"/>
            <a:chExt cx="808349" cy="370730"/>
          </a:xfrm>
        </p:grpSpPr>
        <p:sp>
          <p:nvSpPr>
            <p:cNvPr id="56" name="Freeform 38">
              <a:extLst>
                <a:ext uri="{FF2B5EF4-FFF2-40B4-BE49-F238E27FC236}">
                  <a16:creationId xmlns:a16="http://schemas.microsoft.com/office/drawing/2014/main" id="{4FBE6EF8-34B1-5A9A-8ED6-AF7349E57F32}"/>
                </a:ext>
              </a:extLst>
            </p:cNvPr>
            <p:cNvSpPr/>
            <p:nvPr/>
          </p:nvSpPr>
          <p:spPr>
            <a:xfrm>
              <a:off x="0" y="0"/>
              <a:ext cx="808349" cy="170705"/>
            </a:xfrm>
            <a:custGeom>
              <a:avLst/>
              <a:gdLst/>
              <a:ahLst/>
              <a:cxnLst/>
              <a:rect l="l" t="t" r="r" b="b"/>
              <a:pathLst>
                <a:path w="808349" h="170705">
                  <a:moveTo>
                    <a:pt x="17685" y="0"/>
                  </a:moveTo>
                  <a:lnTo>
                    <a:pt x="790664" y="0"/>
                  </a:lnTo>
                  <a:cubicBezTo>
                    <a:pt x="800431" y="0"/>
                    <a:pt x="808349" y="7918"/>
                    <a:pt x="808349" y="17685"/>
                  </a:cubicBezTo>
                  <a:lnTo>
                    <a:pt x="808349" y="153020"/>
                  </a:lnTo>
                  <a:cubicBezTo>
                    <a:pt x="808349" y="157710"/>
                    <a:pt x="806486" y="162208"/>
                    <a:pt x="803169" y="165525"/>
                  </a:cubicBezTo>
                  <a:cubicBezTo>
                    <a:pt x="799852" y="168842"/>
                    <a:pt x="795354" y="170705"/>
                    <a:pt x="790664" y="170705"/>
                  </a:cubicBezTo>
                  <a:lnTo>
                    <a:pt x="17685" y="170705"/>
                  </a:lnTo>
                  <a:cubicBezTo>
                    <a:pt x="12995" y="170705"/>
                    <a:pt x="8496" y="168842"/>
                    <a:pt x="5180" y="165525"/>
                  </a:cubicBezTo>
                  <a:cubicBezTo>
                    <a:pt x="1863" y="162208"/>
                    <a:pt x="0" y="157710"/>
                    <a:pt x="0" y="153020"/>
                  </a:cubicBezTo>
                  <a:lnTo>
                    <a:pt x="0" y="17685"/>
                  </a:lnTo>
                  <a:cubicBezTo>
                    <a:pt x="0" y="12995"/>
                    <a:pt x="1863" y="8496"/>
                    <a:pt x="5180" y="5180"/>
                  </a:cubicBezTo>
                  <a:cubicBezTo>
                    <a:pt x="8496" y="1863"/>
                    <a:pt x="12995" y="0"/>
                    <a:pt x="17685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TextBox 39">
              <a:extLst>
                <a:ext uri="{FF2B5EF4-FFF2-40B4-BE49-F238E27FC236}">
                  <a16:creationId xmlns:a16="http://schemas.microsoft.com/office/drawing/2014/main" id="{E4047E1A-98A7-296D-2FBD-D32396D6E24D}"/>
                </a:ext>
              </a:extLst>
            </p:cNvPr>
            <p:cNvSpPr txBox="1"/>
            <p:nvPr/>
          </p:nvSpPr>
          <p:spPr>
            <a:xfrm>
              <a:off x="0" y="-112089"/>
              <a:ext cx="808349" cy="3707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79"/>
                </a:lnSpc>
              </a:pPr>
              <a:r>
                <a:rPr lang="en-US" sz="4699" dirty="0">
                  <a:solidFill>
                    <a:srgbClr val="FFFFFF"/>
                  </a:solidFill>
                  <a:latin typeface="Heading Now 71-78"/>
                  <a:ea typeface="Heading Now 71-78"/>
                  <a:cs typeface="Heading Now 71-78"/>
                  <a:sym typeface="Heading Now 71-78"/>
                </a:rPr>
                <a:t>Kerjasama</a:t>
              </a:r>
            </a:p>
          </p:txBody>
        </p:sp>
      </p:grpSp>
      <p:grpSp>
        <p:nvGrpSpPr>
          <p:cNvPr id="58" name="Group 40">
            <a:extLst>
              <a:ext uri="{FF2B5EF4-FFF2-40B4-BE49-F238E27FC236}">
                <a16:creationId xmlns:a16="http://schemas.microsoft.com/office/drawing/2014/main" id="{AEB0B629-C5EE-4718-40D4-9574195CBE40}"/>
              </a:ext>
            </a:extLst>
          </p:cNvPr>
          <p:cNvGrpSpPr/>
          <p:nvPr/>
        </p:nvGrpSpPr>
        <p:grpSpPr>
          <a:xfrm>
            <a:off x="-120197" y="566045"/>
            <a:ext cx="1148897" cy="1047055"/>
            <a:chOff x="0" y="0"/>
            <a:chExt cx="181034" cy="164986"/>
          </a:xfrm>
        </p:grpSpPr>
        <p:sp>
          <p:nvSpPr>
            <p:cNvPr id="59" name="Freeform 41">
              <a:extLst>
                <a:ext uri="{FF2B5EF4-FFF2-40B4-BE49-F238E27FC236}">
                  <a16:creationId xmlns:a16="http://schemas.microsoft.com/office/drawing/2014/main" id="{F6C8A692-B7CC-7B8E-824F-CD7E72ED9506}"/>
                </a:ext>
              </a:extLst>
            </p:cNvPr>
            <p:cNvSpPr/>
            <p:nvPr/>
          </p:nvSpPr>
          <p:spPr>
            <a:xfrm>
              <a:off x="0" y="0"/>
              <a:ext cx="181034" cy="164986"/>
            </a:xfrm>
            <a:custGeom>
              <a:avLst/>
              <a:gdLst/>
              <a:ahLst/>
              <a:cxnLst/>
              <a:rect l="l" t="t" r="r" b="b"/>
              <a:pathLst>
                <a:path w="181034" h="164986">
                  <a:moveTo>
                    <a:pt x="78968" y="0"/>
                  </a:moveTo>
                  <a:lnTo>
                    <a:pt x="102066" y="0"/>
                  </a:lnTo>
                  <a:cubicBezTo>
                    <a:pt x="145679" y="0"/>
                    <a:pt x="181034" y="35355"/>
                    <a:pt x="181034" y="78968"/>
                  </a:cubicBezTo>
                  <a:lnTo>
                    <a:pt x="181034" y="86019"/>
                  </a:lnTo>
                  <a:cubicBezTo>
                    <a:pt x="181034" y="129631"/>
                    <a:pt x="145679" y="164986"/>
                    <a:pt x="102066" y="164986"/>
                  </a:cubicBezTo>
                  <a:lnTo>
                    <a:pt x="78968" y="164986"/>
                  </a:lnTo>
                  <a:cubicBezTo>
                    <a:pt x="58024" y="164986"/>
                    <a:pt x="37938" y="156666"/>
                    <a:pt x="23129" y="141857"/>
                  </a:cubicBezTo>
                  <a:cubicBezTo>
                    <a:pt x="8320" y="127048"/>
                    <a:pt x="0" y="106962"/>
                    <a:pt x="0" y="86019"/>
                  </a:cubicBezTo>
                  <a:lnTo>
                    <a:pt x="0" y="78968"/>
                  </a:lnTo>
                  <a:cubicBezTo>
                    <a:pt x="0" y="35355"/>
                    <a:pt x="35355" y="0"/>
                    <a:pt x="78968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TextBox 42">
              <a:extLst>
                <a:ext uri="{FF2B5EF4-FFF2-40B4-BE49-F238E27FC236}">
                  <a16:creationId xmlns:a16="http://schemas.microsoft.com/office/drawing/2014/main" id="{4F42C6A7-5257-84F2-3C96-A3368D7BBA89}"/>
                </a:ext>
              </a:extLst>
            </p:cNvPr>
            <p:cNvSpPr txBox="1"/>
            <p:nvPr/>
          </p:nvSpPr>
          <p:spPr>
            <a:xfrm>
              <a:off x="0" y="-47625"/>
              <a:ext cx="181034" cy="2126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61" name="Group 43">
            <a:extLst>
              <a:ext uri="{FF2B5EF4-FFF2-40B4-BE49-F238E27FC236}">
                <a16:creationId xmlns:a16="http://schemas.microsoft.com/office/drawing/2014/main" id="{3AE023DE-BBA1-A09C-81B4-46EB93719904}"/>
              </a:ext>
            </a:extLst>
          </p:cNvPr>
          <p:cNvGrpSpPr/>
          <p:nvPr/>
        </p:nvGrpSpPr>
        <p:grpSpPr>
          <a:xfrm>
            <a:off x="5072869" y="1070552"/>
            <a:ext cx="3779509" cy="1530645"/>
            <a:chOff x="0" y="-52278"/>
            <a:chExt cx="595543" cy="241186"/>
          </a:xfrm>
        </p:grpSpPr>
        <p:sp>
          <p:nvSpPr>
            <p:cNvPr id="62" name="Freeform 44">
              <a:extLst>
                <a:ext uri="{FF2B5EF4-FFF2-40B4-BE49-F238E27FC236}">
                  <a16:creationId xmlns:a16="http://schemas.microsoft.com/office/drawing/2014/main" id="{EF415B2E-A718-1DBE-EFF8-45E5267329F9}"/>
                </a:ext>
              </a:extLst>
            </p:cNvPr>
            <p:cNvSpPr/>
            <p:nvPr/>
          </p:nvSpPr>
          <p:spPr>
            <a:xfrm>
              <a:off x="0" y="0"/>
              <a:ext cx="595543" cy="164986"/>
            </a:xfrm>
            <a:custGeom>
              <a:avLst/>
              <a:gdLst/>
              <a:ahLst/>
              <a:cxnLst/>
              <a:rect l="l" t="t" r="r" b="b"/>
              <a:pathLst>
                <a:path w="595543" h="164986">
                  <a:moveTo>
                    <a:pt x="24005" y="0"/>
                  </a:moveTo>
                  <a:lnTo>
                    <a:pt x="571539" y="0"/>
                  </a:lnTo>
                  <a:cubicBezTo>
                    <a:pt x="584796" y="0"/>
                    <a:pt x="595543" y="10747"/>
                    <a:pt x="595543" y="24005"/>
                  </a:cubicBezTo>
                  <a:lnTo>
                    <a:pt x="595543" y="140982"/>
                  </a:lnTo>
                  <a:cubicBezTo>
                    <a:pt x="595543" y="154239"/>
                    <a:pt x="584796" y="164986"/>
                    <a:pt x="571539" y="164986"/>
                  </a:cubicBezTo>
                  <a:lnTo>
                    <a:pt x="24005" y="164986"/>
                  </a:lnTo>
                  <a:cubicBezTo>
                    <a:pt x="10747" y="164986"/>
                    <a:pt x="0" y="154239"/>
                    <a:pt x="0" y="140982"/>
                  </a:cubicBezTo>
                  <a:lnTo>
                    <a:pt x="0" y="24005"/>
                  </a:lnTo>
                  <a:cubicBezTo>
                    <a:pt x="0" y="10747"/>
                    <a:pt x="10747" y="0"/>
                    <a:pt x="24005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TextBox 45">
              <a:extLst>
                <a:ext uri="{FF2B5EF4-FFF2-40B4-BE49-F238E27FC236}">
                  <a16:creationId xmlns:a16="http://schemas.microsoft.com/office/drawing/2014/main" id="{F42C6416-3705-BDD0-5CA5-9B8FCD27880B}"/>
                </a:ext>
              </a:extLst>
            </p:cNvPr>
            <p:cNvSpPr txBox="1"/>
            <p:nvPr/>
          </p:nvSpPr>
          <p:spPr>
            <a:xfrm>
              <a:off x="0" y="-52278"/>
              <a:ext cx="595543" cy="2411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b="1" dirty="0" err="1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Multipihak</a:t>
              </a:r>
              <a:endParaRPr lang="en-US" sz="4200" b="1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r="-62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82406" y="851126"/>
            <a:ext cx="476894" cy="476894"/>
          </a:xfrm>
          <a:custGeom>
            <a:avLst/>
            <a:gdLst/>
            <a:ahLst/>
            <a:cxnLst/>
            <a:rect l="l" t="t" r="r" b="b"/>
            <a:pathLst>
              <a:path w="476894" h="476894">
                <a:moveTo>
                  <a:pt x="0" y="0"/>
                </a:moveTo>
                <a:lnTo>
                  <a:pt x="476894" y="0"/>
                </a:lnTo>
                <a:lnTo>
                  <a:pt x="476894" y="476894"/>
                </a:lnTo>
                <a:lnTo>
                  <a:pt x="0" y="476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-836732" y="3503500"/>
            <a:ext cx="8767234" cy="5754800"/>
            <a:chOff x="0" y="0"/>
            <a:chExt cx="11689645" cy="7673066"/>
          </a:xfrm>
        </p:grpSpPr>
        <p:grpSp>
          <p:nvGrpSpPr>
            <p:cNvPr id="5" name="Group 5"/>
            <p:cNvGrpSpPr/>
            <p:nvPr/>
          </p:nvGrpSpPr>
          <p:grpSpPr>
            <a:xfrm rot="-10800000">
              <a:off x="1576274" y="0"/>
              <a:ext cx="8394717" cy="7326298"/>
              <a:chOff x="0" y="0"/>
              <a:chExt cx="698500" cy="6096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698500" cy="609600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609600">
                    <a:moveTo>
                      <a:pt x="349250" y="609600"/>
                    </a:moveTo>
                    <a:lnTo>
                      <a:pt x="0" y="0"/>
                    </a:lnTo>
                    <a:lnTo>
                      <a:pt x="698500" y="0"/>
                    </a:lnTo>
                    <a:lnTo>
                      <a:pt x="349250" y="609600"/>
                    </a:lnTo>
                    <a:close/>
                  </a:path>
                </a:pathLst>
              </a:custGeom>
              <a:solidFill>
                <a:srgbClr val="5383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215900" y="-47625"/>
                <a:ext cx="266700" cy="428625"/>
              </a:xfrm>
              <a:prstGeom prst="rect">
                <a:avLst/>
              </a:prstGeom>
            </p:spPr>
            <p:txBody>
              <a:bodyPr lIns="45706" tIns="45706" rIns="45706" bIns="45706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2418591" y="2905273"/>
              <a:ext cx="6597590" cy="1556444"/>
              <a:chOff x="0" y="0"/>
              <a:chExt cx="1588392" cy="37471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588392" cy="374719"/>
              </a:xfrm>
              <a:custGeom>
                <a:avLst/>
                <a:gdLst/>
                <a:ahLst/>
                <a:cxnLst/>
                <a:rect l="l" t="t" r="r" b="b"/>
                <a:pathLst>
                  <a:path w="1588392" h="374719">
                    <a:moveTo>
                      <a:pt x="0" y="0"/>
                    </a:moveTo>
                    <a:lnTo>
                      <a:pt x="1588392" y="0"/>
                    </a:lnTo>
                    <a:lnTo>
                      <a:pt x="1588392" y="374719"/>
                    </a:lnTo>
                    <a:lnTo>
                      <a:pt x="0" y="374719"/>
                    </a:lnTo>
                    <a:close/>
                  </a:path>
                </a:pathLst>
              </a:custGeom>
              <a:solidFill>
                <a:srgbClr val="F7DB3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47625"/>
                <a:ext cx="1588392" cy="422344"/>
              </a:xfrm>
              <a:prstGeom prst="rect">
                <a:avLst/>
              </a:prstGeom>
            </p:spPr>
            <p:txBody>
              <a:bodyPr lIns="45706" tIns="45706" rIns="45706" bIns="45706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5150270" y="1825214"/>
              <a:ext cx="1293957" cy="5820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90"/>
                </a:lnSpc>
                <a:spcBef>
                  <a:spcPct val="0"/>
                </a:spcBef>
              </a:pPr>
              <a:r>
                <a:rPr lang="en-US" sz="2707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Pusat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872450" y="3442187"/>
              <a:ext cx="1802365" cy="5820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90"/>
                </a:lnSpc>
                <a:spcBef>
                  <a:spcPct val="0"/>
                </a:spcBef>
              </a:pPr>
              <a:r>
                <a:rPr lang="en-US" sz="2707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Provinsi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920181" y="4876924"/>
              <a:ext cx="3706903" cy="5820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90"/>
                </a:lnSpc>
                <a:spcBef>
                  <a:spcPct val="0"/>
                </a:spcBef>
              </a:pPr>
              <a:r>
                <a:rPr lang="en-US" sz="2707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Kabupaten/Kota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1576274" y="5912253"/>
              <a:ext cx="8394717" cy="1418884"/>
              <a:chOff x="0" y="0"/>
              <a:chExt cx="2021056" cy="341601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2021056" cy="341601"/>
              </a:xfrm>
              <a:custGeom>
                <a:avLst/>
                <a:gdLst/>
                <a:ahLst/>
                <a:cxnLst/>
                <a:rect l="l" t="t" r="r" b="b"/>
                <a:pathLst>
                  <a:path w="2021056" h="341601">
                    <a:moveTo>
                      <a:pt x="0" y="0"/>
                    </a:moveTo>
                    <a:lnTo>
                      <a:pt x="2021056" y="0"/>
                    </a:lnTo>
                    <a:lnTo>
                      <a:pt x="2021056" y="341601"/>
                    </a:lnTo>
                    <a:lnTo>
                      <a:pt x="0" y="341601"/>
                    </a:lnTo>
                    <a:close/>
                  </a:path>
                </a:pathLst>
              </a:custGeom>
              <a:solidFill>
                <a:srgbClr val="F7DB3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47625"/>
                <a:ext cx="2021056" cy="389226"/>
              </a:xfrm>
              <a:prstGeom prst="rect">
                <a:avLst/>
              </a:prstGeom>
            </p:spPr>
            <p:txBody>
              <a:bodyPr lIns="45706" tIns="45706" rIns="45706" bIns="45706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 rot="-3612552">
              <a:off x="-693856" y="3580715"/>
              <a:ext cx="5797016" cy="1762004"/>
              <a:chOff x="0" y="0"/>
              <a:chExt cx="1418418" cy="431659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418418" cy="431659"/>
              </a:xfrm>
              <a:custGeom>
                <a:avLst/>
                <a:gdLst/>
                <a:ahLst/>
                <a:cxnLst/>
                <a:rect l="l" t="t" r="r" b="b"/>
                <a:pathLst>
                  <a:path w="1418418" h="431659">
                    <a:moveTo>
                      <a:pt x="1418418" y="0"/>
                    </a:moveTo>
                    <a:lnTo>
                      <a:pt x="1418418" y="431659"/>
                    </a:lnTo>
                    <a:lnTo>
                      <a:pt x="0" y="4316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47625"/>
                <a:ext cx="1418418" cy="479284"/>
              </a:xfrm>
              <a:prstGeom prst="rect">
                <a:avLst/>
              </a:prstGeom>
            </p:spPr>
            <p:txBody>
              <a:bodyPr lIns="45706" tIns="45706" rIns="45706" bIns="45706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 rot="-7183885">
              <a:off x="5668890" y="3304302"/>
              <a:ext cx="7026680" cy="1762004"/>
              <a:chOff x="0" y="0"/>
              <a:chExt cx="1719293" cy="431659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719293" cy="431659"/>
              </a:xfrm>
              <a:custGeom>
                <a:avLst/>
                <a:gdLst/>
                <a:ahLst/>
                <a:cxnLst/>
                <a:rect l="l" t="t" r="r" b="b"/>
                <a:pathLst>
                  <a:path w="1719293" h="431659">
                    <a:moveTo>
                      <a:pt x="1719293" y="0"/>
                    </a:moveTo>
                    <a:lnTo>
                      <a:pt x="1719293" y="431659"/>
                    </a:lnTo>
                    <a:lnTo>
                      <a:pt x="0" y="4316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47625"/>
                <a:ext cx="1719293" cy="479284"/>
              </a:xfrm>
              <a:prstGeom prst="rect">
                <a:avLst/>
              </a:prstGeom>
            </p:spPr>
            <p:txBody>
              <a:bodyPr lIns="45706" tIns="45706" rIns="45706" bIns="45706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3943797" y="6311634"/>
              <a:ext cx="3706903" cy="5820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90"/>
                </a:lnSpc>
                <a:spcBef>
                  <a:spcPct val="0"/>
                </a:spcBef>
              </a:pPr>
              <a:r>
                <a:rPr lang="en-US" sz="2707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Desa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700712" y="2878999"/>
            <a:ext cx="9570714" cy="2969282"/>
            <a:chOff x="0" y="0"/>
            <a:chExt cx="12760952" cy="3959042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12760952" cy="3959042"/>
              <a:chOff x="0" y="0"/>
              <a:chExt cx="1969283" cy="610963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969283" cy="610963"/>
              </a:xfrm>
              <a:custGeom>
                <a:avLst/>
                <a:gdLst/>
                <a:ahLst/>
                <a:cxnLst/>
                <a:rect l="l" t="t" r="r" b="b"/>
                <a:pathLst>
                  <a:path w="1969283" h="610963">
                    <a:moveTo>
                      <a:pt x="9480" y="0"/>
                    </a:moveTo>
                    <a:lnTo>
                      <a:pt x="1959803" y="0"/>
                    </a:lnTo>
                    <a:cubicBezTo>
                      <a:pt x="1962317" y="0"/>
                      <a:pt x="1964729" y="999"/>
                      <a:pt x="1966506" y="2776"/>
                    </a:cubicBezTo>
                    <a:cubicBezTo>
                      <a:pt x="1968284" y="4554"/>
                      <a:pt x="1969283" y="6965"/>
                      <a:pt x="1969283" y="9480"/>
                    </a:cubicBezTo>
                    <a:lnTo>
                      <a:pt x="1969283" y="601484"/>
                    </a:lnTo>
                    <a:cubicBezTo>
                      <a:pt x="1969283" y="603998"/>
                      <a:pt x="1968284" y="606409"/>
                      <a:pt x="1966506" y="608187"/>
                    </a:cubicBezTo>
                    <a:cubicBezTo>
                      <a:pt x="1964729" y="609965"/>
                      <a:pt x="1962317" y="610963"/>
                      <a:pt x="1959803" y="610963"/>
                    </a:cubicBezTo>
                    <a:lnTo>
                      <a:pt x="9480" y="610963"/>
                    </a:lnTo>
                    <a:cubicBezTo>
                      <a:pt x="6965" y="610963"/>
                      <a:pt x="4554" y="609965"/>
                      <a:pt x="2776" y="608187"/>
                    </a:cubicBezTo>
                    <a:cubicBezTo>
                      <a:pt x="999" y="606409"/>
                      <a:pt x="0" y="603998"/>
                      <a:pt x="0" y="601484"/>
                    </a:cubicBezTo>
                    <a:lnTo>
                      <a:pt x="0" y="9480"/>
                    </a:lnTo>
                    <a:cubicBezTo>
                      <a:pt x="0" y="6965"/>
                      <a:pt x="999" y="4554"/>
                      <a:pt x="2776" y="2776"/>
                    </a:cubicBezTo>
                    <a:cubicBezTo>
                      <a:pt x="4554" y="999"/>
                      <a:pt x="6965" y="0"/>
                      <a:pt x="9480" y="0"/>
                    </a:cubicBezTo>
                    <a:close/>
                  </a:path>
                </a:pathLst>
              </a:custGeom>
              <a:solidFill>
                <a:srgbClr val="5383FF">
                  <a:alpha val="61961"/>
                </a:srgbClr>
              </a:solidFill>
              <a:ln w="38100" cap="sq">
                <a:solidFill>
                  <a:srgbClr val="000000">
                    <a:alpha val="61961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47625"/>
                <a:ext cx="1969283" cy="65858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779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371204" y="142057"/>
              <a:ext cx="12042486" cy="37661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BPBD Kab/Kota</a:t>
              </a: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Pemerintah Daerah dan SKPD Terkait</a:t>
              </a: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LSM di Tingkat Kabupaten/Kota</a:t>
              </a: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Forum PRB Kabupaten</a:t>
              </a: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Organisasi Maupun Institusi Pendidikan </a:t>
              </a: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Dunia Usaha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700712" y="6604112"/>
            <a:ext cx="9798741" cy="2016782"/>
            <a:chOff x="0" y="0"/>
            <a:chExt cx="13064989" cy="2689042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13064989" cy="2689042"/>
              <a:chOff x="0" y="0"/>
              <a:chExt cx="2016202" cy="414976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2016202" cy="414976"/>
              </a:xfrm>
              <a:custGeom>
                <a:avLst/>
                <a:gdLst/>
                <a:ahLst/>
                <a:cxnLst/>
                <a:rect l="l" t="t" r="r" b="b"/>
                <a:pathLst>
                  <a:path w="2016202" h="414976">
                    <a:moveTo>
                      <a:pt x="9259" y="0"/>
                    </a:moveTo>
                    <a:lnTo>
                      <a:pt x="2006943" y="0"/>
                    </a:lnTo>
                    <a:cubicBezTo>
                      <a:pt x="2009399" y="0"/>
                      <a:pt x="2011754" y="975"/>
                      <a:pt x="2013490" y="2712"/>
                    </a:cubicBezTo>
                    <a:cubicBezTo>
                      <a:pt x="2015226" y="4448"/>
                      <a:pt x="2016202" y="6803"/>
                      <a:pt x="2016202" y="9259"/>
                    </a:cubicBezTo>
                    <a:lnTo>
                      <a:pt x="2016202" y="405717"/>
                    </a:lnTo>
                    <a:cubicBezTo>
                      <a:pt x="2016202" y="408172"/>
                      <a:pt x="2015226" y="410527"/>
                      <a:pt x="2013490" y="412264"/>
                    </a:cubicBezTo>
                    <a:cubicBezTo>
                      <a:pt x="2011754" y="414000"/>
                      <a:pt x="2009399" y="414976"/>
                      <a:pt x="2006943" y="414976"/>
                    </a:cubicBezTo>
                    <a:lnTo>
                      <a:pt x="9259" y="414976"/>
                    </a:lnTo>
                    <a:cubicBezTo>
                      <a:pt x="6803" y="414976"/>
                      <a:pt x="4448" y="414000"/>
                      <a:pt x="2712" y="412264"/>
                    </a:cubicBezTo>
                    <a:cubicBezTo>
                      <a:pt x="975" y="410527"/>
                      <a:pt x="0" y="408172"/>
                      <a:pt x="0" y="405717"/>
                    </a:cubicBezTo>
                    <a:lnTo>
                      <a:pt x="0" y="9259"/>
                    </a:lnTo>
                    <a:cubicBezTo>
                      <a:pt x="0" y="6803"/>
                      <a:pt x="975" y="4448"/>
                      <a:pt x="2712" y="2712"/>
                    </a:cubicBezTo>
                    <a:cubicBezTo>
                      <a:pt x="4448" y="975"/>
                      <a:pt x="6803" y="0"/>
                      <a:pt x="9259" y="0"/>
                    </a:cubicBezTo>
                    <a:close/>
                  </a:path>
                </a:pathLst>
              </a:custGeom>
              <a:solidFill>
                <a:srgbClr val="F7DB34">
                  <a:alpha val="61961"/>
                </a:srgbClr>
              </a:solidFill>
              <a:ln w="38100" cap="sq">
                <a:solidFill>
                  <a:srgbClr val="000000">
                    <a:alpha val="61961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47625"/>
                <a:ext cx="2016202" cy="4626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779"/>
                  </a:lnSpc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380048" y="142057"/>
              <a:ext cx="12329405" cy="24961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Pemerintah Desa </a:t>
              </a: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Ormas</a:t>
              </a: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Forum Relawan</a:t>
              </a:r>
            </a:p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r>
                <a:rPr lang="en-US" sz="27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Forum PRB</a:t>
              </a: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0561166" y="1073501"/>
            <a:ext cx="3779509" cy="711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99"/>
              </a:lnSpc>
              <a:spcBef>
                <a:spcPct val="0"/>
              </a:spcBef>
            </a:pPr>
            <a:r>
              <a:rPr lang="en-US" sz="4213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Stakeholders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226836" y="2262414"/>
            <a:ext cx="5241764" cy="504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Tingkat </a:t>
            </a:r>
            <a:r>
              <a:rPr lang="en-US" sz="31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Kabupaten</a:t>
            </a:r>
            <a:r>
              <a:rPr lang="en-US" sz="31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/Kota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319367" y="6025627"/>
            <a:ext cx="2925863" cy="504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Tingkat Desa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549501" y="149299"/>
            <a:ext cx="5130040" cy="2352768"/>
            <a:chOff x="0" y="-112089"/>
            <a:chExt cx="808349" cy="37073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08349" cy="170705"/>
            </a:xfrm>
            <a:custGeom>
              <a:avLst/>
              <a:gdLst/>
              <a:ahLst/>
              <a:cxnLst/>
              <a:rect l="l" t="t" r="r" b="b"/>
              <a:pathLst>
                <a:path w="808349" h="170705">
                  <a:moveTo>
                    <a:pt x="17685" y="0"/>
                  </a:moveTo>
                  <a:lnTo>
                    <a:pt x="790664" y="0"/>
                  </a:lnTo>
                  <a:cubicBezTo>
                    <a:pt x="800431" y="0"/>
                    <a:pt x="808349" y="7918"/>
                    <a:pt x="808349" y="17685"/>
                  </a:cubicBezTo>
                  <a:lnTo>
                    <a:pt x="808349" y="153020"/>
                  </a:lnTo>
                  <a:cubicBezTo>
                    <a:pt x="808349" y="157710"/>
                    <a:pt x="806486" y="162208"/>
                    <a:pt x="803169" y="165525"/>
                  </a:cubicBezTo>
                  <a:cubicBezTo>
                    <a:pt x="799852" y="168842"/>
                    <a:pt x="795354" y="170705"/>
                    <a:pt x="790664" y="170705"/>
                  </a:cubicBezTo>
                  <a:lnTo>
                    <a:pt x="17685" y="170705"/>
                  </a:lnTo>
                  <a:cubicBezTo>
                    <a:pt x="12995" y="170705"/>
                    <a:pt x="8496" y="168842"/>
                    <a:pt x="5180" y="165525"/>
                  </a:cubicBezTo>
                  <a:cubicBezTo>
                    <a:pt x="1863" y="162208"/>
                    <a:pt x="0" y="157710"/>
                    <a:pt x="0" y="153020"/>
                  </a:cubicBezTo>
                  <a:lnTo>
                    <a:pt x="0" y="17685"/>
                  </a:lnTo>
                  <a:cubicBezTo>
                    <a:pt x="0" y="12995"/>
                    <a:pt x="1863" y="8496"/>
                    <a:pt x="5180" y="5180"/>
                  </a:cubicBezTo>
                  <a:cubicBezTo>
                    <a:pt x="8496" y="1863"/>
                    <a:pt x="12995" y="0"/>
                    <a:pt x="17685" y="0"/>
                  </a:cubicBezTo>
                  <a:close/>
                </a:path>
              </a:pathLst>
            </a:custGeom>
            <a:solidFill>
              <a:srgbClr val="F7DB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112089"/>
              <a:ext cx="808349" cy="3707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79"/>
                </a:lnSpc>
              </a:pPr>
              <a:r>
                <a:rPr lang="en-US" sz="4699" dirty="0">
                  <a:solidFill>
                    <a:srgbClr val="FFFFFF"/>
                  </a:solidFill>
                  <a:latin typeface="Heading Now 71-78"/>
                  <a:ea typeface="Heading Now 71-78"/>
                  <a:cs typeface="Heading Now 71-78"/>
                  <a:sym typeface="Heading Now 71-78"/>
                </a:rPr>
                <a:t>Kerjasama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-120197" y="566045"/>
            <a:ext cx="1148897" cy="1047055"/>
            <a:chOff x="0" y="0"/>
            <a:chExt cx="181034" cy="164986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81034" cy="164986"/>
            </a:xfrm>
            <a:custGeom>
              <a:avLst/>
              <a:gdLst/>
              <a:ahLst/>
              <a:cxnLst/>
              <a:rect l="l" t="t" r="r" b="b"/>
              <a:pathLst>
                <a:path w="181034" h="164986">
                  <a:moveTo>
                    <a:pt x="78968" y="0"/>
                  </a:moveTo>
                  <a:lnTo>
                    <a:pt x="102066" y="0"/>
                  </a:lnTo>
                  <a:cubicBezTo>
                    <a:pt x="145679" y="0"/>
                    <a:pt x="181034" y="35355"/>
                    <a:pt x="181034" y="78968"/>
                  </a:cubicBezTo>
                  <a:lnTo>
                    <a:pt x="181034" y="86019"/>
                  </a:lnTo>
                  <a:cubicBezTo>
                    <a:pt x="181034" y="129631"/>
                    <a:pt x="145679" y="164986"/>
                    <a:pt x="102066" y="164986"/>
                  </a:cubicBezTo>
                  <a:lnTo>
                    <a:pt x="78968" y="164986"/>
                  </a:lnTo>
                  <a:cubicBezTo>
                    <a:pt x="58024" y="164986"/>
                    <a:pt x="37938" y="156666"/>
                    <a:pt x="23129" y="141857"/>
                  </a:cubicBezTo>
                  <a:cubicBezTo>
                    <a:pt x="8320" y="127048"/>
                    <a:pt x="0" y="106962"/>
                    <a:pt x="0" y="86019"/>
                  </a:cubicBezTo>
                  <a:lnTo>
                    <a:pt x="0" y="78968"/>
                  </a:lnTo>
                  <a:cubicBezTo>
                    <a:pt x="0" y="35355"/>
                    <a:pt x="35355" y="0"/>
                    <a:pt x="78968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47625"/>
              <a:ext cx="181034" cy="2126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5072869" y="1070552"/>
            <a:ext cx="3779509" cy="1530645"/>
            <a:chOff x="0" y="-52278"/>
            <a:chExt cx="595543" cy="241186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595543" cy="164986"/>
            </a:xfrm>
            <a:custGeom>
              <a:avLst/>
              <a:gdLst/>
              <a:ahLst/>
              <a:cxnLst/>
              <a:rect l="l" t="t" r="r" b="b"/>
              <a:pathLst>
                <a:path w="595543" h="164986">
                  <a:moveTo>
                    <a:pt x="24005" y="0"/>
                  </a:moveTo>
                  <a:lnTo>
                    <a:pt x="571539" y="0"/>
                  </a:lnTo>
                  <a:cubicBezTo>
                    <a:pt x="584796" y="0"/>
                    <a:pt x="595543" y="10747"/>
                    <a:pt x="595543" y="24005"/>
                  </a:cubicBezTo>
                  <a:lnTo>
                    <a:pt x="595543" y="140982"/>
                  </a:lnTo>
                  <a:cubicBezTo>
                    <a:pt x="595543" y="154239"/>
                    <a:pt x="584796" y="164986"/>
                    <a:pt x="571539" y="164986"/>
                  </a:cubicBezTo>
                  <a:lnTo>
                    <a:pt x="24005" y="164986"/>
                  </a:lnTo>
                  <a:cubicBezTo>
                    <a:pt x="10747" y="164986"/>
                    <a:pt x="0" y="154239"/>
                    <a:pt x="0" y="140982"/>
                  </a:cubicBezTo>
                  <a:lnTo>
                    <a:pt x="0" y="24005"/>
                  </a:lnTo>
                  <a:cubicBezTo>
                    <a:pt x="0" y="10747"/>
                    <a:pt x="10747" y="0"/>
                    <a:pt x="24005" y="0"/>
                  </a:cubicBezTo>
                  <a:close/>
                </a:path>
              </a:pathLst>
            </a:custGeom>
            <a:solidFill>
              <a:srgbClr val="5383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52278"/>
              <a:ext cx="595543" cy="2411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b="1" dirty="0" err="1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Multipihak</a:t>
              </a:r>
              <a:endParaRPr lang="en-US" sz="4200" b="1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882</Words>
  <Application>Microsoft Office PowerPoint</Application>
  <PresentationFormat>Custom</PresentationFormat>
  <Paragraphs>179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Open Sauce Bold</vt:lpstr>
      <vt:lpstr>Open Sauce Italics</vt:lpstr>
      <vt:lpstr>Calibri</vt:lpstr>
      <vt:lpstr>Heading Now 71-78</vt:lpstr>
      <vt:lpstr>Open Sauce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Kerjasama Multipihak dalam Penanggulangan Bencana</dc:title>
  <cp:lastModifiedBy>Ribka Kezia</cp:lastModifiedBy>
  <cp:revision>3</cp:revision>
  <dcterms:created xsi:type="dcterms:W3CDTF">2006-08-16T00:00:00Z</dcterms:created>
  <dcterms:modified xsi:type="dcterms:W3CDTF">2026-06-18T07:51:09Z</dcterms:modified>
  <dc:identifier>DAHM1hvVXs8</dc:identifier>
</cp:coreProperties>
</file>