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29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327" r:id="rId3"/>
    <p:sldId id="344" r:id="rId4"/>
    <p:sldId id="268" r:id="rId5"/>
    <p:sldId id="1120" r:id="rId6"/>
    <p:sldId id="269" r:id="rId7"/>
    <p:sldId id="270" r:id="rId8"/>
    <p:sldId id="272" r:id="rId9"/>
    <p:sldId id="273" r:id="rId10"/>
    <p:sldId id="274" r:id="rId11"/>
    <p:sldId id="275" r:id="rId12"/>
    <p:sldId id="262" r:id="rId13"/>
    <p:sldId id="2147483644" r:id="rId14"/>
    <p:sldId id="2147482987" r:id="rId15"/>
    <p:sldId id="2147482988" r:id="rId16"/>
    <p:sldId id="2147482990" r:id="rId17"/>
    <p:sldId id="2147483645" r:id="rId18"/>
    <p:sldId id="2147482993" r:id="rId19"/>
    <p:sldId id="2147482994" r:id="rId20"/>
    <p:sldId id="2147482997" r:id="rId21"/>
    <p:sldId id="2147482992" r:id="rId22"/>
    <p:sldId id="2147472601" r:id="rId23"/>
    <p:sldId id="2147483646" r:id="rId24"/>
    <p:sldId id="2147483034" r:id="rId25"/>
    <p:sldId id="2147472602" r:id="rId26"/>
    <p:sldId id="263" r:id="rId27"/>
    <p:sldId id="258" r:id="rId28"/>
    <p:sldId id="2147483647" r:id="rId29"/>
    <p:sldId id="2147483039" r:id="rId30"/>
    <p:sldId id="264" r:id="rId31"/>
    <p:sldId id="266" r:id="rId32"/>
    <p:sldId id="267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147470367" r:id="rId42"/>
    <p:sldId id="276" r:id="rId43"/>
    <p:sldId id="328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34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/>
    <p:restoredTop sz="94694"/>
  </p:normalViewPr>
  <p:slideViewPr>
    <p:cSldViewPr snapToGrid="0">
      <p:cViewPr varScale="1">
        <p:scale>
          <a:sx n="78" d="100"/>
          <a:sy n="78" d="100"/>
        </p:scale>
        <p:origin x="48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586601046941181"/>
          <c:y val="3.1007957776010522E-2"/>
          <c:w val="0.6341339895305883"/>
          <c:h val="0.941086165173153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C8-2848-87BA-F215DD8483D2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C8-2848-87BA-F215DD8483D2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3C8-2848-87BA-F215DD8483D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3C8-2848-87BA-F215DD8483D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3C8-2848-87BA-F215DD8483D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3C8-2848-87BA-F215DD8483D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3C8-2848-87BA-F215DD8483D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3C8-2848-87BA-F215DD8483D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3C8-2848-87BA-F215DD8483D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3C8-2848-87BA-F215DD8483D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3C8-2848-87BA-F215DD8483D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3C8-2848-87BA-F215DD8483D2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3C8-2848-87BA-F215DD8483D2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3C8-2848-87BA-F215DD8483D2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F3C8-2848-87BA-F215DD8483D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F3C8-2848-87BA-F215DD8483D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F3C8-2848-87BA-F215DD8483D2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F3C8-2848-87BA-F215DD8483D2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F3C8-2848-87BA-F215DD8483D2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F3C8-2848-87BA-F215DD8483D2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F3C8-2848-87BA-F215DD8483D2}"/>
              </c:ext>
            </c:extLst>
          </c:dPt>
          <c:dPt>
            <c:idx val="2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F3C8-2848-87BA-F215DD8483D2}"/>
              </c:ext>
            </c:extLst>
          </c:dPt>
          <c:dPt>
            <c:idx val="23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F3C8-2848-87BA-F215DD8483D2}"/>
              </c:ext>
            </c:extLst>
          </c:dPt>
          <c:dPt>
            <c:idx val="2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F3C8-2848-87BA-F215DD8483D2}"/>
              </c:ext>
            </c:extLst>
          </c:dPt>
          <c:dPt>
            <c:idx val="2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F3C8-2848-87BA-F215DD8483D2}"/>
              </c:ext>
            </c:extLst>
          </c:dPt>
          <c:dPt>
            <c:idx val="2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F3C8-2848-87BA-F215DD8483D2}"/>
              </c:ext>
            </c:extLst>
          </c:dPt>
          <c:dPt>
            <c:idx val="2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F3C8-2848-87BA-F215DD8483D2}"/>
              </c:ext>
            </c:extLst>
          </c:dPt>
          <c:dPt>
            <c:idx val="2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F3C8-2848-87BA-F215DD8483D2}"/>
              </c:ext>
            </c:extLst>
          </c:dPt>
          <c:dPt>
            <c:idx val="3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F3C8-2848-87BA-F215DD8483D2}"/>
              </c:ext>
            </c:extLst>
          </c:dPt>
          <c:dPt>
            <c:idx val="3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F3C8-2848-87BA-F215DD8483D2}"/>
              </c:ext>
            </c:extLst>
          </c:dPt>
          <c:dPt>
            <c:idx val="3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F3C8-2848-87BA-F215DD8483D2}"/>
              </c:ext>
            </c:extLst>
          </c:dPt>
          <c:dLbls>
            <c:dLbl>
              <c:idx val="4"/>
              <c:layout>
                <c:manualLayout>
                  <c:x val="-1.2915776900103935E-16"/>
                  <c:y val="-6.105355437590133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C8-2848-87BA-F215DD8483D2}"/>
                </c:ext>
              </c:extLst>
            </c:dLbl>
            <c:dLbl>
              <c:idx val="37"/>
              <c:layout>
                <c:manualLayout>
                  <c:x val="0"/>
                  <c:y val="-1.7623737370233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E288-A348-8DB6-951DF36D92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Sheet1!$A$2:$A$39</c:f>
              <c:strCache>
                <c:ptCount val="38"/>
                <c:pt idx="0">
                  <c:v>Papua Tengah</c:v>
                </c:pt>
                <c:pt idx="1">
                  <c:v>Nusa Tenggara Barat</c:v>
                </c:pt>
                <c:pt idx="2">
                  <c:v>Papua Barat</c:v>
                </c:pt>
                <c:pt idx="3">
                  <c:v>Papua Barat Daya</c:v>
                </c:pt>
                <c:pt idx="4">
                  <c:v>Papua Pegunungan</c:v>
                </c:pt>
                <c:pt idx="5">
                  <c:v>Maluku</c:v>
                </c:pt>
                <c:pt idx="6">
                  <c:v>Papua</c:v>
                </c:pt>
                <c:pt idx="7">
                  <c:v>Sumatera Barat</c:v>
                </c:pt>
                <c:pt idx="8">
                  <c:v>Papua Selatan</c:v>
                </c:pt>
                <c:pt idx="9">
                  <c:v>Kep. Bangka Belitung</c:v>
                </c:pt>
                <c:pt idx="10">
                  <c:v>Sulawesi Barat</c:v>
                </c:pt>
                <c:pt idx="11">
                  <c:v>Kalimantan Utara</c:v>
                </c:pt>
                <c:pt idx="12">
                  <c:v>Riau</c:v>
                </c:pt>
                <c:pt idx="13">
                  <c:v>Sumatera Utara</c:v>
                </c:pt>
                <c:pt idx="14">
                  <c:v>Kalimantan Timur</c:v>
                </c:pt>
                <c:pt idx="15">
                  <c:v>Aceh</c:v>
                </c:pt>
                <c:pt idx="16">
                  <c:v>Sulawesi Selatan</c:v>
                </c:pt>
                <c:pt idx="17">
                  <c:v>Jambi</c:v>
                </c:pt>
                <c:pt idx="18">
                  <c:v>Bengkulu</c:v>
                </c:pt>
                <c:pt idx="19">
                  <c:v>Kalimantan Tengah</c:v>
                </c:pt>
                <c:pt idx="20">
                  <c:v>Lampung</c:v>
                </c:pt>
                <c:pt idx="21">
                  <c:v>Gorontalo</c:v>
                </c:pt>
                <c:pt idx="22">
                  <c:v>Dki Jakarta</c:v>
                </c:pt>
                <c:pt idx="23">
                  <c:v>Jawa Barat</c:v>
                </c:pt>
                <c:pt idx="24">
                  <c:v>Jawa Timur</c:v>
                </c:pt>
                <c:pt idx="25">
                  <c:v>Jawa Tengah</c:v>
                </c:pt>
                <c:pt idx="26">
                  <c:v>Banten</c:v>
                </c:pt>
                <c:pt idx="27">
                  <c:v>Kalimantan Selatan</c:v>
                </c:pt>
                <c:pt idx="28">
                  <c:v>Sumatera Selatan</c:v>
                </c:pt>
                <c:pt idx="29">
                  <c:v>Nusa Tenggara Timur</c:v>
                </c:pt>
                <c:pt idx="30">
                  <c:v>Di Yogyakarta</c:v>
                </c:pt>
                <c:pt idx="31">
                  <c:v>Kalimantan Barat</c:v>
                </c:pt>
                <c:pt idx="32">
                  <c:v>Sulawesi Utara</c:v>
                </c:pt>
                <c:pt idx="33">
                  <c:v>Sulawesi Tenggara</c:v>
                </c:pt>
                <c:pt idx="34">
                  <c:v>Bali</c:v>
                </c:pt>
                <c:pt idx="35">
                  <c:v>Kep. Riau</c:v>
                </c:pt>
                <c:pt idx="36">
                  <c:v>Sulawesi Tengah</c:v>
                </c:pt>
                <c:pt idx="37">
                  <c:v>Maluku Utara</c:v>
                </c:pt>
              </c:strCache>
            </c:strRef>
          </c:cat>
          <c:val>
            <c:numRef>
              <c:f>Sheet1!$B$2:$B$39</c:f>
              <c:numCache>
                <c:formatCode>General</c:formatCode>
                <c:ptCount val="38"/>
                <c:pt idx="0">
                  <c:v>-9.83</c:v>
                </c:pt>
                <c:pt idx="1">
                  <c:v>-0.82</c:v>
                </c:pt>
                <c:pt idx="2">
                  <c:v>-0.23</c:v>
                </c:pt>
                <c:pt idx="3">
                  <c:v>3.19</c:v>
                </c:pt>
                <c:pt idx="4">
                  <c:v>3.19</c:v>
                </c:pt>
                <c:pt idx="5">
                  <c:v>3.39</c:v>
                </c:pt>
                <c:pt idx="6">
                  <c:v>3.55</c:v>
                </c:pt>
                <c:pt idx="7">
                  <c:v>3.94</c:v>
                </c:pt>
                <c:pt idx="8">
                  <c:v>3.99</c:v>
                </c:pt>
                <c:pt idx="9">
                  <c:v>4.09</c:v>
                </c:pt>
                <c:pt idx="10">
                  <c:v>4.29</c:v>
                </c:pt>
                <c:pt idx="11">
                  <c:v>4.54</c:v>
                </c:pt>
                <c:pt idx="12">
                  <c:v>4.59</c:v>
                </c:pt>
                <c:pt idx="13">
                  <c:v>4.6900000000000004</c:v>
                </c:pt>
                <c:pt idx="14">
                  <c:v>4.6900000000000004</c:v>
                </c:pt>
                <c:pt idx="15">
                  <c:v>4.82</c:v>
                </c:pt>
                <c:pt idx="16">
                  <c:v>4.9400000000000004</c:v>
                </c:pt>
                <c:pt idx="17">
                  <c:v>4.99</c:v>
                </c:pt>
                <c:pt idx="18">
                  <c:v>4.99</c:v>
                </c:pt>
                <c:pt idx="19">
                  <c:v>4.99</c:v>
                </c:pt>
                <c:pt idx="20">
                  <c:v>5.09</c:v>
                </c:pt>
                <c:pt idx="21">
                  <c:v>5.14</c:v>
                </c:pt>
                <c:pt idx="22">
                  <c:v>5.18</c:v>
                </c:pt>
                <c:pt idx="23">
                  <c:v>5.23</c:v>
                </c:pt>
                <c:pt idx="24">
                  <c:v>5.23</c:v>
                </c:pt>
                <c:pt idx="25">
                  <c:v>5.28</c:v>
                </c:pt>
                <c:pt idx="26">
                  <c:v>5.33</c:v>
                </c:pt>
                <c:pt idx="27">
                  <c:v>5.39</c:v>
                </c:pt>
                <c:pt idx="28">
                  <c:v>5.42</c:v>
                </c:pt>
                <c:pt idx="29">
                  <c:v>5.44</c:v>
                </c:pt>
                <c:pt idx="30">
                  <c:v>5.49</c:v>
                </c:pt>
                <c:pt idx="31">
                  <c:v>5.59</c:v>
                </c:pt>
                <c:pt idx="32">
                  <c:v>5.64</c:v>
                </c:pt>
                <c:pt idx="33">
                  <c:v>5.89</c:v>
                </c:pt>
                <c:pt idx="34">
                  <c:v>5.95</c:v>
                </c:pt>
                <c:pt idx="35">
                  <c:v>7.14</c:v>
                </c:pt>
                <c:pt idx="36">
                  <c:v>7.95</c:v>
                </c:pt>
                <c:pt idx="37">
                  <c:v>32.090000000000003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F3C8-2848-87BA-F215DD848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59129056"/>
        <c:axId val="20536783"/>
      </c:barChart>
      <c:catAx>
        <c:axId val="1759129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536783"/>
        <c:crosses val="autoZero"/>
        <c:auto val="1"/>
        <c:lblAlgn val="ctr"/>
        <c:lblOffset val="100"/>
        <c:noMultiLvlLbl val="0"/>
      </c:catAx>
      <c:valAx>
        <c:axId val="205367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5912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FAE631-0208-4C47-8268-296E85627E48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d-ID"/>
        </a:p>
      </dgm:t>
    </dgm:pt>
    <dgm:pt modelId="{4E03714F-0A7D-5A41-B105-4623662450C5}">
      <dgm:prSet phldrT="[Teks]" custT="1"/>
      <dgm:spPr>
        <a:xfrm>
          <a:off x="15" y="13566"/>
          <a:ext cx="1516642" cy="606656"/>
        </a:xfrm>
        <a:prstGeom prst="rect">
          <a:avLst/>
        </a:prstGeom>
        <a:solidFill>
          <a:srgbClr val="649941"/>
        </a:solidFill>
        <a:ln w="6350" cap="flat" cmpd="sng" algn="ctr">
          <a:solidFill>
            <a:sysClr val="windowText" lastClr="000000"/>
          </a:solidFill>
          <a:prstDash val="solid"/>
        </a:ln>
        <a:effectLst/>
      </dgm:spPr>
      <dgm:t>
        <a:bodyPr/>
        <a:lstStyle/>
        <a:p>
          <a:r>
            <a:rPr lang="id-ID" sz="1400" b="1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Pajak</a:t>
          </a:r>
        </a:p>
      </dgm:t>
    </dgm:pt>
    <dgm:pt modelId="{CC48C9DD-725F-3C4D-AAF7-614FD66DB60A}" type="parTrans" cxnId="{12202996-D916-D04D-9F36-13EF0A109CFC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76EA24DE-B86F-D242-8F12-16B4DEF93CB9}" type="sibTrans" cxnId="{12202996-D916-D04D-9F36-13EF0A109CFC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7AB7D249-5CA8-CF49-9A3F-D15EC2741A84}">
      <dgm:prSet phldrT="[Teks]" custT="1"/>
      <dgm:spPr>
        <a:xfrm>
          <a:off x="15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Jenis</a:t>
          </a:r>
        </a:p>
      </dgm:t>
    </dgm:pt>
    <dgm:pt modelId="{372303A6-C783-DF43-9F9B-6155577CA7C8}" type="parTrans" cxnId="{A107BC31-B40D-8E49-8FC1-D32F82540E9E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6CB8C6C2-F464-5F4D-9F6C-CB1508DC96C4}" type="sibTrans" cxnId="{A107BC31-B40D-8E49-8FC1-D32F82540E9E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8C59F019-4884-DD4D-BBD0-E6DAACD2360E}">
      <dgm:prSet phldrT="[Teks]" custT="1"/>
      <dgm:spPr>
        <a:xfrm>
          <a:off x="15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Subyek</a:t>
          </a:r>
        </a:p>
      </dgm:t>
    </dgm:pt>
    <dgm:pt modelId="{C6025016-6DF3-3646-A3F2-08A13B342EB9}" type="parTrans" cxnId="{8E02E527-3F58-6846-B1BE-2EC3A6660644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542AA9B4-1217-164A-A757-C3FE781F9B69}" type="sibTrans" cxnId="{8E02E527-3F58-6846-B1BE-2EC3A6660644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287F9741-79F5-DA47-B3FC-AA41E64A1358}">
      <dgm:prSet phldrT="[Teks]" custT="1"/>
      <dgm:spPr>
        <a:xfrm>
          <a:off x="1728987" y="13566"/>
          <a:ext cx="1516642" cy="606656"/>
        </a:xfrm>
        <a:prstGeom prst="rect">
          <a:avLst/>
        </a:prstGeom>
        <a:solidFill>
          <a:srgbClr val="649941"/>
        </a:solidFill>
        <a:ln w="6350" cap="flat" cmpd="sng" algn="ctr">
          <a:solidFill>
            <a:sysClr val="windowText" lastClr="000000"/>
          </a:solidFill>
          <a:prstDash val="solid"/>
        </a:ln>
        <a:effectLst/>
      </dgm:spPr>
      <dgm:t>
        <a:bodyPr/>
        <a:lstStyle/>
        <a:p>
          <a:r>
            <a:rPr lang="id-ID" sz="1400" b="1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Retribusi</a:t>
          </a:r>
        </a:p>
      </dgm:t>
    </dgm:pt>
    <dgm:pt modelId="{93239A9B-34E9-CF4B-B3BD-A4E921ECE51A}" type="parTrans" cxnId="{7502F4B0-9D62-4245-80CC-A0E3DF68CF17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5C6D3910-6853-974A-93D3-0DD335329A40}" type="sibTrans" cxnId="{7502F4B0-9D62-4245-80CC-A0E3DF68CF17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C9D570E4-3FCB-264F-9496-9118093AF3E5}">
      <dgm:prSet phldrT="[Teks]" custT="1"/>
      <dgm:spPr>
        <a:xfrm>
          <a:off x="1728987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Jenis</a:t>
          </a:r>
        </a:p>
      </dgm:t>
    </dgm:pt>
    <dgm:pt modelId="{F43F51C0-706A-AC42-BD75-9FF796A9C64E}" type="parTrans" cxnId="{33B9D670-6DC7-B446-953C-B0482DD505D2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4AFB2CC8-B5A1-2448-83BF-411F495743EC}" type="sibTrans" cxnId="{33B9D670-6DC7-B446-953C-B0482DD505D2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9B89FE7B-A5F6-5843-88FE-0F4C08F8EA1A}">
      <dgm:prSet phldrT="[Teks]" custT="1"/>
      <dgm:spPr>
        <a:xfrm>
          <a:off x="1728987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Subyek</a:t>
          </a:r>
        </a:p>
      </dgm:t>
    </dgm:pt>
    <dgm:pt modelId="{81A69EEA-B608-2940-8242-84790D033F6B}" type="parTrans" cxnId="{ABC83B33-AC80-BA48-A6FF-1475B5C5360B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3FEF5925-7823-224A-84F2-2C51905A768D}" type="sibTrans" cxnId="{ABC83B33-AC80-BA48-A6FF-1475B5C5360B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98FCC2A0-15DB-1740-904B-C9B63A6099D4}">
      <dgm:prSet phldrT="[Teks]" custT="1"/>
      <dgm:spPr>
        <a:xfrm>
          <a:off x="15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Wajib</a:t>
          </a:r>
        </a:p>
      </dgm:t>
    </dgm:pt>
    <dgm:pt modelId="{747AD030-B0CB-7B4D-BEDE-C9990A926AC1}" type="parTrans" cxnId="{B7DA158E-515F-4242-95B6-D57CF47F4181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0D91EBEE-5254-8345-820D-3799B7D6ADB3}" type="sibTrans" cxnId="{B7DA158E-515F-4242-95B6-D57CF47F4181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2FFCC70A-33E4-A143-9989-DEA169282998}">
      <dgm:prSet phldrT="[Teks]" custT="1"/>
      <dgm:spPr>
        <a:xfrm>
          <a:off x="15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Obyek</a:t>
          </a:r>
        </a:p>
      </dgm:t>
    </dgm:pt>
    <dgm:pt modelId="{74837192-A0B8-7E49-944B-60A8D707B84E}" type="parTrans" cxnId="{6561C2A9-144E-9442-BC80-4449F19427C0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CBEA8471-C19E-8346-8227-B784DFC11D2B}" type="sibTrans" cxnId="{6561C2A9-144E-9442-BC80-4449F19427C0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072F98EA-01EF-DA4C-BC37-282491856BB7}">
      <dgm:prSet phldrT="[Teks]" custT="1"/>
      <dgm:spPr>
        <a:xfrm>
          <a:off x="15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Dasar Pengenaan</a:t>
          </a:r>
        </a:p>
      </dgm:t>
    </dgm:pt>
    <dgm:pt modelId="{30AE3DC5-65CF-8B44-89D5-DEC41880761E}" type="parTrans" cxnId="{7B63E682-F7B5-3B49-B7B6-B6C1747A6340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314E4C13-5744-F34D-93C2-269B4488E04E}" type="sibTrans" cxnId="{7B63E682-F7B5-3B49-B7B6-B6C1747A6340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3DF8F23E-0801-0546-82CB-3F1CC18D633F}">
      <dgm:prSet phldrT="[Teks]" custT="1"/>
      <dgm:spPr>
        <a:xfrm>
          <a:off x="15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Saat Terutang</a:t>
          </a:r>
        </a:p>
      </dgm:t>
    </dgm:pt>
    <dgm:pt modelId="{A95579C1-8343-2B4A-B4DD-D4723F356B4A}" type="parTrans" cxnId="{218C1D8A-547E-8240-93FC-D1B2EAE55455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9AA6FC42-6E38-8A45-A613-4254B32C0E01}" type="sibTrans" cxnId="{218C1D8A-547E-8240-93FC-D1B2EAE55455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88D6CC1C-4F24-9C4D-BA00-D3C983A93120}">
      <dgm:prSet phldrT="[Teks]" custT="1"/>
      <dgm:spPr>
        <a:xfrm>
          <a:off x="15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Wilayah Pemungutan</a:t>
          </a:r>
        </a:p>
      </dgm:t>
    </dgm:pt>
    <dgm:pt modelId="{5E0C7A53-A76E-934C-B384-A11DA6B636A0}" type="parTrans" cxnId="{158BB604-9E20-BE46-B4C9-98F1DEB0F012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9E83D2DC-972D-1E49-AE61-773B51D88538}" type="sibTrans" cxnId="{158BB604-9E20-BE46-B4C9-98F1DEB0F012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5DF2FB41-AA1A-2F4C-8A46-4EB4AD2E2D53}">
      <dgm:prSet phldrT="[Teks]" custT="1"/>
      <dgm:spPr>
        <a:xfrm>
          <a:off x="15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Tarif</a:t>
          </a:r>
        </a:p>
      </dgm:t>
    </dgm:pt>
    <dgm:pt modelId="{4395CC29-88EA-5F48-B63A-ED65A3B8DC89}" type="parTrans" cxnId="{7B46C17C-18DA-2C49-BA33-891545FA7888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7BDC133F-C0FC-6A42-B665-4CD6B1F48C24}" type="sibTrans" cxnId="{7B46C17C-18DA-2C49-BA33-891545FA7888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78909FE3-4580-134B-A463-6079AA902D97}">
      <dgm:prSet phldrT="[Teks]" custT="1"/>
      <dgm:spPr>
        <a:xfrm>
          <a:off x="1728987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Wajib</a:t>
          </a:r>
        </a:p>
      </dgm:t>
    </dgm:pt>
    <dgm:pt modelId="{B352A8AA-4B4F-E24B-873F-83C01ABA0A1D}" type="parTrans" cxnId="{95D0EB76-6887-D942-B7E1-A5D9218776B1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3F41CCC7-F07A-024A-AE3C-7263AA089EF0}" type="sibTrans" cxnId="{95D0EB76-6887-D942-B7E1-A5D9218776B1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E9CF9CD6-AFFB-A642-B692-3E522AFBC8F8}">
      <dgm:prSet phldrT="[Teks]" custT="1"/>
      <dgm:spPr>
        <a:xfrm>
          <a:off x="1728987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Obyek</a:t>
          </a:r>
        </a:p>
      </dgm:t>
    </dgm:pt>
    <dgm:pt modelId="{D7E8D33C-97D4-EE47-A0C6-328130397730}" type="parTrans" cxnId="{FC44B4BA-56ED-7140-A373-A0ACF0A1C626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B96BE4F4-24D9-0F44-A55A-279D406663E0}" type="sibTrans" cxnId="{FC44B4BA-56ED-7140-A373-A0ACF0A1C626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DB2A3067-7344-3A4C-B2CF-751708EEFF9D}">
      <dgm:prSet phldrT="[Teks]" custT="1"/>
      <dgm:spPr>
        <a:xfrm>
          <a:off x="1728987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Tingkat Penggunaan Jasa</a:t>
          </a:r>
        </a:p>
      </dgm:t>
    </dgm:pt>
    <dgm:pt modelId="{7E1F0214-25CB-7446-B2DC-E5B0FBD6C765}" type="parTrans" cxnId="{B2832649-2EEC-B64B-986B-3BB5F9349486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34306EF7-6A8C-6F4A-9924-EB2DE3426FF1}" type="sibTrans" cxnId="{B2832649-2EEC-B64B-986B-3BB5F9349486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88F706F1-EB2E-624D-A392-26F953039CE6}">
      <dgm:prSet phldrT="[Teks]" custT="1"/>
      <dgm:spPr>
        <a:xfrm>
          <a:off x="1728987" y="620223"/>
          <a:ext cx="1516642" cy="2894602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50000"/>
            </a:lnSpc>
          </a:pPr>
          <a:r>
            <a:rPr lang="id-ID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Tarif</a:t>
          </a:r>
        </a:p>
      </dgm:t>
    </dgm:pt>
    <dgm:pt modelId="{6F00CB32-DF0E-C546-94B9-641CE9DD4938}" type="parTrans" cxnId="{A4D0BF01-6A47-6245-BD70-0B9B2BAC6BB1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D852B8DD-147F-2344-9CA4-F53FF70D2BA9}" type="sibTrans" cxnId="{A4D0BF01-6A47-6245-BD70-0B9B2BAC6BB1}">
      <dgm:prSet/>
      <dgm:spPr/>
      <dgm:t>
        <a:bodyPr/>
        <a:lstStyle/>
        <a:p>
          <a:endParaRPr lang="id-ID" sz="1600">
            <a:latin typeface="Amasis MT Pro" panose="02040504050005020304" pitchFamily="18" charset="0"/>
          </a:endParaRPr>
        </a:p>
      </dgm:t>
    </dgm:pt>
    <dgm:pt modelId="{62A998F5-8874-B443-9E82-393CD2D58C9E}" type="pres">
      <dgm:prSet presAssocID="{F8FAE631-0208-4C47-8268-296E85627E48}" presName="Name0" presStyleCnt="0">
        <dgm:presLayoutVars>
          <dgm:dir/>
          <dgm:animLvl val="lvl"/>
          <dgm:resizeHandles val="exact"/>
        </dgm:presLayoutVars>
      </dgm:prSet>
      <dgm:spPr/>
    </dgm:pt>
    <dgm:pt modelId="{8B1F8B8C-4A0A-3F43-8B12-9D29CE1220C0}" type="pres">
      <dgm:prSet presAssocID="{4E03714F-0A7D-5A41-B105-4623662450C5}" presName="composite" presStyleCnt="0"/>
      <dgm:spPr/>
    </dgm:pt>
    <dgm:pt modelId="{273EBF36-993C-C644-B3CA-2C29B4AF5417}" type="pres">
      <dgm:prSet presAssocID="{4E03714F-0A7D-5A41-B105-4623662450C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4E468D3C-6CE0-6B44-BD5E-876933CD7B23}" type="pres">
      <dgm:prSet presAssocID="{4E03714F-0A7D-5A41-B105-4623662450C5}" presName="desTx" presStyleLbl="alignAccFollowNode1" presStyleIdx="0" presStyleCnt="2">
        <dgm:presLayoutVars>
          <dgm:bulletEnabled val="1"/>
        </dgm:presLayoutVars>
      </dgm:prSet>
      <dgm:spPr/>
    </dgm:pt>
    <dgm:pt modelId="{3C488281-2FB6-2E4E-AEA1-97C325CEF1A5}" type="pres">
      <dgm:prSet presAssocID="{76EA24DE-B86F-D242-8F12-16B4DEF93CB9}" presName="space" presStyleCnt="0"/>
      <dgm:spPr/>
    </dgm:pt>
    <dgm:pt modelId="{1E2AA91B-EA39-7E4B-AE50-C758448A202A}" type="pres">
      <dgm:prSet presAssocID="{287F9741-79F5-DA47-B3FC-AA41E64A1358}" presName="composite" presStyleCnt="0"/>
      <dgm:spPr/>
    </dgm:pt>
    <dgm:pt modelId="{B64D1F87-A996-1A4C-9B0C-0D0F6BB7E995}" type="pres">
      <dgm:prSet presAssocID="{287F9741-79F5-DA47-B3FC-AA41E64A135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ADC4CB8-3BAB-6542-BE28-D2F34864E5F5}" type="pres">
      <dgm:prSet presAssocID="{287F9741-79F5-DA47-B3FC-AA41E64A135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4D0BF01-6A47-6245-BD70-0B9B2BAC6BB1}" srcId="{287F9741-79F5-DA47-B3FC-AA41E64A1358}" destId="{88F706F1-EB2E-624D-A392-26F953039CE6}" srcOrd="5" destOrd="0" parTransId="{6F00CB32-DF0E-C546-94B9-641CE9DD4938}" sibTransId="{D852B8DD-147F-2344-9CA4-F53FF70D2BA9}"/>
    <dgm:cxn modelId="{94FC8402-7CF1-A143-91FC-A5EDB1F8076A}" type="presOf" srcId="{C9D570E4-3FCB-264F-9496-9118093AF3E5}" destId="{FADC4CB8-3BAB-6542-BE28-D2F34864E5F5}" srcOrd="0" destOrd="0" presId="urn:microsoft.com/office/officeart/2005/8/layout/hList1"/>
    <dgm:cxn modelId="{158BB604-9E20-BE46-B4C9-98F1DEB0F012}" srcId="{4E03714F-0A7D-5A41-B105-4623662450C5}" destId="{88D6CC1C-4F24-9C4D-BA00-D3C983A93120}" srcOrd="6" destOrd="0" parTransId="{5E0C7A53-A76E-934C-B384-A11DA6B636A0}" sibTransId="{9E83D2DC-972D-1E49-AE61-773B51D88538}"/>
    <dgm:cxn modelId="{9903CA13-9D72-0748-86BD-E734619E7253}" type="presOf" srcId="{88D6CC1C-4F24-9C4D-BA00-D3C983A93120}" destId="{4E468D3C-6CE0-6B44-BD5E-876933CD7B23}" srcOrd="0" destOrd="6" presId="urn:microsoft.com/office/officeart/2005/8/layout/hList1"/>
    <dgm:cxn modelId="{03BF2F1F-F191-614D-BE92-DBC67E8D1D0D}" type="presOf" srcId="{072F98EA-01EF-DA4C-BC37-282491856BB7}" destId="{4E468D3C-6CE0-6B44-BD5E-876933CD7B23}" srcOrd="0" destOrd="4" presId="urn:microsoft.com/office/officeart/2005/8/layout/hList1"/>
    <dgm:cxn modelId="{8E02E527-3F58-6846-B1BE-2EC3A6660644}" srcId="{4E03714F-0A7D-5A41-B105-4623662450C5}" destId="{8C59F019-4884-DD4D-BBD0-E6DAACD2360E}" srcOrd="1" destOrd="0" parTransId="{C6025016-6DF3-3646-A3F2-08A13B342EB9}" sibTransId="{542AA9B4-1217-164A-A757-C3FE781F9B69}"/>
    <dgm:cxn modelId="{A107BC31-B40D-8E49-8FC1-D32F82540E9E}" srcId="{4E03714F-0A7D-5A41-B105-4623662450C5}" destId="{7AB7D249-5CA8-CF49-9A3F-D15EC2741A84}" srcOrd="0" destOrd="0" parTransId="{372303A6-C783-DF43-9F9B-6155577CA7C8}" sibTransId="{6CB8C6C2-F464-5F4D-9F6C-CB1508DC96C4}"/>
    <dgm:cxn modelId="{ABC83B33-AC80-BA48-A6FF-1475B5C5360B}" srcId="{287F9741-79F5-DA47-B3FC-AA41E64A1358}" destId="{9B89FE7B-A5F6-5843-88FE-0F4C08F8EA1A}" srcOrd="1" destOrd="0" parTransId="{81A69EEA-B608-2940-8242-84790D033F6B}" sibTransId="{3FEF5925-7823-224A-84F2-2C51905A768D}"/>
    <dgm:cxn modelId="{64189460-FBA1-324E-8E56-8AF43C03CBAF}" type="presOf" srcId="{98FCC2A0-15DB-1740-904B-C9B63A6099D4}" destId="{4E468D3C-6CE0-6B44-BD5E-876933CD7B23}" srcOrd="0" destOrd="2" presId="urn:microsoft.com/office/officeart/2005/8/layout/hList1"/>
    <dgm:cxn modelId="{ABAE3464-FC47-4D4C-BC71-3EC7AACC5C45}" type="presOf" srcId="{8C59F019-4884-DD4D-BBD0-E6DAACD2360E}" destId="{4E468D3C-6CE0-6B44-BD5E-876933CD7B23}" srcOrd="0" destOrd="1" presId="urn:microsoft.com/office/officeart/2005/8/layout/hList1"/>
    <dgm:cxn modelId="{379E5664-6B68-1942-9A10-9EF43E587A64}" type="presOf" srcId="{88F706F1-EB2E-624D-A392-26F953039CE6}" destId="{FADC4CB8-3BAB-6542-BE28-D2F34864E5F5}" srcOrd="0" destOrd="5" presId="urn:microsoft.com/office/officeart/2005/8/layout/hList1"/>
    <dgm:cxn modelId="{B2832649-2EEC-B64B-986B-3BB5F9349486}" srcId="{287F9741-79F5-DA47-B3FC-AA41E64A1358}" destId="{DB2A3067-7344-3A4C-B2CF-751708EEFF9D}" srcOrd="4" destOrd="0" parTransId="{7E1F0214-25CB-7446-B2DC-E5B0FBD6C765}" sibTransId="{34306EF7-6A8C-6F4A-9924-EB2DE3426FF1}"/>
    <dgm:cxn modelId="{FFB92F6E-DEF7-F444-AC13-03554F3408F4}" type="presOf" srcId="{287F9741-79F5-DA47-B3FC-AA41E64A1358}" destId="{B64D1F87-A996-1A4C-9B0C-0D0F6BB7E995}" srcOrd="0" destOrd="0" presId="urn:microsoft.com/office/officeart/2005/8/layout/hList1"/>
    <dgm:cxn modelId="{228AEB4F-7540-A94B-B195-D53757092AC5}" type="presOf" srcId="{2FFCC70A-33E4-A143-9989-DEA169282998}" destId="{4E468D3C-6CE0-6B44-BD5E-876933CD7B23}" srcOrd="0" destOrd="3" presId="urn:microsoft.com/office/officeart/2005/8/layout/hList1"/>
    <dgm:cxn modelId="{A6101570-882F-8147-A7C9-89E6312AA240}" type="presOf" srcId="{F8FAE631-0208-4C47-8268-296E85627E48}" destId="{62A998F5-8874-B443-9E82-393CD2D58C9E}" srcOrd="0" destOrd="0" presId="urn:microsoft.com/office/officeart/2005/8/layout/hList1"/>
    <dgm:cxn modelId="{33B9D670-6DC7-B446-953C-B0482DD505D2}" srcId="{287F9741-79F5-DA47-B3FC-AA41E64A1358}" destId="{C9D570E4-3FCB-264F-9496-9118093AF3E5}" srcOrd="0" destOrd="0" parTransId="{F43F51C0-706A-AC42-BD75-9FF796A9C64E}" sibTransId="{4AFB2CC8-B5A1-2448-83BF-411F495743EC}"/>
    <dgm:cxn modelId="{1E6CBB54-1852-5341-96A9-BEF1D4221B4D}" type="presOf" srcId="{5DF2FB41-AA1A-2F4C-8A46-4EB4AD2E2D53}" destId="{4E468D3C-6CE0-6B44-BD5E-876933CD7B23}" srcOrd="0" destOrd="7" presId="urn:microsoft.com/office/officeart/2005/8/layout/hList1"/>
    <dgm:cxn modelId="{95D0EB76-6887-D942-B7E1-A5D9218776B1}" srcId="{287F9741-79F5-DA47-B3FC-AA41E64A1358}" destId="{78909FE3-4580-134B-A463-6079AA902D97}" srcOrd="2" destOrd="0" parTransId="{B352A8AA-4B4F-E24B-873F-83C01ABA0A1D}" sibTransId="{3F41CCC7-F07A-024A-AE3C-7263AA089EF0}"/>
    <dgm:cxn modelId="{D94BF756-402E-2D45-AD17-EA0E037378D3}" type="presOf" srcId="{7AB7D249-5CA8-CF49-9A3F-D15EC2741A84}" destId="{4E468D3C-6CE0-6B44-BD5E-876933CD7B23}" srcOrd="0" destOrd="0" presId="urn:microsoft.com/office/officeart/2005/8/layout/hList1"/>
    <dgm:cxn modelId="{7B46C17C-18DA-2C49-BA33-891545FA7888}" srcId="{4E03714F-0A7D-5A41-B105-4623662450C5}" destId="{5DF2FB41-AA1A-2F4C-8A46-4EB4AD2E2D53}" srcOrd="7" destOrd="0" parTransId="{4395CC29-88EA-5F48-B63A-ED65A3B8DC89}" sibTransId="{7BDC133F-C0FC-6A42-B665-4CD6B1F48C24}"/>
    <dgm:cxn modelId="{7B63E682-F7B5-3B49-B7B6-B6C1747A6340}" srcId="{4E03714F-0A7D-5A41-B105-4623662450C5}" destId="{072F98EA-01EF-DA4C-BC37-282491856BB7}" srcOrd="4" destOrd="0" parTransId="{30AE3DC5-65CF-8B44-89D5-DEC41880761E}" sibTransId="{314E4C13-5744-F34D-93C2-269B4488E04E}"/>
    <dgm:cxn modelId="{28645886-5ACA-114F-B5E5-82943DD9BB22}" type="presOf" srcId="{9B89FE7B-A5F6-5843-88FE-0F4C08F8EA1A}" destId="{FADC4CB8-3BAB-6542-BE28-D2F34864E5F5}" srcOrd="0" destOrd="1" presId="urn:microsoft.com/office/officeart/2005/8/layout/hList1"/>
    <dgm:cxn modelId="{218C1D8A-547E-8240-93FC-D1B2EAE55455}" srcId="{4E03714F-0A7D-5A41-B105-4623662450C5}" destId="{3DF8F23E-0801-0546-82CB-3F1CC18D633F}" srcOrd="5" destOrd="0" parTransId="{A95579C1-8343-2B4A-B4DD-D4723F356B4A}" sibTransId="{9AA6FC42-6E38-8A45-A613-4254B32C0E01}"/>
    <dgm:cxn modelId="{DD64AF8C-4AAE-0A4C-9674-EF5EF165B50E}" type="presOf" srcId="{DB2A3067-7344-3A4C-B2CF-751708EEFF9D}" destId="{FADC4CB8-3BAB-6542-BE28-D2F34864E5F5}" srcOrd="0" destOrd="4" presId="urn:microsoft.com/office/officeart/2005/8/layout/hList1"/>
    <dgm:cxn modelId="{B7DA158E-515F-4242-95B6-D57CF47F4181}" srcId="{4E03714F-0A7D-5A41-B105-4623662450C5}" destId="{98FCC2A0-15DB-1740-904B-C9B63A6099D4}" srcOrd="2" destOrd="0" parTransId="{747AD030-B0CB-7B4D-BEDE-C9990A926AC1}" sibTransId="{0D91EBEE-5254-8345-820D-3799B7D6ADB3}"/>
    <dgm:cxn modelId="{EDE6CC95-528A-BB45-A44B-42A53DA65A17}" type="presOf" srcId="{E9CF9CD6-AFFB-A642-B692-3E522AFBC8F8}" destId="{FADC4CB8-3BAB-6542-BE28-D2F34864E5F5}" srcOrd="0" destOrd="3" presId="urn:microsoft.com/office/officeart/2005/8/layout/hList1"/>
    <dgm:cxn modelId="{12202996-D916-D04D-9F36-13EF0A109CFC}" srcId="{F8FAE631-0208-4C47-8268-296E85627E48}" destId="{4E03714F-0A7D-5A41-B105-4623662450C5}" srcOrd="0" destOrd="0" parTransId="{CC48C9DD-725F-3C4D-AAF7-614FD66DB60A}" sibTransId="{76EA24DE-B86F-D242-8F12-16B4DEF93CB9}"/>
    <dgm:cxn modelId="{6561C2A9-144E-9442-BC80-4449F19427C0}" srcId="{4E03714F-0A7D-5A41-B105-4623662450C5}" destId="{2FFCC70A-33E4-A143-9989-DEA169282998}" srcOrd="3" destOrd="0" parTransId="{74837192-A0B8-7E49-944B-60A8D707B84E}" sibTransId="{CBEA8471-C19E-8346-8227-B784DFC11D2B}"/>
    <dgm:cxn modelId="{7502F4B0-9D62-4245-80CC-A0E3DF68CF17}" srcId="{F8FAE631-0208-4C47-8268-296E85627E48}" destId="{287F9741-79F5-DA47-B3FC-AA41E64A1358}" srcOrd="1" destOrd="0" parTransId="{93239A9B-34E9-CF4B-B3BD-A4E921ECE51A}" sibTransId="{5C6D3910-6853-974A-93D3-0DD335329A40}"/>
    <dgm:cxn modelId="{FC44B4BA-56ED-7140-A373-A0ACF0A1C626}" srcId="{287F9741-79F5-DA47-B3FC-AA41E64A1358}" destId="{E9CF9CD6-AFFB-A642-B692-3E522AFBC8F8}" srcOrd="3" destOrd="0" parTransId="{D7E8D33C-97D4-EE47-A0C6-328130397730}" sibTransId="{B96BE4F4-24D9-0F44-A55A-279D406663E0}"/>
    <dgm:cxn modelId="{FE8B53C5-E9E6-A34E-B79C-C5D3F1646375}" type="presOf" srcId="{4E03714F-0A7D-5A41-B105-4623662450C5}" destId="{273EBF36-993C-C644-B3CA-2C29B4AF5417}" srcOrd="0" destOrd="0" presId="urn:microsoft.com/office/officeart/2005/8/layout/hList1"/>
    <dgm:cxn modelId="{03124CDD-CF4B-7A4D-BD95-9C8016408301}" type="presOf" srcId="{78909FE3-4580-134B-A463-6079AA902D97}" destId="{FADC4CB8-3BAB-6542-BE28-D2F34864E5F5}" srcOrd="0" destOrd="2" presId="urn:microsoft.com/office/officeart/2005/8/layout/hList1"/>
    <dgm:cxn modelId="{9751F0EB-B02A-C24C-91B8-B5C53B494B40}" type="presOf" srcId="{3DF8F23E-0801-0546-82CB-3F1CC18D633F}" destId="{4E468D3C-6CE0-6B44-BD5E-876933CD7B23}" srcOrd="0" destOrd="5" presId="urn:microsoft.com/office/officeart/2005/8/layout/hList1"/>
    <dgm:cxn modelId="{05C923A2-4636-A44C-8E9C-BD3B7BA0B0F1}" type="presParOf" srcId="{62A998F5-8874-B443-9E82-393CD2D58C9E}" destId="{8B1F8B8C-4A0A-3F43-8B12-9D29CE1220C0}" srcOrd="0" destOrd="0" presId="urn:microsoft.com/office/officeart/2005/8/layout/hList1"/>
    <dgm:cxn modelId="{742DF06B-EBEC-3F49-A732-261D5AA4D0BE}" type="presParOf" srcId="{8B1F8B8C-4A0A-3F43-8B12-9D29CE1220C0}" destId="{273EBF36-993C-C644-B3CA-2C29B4AF5417}" srcOrd="0" destOrd="0" presId="urn:microsoft.com/office/officeart/2005/8/layout/hList1"/>
    <dgm:cxn modelId="{70A5E132-BBA1-EC4B-A637-7C144124AB53}" type="presParOf" srcId="{8B1F8B8C-4A0A-3F43-8B12-9D29CE1220C0}" destId="{4E468D3C-6CE0-6B44-BD5E-876933CD7B23}" srcOrd="1" destOrd="0" presId="urn:microsoft.com/office/officeart/2005/8/layout/hList1"/>
    <dgm:cxn modelId="{2972E7EF-3949-E64C-BD25-20531E4F3D71}" type="presParOf" srcId="{62A998F5-8874-B443-9E82-393CD2D58C9E}" destId="{3C488281-2FB6-2E4E-AEA1-97C325CEF1A5}" srcOrd="1" destOrd="0" presId="urn:microsoft.com/office/officeart/2005/8/layout/hList1"/>
    <dgm:cxn modelId="{C259DCD1-CB7D-0C4D-9B96-157CDDE590D6}" type="presParOf" srcId="{62A998F5-8874-B443-9E82-393CD2D58C9E}" destId="{1E2AA91B-EA39-7E4B-AE50-C758448A202A}" srcOrd="2" destOrd="0" presId="urn:microsoft.com/office/officeart/2005/8/layout/hList1"/>
    <dgm:cxn modelId="{79C6FEC2-FEEB-8743-B26D-7C3F96365EE8}" type="presParOf" srcId="{1E2AA91B-EA39-7E4B-AE50-C758448A202A}" destId="{B64D1F87-A996-1A4C-9B0C-0D0F6BB7E995}" srcOrd="0" destOrd="0" presId="urn:microsoft.com/office/officeart/2005/8/layout/hList1"/>
    <dgm:cxn modelId="{9C40D637-0050-B040-838F-796AC552A45F}" type="presParOf" srcId="{1E2AA91B-EA39-7E4B-AE50-C758448A202A}" destId="{FADC4CB8-3BAB-6542-BE28-D2F34864E5F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EBF36-993C-C644-B3CA-2C29B4AF5417}">
      <dsp:nvSpPr>
        <dsp:cNvPr id="0" name=""/>
        <dsp:cNvSpPr/>
      </dsp:nvSpPr>
      <dsp:spPr>
        <a:xfrm>
          <a:off x="15" y="33467"/>
          <a:ext cx="1516642" cy="606656"/>
        </a:xfrm>
        <a:prstGeom prst="rect">
          <a:avLst/>
        </a:prstGeom>
        <a:solidFill>
          <a:srgbClr val="649941"/>
        </a:solidFill>
        <a:ln w="6350" cap="flat" cmpd="sng" algn="ctr">
          <a:solidFill>
            <a:sysClr val="windowText" lastClr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Pajak</a:t>
          </a:r>
        </a:p>
      </dsp:txBody>
      <dsp:txXfrm>
        <a:off x="15" y="33467"/>
        <a:ext cx="1516642" cy="606656"/>
      </dsp:txXfrm>
    </dsp:sp>
    <dsp:sp modelId="{4E468D3C-6CE0-6B44-BD5E-876933CD7B23}">
      <dsp:nvSpPr>
        <dsp:cNvPr id="0" name=""/>
        <dsp:cNvSpPr/>
      </dsp:nvSpPr>
      <dsp:spPr>
        <a:xfrm>
          <a:off x="15" y="640124"/>
          <a:ext cx="1516642" cy="2854800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Jenis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Subyek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Wajib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Obyek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Dasar Pengenaan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Saat Terutang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Wilayah Pemungutan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Tarif</a:t>
          </a:r>
        </a:p>
      </dsp:txBody>
      <dsp:txXfrm>
        <a:off x="15" y="640124"/>
        <a:ext cx="1516642" cy="2854800"/>
      </dsp:txXfrm>
    </dsp:sp>
    <dsp:sp modelId="{B64D1F87-A996-1A4C-9B0C-0D0F6BB7E995}">
      <dsp:nvSpPr>
        <dsp:cNvPr id="0" name=""/>
        <dsp:cNvSpPr/>
      </dsp:nvSpPr>
      <dsp:spPr>
        <a:xfrm>
          <a:off x="1728987" y="33467"/>
          <a:ext cx="1516642" cy="606656"/>
        </a:xfrm>
        <a:prstGeom prst="rect">
          <a:avLst/>
        </a:prstGeom>
        <a:solidFill>
          <a:srgbClr val="649941"/>
        </a:solidFill>
        <a:ln w="6350" cap="flat" cmpd="sng" algn="ctr">
          <a:solidFill>
            <a:sysClr val="windowText" lastClr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Retribusi</a:t>
          </a:r>
        </a:p>
      </dsp:txBody>
      <dsp:txXfrm>
        <a:off x="1728987" y="33467"/>
        <a:ext cx="1516642" cy="606656"/>
      </dsp:txXfrm>
    </dsp:sp>
    <dsp:sp modelId="{FADC4CB8-3BAB-6542-BE28-D2F34864E5F5}">
      <dsp:nvSpPr>
        <dsp:cNvPr id="0" name=""/>
        <dsp:cNvSpPr/>
      </dsp:nvSpPr>
      <dsp:spPr>
        <a:xfrm>
          <a:off x="1728987" y="640124"/>
          <a:ext cx="1516642" cy="2854800"/>
        </a:xfrm>
        <a:prstGeom prst="rect">
          <a:avLst/>
        </a:prstGeom>
        <a:solidFill>
          <a:srgbClr val="649941">
            <a:lumMod val="20000"/>
            <a:lumOff val="80000"/>
            <a:alpha val="90000"/>
          </a:srgbClr>
        </a:solidFill>
        <a:ln w="6350" cap="flat" cmpd="sng" algn="ctr">
          <a:solidFill>
            <a:sysClr val="windowText" lastClr="000000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Jenis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Subyek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Wajib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Obyek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Tingkat Penggunaan Jasa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Tarif</a:t>
          </a:r>
        </a:p>
      </dsp:txBody>
      <dsp:txXfrm>
        <a:off x="1728987" y="640124"/>
        <a:ext cx="1516642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0.01697</cdr:x>
      <cdr:y>0.45359</cdr:y>
    </cdr:from>
    <cdr:to>
      <cdr:x>0.85948</cdr:x>
      <cdr:y>0.45359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3024871D-0A0F-4C4B-8DF6-C2760A36F96C}"/>
            </a:ext>
          </a:extLst>
        </cdr:cNvPr>
        <cdr:cNvCxnSpPr/>
      </cdr:nvCxnSpPr>
      <cdr:spPr>
        <a:xfrm xmlns:a="http://schemas.openxmlformats.org/drawingml/2006/main">
          <a:off x="61181" y="2496996"/>
          <a:ext cx="3037559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>
              <a:lumMod val="50000"/>
              <a:lumOff val="50000"/>
            </a:schemeClr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7F472-1170-B3DF-C436-3C79775A5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CB8EDB-25DB-A3C7-2755-F004318D1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EC968-6F76-3B8D-45EC-41B63630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54333-A90A-4F09-5B31-CDD18DDC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5BFD8-D8A2-4104-2603-F4EB7CA6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5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0B0FE-E20B-4178-A042-F13862F7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FCB46-57E9-2A6F-82F8-EBDD2F690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D4D0B-E215-5F24-51A4-E8D77ED1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684D1-3B13-0562-E636-33EE1311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5E2D5-844F-2277-89A4-87F78AAB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50170-75C6-6C05-DEEA-C33596430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F6A60-DE5D-ECDF-45D9-FB0B2D414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138C7-AA80-57B8-1467-56ED547E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97F9F-FEAF-E9FA-2230-DE94CBD3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AFF11-E3DB-21E5-A1CC-DF851F5F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41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521062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624183" y="6483840"/>
            <a:ext cx="347979" cy="3492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2">
              <a:spcBef>
                <a:spcPts val="254"/>
              </a:spcBef>
            </a:pPr>
            <a:fld id="{81D60167-4931-47E6-BA6A-407CBD079E47}" type="slidenum">
              <a:rPr lang="en-US" spc="-5" smtClean="0"/>
              <a:pPr marL="38102">
                <a:spcBef>
                  <a:spcPts val="254"/>
                </a:spcBef>
              </a:pPr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316625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563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72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55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2D59-ADCB-74AD-B302-1DAA178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3394B-00B8-0940-452D-E5E4FE611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6BEAE-DD6C-D4DD-9A48-1CD7E3A79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38BD-6851-D641-A5D2-603A68AA18EF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A1F49-7B31-969B-9DD0-F68296B3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309D9-8EC0-591F-6F26-48B6F103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59913-FD50-B446-B8ED-4602D6DC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8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52C35-6E89-7C51-8E3C-B3AE7D6F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E2D93-DE9C-4D5E-39D2-656A9ED7C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D984D-F188-9B84-17CB-32BA8D9E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C1E2A-1650-FCD7-CA75-C6A3D04F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C5D8C-F897-F442-0610-B3EA1A01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0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7F4AF-03EF-EDFD-7F4C-0DB0E1EF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DC71C-FD53-1963-227F-278DBE3AA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D8465-15EB-4F9E-31C5-605182C7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8AAFB-5F42-D1E7-0A00-9B02D2CBF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EBCDE-EB42-0CA5-9A3C-F6E23F7D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6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1B3D-D19D-0E42-12A7-3D9819033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C369D-40E0-4516-D05C-049E21001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B4E76-C8B7-9A40-6C62-5AC82BB2E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F3A92-05E0-D83D-A993-97671179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6919C-1F01-5233-F51F-B66151044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20359-83BD-C3CD-87A3-4A4D0D086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8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993A3-6074-C640-BA82-C80AB42A2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82661-EE3D-0014-86FB-2942BA9E9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C021C-D7A3-7EB0-2D3A-E7B6D5E0B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A3B3F-1181-09D8-F042-4D286EC0E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CAED7-7BFA-AC3C-40AC-A750DA011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B211E-08E9-7ACF-A26B-F17BB8A2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3A92E0-7299-725D-6C27-ACE67549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A45346-AF81-0CAA-F112-0454BB32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2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0DCC4-F4EE-390F-8E97-0879EC43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5B0B9-ABA1-1911-21A3-1BD1B0B28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2A7D8-F110-67E7-2D7E-8FA2801F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43863-E5DB-C15C-7AA5-FE079448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5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C2DB3-A52E-7966-B84D-924E1FC50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0229C-ADDF-E957-DD9B-4A197E83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31D-BE8C-88F8-2578-233EA62D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797DF-4674-7F08-5460-60C92959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4C5AA-4B19-0D20-2854-0FB596C8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EAD13-CDD4-95B6-75AD-98AE24A81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D5B15-E0D0-77BF-AE48-8C3000B6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368BE-B25F-131E-427A-78EE5B207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B37C3-56C8-6C98-1EA7-E45EBAB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3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0123-ED33-79A6-A37E-00BEB7862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7F44B5-6193-0151-9E33-F81240ADE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EAA78-12CF-565E-DC7B-67B9247A4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0BAB0-BFB4-A563-6F20-16913C5D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E2694-C873-6600-78D3-3B2A12E4B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A9280-7C6F-C3A3-4D2D-DDD57122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5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38F450-6E2D-D486-45F2-300C3D9D3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B628-1386-BB29-657F-53F3BACD7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3D0DC-DE9A-B136-989D-763F7113D7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E24E8-38A7-0740-AB0F-78FFC7798A11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5B333-12AE-646F-32EF-BD38B3F09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2D39-79AD-057B-30C2-430BF19B4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BD6F0-E5E4-3B45-94B5-20AF618B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8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 Garuda PNG HD, Garuda Pancasila Logo Free Download - Free Transparent  PNG Logos">
            <a:extLst>
              <a:ext uri="{FF2B5EF4-FFF2-40B4-BE49-F238E27FC236}">
                <a16:creationId xmlns:a16="http://schemas.microsoft.com/office/drawing/2014/main" id="{FB890E97-4FBA-6FDC-DB89-FFE45648E9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2" y="102971"/>
            <a:ext cx="437577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59BE6F-FD03-91AE-AE15-97156C132A15}"/>
              </a:ext>
            </a:extLst>
          </p:cNvPr>
          <p:cNvSpPr/>
          <p:nvPr userDrawn="1"/>
        </p:nvSpPr>
        <p:spPr>
          <a:xfrm>
            <a:off x="0" y="6680012"/>
            <a:ext cx="11709918" cy="180000"/>
          </a:xfrm>
          <a:prstGeom prst="rect">
            <a:avLst/>
          </a:prstGeom>
          <a:solidFill>
            <a:srgbClr val="0238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7A086-51BD-BA51-854A-9918042966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745974" y="-18661"/>
            <a:ext cx="2403965" cy="53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3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23">
        <a:defRPr>
          <a:latin typeface="+mn-lt"/>
          <a:ea typeface="+mn-ea"/>
          <a:cs typeface="+mn-cs"/>
        </a:defRPr>
      </a:lvl2pPr>
      <a:lvl3pPr marL="914446">
        <a:defRPr>
          <a:latin typeface="+mn-lt"/>
          <a:ea typeface="+mn-ea"/>
          <a:cs typeface="+mn-cs"/>
        </a:defRPr>
      </a:lvl3pPr>
      <a:lvl4pPr marL="1371669">
        <a:defRPr>
          <a:latin typeface="+mn-lt"/>
          <a:ea typeface="+mn-ea"/>
          <a:cs typeface="+mn-cs"/>
        </a:defRPr>
      </a:lvl4pPr>
      <a:lvl5pPr marL="1828891">
        <a:defRPr>
          <a:latin typeface="+mn-lt"/>
          <a:ea typeface="+mn-ea"/>
          <a:cs typeface="+mn-cs"/>
        </a:defRPr>
      </a:lvl5pPr>
      <a:lvl6pPr marL="2286114">
        <a:defRPr>
          <a:latin typeface="+mn-lt"/>
          <a:ea typeface="+mn-ea"/>
          <a:cs typeface="+mn-cs"/>
        </a:defRPr>
      </a:lvl6pPr>
      <a:lvl7pPr marL="2743337">
        <a:defRPr>
          <a:latin typeface="+mn-lt"/>
          <a:ea typeface="+mn-ea"/>
          <a:cs typeface="+mn-cs"/>
        </a:defRPr>
      </a:lvl7pPr>
      <a:lvl8pPr marL="3200560">
        <a:defRPr>
          <a:latin typeface="+mn-lt"/>
          <a:ea typeface="+mn-ea"/>
          <a:cs typeface="+mn-cs"/>
        </a:defRPr>
      </a:lvl8pPr>
      <a:lvl9pPr marL="365778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23">
        <a:defRPr>
          <a:latin typeface="+mn-lt"/>
          <a:ea typeface="+mn-ea"/>
          <a:cs typeface="+mn-cs"/>
        </a:defRPr>
      </a:lvl2pPr>
      <a:lvl3pPr marL="914446">
        <a:defRPr>
          <a:latin typeface="+mn-lt"/>
          <a:ea typeface="+mn-ea"/>
          <a:cs typeface="+mn-cs"/>
        </a:defRPr>
      </a:lvl3pPr>
      <a:lvl4pPr marL="1371669">
        <a:defRPr>
          <a:latin typeface="+mn-lt"/>
          <a:ea typeface="+mn-ea"/>
          <a:cs typeface="+mn-cs"/>
        </a:defRPr>
      </a:lvl4pPr>
      <a:lvl5pPr marL="1828891">
        <a:defRPr>
          <a:latin typeface="+mn-lt"/>
          <a:ea typeface="+mn-ea"/>
          <a:cs typeface="+mn-cs"/>
        </a:defRPr>
      </a:lvl5pPr>
      <a:lvl6pPr marL="2286114">
        <a:defRPr>
          <a:latin typeface="+mn-lt"/>
          <a:ea typeface="+mn-ea"/>
          <a:cs typeface="+mn-cs"/>
        </a:defRPr>
      </a:lvl6pPr>
      <a:lvl7pPr marL="2743337">
        <a:defRPr>
          <a:latin typeface="+mn-lt"/>
          <a:ea typeface="+mn-ea"/>
          <a:cs typeface="+mn-cs"/>
        </a:defRPr>
      </a:lvl7pPr>
      <a:lvl8pPr marL="3200560">
        <a:defRPr>
          <a:latin typeface="+mn-lt"/>
          <a:ea typeface="+mn-ea"/>
          <a:cs typeface="+mn-cs"/>
        </a:defRPr>
      </a:lvl8pPr>
      <a:lvl9pPr marL="365778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svg"/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3.png"/><Relationship Id="rId21" Type="http://schemas.openxmlformats.org/officeDocument/2006/relationships/image" Target="../media/image138.png"/><Relationship Id="rId42" Type="http://schemas.openxmlformats.org/officeDocument/2006/relationships/image" Target="../media/image159.png"/><Relationship Id="rId47" Type="http://schemas.openxmlformats.org/officeDocument/2006/relationships/image" Target="../media/image164.png"/><Relationship Id="rId63" Type="http://schemas.openxmlformats.org/officeDocument/2006/relationships/image" Target="../media/image180.png"/><Relationship Id="rId68" Type="http://schemas.openxmlformats.org/officeDocument/2006/relationships/image" Target="../media/image185.png"/><Relationship Id="rId7" Type="http://schemas.openxmlformats.org/officeDocument/2006/relationships/image" Target="../media/image123.png"/><Relationship Id="rId2" Type="http://schemas.openxmlformats.org/officeDocument/2006/relationships/image" Target="../media/image125.png"/><Relationship Id="rId16" Type="http://schemas.openxmlformats.org/officeDocument/2006/relationships/image" Target="../media/image133.png"/><Relationship Id="rId29" Type="http://schemas.openxmlformats.org/officeDocument/2006/relationships/image" Target="../media/image146.pn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32" Type="http://schemas.openxmlformats.org/officeDocument/2006/relationships/image" Target="../media/image149.png"/><Relationship Id="rId37" Type="http://schemas.openxmlformats.org/officeDocument/2006/relationships/image" Target="../media/image154.png"/><Relationship Id="rId40" Type="http://schemas.openxmlformats.org/officeDocument/2006/relationships/image" Target="../media/image157.png"/><Relationship Id="rId45" Type="http://schemas.openxmlformats.org/officeDocument/2006/relationships/image" Target="../media/image162.png"/><Relationship Id="rId53" Type="http://schemas.openxmlformats.org/officeDocument/2006/relationships/image" Target="../media/image170.png"/><Relationship Id="rId58" Type="http://schemas.openxmlformats.org/officeDocument/2006/relationships/image" Target="../media/image175.png"/><Relationship Id="rId66" Type="http://schemas.openxmlformats.org/officeDocument/2006/relationships/image" Target="../media/image183.png"/><Relationship Id="rId5" Type="http://schemas.openxmlformats.org/officeDocument/2006/relationships/image" Target="../media/image121.png"/><Relationship Id="rId61" Type="http://schemas.openxmlformats.org/officeDocument/2006/relationships/image" Target="../media/image178.png"/><Relationship Id="rId19" Type="http://schemas.openxmlformats.org/officeDocument/2006/relationships/image" Target="../media/image13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Relationship Id="rId27" Type="http://schemas.openxmlformats.org/officeDocument/2006/relationships/image" Target="../media/image144.png"/><Relationship Id="rId30" Type="http://schemas.openxmlformats.org/officeDocument/2006/relationships/image" Target="../media/image147.png"/><Relationship Id="rId35" Type="http://schemas.openxmlformats.org/officeDocument/2006/relationships/image" Target="../media/image152.png"/><Relationship Id="rId43" Type="http://schemas.openxmlformats.org/officeDocument/2006/relationships/image" Target="../media/image160.png"/><Relationship Id="rId48" Type="http://schemas.openxmlformats.org/officeDocument/2006/relationships/image" Target="../media/image165.png"/><Relationship Id="rId56" Type="http://schemas.openxmlformats.org/officeDocument/2006/relationships/image" Target="../media/image173.png"/><Relationship Id="rId64" Type="http://schemas.openxmlformats.org/officeDocument/2006/relationships/image" Target="../media/image181.png"/><Relationship Id="rId69" Type="http://schemas.openxmlformats.org/officeDocument/2006/relationships/image" Target="../media/image186.png"/><Relationship Id="rId8" Type="http://schemas.openxmlformats.org/officeDocument/2006/relationships/image" Target="../media/image124.png"/><Relationship Id="rId51" Type="http://schemas.openxmlformats.org/officeDocument/2006/relationships/image" Target="../media/image168.png"/><Relationship Id="rId3" Type="http://schemas.openxmlformats.org/officeDocument/2006/relationships/image" Target="../media/image119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5" Type="http://schemas.openxmlformats.org/officeDocument/2006/relationships/image" Target="../media/image142.png"/><Relationship Id="rId33" Type="http://schemas.openxmlformats.org/officeDocument/2006/relationships/image" Target="../media/image150.png"/><Relationship Id="rId38" Type="http://schemas.openxmlformats.org/officeDocument/2006/relationships/image" Target="../media/image155.png"/><Relationship Id="rId46" Type="http://schemas.openxmlformats.org/officeDocument/2006/relationships/image" Target="../media/image163.png"/><Relationship Id="rId59" Type="http://schemas.openxmlformats.org/officeDocument/2006/relationships/image" Target="../media/image176.png"/><Relationship Id="rId67" Type="http://schemas.openxmlformats.org/officeDocument/2006/relationships/image" Target="../media/image184.png"/><Relationship Id="rId20" Type="http://schemas.openxmlformats.org/officeDocument/2006/relationships/image" Target="../media/image137.png"/><Relationship Id="rId41" Type="http://schemas.openxmlformats.org/officeDocument/2006/relationships/image" Target="../media/image158.png"/><Relationship Id="rId54" Type="http://schemas.openxmlformats.org/officeDocument/2006/relationships/image" Target="../media/image171.png"/><Relationship Id="rId62" Type="http://schemas.openxmlformats.org/officeDocument/2006/relationships/image" Target="../media/image179.png"/><Relationship Id="rId70" Type="http://schemas.openxmlformats.org/officeDocument/2006/relationships/image" Target="../media/image18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2.png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28" Type="http://schemas.openxmlformats.org/officeDocument/2006/relationships/image" Target="../media/image145.png"/><Relationship Id="rId36" Type="http://schemas.openxmlformats.org/officeDocument/2006/relationships/image" Target="../media/image153.png"/><Relationship Id="rId49" Type="http://schemas.openxmlformats.org/officeDocument/2006/relationships/image" Target="../media/image166.png"/><Relationship Id="rId57" Type="http://schemas.openxmlformats.org/officeDocument/2006/relationships/image" Target="../media/image174.png"/><Relationship Id="rId10" Type="http://schemas.openxmlformats.org/officeDocument/2006/relationships/image" Target="../media/image127.png"/><Relationship Id="rId31" Type="http://schemas.openxmlformats.org/officeDocument/2006/relationships/image" Target="../media/image148.png"/><Relationship Id="rId44" Type="http://schemas.openxmlformats.org/officeDocument/2006/relationships/image" Target="../media/image161.png"/><Relationship Id="rId52" Type="http://schemas.openxmlformats.org/officeDocument/2006/relationships/image" Target="../media/image169.png"/><Relationship Id="rId60" Type="http://schemas.openxmlformats.org/officeDocument/2006/relationships/image" Target="../media/image177.png"/><Relationship Id="rId65" Type="http://schemas.openxmlformats.org/officeDocument/2006/relationships/image" Target="../media/image182.png"/><Relationship Id="rId4" Type="http://schemas.openxmlformats.org/officeDocument/2006/relationships/image" Target="../media/image120.png"/><Relationship Id="rId9" Type="http://schemas.openxmlformats.org/officeDocument/2006/relationships/image" Target="../media/image126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9" Type="http://schemas.openxmlformats.org/officeDocument/2006/relationships/image" Target="../media/image156.png"/><Relationship Id="rId34" Type="http://schemas.openxmlformats.org/officeDocument/2006/relationships/image" Target="../media/image151.png"/><Relationship Id="rId50" Type="http://schemas.openxmlformats.org/officeDocument/2006/relationships/image" Target="../media/image167.png"/><Relationship Id="rId55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sv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1.svg"/><Relationship Id="rId4" Type="http://schemas.openxmlformats.org/officeDocument/2006/relationships/image" Target="../media/image19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svg"/><Relationship Id="rId7" Type="http://schemas.openxmlformats.org/officeDocument/2006/relationships/image" Target="../media/image198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7.png"/><Relationship Id="rId5" Type="http://schemas.openxmlformats.org/officeDocument/2006/relationships/image" Target="../media/image196.svg"/><Relationship Id="rId4" Type="http://schemas.openxmlformats.org/officeDocument/2006/relationships/image" Target="../media/image195.png"/><Relationship Id="rId9" Type="http://schemas.openxmlformats.org/officeDocument/2006/relationships/image" Target="../media/image20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sv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4.svg"/><Relationship Id="rId4" Type="http://schemas.openxmlformats.org/officeDocument/2006/relationships/image" Target="../media/image2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sv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arallelogram 64">
            <a:extLst>
              <a:ext uri="{FF2B5EF4-FFF2-40B4-BE49-F238E27FC236}">
                <a16:creationId xmlns:a16="http://schemas.microsoft.com/office/drawing/2014/main" id="{4DFFD434-8EAA-4DD8-A536-A4E4FED57C53}"/>
              </a:ext>
            </a:extLst>
          </p:cNvPr>
          <p:cNvSpPr/>
          <p:nvPr/>
        </p:nvSpPr>
        <p:spPr>
          <a:xfrm rot="186855">
            <a:off x="3314360" y="450265"/>
            <a:ext cx="3697833" cy="2595437"/>
          </a:xfrm>
          <a:prstGeom prst="parallelogram">
            <a:avLst>
              <a:gd name="adj" fmla="val 80782"/>
            </a:avLst>
          </a:prstGeom>
          <a:gradFill>
            <a:gsLst>
              <a:gs pos="0">
                <a:srgbClr val="FCA311"/>
              </a:gs>
              <a:gs pos="69400">
                <a:srgbClr val="FFC000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: Shape 6">
            <a:extLst>
              <a:ext uri="{FF2B5EF4-FFF2-40B4-BE49-F238E27FC236}">
                <a16:creationId xmlns:a16="http://schemas.microsoft.com/office/drawing/2014/main" id="{5BDCF4F9-60CA-4917-9B83-28058CCA60AA}"/>
              </a:ext>
            </a:extLst>
          </p:cNvPr>
          <p:cNvSpPr/>
          <p:nvPr/>
        </p:nvSpPr>
        <p:spPr>
          <a:xfrm>
            <a:off x="-7538" y="0"/>
            <a:ext cx="6636849" cy="6660982"/>
          </a:xfrm>
          <a:custGeom>
            <a:avLst/>
            <a:gdLst>
              <a:gd name="connsiteX0" fmla="*/ 0 w 6585609"/>
              <a:gd name="connsiteY0" fmla="*/ 0 h 6858000"/>
              <a:gd name="connsiteX1" fmla="*/ 6585609 w 6585609"/>
              <a:gd name="connsiteY1" fmla="*/ 0 h 6858000"/>
              <a:gd name="connsiteX2" fmla="*/ 3499509 w 6585609"/>
              <a:gd name="connsiteY2" fmla="*/ 6858000 h 6858000"/>
              <a:gd name="connsiteX3" fmla="*/ 0 w 6585609"/>
              <a:gd name="connsiteY3" fmla="*/ 6858000 h 6858000"/>
              <a:gd name="connsiteX0" fmla="*/ 0 w 6585609"/>
              <a:gd name="connsiteY0" fmla="*/ 0 h 6858000"/>
              <a:gd name="connsiteX1" fmla="*/ 6585609 w 6585609"/>
              <a:gd name="connsiteY1" fmla="*/ 0 h 6858000"/>
              <a:gd name="connsiteX2" fmla="*/ 2606157 w 6585609"/>
              <a:gd name="connsiteY2" fmla="*/ 6842760 h 6858000"/>
              <a:gd name="connsiteX3" fmla="*/ 0 w 6585609"/>
              <a:gd name="connsiteY3" fmla="*/ 6858000 h 6858000"/>
              <a:gd name="connsiteX4" fmla="*/ 0 w 6585609"/>
              <a:gd name="connsiteY4" fmla="*/ 0 h 6858000"/>
              <a:gd name="connsiteX0" fmla="*/ 0 w 6585609"/>
              <a:gd name="connsiteY0" fmla="*/ 0 h 6858000"/>
              <a:gd name="connsiteX1" fmla="*/ 6585609 w 6585609"/>
              <a:gd name="connsiteY1" fmla="*/ 0 h 6858000"/>
              <a:gd name="connsiteX2" fmla="*/ 769307 w 6585609"/>
              <a:gd name="connsiteY2" fmla="*/ 6858000 h 6858000"/>
              <a:gd name="connsiteX3" fmla="*/ 0 w 6585609"/>
              <a:gd name="connsiteY3" fmla="*/ 6858000 h 6858000"/>
              <a:gd name="connsiteX4" fmla="*/ 0 w 6585609"/>
              <a:gd name="connsiteY4" fmla="*/ 0 h 6858000"/>
              <a:gd name="connsiteX0" fmla="*/ 0 w 6585609"/>
              <a:gd name="connsiteY0" fmla="*/ 0 h 6903720"/>
              <a:gd name="connsiteX1" fmla="*/ 6585609 w 6585609"/>
              <a:gd name="connsiteY1" fmla="*/ 0 h 6903720"/>
              <a:gd name="connsiteX2" fmla="*/ 1467025 w 6585609"/>
              <a:gd name="connsiteY2" fmla="*/ 6903720 h 6903720"/>
              <a:gd name="connsiteX3" fmla="*/ 0 w 6585609"/>
              <a:gd name="connsiteY3" fmla="*/ 6858000 h 6903720"/>
              <a:gd name="connsiteX4" fmla="*/ 0 w 6585609"/>
              <a:gd name="connsiteY4" fmla="*/ 0 h 6903720"/>
              <a:gd name="connsiteX0" fmla="*/ 0 w 6585609"/>
              <a:gd name="connsiteY0" fmla="*/ 0 h 6892145"/>
              <a:gd name="connsiteX1" fmla="*/ 6585609 w 6585609"/>
              <a:gd name="connsiteY1" fmla="*/ 0 h 6892145"/>
              <a:gd name="connsiteX2" fmla="*/ 1467025 w 6585609"/>
              <a:gd name="connsiteY2" fmla="*/ 6892145 h 6892145"/>
              <a:gd name="connsiteX3" fmla="*/ 0 w 6585609"/>
              <a:gd name="connsiteY3" fmla="*/ 6858000 h 6892145"/>
              <a:gd name="connsiteX4" fmla="*/ 0 w 6585609"/>
              <a:gd name="connsiteY4" fmla="*/ 0 h 6892145"/>
              <a:gd name="connsiteX0" fmla="*/ 0 w 6585609"/>
              <a:gd name="connsiteY0" fmla="*/ 0 h 6858000"/>
              <a:gd name="connsiteX1" fmla="*/ 6585609 w 6585609"/>
              <a:gd name="connsiteY1" fmla="*/ 0 h 6858000"/>
              <a:gd name="connsiteX2" fmla="*/ 1099330 w 6585609"/>
              <a:gd name="connsiteY2" fmla="*/ 6799548 h 6858000"/>
              <a:gd name="connsiteX3" fmla="*/ 0 w 6585609"/>
              <a:gd name="connsiteY3" fmla="*/ 6858000 h 6858000"/>
              <a:gd name="connsiteX4" fmla="*/ 0 w 658560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609" h="6858000">
                <a:moveTo>
                  <a:pt x="0" y="0"/>
                </a:moveTo>
                <a:lnTo>
                  <a:pt x="6585609" y="0"/>
                </a:lnTo>
                <a:lnTo>
                  <a:pt x="1099330" y="67995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53" t="-20047" r="-15559" b="-3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F279398B-1D50-4E58-ACB0-D0EBCB91019C}"/>
              </a:ext>
            </a:extLst>
          </p:cNvPr>
          <p:cNvSpPr/>
          <p:nvPr/>
        </p:nvSpPr>
        <p:spPr>
          <a:xfrm rot="186855">
            <a:off x="3190171" y="1456027"/>
            <a:ext cx="3259297" cy="2277874"/>
          </a:xfrm>
          <a:prstGeom prst="parallelogram">
            <a:avLst>
              <a:gd name="adj" fmla="val 80782"/>
            </a:avLst>
          </a:prstGeom>
          <a:gradFill>
            <a:gsLst>
              <a:gs pos="0">
                <a:srgbClr val="14213D"/>
              </a:gs>
              <a:gs pos="100000">
                <a:schemeClr val="accent5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: Shape 14">
            <a:extLst>
              <a:ext uri="{FF2B5EF4-FFF2-40B4-BE49-F238E27FC236}">
                <a16:creationId xmlns:a16="http://schemas.microsoft.com/office/drawing/2014/main" id="{535FA791-5DA1-49CB-B0F6-E298F59A5E01}"/>
              </a:ext>
            </a:extLst>
          </p:cNvPr>
          <p:cNvSpPr/>
          <p:nvPr/>
        </p:nvSpPr>
        <p:spPr>
          <a:xfrm>
            <a:off x="-15241" y="0"/>
            <a:ext cx="2861766" cy="2316480"/>
          </a:xfrm>
          <a:custGeom>
            <a:avLst/>
            <a:gdLst>
              <a:gd name="connsiteX0" fmla="*/ 0 w 2739391"/>
              <a:gd name="connsiteY0" fmla="*/ 0 h 2316480"/>
              <a:gd name="connsiteX1" fmla="*/ 2739391 w 2739391"/>
              <a:gd name="connsiteY1" fmla="*/ 0 h 2316480"/>
              <a:gd name="connsiteX2" fmla="*/ 194321 w 2739391"/>
              <a:gd name="connsiteY2" fmla="*/ 2316480 h 2316480"/>
              <a:gd name="connsiteX3" fmla="*/ 0 w 2739391"/>
              <a:gd name="connsiteY3" fmla="*/ 231648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391" h="2316480">
                <a:moveTo>
                  <a:pt x="0" y="0"/>
                </a:moveTo>
                <a:lnTo>
                  <a:pt x="2739391" y="0"/>
                </a:lnTo>
                <a:lnTo>
                  <a:pt x="194321" y="2316480"/>
                </a:lnTo>
                <a:lnTo>
                  <a:pt x="0" y="231648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60000"/>
                  <a:lumOff val="40000"/>
                </a:schemeClr>
              </a:gs>
              <a:gs pos="60000">
                <a:srgbClr val="FCA311"/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17">
            <a:extLst>
              <a:ext uri="{FF2B5EF4-FFF2-40B4-BE49-F238E27FC236}">
                <a16:creationId xmlns:a16="http://schemas.microsoft.com/office/drawing/2014/main" id="{C0742E9A-DB06-4F8F-AF10-E9464ED4F9DB}"/>
              </a:ext>
            </a:extLst>
          </p:cNvPr>
          <p:cNvSpPr/>
          <p:nvPr/>
        </p:nvSpPr>
        <p:spPr>
          <a:xfrm rot="8233724">
            <a:off x="9405" y="441796"/>
            <a:ext cx="3885725" cy="1012128"/>
          </a:xfrm>
          <a:custGeom>
            <a:avLst/>
            <a:gdLst>
              <a:gd name="connsiteX0" fmla="*/ 1094099 w 3885725"/>
              <a:gd name="connsiteY0" fmla="*/ 1012128 h 1012128"/>
              <a:gd name="connsiteX1" fmla="*/ 0 w 3885725"/>
              <a:gd name="connsiteY1" fmla="*/ 0 h 1012128"/>
              <a:gd name="connsiteX2" fmla="*/ 3885725 w 3885725"/>
              <a:gd name="connsiteY2" fmla="*/ 0 h 1012128"/>
              <a:gd name="connsiteX3" fmla="*/ 3885725 w 3885725"/>
              <a:gd name="connsiteY3" fmla="*/ 1012128 h 101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725" h="1012128">
                <a:moveTo>
                  <a:pt x="1094099" y="1012128"/>
                </a:moveTo>
                <a:lnTo>
                  <a:pt x="0" y="0"/>
                </a:lnTo>
                <a:lnTo>
                  <a:pt x="3885725" y="0"/>
                </a:lnTo>
                <a:lnTo>
                  <a:pt x="3885725" y="101212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0">
                <a:srgbClr val="FFFFFF">
                  <a:alpha val="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D872F5D5-09E3-4B81-8E03-663DF038935B}"/>
              </a:ext>
            </a:extLst>
          </p:cNvPr>
          <p:cNvSpPr/>
          <p:nvPr/>
        </p:nvSpPr>
        <p:spPr>
          <a:xfrm>
            <a:off x="-767062" y="4663440"/>
            <a:ext cx="3776480" cy="1971827"/>
          </a:xfrm>
          <a:prstGeom prst="parallelogram">
            <a:avLst>
              <a:gd name="adj" fmla="val 84277"/>
            </a:avLst>
          </a:prstGeom>
          <a:gradFill flip="none" rotWithShape="1">
            <a:gsLst>
              <a:gs pos="41000">
                <a:srgbClr val="E5E5E5"/>
              </a:gs>
              <a:gs pos="88000">
                <a:schemeClr val="bg1">
                  <a:lumMod val="6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0B1167BE-2952-4566-A560-2881A11CC56A}"/>
              </a:ext>
            </a:extLst>
          </p:cNvPr>
          <p:cNvSpPr/>
          <p:nvPr/>
        </p:nvSpPr>
        <p:spPr>
          <a:xfrm rot="5400000">
            <a:off x="-1493890" y="3151856"/>
            <a:ext cx="5471163" cy="2483382"/>
          </a:xfrm>
          <a:prstGeom prst="triangle">
            <a:avLst/>
          </a:prstGeom>
          <a:gradFill>
            <a:gsLst>
              <a:gs pos="0">
                <a:srgbClr val="14213D"/>
              </a:gs>
              <a:gs pos="100000">
                <a:schemeClr val="accent5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41">
            <a:extLst>
              <a:ext uri="{FF2B5EF4-FFF2-40B4-BE49-F238E27FC236}">
                <a16:creationId xmlns:a16="http://schemas.microsoft.com/office/drawing/2014/main" id="{4329B23F-8599-4F93-B4BA-043EFA556252}"/>
              </a:ext>
            </a:extLst>
          </p:cNvPr>
          <p:cNvSpPr/>
          <p:nvPr/>
        </p:nvSpPr>
        <p:spPr>
          <a:xfrm rot="7863275">
            <a:off x="-458110" y="5499610"/>
            <a:ext cx="2809997" cy="765758"/>
          </a:xfrm>
          <a:custGeom>
            <a:avLst/>
            <a:gdLst>
              <a:gd name="connsiteX0" fmla="*/ 666945 w 2809997"/>
              <a:gd name="connsiteY0" fmla="*/ 765758 h 765758"/>
              <a:gd name="connsiteX1" fmla="*/ 0 w 2809997"/>
              <a:gd name="connsiteY1" fmla="*/ 0 h 765758"/>
              <a:gd name="connsiteX2" fmla="*/ 2809997 w 2809997"/>
              <a:gd name="connsiteY2" fmla="*/ 0 h 765758"/>
              <a:gd name="connsiteX3" fmla="*/ 2809997 w 2809997"/>
              <a:gd name="connsiteY3" fmla="*/ 765758 h 76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9997" h="765758">
                <a:moveTo>
                  <a:pt x="666945" y="765758"/>
                </a:moveTo>
                <a:lnTo>
                  <a:pt x="0" y="0"/>
                </a:lnTo>
                <a:lnTo>
                  <a:pt x="2809997" y="0"/>
                </a:lnTo>
                <a:lnTo>
                  <a:pt x="2809997" y="76575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0">
                <a:srgbClr val="FFFFFF">
                  <a:alpha val="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401">
            <a:extLst>
              <a:ext uri="{FF2B5EF4-FFF2-40B4-BE49-F238E27FC236}">
                <a16:creationId xmlns:a16="http://schemas.microsoft.com/office/drawing/2014/main" id="{673BB754-A237-4C51-A635-55DDF3CAC0C9}"/>
              </a:ext>
            </a:extLst>
          </p:cNvPr>
          <p:cNvSpPr/>
          <p:nvPr/>
        </p:nvSpPr>
        <p:spPr>
          <a:xfrm>
            <a:off x="369824" y="2743200"/>
            <a:ext cx="5324938" cy="3780658"/>
          </a:xfrm>
          <a:custGeom>
            <a:avLst/>
            <a:gdLst>
              <a:gd name="connsiteX0" fmla="*/ 0 w 1047845"/>
              <a:gd name="connsiteY0" fmla="*/ 204216 h 721518"/>
              <a:gd name="connsiteX1" fmla="*/ 449866 w 1047845"/>
              <a:gd name="connsiteY1" fmla="*/ 0 h 721518"/>
              <a:gd name="connsiteX2" fmla="*/ 941070 w 1047845"/>
              <a:gd name="connsiteY2" fmla="*/ 257175 h 721518"/>
              <a:gd name="connsiteX3" fmla="*/ 989838 w 1047845"/>
              <a:gd name="connsiteY3" fmla="*/ 340900 h 721518"/>
              <a:gd name="connsiteX4" fmla="*/ 1047845 w 1047845"/>
              <a:gd name="connsiteY4" fmla="*/ 598075 h 721518"/>
              <a:gd name="connsiteX5" fmla="*/ 1034986 w 1047845"/>
              <a:gd name="connsiteY5" fmla="*/ 721519 h 721518"/>
              <a:gd name="connsiteX6" fmla="*/ 0 w 1047845"/>
              <a:gd name="connsiteY6" fmla="*/ 721519 h 721518"/>
              <a:gd name="connsiteX7" fmla="*/ 0 w 1047845"/>
              <a:gd name="connsiteY7" fmla="*/ 204216 h 72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845" h="721518">
                <a:moveTo>
                  <a:pt x="0" y="204216"/>
                </a:moveTo>
                <a:cubicBezTo>
                  <a:pt x="109633" y="79057"/>
                  <a:pt x="270415" y="0"/>
                  <a:pt x="449866" y="0"/>
                </a:cubicBezTo>
                <a:cubicBezTo>
                  <a:pt x="653415" y="0"/>
                  <a:pt x="833057" y="101822"/>
                  <a:pt x="941070" y="257175"/>
                </a:cubicBezTo>
                <a:cubicBezTo>
                  <a:pt x="955072" y="286512"/>
                  <a:pt x="971455" y="314420"/>
                  <a:pt x="989838" y="340900"/>
                </a:cubicBezTo>
                <a:cubicBezTo>
                  <a:pt x="1026986" y="418814"/>
                  <a:pt x="1047845" y="505968"/>
                  <a:pt x="1047845" y="598075"/>
                </a:cubicBezTo>
                <a:cubicBezTo>
                  <a:pt x="1047845" y="640366"/>
                  <a:pt x="1043369" y="681704"/>
                  <a:pt x="1034986" y="721519"/>
                </a:cubicBezTo>
                <a:lnTo>
                  <a:pt x="0" y="721519"/>
                </a:lnTo>
                <a:lnTo>
                  <a:pt x="0" y="204216"/>
                </a:lnTo>
                <a:close/>
              </a:path>
            </a:pathLst>
          </a:custGeom>
          <a:solidFill>
            <a:srgbClr val="1632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: Shape 403">
            <a:extLst>
              <a:ext uri="{FF2B5EF4-FFF2-40B4-BE49-F238E27FC236}">
                <a16:creationId xmlns:a16="http://schemas.microsoft.com/office/drawing/2014/main" id="{1B5C940C-2748-49E6-95AA-4788BE9D6590}"/>
              </a:ext>
            </a:extLst>
          </p:cNvPr>
          <p:cNvSpPr/>
          <p:nvPr/>
        </p:nvSpPr>
        <p:spPr>
          <a:xfrm>
            <a:off x="247651" y="3238500"/>
            <a:ext cx="4979025" cy="3472611"/>
          </a:xfrm>
          <a:custGeom>
            <a:avLst/>
            <a:gdLst>
              <a:gd name="connsiteX0" fmla="*/ 449771 w 964120"/>
              <a:gd name="connsiteY0" fmla="*/ 0 h 632174"/>
              <a:gd name="connsiteX1" fmla="*/ 964121 w 964120"/>
              <a:gd name="connsiteY1" fmla="*/ 514350 h 632174"/>
              <a:gd name="connsiteX2" fmla="*/ 950405 w 964120"/>
              <a:gd name="connsiteY2" fmla="*/ 632174 h 632174"/>
              <a:gd name="connsiteX3" fmla="*/ 947928 w 964120"/>
              <a:gd name="connsiteY3" fmla="*/ 632174 h 632174"/>
              <a:gd name="connsiteX4" fmla="*/ 961739 w 964120"/>
              <a:gd name="connsiteY4" fmla="*/ 514350 h 632174"/>
              <a:gd name="connsiteX5" fmla="*/ 449771 w 964120"/>
              <a:gd name="connsiteY5" fmla="*/ 2381 h 632174"/>
              <a:gd name="connsiteX6" fmla="*/ 2096 w 964120"/>
              <a:gd name="connsiteY6" fmla="*/ 265843 h 632174"/>
              <a:gd name="connsiteX7" fmla="*/ 0 w 964120"/>
              <a:gd name="connsiteY7" fmla="*/ 264700 h 632174"/>
              <a:gd name="connsiteX8" fmla="*/ 449771 w 964120"/>
              <a:gd name="connsiteY8" fmla="*/ 0 h 63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120" h="632174">
                <a:moveTo>
                  <a:pt x="449771" y="0"/>
                </a:moveTo>
                <a:cubicBezTo>
                  <a:pt x="733425" y="0"/>
                  <a:pt x="964121" y="230791"/>
                  <a:pt x="964121" y="514350"/>
                </a:cubicBezTo>
                <a:cubicBezTo>
                  <a:pt x="964121" y="554165"/>
                  <a:pt x="959358" y="593789"/>
                  <a:pt x="950405" y="632174"/>
                </a:cubicBezTo>
                <a:lnTo>
                  <a:pt x="947928" y="632174"/>
                </a:lnTo>
                <a:cubicBezTo>
                  <a:pt x="956977" y="593789"/>
                  <a:pt x="961739" y="554165"/>
                  <a:pt x="961739" y="514350"/>
                </a:cubicBezTo>
                <a:cubicBezTo>
                  <a:pt x="961739" y="232029"/>
                  <a:pt x="732092" y="2381"/>
                  <a:pt x="449771" y="2381"/>
                </a:cubicBezTo>
                <a:cubicBezTo>
                  <a:pt x="264033" y="2381"/>
                  <a:pt x="92488" y="103346"/>
                  <a:pt x="2096" y="265843"/>
                </a:cubicBezTo>
                <a:lnTo>
                  <a:pt x="0" y="264700"/>
                </a:lnTo>
                <a:cubicBezTo>
                  <a:pt x="90869" y="101441"/>
                  <a:pt x="263176" y="0"/>
                  <a:pt x="449771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05EB534C-19EB-4BDC-9ADB-404641918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3664" y="2074836"/>
            <a:ext cx="5087427" cy="1303020"/>
          </a:xfrm>
          <a:ln>
            <a:noFill/>
          </a:ln>
        </p:spPr>
        <p:txBody>
          <a:bodyPr anchor="ctr">
            <a:noAutofit/>
          </a:bodyPr>
          <a:lstStyle/>
          <a:p>
            <a:pPr algn="l" defTabSz="633078" fontAlgn="base">
              <a:spcAft>
                <a:spcPct val="0"/>
              </a:spcAft>
              <a:defRPr/>
            </a:pPr>
            <a:r>
              <a:rPr lang="en-US" sz="2400" b="1" i="1" dirty="0">
                <a:latin typeface="Berlin Sans FB Demi" panose="020E0802020502020306" pitchFamily="34" charset="0"/>
                <a:ea typeface="MS PGothic" pitchFamily="34" charset="-128"/>
                <a:cs typeface="Arial" charset="0"/>
              </a:rPr>
              <a:t>GAMBARAN UMUM PERBENDAHARAAN KEUANGAN DAERAH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7397143" y="5673607"/>
            <a:ext cx="4758824" cy="641598"/>
            <a:chOff x="7149493" y="5673607"/>
            <a:chExt cx="4758824" cy="641598"/>
          </a:xfrm>
        </p:grpSpPr>
        <p:sp>
          <p:nvSpPr>
            <p:cNvPr id="15" name="Rounded Rectangle 7">
              <a:extLst>
                <a:ext uri="{FF2B5EF4-FFF2-40B4-BE49-F238E27FC236}">
                  <a16:creationId xmlns:a16="http://schemas.microsoft.com/office/drawing/2014/main" id="{D8400844-3827-40ED-8557-0E3133D31A13}"/>
                </a:ext>
              </a:extLst>
            </p:cNvPr>
            <p:cNvSpPr/>
            <p:nvPr/>
          </p:nvSpPr>
          <p:spPr>
            <a:xfrm>
              <a:off x="10608191" y="5673607"/>
              <a:ext cx="624824" cy="624825"/>
            </a:xfrm>
            <a:prstGeom prst="roundRect">
              <a:avLst/>
            </a:prstGeom>
            <a:solidFill>
              <a:srgbClr val="EC46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609239-E34E-4EC6-A3CD-C87E2569567E}"/>
                </a:ext>
              </a:extLst>
            </p:cNvPr>
            <p:cNvGrpSpPr/>
            <p:nvPr/>
          </p:nvGrpSpPr>
          <p:grpSpPr>
            <a:xfrm>
              <a:off x="7149493" y="5690380"/>
              <a:ext cx="624824" cy="624825"/>
              <a:chOff x="4908604" y="4566061"/>
              <a:chExt cx="676893" cy="676894"/>
            </a:xfrm>
          </p:grpSpPr>
          <p:sp>
            <p:nvSpPr>
              <p:cNvPr id="17" name="Rounded Rectangle 3">
                <a:extLst>
                  <a:ext uri="{FF2B5EF4-FFF2-40B4-BE49-F238E27FC236}">
                    <a16:creationId xmlns:a16="http://schemas.microsoft.com/office/drawing/2014/main" id="{85B32E6F-CE1E-4FBB-BCA3-2862076D21C2}"/>
                  </a:ext>
                </a:extLst>
              </p:cNvPr>
              <p:cNvSpPr/>
              <p:nvPr/>
            </p:nvSpPr>
            <p:spPr>
              <a:xfrm>
                <a:off x="4908604" y="4566061"/>
                <a:ext cx="676893" cy="676894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8" name="Group 11">
                <a:extLst>
                  <a:ext uri="{FF2B5EF4-FFF2-40B4-BE49-F238E27FC236}">
                    <a16:creationId xmlns:a16="http://schemas.microsoft.com/office/drawing/2014/main" id="{A89FFD5C-62CC-4E10-9712-FA5409B745C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121956" y="4724106"/>
                <a:ext cx="250188" cy="368755"/>
                <a:chOff x="3305" y="195"/>
                <a:chExt cx="230" cy="339"/>
              </a:xfrm>
              <a:solidFill>
                <a:sysClr val="window" lastClr="FFFFFF"/>
              </a:solidFill>
            </p:grpSpPr>
            <p:sp>
              <p:nvSpPr>
                <p:cNvPr id="19" name="Freeform 13">
                  <a:extLst>
                    <a:ext uri="{FF2B5EF4-FFF2-40B4-BE49-F238E27FC236}">
                      <a16:creationId xmlns:a16="http://schemas.microsoft.com/office/drawing/2014/main" id="{6A77A16B-CB04-435A-9C57-6AC94F7CE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2" y="195"/>
                  <a:ext cx="156" cy="229"/>
                </a:xfrm>
                <a:custGeom>
                  <a:avLst/>
                  <a:gdLst>
                    <a:gd name="T0" fmla="*/ 968 w 1557"/>
                    <a:gd name="T1" fmla="*/ 24 h 2293"/>
                    <a:gd name="T2" fmla="*/ 1196 w 1557"/>
                    <a:gd name="T3" fmla="*/ 123 h 2293"/>
                    <a:gd name="T4" fmla="*/ 1381 w 1557"/>
                    <a:gd name="T5" fmla="*/ 288 h 2293"/>
                    <a:gd name="T6" fmla="*/ 1507 w 1557"/>
                    <a:gd name="T7" fmla="*/ 505 h 2293"/>
                    <a:gd name="T8" fmla="*/ 1531 w 1557"/>
                    <a:gd name="T9" fmla="*/ 589 h 2293"/>
                    <a:gd name="T10" fmla="*/ 1518 w 1557"/>
                    <a:gd name="T11" fmla="*/ 629 h 2293"/>
                    <a:gd name="T12" fmla="*/ 1204 w 1557"/>
                    <a:gd name="T13" fmla="*/ 637 h 2293"/>
                    <a:gd name="T14" fmla="*/ 1098 w 1557"/>
                    <a:gd name="T15" fmla="*/ 671 h 2293"/>
                    <a:gd name="T16" fmla="*/ 1055 w 1557"/>
                    <a:gd name="T17" fmla="*/ 753 h 2293"/>
                    <a:gd name="T18" fmla="*/ 1098 w 1557"/>
                    <a:gd name="T19" fmla="*/ 833 h 2293"/>
                    <a:gd name="T20" fmla="*/ 1204 w 1557"/>
                    <a:gd name="T21" fmla="*/ 867 h 2293"/>
                    <a:gd name="T22" fmla="*/ 1550 w 1557"/>
                    <a:gd name="T23" fmla="*/ 879 h 2293"/>
                    <a:gd name="T24" fmla="*/ 1555 w 1557"/>
                    <a:gd name="T25" fmla="*/ 1051 h 2293"/>
                    <a:gd name="T26" fmla="*/ 1518 w 1557"/>
                    <a:gd name="T27" fmla="*/ 1072 h 2293"/>
                    <a:gd name="T28" fmla="*/ 1146 w 1557"/>
                    <a:gd name="T29" fmla="*/ 1081 h 2293"/>
                    <a:gd name="T30" fmla="*/ 1066 w 1557"/>
                    <a:gd name="T31" fmla="*/ 1142 h 2293"/>
                    <a:gd name="T32" fmla="*/ 1066 w 1557"/>
                    <a:gd name="T33" fmla="*/ 1232 h 2293"/>
                    <a:gd name="T34" fmla="*/ 1146 w 1557"/>
                    <a:gd name="T35" fmla="*/ 1293 h 2293"/>
                    <a:gd name="T36" fmla="*/ 1535 w 1557"/>
                    <a:gd name="T37" fmla="*/ 1303 h 2293"/>
                    <a:gd name="T38" fmla="*/ 1557 w 1557"/>
                    <a:gd name="T39" fmla="*/ 1330 h 2293"/>
                    <a:gd name="T40" fmla="*/ 1545 w 1557"/>
                    <a:gd name="T41" fmla="*/ 1502 h 2293"/>
                    <a:gd name="T42" fmla="*/ 1204 w 1557"/>
                    <a:gd name="T43" fmla="*/ 1508 h 2293"/>
                    <a:gd name="T44" fmla="*/ 1098 w 1557"/>
                    <a:gd name="T45" fmla="*/ 1541 h 2293"/>
                    <a:gd name="T46" fmla="*/ 1055 w 1557"/>
                    <a:gd name="T47" fmla="*/ 1623 h 2293"/>
                    <a:gd name="T48" fmla="*/ 1098 w 1557"/>
                    <a:gd name="T49" fmla="*/ 1703 h 2293"/>
                    <a:gd name="T50" fmla="*/ 1204 w 1557"/>
                    <a:gd name="T51" fmla="*/ 1737 h 2293"/>
                    <a:gd name="T52" fmla="*/ 1508 w 1557"/>
                    <a:gd name="T53" fmla="*/ 1741 h 2293"/>
                    <a:gd name="T54" fmla="*/ 1515 w 1557"/>
                    <a:gd name="T55" fmla="*/ 1768 h 2293"/>
                    <a:gd name="T56" fmla="*/ 1428 w 1557"/>
                    <a:gd name="T57" fmla="*/ 1944 h 2293"/>
                    <a:gd name="T58" fmla="*/ 1255 w 1557"/>
                    <a:gd name="T59" fmla="*/ 2130 h 2293"/>
                    <a:gd name="T60" fmla="*/ 1033 w 1557"/>
                    <a:gd name="T61" fmla="*/ 2251 h 2293"/>
                    <a:gd name="T62" fmla="*/ 778 w 1557"/>
                    <a:gd name="T63" fmla="*/ 2293 h 2293"/>
                    <a:gd name="T64" fmla="*/ 526 w 1557"/>
                    <a:gd name="T65" fmla="*/ 2251 h 2293"/>
                    <a:gd name="T66" fmla="*/ 306 w 1557"/>
                    <a:gd name="T67" fmla="*/ 2133 h 2293"/>
                    <a:gd name="T68" fmla="*/ 133 w 1557"/>
                    <a:gd name="T69" fmla="*/ 1950 h 2293"/>
                    <a:gd name="T70" fmla="*/ 43 w 1557"/>
                    <a:gd name="T71" fmla="*/ 1768 h 2293"/>
                    <a:gd name="T72" fmla="*/ 58 w 1557"/>
                    <a:gd name="T73" fmla="*/ 1739 h 2293"/>
                    <a:gd name="T74" fmla="*/ 411 w 1557"/>
                    <a:gd name="T75" fmla="*/ 1728 h 2293"/>
                    <a:gd name="T76" fmla="*/ 491 w 1557"/>
                    <a:gd name="T77" fmla="*/ 1667 h 2293"/>
                    <a:gd name="T78" fmla="*/ 491 w 1557"/>
                    <a:gd name="T79" fmla="*/ 1578 h 2293"/>
                    <a:gd name="T80" fmla="*/ 411 w 1557"/>
                    <a:gd name="T81" fmla="*/ 1516 h 2293"/>
                    <a:gd name="T82" fmla="*/ 31 w 1557"/>
                    <a:gd name="T83" fmla="*/ 1507 h 2293"/>
                    <a:gd name="T84" fmla="*/ 2 w 1557"/>
                    <a:gd name="T85" fmla="*/ 1484 h 2293"/>
                    <a:gd name="T86" fmla="*/ 7 w 1557"/>
                    <a:gd name="T87" fmla="*/ 1319 h 2293"/>
                    <a:gd name="T88" fmla="*/ 40 w 1557"/>
                    <a:gd name="T89" fmla="*/ 1302 h 2293"/>
                    <a:gd name="T90" fmla="*/ 436 w 1557"/>
                    <a:gd name="T91" fmla="*/ 1283 h 2293"/>
                    <a:gd name="T92" fmla="*/ 499 w 1557"/>
                    <a:gd name="T93" fmla="*/ 1210 h 2293"/>
                    <a:gd name="T94" fmla="*/ 476 w 1557"/>
                    <a:gd name="T95" fmla="*/ 1124 h 2293"/>
                    <a:gd name="T96" fmla="*/ 383 w 1557"/>
                    <a:gd name="T97" fmla="*/ 1075 h 2293"/>
                    <a:gd name="T98" fmla="*/ 13 w 1557"/>
                    <a:gd name="T99" fmla="*/ 1068 h 2293"/>
                    <a:gd name="T100" fmla="*/ 0 w 1557"/>
                    <a:gd name="T101" fmla="*/ 896 h 2293"/>
                    <a:gd name="T102" fmla="*/ 23 w 1557"/>
                    <a:gd name="T103" fmla="*/ 868 h 2293"/>
                    <a:gd name="T104" fmla="*/ 411 w 1557"/>
                    <a:gd name="T105" fmla="*/ 858 h 2293"/>
                    <a:gd name="T106" fmla="*/ 491 w 1557"/>
                    <a:gd name="T107" fmla="*/ 797 h 2293"/>
                    <a:gd name="T108" fmla="*/ 491 w 1557"/>
                    <a:gd name="T109" fmla="*/ 707 h 2293"/>
                    <a:gd name="T110" fmla="*/ 411 w 1557"/>
                    <a:gd name="T111" fmla="*/ 646 h 2293"/>
                    <a:gd name="T112" fmla="*/ 47 w 1557"/>
                    <a:gd name="T113" fmla="*/ 636 h 2293"/>
                    <a:gd name="T114" fmla="*/ 23 w 1557"/>
                    <a:gd name="T115" fmla="*/ 614 h 2293"/>
                    <a:gd name="T116" fmla="*/ 65 w 1557"/>
                    <a:gd name="T117" fmla="*/ 467 h 2293"/>
                    <a:gd name="T118" fmla="*/ 205 w 1557"/>
                    <a:gd name="T119" fmla="*/ 252 h 2293"/>
                    <a:gd name="T120" fmla="*/ 404 w 1557"/>
                    <a:gd name="T121" fmla="*/ 96 h 2293"/>
                    <a:gd name="T122" fmla="*/ 646 w 1557"/>
                    <a:gd name="T123" fmla="*/ 12 h 2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557" h="2293">
                      <a:moveTo>
                        <a:pt x="778" y="0"/>
                      </a:moveTo>
                      <a:lnTo>
                        <a:pt x="843" y="3"/>
                      </a:lnTo>
                      <a:lnTo>
                        <a:pt x="906" y="12"/>
                      </a:lnTo>
                      <a:lnTo>
                        <a:pt x="968" y="24"/>
                      </a:lnTo>
                      <a:lnTo>
                        <a:pt x="1028" y="43"/>
                      </a:lnTo>
                      <a:lnTo>
                        <a:pt x="1087" y="64"/>
                      </a:lnTo>
                      <a:lnTo>
                        <a:pt x="1143" y="91"/>
                      </a:lnTo>
                      <a:lnTo>
                        <a:pt x="1196" y="123"/>
                      </a:lnTo>
                      <a:lnTo>
                        <a:pt x="1247" y="158"/>
                      </a:lnTo>
                      <a:lnTo>
                        <a:pt x="1295" y="198"/>
                      </a:lnTo>
                      <a:lnTo>
                        <a:pt x="1340" y="241"/>
                      </a:lnTo>
                      <a:lnTo>
                        <a:pt x="1381" y="288"/>
                      </a:lnTo>
                      <a:lnTo>
                        <a:pt x="1419" y="337"/>
                      </a:lnTo>
                      <a:lnTo>
                        <a:pt x="1453" y="390"/>
                      </a:lnTo>
                      <a:lnTo>
                        <a:pt x="1482" y="446"/>
                      </a:lnTo>
                      <a:lnTo>
                        <a:pt x="1507" y="505"/>
                      </a:lnTo>
                      <a:lnTo>
                        <a:pt x="1527" y="566"/>
                      </a:lnTo>
                      <a:lnTo>
                        <a:pt x="1528" y="571"/>
                      </a:lnTo>
                      <a:lnTo>
                        <a:pt x="1530" y="579"/>
                      </a:lnTo>
                      <a:lnTo>
                        <a:pt x="1531" y="589"/>
                      </a:lnTo>
                      <a:lnTo>
                        <a:pt x="1530" y="602"/>
                      </a:lnTo>
                      <a:lnTo>
                        <a:pt x="1528" y="613"/>
                      </a:lnTo>
                      <a:lnTo>
                        <a:pt x="1522" y="623"/>
                      </a:lnTo>
                      <a:lnTo>
                        <a:pt x="1518" y="629"/>
                      </a:lnTo>
                      <a:lnTo>
                        <a:pt x="1512" y="633"/>
                      </a:lnTo>
                      <a:lnTo>
                        <a:pt x="1504" y="636"/>
                      </a:lnTo>
                      <a:lnTo>
                        <a:pt x="1494" y="637"/>
                      </a:lnTo>
                      <a:lnTo>
                        <a:pt x="1204" y="637"/>
                      </a:lnTo>
                      <a:lnTo>
                        <a:pt x="1174" y="640"/>
                      </a:lnTo>
                      <a:lnTo>
                        <a:pt x="1146" y="646"/>
                      </a:lnTo>
                      <a:lnTo>
                        <a:pt x="1121" y="656"/>
                      </a:lnTo>
                      <a:lnTo>
                        <a:pt x="1098" y="671"/>
                      </a:lnTo>
                      <a:lnTo>
                        <a:pt x="1081" y="687"/>
                      </a:lnTo>
                      <a:lnTo>
                        <a:pt x="1066" y="707"/>
                      </a:lnTo>
                      <a:lnTo>
                        <a:pt x="1058" y="729"/>
                      </a:lnTo>
                      <a:lnTo>
                        <a:pt x="1055" y="753"/>
                      </a:lnTo>
                      <a:lnTo>
                        <a:pt x="1058" y="775"/>
                      </a:lnTo>
                      <a:lnTo>
                        <a:pt x="1066" y="797"/>
                      </a:lnTo>
                      <a:lnTo>
                        <a:pt x="1081" y="817"/>
                      </a:lnTo>
                      <a:lnTo>
                        <a:pt x="1098" y="833"/>
                      </a:lnTo>
                      <a:lnTo>
                        <a:pt x="1121" y="848"/>
                      </a:lnTo>
                      <a:lnTo>
                        <a:pt x="1146" y="858"/>
                      </a:lnTo>
                      <a:lnTo>
                        <a:pt x="1174" y="865"/>
                      </a:lnTo>
                      <a:lnTo>
                        <a:pt x="1204" y="867"/>
                      </a:lnTo>
                      <a:lnTo>
                        <a:pt x="1522" y="867"/>
                      </a:lnTo>
                      <a:lnTo>
                        <a:pt x="1532" y="868"/>
                      </a:lnTo>
                      <a:lnTo>
                        <a:pt x="1542" y="872"/>
                      </a:lnTo>
                      <a:lnTo>
                        <a:pt x="1550" y="879"/>
                      </a:lnTo>
                      <a:lnTo>
                        <a:pt x="1555" y="888"/>
                      </a:lnTo>
                      <a:lnTo>
                        <a:pt x="1557" y="898"/>
                      </a:lnTo>
                      <a:lnTo>
                        <a:pt x="1557" y="1040"/>
                      </a:lnTo>
                      <a:lnTo>
                        <a:pt x="1555" y="1051"/>
                      </a:lnTo>
                      <a:lnTo>
                        <a:pt x="1550" y="1059"/>
                      </a:lnTo>
                      <a:lnTo>
                        <a:pt x="1542" y="1067"/>
                      </a:lnTo>
                      <a:lnTo>
                        <a:pt x="1531" y="1071"/>
                      </a:lnTo>
                      <a:lnTo>
                        <a:pt x="1518" y="1072"/>
                      </a:lnTo>
                      <a:lnTo>
                        <a:pt x="1516" y="1072"/>
                      </a:lnTo>
                      <a:lnTo>
                        <a:pt x="1204" y="1072"/>
                      </a:lnTo>
                      <a:lnTo>
                        <a:pt x="1174" y="1075"/>
                      </a:lnTo>
                      <a:lnTo>
                        <a:pt x="1146" y="1081"/>
                      </a:lnTo>
                      <a:lnTo>
                        <a:pt x="1121" y="1092"/>
                      </a:lnTo>
                      <a:lnTo>
                        <a:pt x="1098" y="1106"/>
                      </a:lnTo>
                      <a:lnTo>
                        <a:pt x="1081" y="1124"/>
                      </a:lnTo>
                      <a:lnTo>
                        <a:pt x="1066" y="1142"/>
                      </a:lnTo>
                      <a:lnTo>
                        <a:pt x="1058" y="1164"/>
                      </a:lnTo>
                      <a:lnTo>
                        <a:pt x="1055" y="1188"/>
                      </a:lnTo>
                      <a:lnTo>
                        <a:pt x="1058" y="1210"/>
                      </a:lnTo>
                      <a:lnTo>
                        <a:pt x="1066" y="1232"/>
                      </a:lnTo>
                      <a:lnTo>
                        <a:pt x="1081" y="1252"/>
                      </a:lnTo>
                      <a:lnTo>
                        <a:pt x="1098" y="1268"/>
                      </a:lnTo>
                      <a:lnTo>
                        <a:pt x="1121" y="1283"/>
                      </a:lnTo>
                      <a:lnTo>
                        <a:pt x="1146" y="1293"/>
                      </a:lnTo>
                      <a:lnTo>
                        <a:pt x="1174" y="1300"/>
                      </a:lnTo>
                      <a:lnTo>
                        <a:pt x="1204" y="1302"/>
                      </a:lnTo>
                      <a:lnTo>
                        <a:pt x="1526" y="1302"/>
                      </a:lnTo>
                      <a:lnTo>
                        <a:pt x="1535" y="1303"/>
                      </a:lnTo>
                      <a:lnTo>
                        <a:pt x="1544" y="1306"/>
                      </a:lnTo>
                      <a:lnTo>
                        <a:pt x="1551" y="1312"/>
                      </a:lnTo>
                      <a:lnTo>
                        <a:pt x="1555" y="1320"/>
                      </a:lnTo>
                      <a:lnTo>
                        <a:pt x="1557" y="1330"/>
                      </a:lnTo>
                      <a:lnTo>
                        <a:pt x="1557" y="1475"/>
                      </a:lnTo>
                      <a:lnTo>
                        <a:pt x="1555" y="1486"/>
                      </a:lnTo>
                      <a:lnTo>
                        <a:pt x="1551" y="1496"/>
                      </a:lnTo>
                      <a:lnTo>
                        <a:pt x="1545" y="1502"/>
                      </a:lnTo>
                      <a:lnTo>
                        <a:pt x="1537" y="1506"/>
                      </a:lnTo>
                      <a:lnTo>
                        <a:pt x="1531" y="1507"/>
                      </a:lnTo>
                      <a:lnTo>
                        <a:pt x="1529" y="1508"/>
                      </a:lnTo>
                      <a:lnTo>
                        <a:pt x="1204" y="1508"/>
                      </a:lnTo>
                      <a:lnTo>
                        <a:pt x="1174" y="1510"/>
                      </a:lnTo>
                      <a:lnTo>
                        <a:pt x="1146" y="1516"/>
                      </a:lnTo>
                      <a:lnTo>
                        <a:pt x="1121" y="1528"/>
                      </a:lnTo>
                      <a:lnTo>
                        <a:pt x="1098" y="1541"/>
                      </a:lnTo>
                      <a:lnTo>
                        <a:pt x="1081" y="1559"/>
                      </a:lnTo>
                      <a:lnTo>
                        <a:pt x="1066" y="1578"/>
                      </a:lnTo>
                      <a:lnTo>
                        <a:pt x="1058" y="1599"/>
                      </a:lnTo>
                      <a:lnTo>
                        <a:pt x="1055" y="1623"/>
                      </a:lnTo>
                      <a:lnTo>
                        <a:pt x="1058" y="1645"/>
                      </a:lnTo>
                      <a:lnTo>
                        <a:pt x="1066" y="1667"/>
                      </a:lnTo>
                      <a:lnTo>
                        <a:pt x="1081" y="1687"/>
                      </a:lnTo>
                      <a:lnTo>
                        <a:pt x="1098" y="1703"/>
                      </a:lnTo>
                      <a:lnTo>
                        <a:pt x="1121" y="1718"/>
                      </a:lnTo>
                      <a:lnTo>
                        <a:pt x="1146" y="1728"/>
                      </a:lnTo>
                      <a:lnTo>
                        <a:pt x="1174" y="1735"/>
                      </a:lnTo>
                      <a:lnTo>
                        <a:pt x="1204" y="1737"/>
                      </a:lnTo>
                      <a:lnTo>
                        <a:pt x="1492" y="1737"/>
                      </a:lnTo>
                      <a:lnTo>
                        <a:pt x="1496" y="1737"/>
                      </a:lnTo>
                      <a:lnTo>
                        <a:pt x="1502" y="1738"/>
                      </a:lnTo>
                      <a:lnTo>
                        <a:pt x="1508" y="1741"/>
                      </a:lnTo>
                      <a:lnTo>
                        <a:pt x="1514" y="1747"/>
                      </a:lnTo>
                      <a:lnTo>
                        <a:pt x="1517" y="1755"/>
                      </a:lnTo>
                      <a:lnTo>
                        <a:pt x="1517" y="1763"/>
                      </a:lnTo>
                      <a:lnTo>
                        <a:pt x="1515" y="1768"/>
                      </a:lnTo>
                      <a:lnTo>
                        <a:pt x="1515" y="1769"/>
                      </a:lnTo>
                      <a:lnTo>
                        <a:pt x="1490" y="1830"/>
                      </a:lnTo>
                      <a:lnTo>
                        <a:pt x="1461" y="1889"/>
                      </a:lnTo>
                      <a:lnTo>
                        <a:pt x="1428" y="1944"/>
                      </a:lnTo>
                      <a:lnTo>
                        <a:pt x="1391" y="1996"/>
                      </a:lnTo>
                      <a:lnTo>
                        <a:pt x="1349" y="2044"/>
                      </a:lnTo>
                      <a:lnTo>
                        <a:pt x="1304" y="2090"/>
                      </a:lnTo>
                      <a:lnTo>
                        <a:pt x="1255" y="2130"/>
                      </a:lnTo>
                      <a:lnTo>
                        <a:pt x="1204" y="2167"/>
                      </a:lnTo>
                      <a:lnTo>
                        <a:pt x="1150" y="2199"/>
                      </a:lnTo>
                      <a:lnTo>
                        <a:pt x="1093" y="2227"/>
                      </a:lnTo>
                      <a:lnTo>
                        <a:pt x="1033" y="2251"/>
                      </a:lnTo>
                      <a:lnTo>
                        <a:pt x="972" y="2270"/>
                      </a:lnTo>
                      <a:lnTo>
                        <a:pt x="909" y="2283"/>
                      </a:lnTo>
                      <a:lnTo>
                        <a:pt x="844" y="2290"/>
                      </a:lnTo>
                      <a:lnTo>
                        <a:pt x="778" y="2293"/>
                      </a:lnTo>
                      <a:lnTo>
                        <a:pt x="714" y="2291"/>
                      </a:lnTo>
                      <a:lnTo>
                        <a:pt x="650" y="2283"/>
                      </a:lnTo>
                      <a:lnTo>
                        <a:pt x="587" y="2270"/>
                      </a:lnTo>
                      <a:lnTo>
                        <a:pt x="526" y="2251"/>
                      </a:lnTo>
                      <a:lnTo>
                        <a:pt x="467" y="2228"/>
                      </a:lnTo>
                      <a:lnTo>
                        <a:pt x="411" y="2200"/>
                      </a:lnTo>
                      <a:lnTo>
                        <a:pt x="356" y="2169"/>
                      </a:lnTo>
                      <a:lnTo>
                        <a:pt x="306" y="2133"/>
                      </a:lnTo>
                      <a:lnTo>
                        <a:pt x="257" y="2093"/>
                      </a:lnTo>
                      <a:lnTo>
                        <a:pt x="212" y="2048"/>
                      </a:lnTo>
                      <a:lnTo>
                        <a:pt x="170" y="2001"/>
                      </a:lnTo>
                      <a:lnTo>
                        <a:pt x="133" y="1950"/>
                      </a:lnTo>
                      <a:lnTo>
                        <a:pt x="99" y="1895"/>
                      </a:lnTo>
                      <a:lnTo>
                        <a:pt x="70" y="1838"/>
                      </a:lnTo>
                      <a:lnTo>
                        <a:pt x="45" y="1778"/>
                      </a:lnTo>
                      <a:lnTo>
                        <a:pt x="43" y="1768"/>
                      </a:lnTo>
                      <a:lnTo>
                        <a:pt x="43" y="1757"/>
                      </a:lnTo>
                      <a:lnTo>
                        <a:pt x="46" y="1748"/>
                      </a:lnTo>
                      <a:lnTo>
                        <a:pt x="52" y="1743"/>
                      </a:lnTo>
                      <a:lnTo>
                        <a:pt x="58" y="1739"/>
                      </a:lnTo>
                      <a:lnTo>
                        <a:pt x="68" y="1737"/>
                      </a:lnTo>
                      <a:lnTo>
                        <a:pt x="353" y="1737"/>
                      </a:lnTo>
                      <a:lnTo>
                        <a:pt x="383" y="1735"/>
                      </a:lnTo>
                      <a:lnTo>
                        <a:pt x="411" y="1728"/>
                      </a:lnTo>
                      <a:lnTo>
                        <a:pt x="436" y="1718"/>
                      </a:lnTo>
                      <a:lnTo>
                        <a:pt x="459" y="1703"/>
                      </a:lnTo>
                      <a:lnTo>
                        <a:pt x="476" y="1687"/>
                      </a:lnTo>
                      <a:lnTo>
                        <a:pt x="491" y="1667"/>
                      </a:lnTo>
                      <a:lnTo>
                        <a:pt x="499" y="1645"/>
                      </a:lnTo>
                      <a:lnTo>
                        <a:pt x="502" y="1623"/>
                      </a:lnTo>
                      <a:lnTo>
                        <a:pt x="499" y="1599"/>
                      </a:lnTo>
                      <a:lnTo>
                        <a:pt x="491" y="1578"/>
                      </a:lnTo>
                      <a:lnTo>
                        <a:pt x="476" y="1559"/>
                      </a:lnTo>
                      <a:lnTo>
                        <a:pt x="459" y="1541"/>
                      </a:lnTo>
                      <a:lnTo>
                        <a:pt x="436" y="1528"/>
                      </a:lnTo>
                      <a:lnTo>
                        <a:pt x="411" y="1516"/>
                      </a:lnTo>
                      <a:lnTo>
                        <a:pt x="383" y="1510"/>
                      </a:lnTo>
                      <a:lnTo>
                        <a:pt x="353" y="1508"/>
                      </a:lnTo>
                      <a:lnTo>
                        <a:pt x="39" y="1508"/>
                      </a:lnTo>
                      <a:lnTo>
                        <a:pt x="31" y="1507"/>
                      </a:lnTo>
                      <a:lnTo>
                        <a:pt x="22" y="1504"/>
                      </a:lnTo>
                      <a:lnTo>
                        <a:pt x="13" y="1500"/>
                      </a:lnTo>
                      <a:lnTo>
                        <a:pt x="6" y="1493"/>
                      </a:lnTo>
                      <a:lnTo>
                        <a:pt x="2" y="1484"/>
                      </a:lnTo>
                      <a:lnTo>
                        <a:pt x="0" y="1473"/>
                      </a:lnTo>
                      <a:lnTo>
                        <a:pt x="0" y="1342"/>
                      </a:lnTo>
                      <a:lnTo>
                        <a:pt x="2" y="1329"/>
                      </a:lnTo>
                      <a:lnTo>
                        <a:pt x="7" y="1319"/>
                      </a:lnTo>
                      <a:lnTo>
                        <a:pt x="14" y="1312"/>
                      </a:lnTo>
                      <a:lnTo>
                        <a:pt x="23" y="1306"/>
                      </a:lnTo>
                      <a:lnTo>
                        <a:pt x="31" y="1303"/>
                      </a:lnTo>
                      <a:lnTo>
                        <a:pt x="40" y="1302"/>
                      </a:lnTo>
                      <a:lnTo>
                        <a:pt x="353" y="1302"/>
                      </a:lnTo>
                      <a:lnTo>
                        <a:pt x="383" y="1300"/>
                      </a:lnTo>
                      <a:lnTo>
                        <a:pt x="411" y="1293"/>
                      </a:lnTo>
                      <a:lnTo>
                        <a:pt x="436" y="1283"/>
                      </a:lnTo>
                      <a:lnTo>
                        <a:pt x="459" y="1268"/>
                      </a:lnTo>
                      <a:lnTo>
                        <a:pt x="476" y="1252"/>
                      </a:lnTo>
                      <a:lnTo>
                        <a:pt x="491" y="1232"/>
                      </a:lnTo>
                      <a:lnTo>
                        <a:pt x="499" y="1210"/>
                      </a:lnTo>
                      <a:lnTo>
                        <a:pt x="502" y="1188"/>
                      </a:lnTo>
                      <a:lnTo>
                        <a:pt x="499" y="1164"/>
                      </a:lnTo>
                      <a:lnTo>
                        <a:pt x="491" y="1142"/>
                      </a:lnTo>
                      <a:lnTo>
                        <a:pt x="476" y="1124"/>
                      </a:lnTo>
                      <a:lnTo>
                        <a:pt x="459" y="1106"/>
                      </a:lnTo>
                      <a:lnTo>
                        <a:pt x="436" y="1092"/>
                      </a:lnTo>
                      <a:lnTo>
                        <a:pt x="411" y="1081"/>
                      </a:lnTo>
                      <a:lnTo>
                        <a:pt x="383" y="1075"/>
                      </a:lnTo>
                      <a:lnTo>
                        <a:pt x="353" y="1072"/>
                      </a:lnTo>
                      <a:lnTo>
                        <a:pt x="31" y="1072"/>
                      </a:lnTo>
                      <a:lnTo>
                        <a:pt x="22" y="1071"/>
                      </a:lnTo>
                      <a:lnTo>
                        <a:pt x="13" y="1068"/>
                      </a:lnTo>
                      <a:lnTo>
                        <a:pt x="7" y="1062"/>
                      </a:lnTo>
                      <a:lnTo>
                        <a:pt x="2" y="1054"/>
                      </a:lnTo>
                      <a:lnTo>
                        <a:pt x="0" y="1043"/>
                      </a:lnTo>
                      <a:lnTo>
                        <a:pt x="0" y="896"/>
                      </a:lnTo>
                      <a:lnTo>
                        <a:pt x="2" y="886"/>
                      </a:lnTo>
                      <a:lnTo>
                        <a:pt x="7" y="878"/>
                      </a:lnTo>
                      <a:lnTo>
                        <a:pt x="14" y="871"/>
                      </a:lnTo>
                      <a:lnTo>
                        <a:pt x="23" y="868"/>
                      </a:lnTo>
                      <a:lnTo>
                        <a:pt x="33" y="867"/>
                      </a:lnTo>
                      <a:lnTo>
                        <a:pt x="353" y="867"/>
                      </a:lnTo>
                      <a:lnTo>
                        <a:pt x="383" y="865"/>
                      </a:lnTo>
                      <a:lnTo>
                        <a:pt x="411" y="858"/>
                      </a:lnTo>
                      <a:lnTo>
                        <a:pt x="436" y="848"/>
                      </a:lnTo>
                      <a:lnTo>
                        <a:pt x="459" y="833"/>
                      </a:lnTo>
                      <a:lnTo>
                        <a:pt x="476" y="817"/>
                      </a:lnTo>
                      <a:lnTo>
                        <a:pt x="491" y="797"/>
                      </a:lnTo>
                      <a:lnTo>
                        <a:pt x="499" y="775"/>
                      </a:lnTo>
                      <a:lnTo>
                        <a:pt x="502" y="753"/>
                      </a:lnTo>
                      <a:lnTo>
                        <a:pt x="499" y="729"/>
                      </a:lnTo>
                      <a:lnTo>
                        <a:pt x="491" y="707"/>
                      </a:lnTo>
                      <a:lnTo>
                        <a:pt x="476" y="687"/>
                      </a:lnTo>
                      <a:lnTo>
                        <a:pt x="459" y="671"/>
                      </a:lnTo>
                      <a:lnTo>
                        <a:pt x="436" y="656"/>
                      </a:lnTo>
                      <a:lnTo>
                        <a:pt x="411" y="646"/>
                      </a:lnTo>
                      <a:lnTo>
                        <a:pt x="383" y="640"/>
                      </a:lnTo>
                      <a:lnTo>
                        <a:pt x="353" y="637"/>
                      </a:lnTo>
                      <a:lnTo>
                        <a:pt x="58" y="637"/>
                      </a:lnTo>
                      <a:lnTo>
                        <a:pt x="47" y="636"/>
                      </a:lnTo>
                      <a:lnTo>
                        <a:pt x="39" y="633"/>
                      </a:lnTo>
                      <a:lnTo>
                        <a:pt x="33" y="629"/>
                      </a:lnTo>
                      <a:lnTo>
                        <a:pt x="29" y="624"/>
                      </a:lnTo>
                      <a:lnTo>
                        <a:pt x="23" y="614"/>
                      </a:lnTo>
                      <a:lnTo>
                        <a:pt x="22" y="603"/>
                      </a:lnTo>
                      <a:lnTo>
                        <a:pt x="23" y="593"/>
                      </a:lnTo>
                      <a:lnTo>
                        <a:pt x="41" y="529"/>
                      </a:lnTo>
                      <a:lnTo>
                        <a:pt x="65" y="467"/>
                      </a:lnTo>
                      <a:lnTo>
                        <a:pt x="93" y="410"/>
                      </a:lnTo>
                      <a:lnTo>
                        <a:pt x="126" y="354"/>
                      </a:lnTo>
                      <a:lnTo>
                        <a:pt x="163" y="301"/>
                      </a:lnTo>
                      <a:lnTo>
                        <a:pt x="205" y="252"/>
                      </a:lnTo>
                      <a:lnTo>
                        <a:pt x="249" y="207"/>
                      </a:lnTo>
                      <a:lnTo>
                        <a:pt x="298" y="166"/>
                      </a:lnTo>
                      <a:lnTo>
                        <a:pt x="349" y="129"/>
                      </a:lnTo>
                      <a:lnTo>
                        <a:pt x="404" y="96"/>
                      </a:lnTo>
                      <a:lnTo>
                        <a:pt x="461" y="67"/>
                      </a:lnTo>
                      <a:lnTo>
                        <a:pt x="521" y="44"/>
                      </a:lnTo>
                      <a:lnTo>
                        <a:pt x="583" y="25"/>
                      </a:lnTo>
                      <a:lnTo>
                        <a:pt x="646" y="12"/>
                      </a:lnTo>
                      <a:lnTo>
                        <a:pt x="712" y="3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" name="Freeform 14">
                  <a:extLst>
                    <a:ext uri="{FF2B5EF4-FFF2-40B4-BE49-F238E27FC236}">
                      <a16:creationId xmlns:a16="http://schemas.microsoft.com/office/drawing/2014/main" id="{FFF029E6-4F44-4BD2-BC71-9330653F5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317"/>
                  <a:ext cx="230" cy="217"/>
                </a:xfrm>
                <a:custGeom>
                  <a:avLst/>
                  <a:gdLst>
                    <a:gd name="T0" fmla="*/ 150 w 2300"/>
                    <a:gd name="T1" fmla="*/ 10 h 2170"/>
                    <a:gd name="T2" fmla="*/ 198 w 2300"/>
                    <a:gd name="T3" fmla="*/ 58 h 2170"/>
                    <a:gd name="T4" fmla="*/ 209 w 2300"/>
                    <a:gd name="T5" fmla="*/ 323 h 2170"/>
                    <a:gd name="T6" fmla="*/ 236 w 2300"/>
                    <a:gd name="T7" fmla="*/ 548 h 2170"/>
                    <a:gd name="T8" fmla="*/ 314 w 2300"/>
                    <a:gd name="T9" fmla="*/ 755 h 2170"/>
                    <a:gd name="T10" fmla="*/ 435 w 2300"/>
                    <a:gd name="T11" fmla="*/ 935 h 2170"/>
                    <a:gd name="T12" fmla="*/ 594 w 2300"/>
                    <a:gd name="T13" fmla="*/ 1082 h 2170"/>
                    <a:gd name="T14" fmla="*/ 783 w 2300"/>
                    <a:gd name="T15" fmla="*/ 1190 h 2170"/>
                    <a:gd name="T16" fmla="*/ 997 w 2300"/>
                    <a:gd name="T17" fmla="*/ 1251 h 2170"/>
                    <a:gd name="T18" fmla="*/ 1226 w 2300"/>
                    <a:gd name="T19" fmla="*/ 1260 h 2170"/>
                    <a:gd name="T20" fmla="*/ 1447 w 2300"/>
                    <a:gd name="T21" fmla="*/ 1216 h 2170"/>
                    <a:gd name="T22" fmla="*/ 1645 w 2300"/>
                    <a:gd name="T23" fmla="*/ 1123 h 2170"/>
                    <a:gd name="T24" fmla="*/ 1814 w 2300"/>
                    <a:gd name="T25" fmla="*/ 988 h 2170"/>
                    <a:gd name="T26" fmla="*/ 1949 w 2300"/>
                    <a:gd name="T27" fmla="*/ 818 h 2170"/>
                    <a:gd name="T28" fmla="*/ 2043 w 2300"/>
                    <a:gd name="T29" fmla="*/ 620 h 2170"/>
                    <a:gd name="T30" fmla="*/ 2087 w 2300"/>
                    <a:gd name="T31" fmla="*/ 400 h 2170"/>
                    <a:gd name="T32" fmla="*/ 2093 w 2300"/>
                    <a:gd name="T33" fmla="*/ 80 h 2170"/>
                    <a:gd name="T34" fmla="*/ 2130 w 2300"/>
                    <a:gd name="T35" fmla="*/ 22 h 2170"/>
                    <a:gd name="T36" fmla="*/ 2195 w 2300"/>
                    <a:gd name="T37" fmla="*/ 0 h 2170"/>
                    <a:gd name="T38" fmla="*/ 2261 w 2300"/>
                    <a:gd name="T39" fmla="*/ 22 h 2170"/>
                    <a:gd name="T40" fmla="*/ 2297 w 2300"/>
                    <a:gd name="T41" fmla="*/ 80 h 2170"/>
                    <a:gd name="T42" fmla="*/ 2297 w 2300"/>
                    <a:gd name="T43" fmla="*/ 408 h 2170"/>
                    <a:gd name="T44" fmla="*/ 2251 w 2300"/>
                    <a:gd name="T45" fmla="*/ 652 h 2170"/>
                    <a:gd name="T46" fmla="*/ 2158 w 2300"/>
                    <a:gd name="T47" fmla="*/ 874 h 2170"/>
                    <a:gd name="T48" fmla="*/ 2023 w 2300"/>
                    <a:gd name="T49" fmla="*/ 1070 h 2170"/>
                    <a:gd name="T50" fmla="*/ 1850 w 2300"/>
                    <a:gd name="T51" fmla="*/ 1235 h 2170"/>
                    <a:gd name="T52" fmla="*/ 1646 w 2300"/>
                    <a:gd name="T53" fmla="*/ 1360 h 2170"/>
                    <a:gd name="T54" fmla="*/ 1418 w 2300"/>
                    <a:gd name="T55" fmla="*/ 1441 h 2170"/>
                    <a:gd name="T56" fmla="*/ 1254 w 2300"/>
                    <a:gd name="T57" fmla="*/ 1960 h 2170"/>
                    <a:gd name="T58" fmla="*/ 1749 w 2300"/>
                    <a:gd name="T59" fmla="*/ 1971 h 2170"/>
                    <a:gd name="T60" fmla="*/ 1797 w 2300"/>
                    <a:gd name="T61" fmla="*/ 2019 h 2170"/>
                    <a:gd name="T62" fmla="*/ 1805 w 2300"/>
                    <a:gd name="T63" fmla="*/ 2089 h 2170"/>
                    <a:gd name="T64" fmla="*/ 1768 w 2300"/>
                    <a:gd name="T65" fmla="*/ 2147 h 2170"/>
                    <a:gd name="T66" fmla="*/ 1703 w 2300"/>
                    <a:gd name="T67" fmla="*/ 2170 h 2170"/>
                    <a:gd name="T68" fmla="*/ 552 w 2300"/>
                    <a:gd name="T69" fmla="*/ 2159 h 2170"/>
                    <a:gd name="T70" fmla="*/ 503 w 2300"/>
                    <a:gd name="T71" fmla="*/ 2111 h 2170"/>
                    <a:gd name="T72" fmla="*/ 496 w 2300"/>
                    <a:gd name="T73" fmla="*/ 2041 h 2170"/>
                    <a:gd name="T74" fmla="*/ 532 w 2300"/>
                    <a:gd name="T75" fmla="*/ 1984 h 2170"/>
                    <a:gd name="T76" fmla="*/ 597 w 2300"/>
                    <a:gd name="T77" fmla="*/ 1960 h 2170"/>
                    <a:gd name="T78" fmla="*/ 962 w 2300"/>
                    <a:gd name="T79" fmla="*/ 1458 h 2170"/>
                    <a:gd name="T80" fmla="*/ 726 w 2300"/>
                    <a:gd name="T81" fmla="*/ 1393 h 2170"/>
                    <a:gd name="T82" fmla="*/ 514 w 2300"/>
                    <a:gd name="T83" fmla="*/ 1281 h 2170"/>
                    <a:gd name="T84" fmla="*/ 330 w 2300"/>
                    <a:gd name="T85" fmla="*/ 1129 h 2170"/>
                    <a:gd name="T86" fmla="*/ 181 w 2300"/>
                    <a:gd name="T87" fmla="*/ 943 h 2170"/>
                    <a:gd name="T88" fmla="*/ 73 w 2300"/>
                    <a:gd name="T89" fmla="*/ 728 h 2170"/>
                    <a:gd name="T90" fmla="*/ 11 w 2300"/>
                    <a:gd name="T91" fmla="*/ 491 h 2170"/>
                    <a:gd name="T92" fmla="*/ 0 w 2300"/>
                    <a:gd name="T93" fmla="*/ 104 h 2170"/>
                    <a:gd name="T94" fmla="*/ 23 w 2300"/>
                    <a:gd name="T95" fmla="*/ 39 h 2170"/>
                    <a:gd name="T96" fmla="*/ 81 w 2300"/>
                    <a:gd name="T97" fmla="*/ 2 h 2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300" h="2170">
                      <a:moveTo>
                        <a:pt x="104" y="0"/>
                      </a:moveTo>
                      <a:lnTo>
                        <a:pt x="128" y="2"/>
                      </a:lnTo>
                      <a:lnTo>
                        <a:pt x="150" y="10"/>
                      </a:lnTo>
                      <a:lnTo>
                        <a:pt x="169" y="22"/>
                      </a:lnTo>
                      <a:lnTo>
                        <a:pt x="186" y="39"/>
                      </a:lnTo>
                      <a:lnTo>
                        <a:pt x="198" y="58"/>
                      </a:lnTo>
                      <a:lnTo>
                        <a:pt x="206" y="80"/>
                      </a:lnTo>
                      <a:lnTo>
                        <a:pt x="209" y="104"/>
                      </a:lnTo>
                      <a:lnTo>
                        <a:pt x="209" y="323"/>
                      </a:lnTo>
                      <a:lnTo>
                        <a:pt x="212" y="400"/>
                      </a:lnTo>
                      <a:lnTo>
                        <a:pt x="221" y="475"/>
                      </a:lnTo>
                      <a:lnTo>
                        <a:pt x="236" y="548"/>
                      </a:lnTo>
                      <a:lnTo>
                        <a:pt x="256" y="620"/>
                      </a:lnTo>
                      <a:lnTo>
                        <a:pt x="283" y="689"/>
                      </a:lnTo>
                      <a:lnTo>
                        <a:pt x="314" y="755"/>
                      </a:lnTo>
                      <a:lnTo>
                        <a:pt x="350" y="818"/>
                      </a:lnTo>
                      <a:lnTo>
                        <a:pt x="391" y="878"/>
                      </a:lnTo>
                      <a:lnTo>
                        <a:pt x="435" y="935"/>
                      </a:lnTo>
                      <a:lnTo>
                        <a:pt x="485" y="988"/>
                      </a:lnTo>
                      <a:lnTo>
                        <a:pt x="537" y="1037"/>
                      </a:lnTo>
                      <a:lnTo>
                        <a:pt x="594" y="1082"/>
                      </a:lnTo>
                      <a:lnTo>
                        <a:pt x="654" y="1123"/>
                      </a:lnTo>
                      <a:lnTo>
                        <a:pt x="717" y="1159"/>
                      </a:lnTo>
                      <a:lnTo>
                        <a:pt x="783" y="1190"/>
                      </a:lnTo>
                      <a:lnTo>
                        <a:pt x="852" y="1216"/>
                      </a:lnTo>
                      <a:lnTo>
                        <a:pt x="924" y="1237"/>
                      </a:lnTo>
                      <a:lnTo>
                        <a:pt x="997" y="1251"/>
                      </a:lnTo>
                      <a:lnTo>
                        <a:pt x="1073" y="1260"/>
                      </a:lnTo>
                      <a:lnTo>
                        <a:pt x="1149" y="1263"/>
                      </a:lnTo>
                      <a:lnTo>
                        <a:pt x="1226" y="1260"/>
                      </a:lnTo>
                      <a:lnTo>
                        <a:pt x="1302" y="1251"/>
                      </a:lnTo>
                      <a:lnTo>
                        <a:pt x="1375" y="1237"/>
                      </a:lnTo>
                      <a:lnTo>
                        <a:pt x="1447" y="1216"/>
                      </a:lnTo>
                      <a:lnTo>
                        <a:pt x="1516" y="1190"/>
                      </a:lnTo>
                      <a:lnTo>
                        <a:pt x="1582" y="1159"/>
                      </a:lnTo>
                      <a:lnTo>
                        <a:pt x="1645" y="1123"/>
                      </a:lnTo>
                      <a:lnTo>
                        <a:pt x="1705" y="1082"/>
                      </a:lnTo>
                      <a:lnTo>
                        <a:pt x="1762" y="1037"/>
                      </a:lnTo>
                      <a:lnTo>
                        <a:pt x="1814" y="988"/>
                      </a:lnTo>
                      <a:lnTo>
                        <a:pt x="1864" y="935"/>
                      </a:lnTo>
                      <a:lnTo>
                        <a:pt x="1908" y="878"/>
                      </a:lnTo>
                      <a:lnTo>
                        <a:pt x="1949" y="818"/>
                      </a:lnTo>
                      <a:lnTo>
                        <a:pt x="1985" y="755"/>
                      </a:lnTo>
                      <a:lnTo>
                        <a:pt x="2016" y="689"/>
                      </a:lnTo>
                      <a:lnTo>
                        <a:pt x="2043" y="620"/>
                      </a:lnTo>
                      <a:lnTo>
                        <a:pt x="2063" y="548"/>
                      </a:lnTo>
                      <a:lnTo>
                        <a:pt x="2078" y="475"/>
                      </a:lnTo>
                      <a:lnTo>
                        <a:pt x="2087" y="400"/>
                      </a:lnTo>
                      <a:lnTo>
                        <a:pt x="2090" y="323"/>
                      </a:lnTo>
                      <a:lnTo>
                        <a:pt x="2090" y="104"/>
                      </a:lnTo>
                      <a:lnTo>
                        <a:pt x="2093" y="80"/>
                      </a:lnTo>
                      <a:lnTo>
                        <a:pt x="2101" y="58"/>
                      </a:lnTo>
                      <a:lnTo>
                        <a:pt x="2113" y="39"/>
                      </a:lnTo>
                      <a:lnTo>
                        <a:pt x="2130" y="22"/>
                      </a:lnTo>
                      <a:lnTo>
                        <a:pt x="2149" y="10"/>
                      </a:lnTo>
                      <a:lnTo>
                        <a:pt x="2171" y="2"/>
                      </a:lnTo>
                      <a:lnTo>
                        <a:pt x="2195" y="0"/>
                      </a:lnTo>
                      <a:lnTo>
                        <a:pt x="2218" y="2"/>
                      </a:lnTo>
                      <a:lnTo>
                        <a:pt x="2241" y="10"/>
                      </a:lnTo>
                      <a:lnTo>
                        <a:pt x="2261" y="22"/>
                      </a:lnTo>
                      <a:lnTo>
                        <a:pt x="2276" y="39"/>
                      </a:lnTo>
                      <a:lnTo>
                        <a:pt x="2289" y="58"/>
                      </a:lnTo>
                      <a:lnTo>
                        <a:pt x="2297" y="80"/>
                      </a:lnTo>
                      <a:lnTo>
                        <a:pt x="2300" y="104"/>
                      </a:lnTo>
                      <a:lnTo>
                        <a:pt x="2300" y="323"/>
                      </a:lnTo>
                      <a:lnTo>
                        <a:pt x="2297" y="408"/>
                      </a:lnTo>
                      <a:lnTo>
                        <a:pt x="2288" y="491"/>
                      </a:lnTo>
                      <a:lnTo>
                        <a:pt x="2272" y="572"/>
                      </a:lnTo>
                      <a:lnTo>
                        <a:pt x="2251" y="652"/>
                      </a:lnTo>
                      <a:lnTo>
                        <a:pt x="2226" y="728"/>
                      </a:lnTo>
                      <a:lnTo>
                        <a:pt x="2195" y="803"/>
                      </a:lnTo>
                      <a:lnTo>
                        <a:pt x="2158" y="874"/>
                      </a:lnTo>
                      <a:lnTo>
                        <a:pt x="2118" y="943"/>
                      </a:lnTo>
                      <a:lnTo>
                        <a:pt x="2073" y="1008"/>
                      </a:lnTo>
                      <a:lnTo>
                        <a:pt x="2023" y="1070"/>
                      </a:lnTo>
                      <a:lnTo>
                        <a:pt x="1969" y="1129"/>
                      </a:lnTo>
                      <a:lnTo>
                        <a:pt x="1912" y="1184"/>
                      </a:lnTo>
                      <a:lnTo>
                        <a:pt x="1850" y="1235"/>
                      </a:lnTo>
                      <a:lnTo>
                        <a:pt x="1785" y="1281"/>
                      </a:lnTo>
                      <a:lnTo>
                        <a:pt x="1717" y="1322"/>
                      </a:lnTo>
                      <a:lnTo>
                        <a:pt x="1646" y="1360"/>
                      </a:lnTo>
                      <a:lnTo>
                        <a:pt x="1573" y="1393"/>
                      </a:lnTo>
                      <a:lnTo>
                        <a:pt x="1496" y="1419"/>
                      </a:lnTo>
                      <a:lnTo>
                        <a:pt x="1418" y="1441"/>
                      </a:lnTo>
                      <a:lnTo>
                        <a:pt x="1337" y="1458"/>
                      </a:lnTo>
                      <a:lnTo>
                        <a:pt x="1254" y="1468"/>
                      </a:lnTo>
                      <a:lnTo>
                        <a:pt x="1254" y="1960"/>
                      </a:lnTo>
                      <a:lnTo>
                        <a:pt x="1703" y="1960"/>
                      </a:lnTo>
                      <a:lnTo>
                        <a:pt x="1727" y="1963"/>
                      </a:lnTo>
                      <a:lnTo>
                        <a:pt x="1749" y="1971"/>
                      </a:lnTo>
                      <a:lnTo>
                        <a:pt x="1768" y="1984"/>
                      </a:lnTo>
                      <a:lnTo>
                        <a:pt x="1784" y="1999"/>
                      </a:lnTo>
                      <a:lnTo>
                        <a:pt x="1797" y="2019"/>
                      </a:lnTo>
                      <a:lnTo>
                        <a:pt x="1805" y="2041"/>
                      </a:lnTo>
                      <a:lnTo>
                        <a:pt x="1807" y="2065"/>
                      </a:lnTo>
                      <a:lnTo>
                        <a:pt x="1805" y="2089"/>
                      </a:lnTo>
                      <a:lnTo>
                        <a:pt x="1797" y="2111"/>
                      </a:lnTo>
                      <a:lnTo>
                        <a:pt x="1784" y="2130"/>
                      </a:lnTo>
                      <a:lnTo>
                        <a:pt x="1768" y="2147"/>
                      </a:lnTo>
                      <a:lnTo>
                        <a:pt x="1749" y="2159"/>
                      </a:lnTo>
                      <a:lnTo>
                        <a:pt x="1727" y="2167"/>
                      </a:lnTo>
                      <a:lnTo>
                        <a:pt x="1703" y="2170"/>
                      </a:lnTo>
                      <a:lnTo>
                        <a:pt x="597" y="2170"/>
                      </a:lnTo>
                      <a:lnTo>
                        <a:pt x="573" y="2167"/>
                      </a:lnTo>
                      <a:lnTo>
                        <a:pt x="552" y="2159"/>
                      </a:lnTo>
                      <a:lnTo>
                        <a:pt x="532" y="2147"/>
                      </a:lnTo>
                      <a:lnTo>
                        <a:pt x="516" y="2130"/>
                      </a:lnTo>
                      <a:lnTo>
                        <a:pt x="503" y="2111"/>
                      </a:lnTo>
                      <a:lnTo>
                        <a:pt x="496" y="2089"/>
                      </a:lnTo>
                      <a:lnTo>
                        <a:pt x="493" y="2065"/>
                      </a:lnTo>
                      <a:lnTo>
                        <a:pt x="496" y="2041"/>
                      </a:lnTo>
                      <a:lnTo>
                        <a:pt x="503" y="2019"/>
                      </a:lnTo>
                      <a:lnTo>
                        <a:pt x="516" y="1999"/>
                      </a:lnTo>
                      <a:lnTo>
                        <a:pt x="532" y="1984"/>
                      </a:lnTo>
                      <a:lnTo>
                        <a:pt x="552" y="1971"/>
                      </a:lnTo>
                      <a:lnTo>
                        <a:pt x="573" y="1963"/>
                      </a:lnTo>
                      <a:lnTo>
                        <a:pt x="597" y="1960"/>
                      </a:lnTo>
                      <a:lnTo>
                        <a:pt x="1045" y="1960"/>
                      </a:lnTo>
                      <a:lnTo>
                        <a:pt x="1045" y="1468"/>
                      </a:lnTo>
                      <a:lnTo>
                        <a:pt x="962" y="1458"/>
                      </a:lnTo>
                      <a:lnTo>
                        <a:pt x="881" y="1441"/>
                      </a:lnTo>
                      <a:lnTo>
                        <a:pt x="803" y="1419"/>
                      </a:lnTo>
                      <a:lnTo>
                        <a:pt x="726" y="1393"/>
                      </a:lnTo>
                      <a:lnTo>
                        <a:pt x="653" y="1360"/>
                      </a:lnTo>
                      <a:lnTo>
                        <a:pt x="582" y="1322"/>
                      </a:lnTo>
                      <a:lnTo>
                        <a:pt x="514" y="1281"/>
                      </a:lnTo>
                      <a:lnTo>
                        <a:pt x="449" y="1235"/>
                      </a:lnTo>
                      <a:lnTo>
                        <a:pt x="387" y="1184"/>
                      </a:lnTo>
                      <a:lnTo>
                        <a:pt x="330" y="1129"/>
                      </a:lnTo>
                      <a:lnTo>
                        <a:pt x="276" y="1070"/>
                      </a:lnTo>
                      <a:lnTo>
                        <a:pt x="226" y="1008"/>
                      </a:lnTo>
                      <a:lnTo>
                        <a:pt x="181" y="943"/>
                      </a:lnTo>
                      <a:lnTo>
                        <a:pt x="141" y="874"/>
                      </a:lnTo>
                      <a:lnTo>
                        <a:pt x="104" y="803"/>
                      </a:lnTo>
                      <a:lnTo>
                        <a:pt x="73" y="728"/>
                      </a:lnTo>
                      <a:lnTo>
                        <a:pt x="48" y="652"/>
                      </a:lnTo>
                      <a:lnTo>
                        <a:pt x="27" y="572"/>
                      </a:lnTo>
                      <a:lnTo>
                        <a:pt x="11" y="491"/>
                      </a:lnTo>
                      <a:lnTo>
                        <a:pt x="2" y="408"/>
                      </a:lnTo>
                      <a:lnTo>
                        <a:pt x="0" y="323"/>
                      </a:lnTo>
                      <a:lnTo>
                        <a:pt x="0" y="104"/>
                      </a:lnTo>
                      <a:lnTo>
                        <a:pt x="2" y="80"/>
                      </a:lnTo>
                      <a:lnTo>
                        <a:pt x="10" y="58"/>
                      </a:lnTo>
                      <a:lnTo>
                        <a:pt x="23" y="39"/>
                      </a:lnTo>
                      <a:lnTo>
                        <a:pt x="38" y="22"/>
                      </a:lnTo>
                      <a:lnTo>
                        <a:pt x="58" y="10"/>
                      </a:lnTo>
                      <a:lnTo>
                        <a:pt x="81" y="2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8FF4A4-FC56-4D1E-880E-426A3B0D3C71}"/>
                </a:ext>
              </a:extLst>
            </p:cNvPr>
            <p:cNvGrpSpPr/>
            <p:nvPr/>
          </p:nvGrpSpPr>
          <p:grpSpPr>
            <a:xfrm>
              <a:off x="7822231" y="5690380"/>
              <a:ext cx="624824" cy="624825"/>
              <a:chOff x="6343257" y="4566061"/>
              <a:chExt cx="676893" cy="676894"/>
            </a:xfrm>
          </p:grpSpPr>
          <p:sp>
            <p:nvSpPr>
              <p:cNvPr id="22" name="Rounded Rectangle 4">
                <a:extLst>
                  <a:ext uri="{FF2B5EF4-FFF2-40B4-BE49-F238E27FC236}">
                    <a16:creationId xmlns:a16="http://schemas.microsoft.com/office/drawing/2014/main" id="{A83EE27E-2BF5-4B92-85EE-8596EE583666}"/>
                  </a:ext>
                </a:extLst>
              </p:cNvPr>
              <p:cNvSpPr/>
              <p:nvPr/>
            </p:nvSpPr>
            <p:spPr>
              <a:xfrm>
                <a:off x="6343257" y="4566061"/>
                <a:ext cx="676893" cy="676894"/>
              </a:xfrm>
              <a:prstGeom prst="roundRect">
                <a:avLst/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3" name="Group 17">
                <a:extLst>
                  <a:ext uri="{FF2B5EF4-FFF2-40B4-BE49-F238E27FC236}">
                    <a16:creationId xmlns:a16="http://schemas.microsoft.com/office/drawing/2014/main" id="{0567A913-1B4F-4C7C-A4B5-9505E6A9888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528883" y="4768530"/>
                <a:ext cx="305640" cy="271957"/>
                <a:chOff x="3182" y="361"/>
                <a:chExt cx="245" cy="218"/>
              </a:xfrm>
              <a:solidFill>
                <a:sysClr val="window" lastClr="FFFFFF"/>
              </a:solidFill>
            </p:grpSpPr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E6B63B83-915F-4E27-94D9-4C3E663921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2" y="361"/>
                  <a:ext cx="190" cy="218"/>
                </a:xfrm>
                <a:custGeom>
                  <a:avLst/>
                  <a:gdLst>
                    <a:gd name="T0" fmla="*/ 2608 w 2663"/>
                    <a:gd name="T1" fmla="*/ 2 h 3050"/>
                    <a:gd name="T2" fmla="*/ 2645 w 2663"/>
                    <a:gd name="T3" fmla="*/ 29 h 3050"/>
                    <a:gd name="T4" fmla="*/ 2663 w 2663"/>
                    <a:gd name="T5" fmla="*/ 106 h 3050"/>
                    <a:gd name="T6" fmla="*/ 2651 w 2663"/>
                    <a:gd name="T7" fmla="*/ 2538 h 3050"/>
                    <a:gd name="T8" fmla="*/ 2589 w 2663"/>
                    <a:gd name="T9" fmla="*/ 2578 h 3050"/>
                    <a:gd name="T10" fmla="*/ 2505 w 2663"/>
                    <a:gd name="T11" fmla="*/ 2523 h 3050"/>
                    <a:gd name="T12" fmla="*/ 2476 w 2663"/>
                    <a:gd name="T13" fmla="*/ 2490 h 3050"/>
                    <a:gd name="T14" fmla="*/ 2388 w 2663"/>
                    <a:gd name="T15" fmla="*/ 2404 h 3050"/>
                    <a:gd name="T16" fmla="*/ 2235 w 2663"/>
                    <a:gd name="T17" fmla="*/ 2281 h 3050"/>
                    <a:gd name="T18" fmla="*/ 2016 w 2663"/>
                    <a:gd name="T19" fmla="*/ 2141 h 3050"/>
                    <a:gd name="T20" fmla="*/ 1723 w 2663"/>
                    <a:gd name="T21" fmla="*/ 2000 h 3050"/>
                    <a:gd name="T22" fmla="*/ 1392 w 2663"/>
                    <a:gd name="T23" fmla="*/ 1885 h 3050"/>
                    <a:gd name="T24" fmla="*/ 1235 w 2663"/>
                    <a:gd name="T25" fmla="*/ 1852 h 3050"/>
                    <a:gd name="T26" fmla="*/ 1192 w 2663"/>
                    <a:gd name="T27" fmla="*/ 1883 h 3050"/>
                    <a:gd name="T28" fmla="*/ 1115 w 2663"/>
                    <a:gd name="T29" fmla="*/ 1930 h 3050"/>
                    <a:gd name="T30" fmla="*/ 1033 w 2663"/>
                    <a:gd name="T31" fmla="*/ 1938 h 3050"/>
                    <a:gd name="T32" fmla="*/ 1029 w 2663"/>
                    <a:gd name="T33" fmla="*/ 1959 h 3050"/>
                    <a:gd name="T34" fmla="*/ 1233 w 2663"/>
                    <a:gd name="T35" fmla="*/ 2924 h 3050"/>
                    <a:gd name="T36" fmla="*/ 1183 w 2663"/>
                    <a:gd name="T37" fmla="*/ 3015 h 3050"/>
                    <a:gd name="T38" fmla="*/ 1082 w 2663"/>
                    <a:gd name="T39" fmla="*/ 3050 h 3050"/>
                    <a:gd name="T40" fmla="*/ 756 w 2663"/>
                    <a:gd name="T41" fmla="*/ 3028 h 3050"/>
                    <a:gd name="T42" fmla="*/ 666 w 2663"/>
                    <a:gd name="T43" fmla="*/ 2945 h 3050"/>
                    <a:gd name="T44" fmla="*/ 437 w 2663"/>
                    <a:gd name="T45" fmla="*/ 1956 h 3050"/>
                    <a:gd name="T46" fmla="*/ 418 w 2663"/>
                    <a:gd name="T47" fmla="*/ 1934 h 3050"/>
                    <a:gd name="T48" fmla="*/ 298 w 2663"/>
                    <a:gd name="T49" fmla="*/ 1923 h 3050"/>
                    <a:gd name="T50" fmla="*/ 229 w 2663"/>
                    <a:gd name="T51" fmla="*/ 1852 h 3050"/>
                    <a:gd name="T52" fmla="*/ 217 w 2663"/>
                    <a:gd name="T53" fmla="*/ 1742 h 3050"/>
                    <a:gd name="T54" fmla="*/ 200 w 2663"/>
                    <a:gd name="T55" fmla="*/ 1722 h 3050"/>
                    <a:gd name="T56" fmla="*/ 172 w 2663"/>
                    <a:gd name="T57" fmla="*/ 1719 h 3050"/>
                    <a:gd name="T58" fmla="*/ 62 w 2663"/>
                    <a:gd name="T59" fmla="*/ 1671 h 3050"/>
                    <a:gd name="T60" fmla="*/ 3 w 2663"/>
                    <a:gd name="T61" fmla="*/ 1566 h 3050"/>
                    <a:gd name="T62" fmla="*/ 10 w 2663"/>
                    <a:gd name="T63" fmla="*/ 982 h 3050"/>
                    <a:gd name="T64" fmla="*/ 86 w 2663"/>
                    <a:gd name="T65" fmla="*/ 887 h 3050"/>
                    <a:gd name="T66" fmla="*/ 175 w 2663"/>
                    <a:gd name="T67" fmla="*/ 857 h 3050"/>
                    <a:gd name="T68" fmla="*/ 200 w 2663"/>
                    <a:gd name="T69" fmla="*/ 855 h 3050"/>
                    <a:gd name="T70" fmla="*/ 218 w 2663"/>
                    <a:gd name="T71" fmla="*/ 825 h 3050"/>
                    <a:gd name="T72" fmla="*/ 241 w 2663"/>
                    <a:gd name="T73" fmla="*/ 702 h 3050"/>
                    <a:gd name="T74" fmla="*/ 324 w 2663"/>
                    <a:gd name="T75" fmla="*/ 647 h 3050"/>
                    <a:gd name="T76" fmla="*/ 1147 w 2663"/>
                    <a:gd name="T77" fmla="*/ 657 h 3050"/>
                    <a:gd name="T78" fmla="*/ 1209 w 2663"/>
                    <a:gd name="T79" fmla="*/ 716 h 3050"/>
                    <a:gd name="T80" fmla="*/ 1242 w 2663"/>
                    <a:gd name="T81" fmla="*/ 724 h 3050"/>
                    <a:gd name="T82" fmla="*/ 1409 w 2663"/>
                    <a:gd name="T83" fmla="*/ 688 h 3050"/>
                    <a:gd name="T84" fmla="*/ 1723 w 2663"/>
                    <a:gd name="T85" fmla="*/ 578 h 3050"/>
                    <a:gd name="T86" fmla="*/ 2016 w 2663"/>
                    <a:gd name="T87" fmla="*/ 436 h 3050"/>
                    <a:gd name="T88" fmla="*/ 2237 w 2663"/>
                    <a:gd name="T89" fmla="*/ 296 h 3050"/>
                    <a:gd name="T90" fmla="*/ 2388 w 2663"/>
                    <a:gd name="T91" fmla="*/ 175 h 3050"/>
                    <a:gd name="T92" fmla="*/ 2476 w 2663"/>
                    <a:gd name="T93" fmla="*/ 87 h 3050"/>
                    <a:gd name="T94" fmla="*/ 2505 w 2663"/>
                    <a:gd name="T95" fmla="*/ 54 h 3050"/>
                    <a:gd name="T96" fmla="*/ 2589 w 2663"/>
                    <a:gd name="T97" fmla="*/ 0 h 30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63" h="3050">
                      <a:moveTo>
                        <a:pt x="2589" y="0"/>
                      </a:moveTo>
                      <a:lnTo>
                        <a:pt x="2593" y="0"/>
                      </a:lnTo>
                      <a:lnTo>
                        <a:pt x="2601" y="1"/>
                      </a:lnTo>
                      <a:lnTo>
                        <a:pt x="2608" y="2"/>
                      </a:lnTo>
                      <a:lnTo>
                        <a:pt x="2617" y="6"/>
                      </a:lnTo>
                      <a:lnTo>
                        <a:pt x="2627" y="12"/>
                      </a:lnTo>
                      <a:lnTo>
                        <a:pt x="2635" y="19"/>
                      </a:lnTo>
                      <a:lnTo>
                        <a:pt x="2645" y="29"/>
                      </a:lnTo>
                      <a:lnTo>
                        <a:pt x="2652" y="43"/>
                      </a:lnTo>
                      <a:lnTo>
                        <a:pt x="2658" y="60"/>
                      </a:lnTo>
                      <a:lnTo>
                        <a:pt x="2662" y="81"/>
                      </a:lnTo>
                      <a:lnTo>
                        <a:pt x="2663" y="106"/>
                      </a:lnTo>
                      <a:lnTo>
                        <a:pt x="2663" y="2471"/>
                      </a:lnTo>
                      <a:lnTo>
                        <a:pt x="2662" y="2496"/>
                      </a:lnTo>
                      <a:lnTo>
                        <a:pt x="2658" y="2518"/>
                      </a:lnTo>
                      <a:lnTo>
                        <a:pt x="2651" y="2538"/>
                      </a:lnTo>
                      <a:lnTo>
                        <a:pt x="2639" y="2554"/>
                      </a:lnTo>
                      <a:lnTo>
                        <a:pt x="2625" y="2567"/>
                      </a:lnTo>
                      <a:lnTo>
                        <a:pt x="2608" y="2575"/>
                      </a:lnTo>
                      <a:lnTo>
                        <a:pt x="2589" y="2578"/>
                      </a:lnTo>
                      <a:lnTo>
                        <a:pt x="2567" y="2574"/>
                      </a:lnTo>
                      <a:lnTo>
                        <a:pt x="2546" y="2564"/>
                      </a:lnTo>
                      <a:lnTo>
                        <a:pt x="2526" y="2547"/>
                      </a:lnTo>
                      <a:lnTo>
                        <a:pt x="2505" y="2523"/>
                      </a:lnTo>
                      <a:lnTo>
                        <a:pt x="2503" y="2521"/>
                      </a:lnTo>
                      <a:lnTo>
                        <a:pt x="2497" y="2514"/>
                      </a:lnTo>
                      <a:lnTo>
                        <a:pt x="2488" y="2503"/>
                      </a:lnTo>
                      <a:lnTo>
                        <a:pt x="2476" y="2490"/>
                      </a:lnTo>
                      <a:lnTo>
                        <a:pt x="2459" y="2472"/>
                      </a:lnTo>
                      <a:lnTo>
                        <a:pt x="2439" y="2451"/>
                      </a:lnTo>
                      <a:lnTo>
                        <a:pt x="2415" y="2428"/>
                      </a:lnTo>
                      <a:lnTo>
                        <a:pt x="2388" y="2404"/>
                      </a:lnTo>
                      <a:lnTo>
                        <a:pt x="2355" y="2376"/>
                      </a:lnTo>
                      <a:lnTo>
                        <a:pt x="2320" y="2345"/>
                      </a:lnTo>
                      <a:lnTo>
                        <a:pt x="2280" y="2314"/>
                      </a:lnTo>
                      <a:lnTo>
                        <a:pt x="2235" y="2281"/>
                      </a:lnTo>
                      <a:lnTo>
                        <a:pt x="2187" y="2248"/>
                      </a:lnTo>
                      <a:lnTo>
                        <a:pt x="2135" y="2212"/>
                      </a:lnTo>
                      <a:lnTo>
                        <a:pt x="2078" y="2177"/>
                      </a:lnTo>
                      <a:lnTo>
                        <a:pt x="2016" y="2141"/>
                      </a:lnTo>
                      <a:lnTo>
                        <a:pt x="1950" y="2105"/>
                      </a:lnTo>
                      <a:lnTo>
                        <a:pt x="1879" y="2069"/>
                      </a:lnTo>
                      <a:lnTo>
                        <a:pt x="1803" y="2034"/>
                      </a:lnTo>
                      <a:lnTo>
                        <a:pt x="1723" y="2000"/>
                      </a:lnTo>
                      <a:lnTo>
                        <a:pt x="1637" y="1965"/>
                      </a:lnTo>
                      <a:lnTo>
                        <a:pt x="1548" y="1933"/>
                      </a:lnTo>
                      <a:lnTo>
                        <a:pt x="1452" y="1902"/>
                      </a:lnTo>
                      <a:lnTo>
                        <a:pt x="1392" y="1885"/>
                      </a:lnTo>
                      <a:lnTo>
                        <a:pt x="1325" y="1869"/>
                      </a:lnTo>
                      <a:lnTo>
                        <a:pt x="1253" y="1854"/>
                      </a:lnTo>
                      <a:lnTo>
                        <a:pt x="1245" y="1852"/>
                      </a:lnTo>
                      <a:lnTo>
                        <a:pt x="1235" y="1852"/>
                      </a:lnTo>
                      <a:lnTo>
                        <a:pt x="1224" y="1853"/>
                      </a:lnTo>
                      <a:lnTo>
                        <a:pt x="1214" y="1857"/>
                      </a:lnTo>
                      <a:lnTo>
                        <a:pt x="1206" y="1866"/>
                      </a:lnTo>
                      <a:lnTo>
                        <a:pt x="1192" y="1883"/>
                      </a:lnTo>
                      <a:lnTo>
                        <a:pt x="1175" y="1900"/>
                      </a:lnTo>
                      <a:lnTo>
                        <a:pt x="1157" y="1913"/>
                      </a:lnTo>
                      <a:lnTo>
                        <a:pt x="1137" y="1924"/>
                      </a:lnTo>
                      <a:lnTo>
                        <a:pt x="1115" y="1930"/>
                      </a:lnTo>
                      <a:lnTo>
                        <a:pt x="1091" y="1933"/>
                      </a:lnTo>
                      <a:lnTo>
                        <a:pt x="1050" y="1933"/>
                      </a:lnTo>
                      <a:lnTo>
                        <a:pt x="1039" y="1934"/>
                      </a:lnTo>
                      <a:lnTo>
                        <a:pt x="1033" y="1938"/>
                      </a:lnTo>
                      <a:lnTo>
                        <a:pt x="1030" y="1943"/>
                      </a:lnTo>
                      <a:lnTo>
                        <a:pt x="1028" y="1950"/>
                      </a:lnTo>
                      <a:lnTo>
                        <a:pt x="1028" y="1955"/>
                      </a:lnTo>
                      <a:lnTo>
                        <a:pt x="1029" y="1959"/>
                      </a:lnTo>
                      <a:lnTo>
                        <a:pt x="1029" y="1961"/>
                      </a:lnTo>
                      <a:lnTo>
                        <a:pt x="1229" y="2869"/>
                      </a:lnTo>
                      <a:lnTo>
                        <a:pt x="1234" y="2897"/>
                      </a:lnTo>
                      <a:lnTo>
                        <a:pt x="1233" y="2924"/>
                      </a:lnTo>
                      <a:lnTo>
                        <a:pt x="1226" y="2950"/>
                      </a:lnTo>
                      <a:lnTo>
                        <a:pt x="1216" y="2974"/>
                      </a:lnTo>
                      <a:lnTo>
                        <a:pt x="1202" y="2996"/>
                      </a:lnTo>
                      <a:lnTo>
                        <a:pt x="1183" y="3015"/>
                      </a:lnTo>
                      <a:lnTo>
                        <a:pt x="1162" y="3030"/>
                      </a:lnTo>
                      <a:lnTo>
                        <a:pt x="1138" y="3041"/>
                      </a:lnTo>
                      <a:lnTo>
                        <a:pt x="1110" y="3047"/>
                      </a:lnTo>
                      <a:lnTo>
                        <a:pt x="1082" y="3050"/>
                      </a:lnTo>
                      <a:lnTo>
                        <a:pt x="846" y="3050"/>
                      </a:lnTo>
                      <a:lnTo>
                        <a:pt x="815" y="3047"/>
                      </a:lnTo>
                      <a:lnTo>
                        <a:pt x="785" y="3040"/>
                      </a:lnTo>
                      <a:lnTo>
                        <a:pt x="756" y="3028"/>
                      </a:lnTo>
                      <a:lnTo>
                        <a:pt x="730" y="3012"/>
                      </a:lnTo>
                      <a:lnTo>
                        <a:pt x="704" y="2992"/>
                      </a:lnTo>
                      <a:lnTo>
                        <a:pt x="684" y="2970"/>
                      </a:lnTo>
                      <a:lnTo>
                        <a:pt x="666" y="2945"/>
                      </a:lnTo>
                      <a:lnTo>
                        <a:pt x="652" y="2917"/>
                      </a:lnTo>
                      <a:lnTo>
                        <a:pt x="643" y="2888"/>
                      </a:lnTo>
                      <a:lnTo>
                        <a:pt x="437" y="1958"/>
                      </a:lnTo>
                      <a:lnTo>
                        <a:pt x="437" y="1956"/>
                      </a:lnTo>
                      <a:lnTo>
                        <a:pt x="435" y="1952"/>
                      </a:lnTo>
                      <a:lnTo>
                        <a:pt x="432" y="1946"/>
                      </a:lnTo>
                      <a:lnTo>
                        <a:pt x="427" y="1939"/>
                      </a:lnTo>
                      <a:lnTo>
                        <a:pt x="418" y="1934"/>
                      </a:lnTo>
                      <a:lnTo>
                        <a:pt x="407" y="1933"/>
                      </a:lnTo>
                      <a:lnTo>
                        <a:pt x="351" y="1933"/>
                      </a:lnTo>
                      <a:lnTo>
                        <a:pt x="324" y="1930"/>
                      </a:lnTo>
                      <a:lnTo>
                        <a:pt x="298" y="1923"/>
                      </a:lnTo>
                      <a:lnTo>
                        <a:pt x="277" y="1910"/>
                      </a:lnTo>
                      <a:lnTo>
                        <a:pt x="257" y="1895"/>
                      </a:lnTo>
                      <a:lnTo>
                        <a:pt x="241" y="1875"/>
                      </a:lnTo>
                      <a:lnTo>
                        <a:pt x="229" y="1852"/>
                      </a:lnTo>
                      <a:lnTo>
                        <a:pt x="221" y="1828"/>
                      </a:lnTo>
                      <a:lnTo>
                        <a:pt x="218" y="1801"/>
                      </a:lnTo>
                      <a:lnTo>
                        <a:pt x="218" y="1753"/>
                      </a:lnTo>
                      <a:lnTo>
                        <a:pt x="217" y="1742"/>
                      </a:lnTo>
                      <a:lnTo>
                        <a:pt x="214" y="1734"/>
                      </a:lnTo>
                      <a:lnTo>
                        <a:pt x="210" y="1727"/>
                      </a:lnTo>
                      <a:lnTo>
                        <a:pt x="206" y="1724"/>
                      </a:lnTo>
                      <a:lnTo>
                        <a:pt x="200" y="1722"/>
                      </a:lnTo>
                      <a:lnTo>
                        <a:pt x="197" y="1721"/>
                      </a:lnTo>
                      <a:lnTo>
                        <a:pt x="185" y="1720"/>
                      </a:lnTo>
                      <a:lnTo>
                        <a:pt x="176" y="1720"/>
                      </a:lnTo>
                      <a:lnTo>
                        <a:pt x="172" y="1719"/>
                      </a:lnTo>
                      <a:lnTo>
                        <a:pt x="142" y="1715"/>
                      </a:lnTo>
                      <a:lnTo>
                        <a:pt x="113" y="1705"/>
                      </a:lnTo>
                      <a:lnTo>
                        <a:pt x="86" y="1690"/>
                      </a:lnTo>
                      <a:lnTo>
                        <a:pt x="62" y="1671"/>
                      </a:lnTo>
                      <a:lnTo>
                        <a:pt x="41" y="1648"/>
                      </a:lnTo>
                      <a:lnTo>
                        <a:pt x="24" y="1624"/>
                      </a:lnTo>
                      <a:lnTo>
                        <a:pt x="10" y="1596"/>
                      </a:lnTo>
                      <a:lnTo>
                        <a:pt x="3" y="1566"/>
                      </a:lnTo>
                      <a:lnTo>
                        <a:pt x="0" y="1535"/>
                      </a:lnTo>
                      <a:lnTo>
                        <a:pt x="0" y="1042"/>
                      </a:lnTo>
                      <a:lnTo>
                        <a:pt x="3" y="1011"/>
                      </a:lnTo>
                      <a:lnTo>
                        <a:pt x="10" y="982"/>
                      </a:lnTo>
                      <a:lnTo>
                        <a:pt x="24" y="954"/>
                      </a:lnTo>
                      <a:lnTo>
                        <a:pt x="41" y="929"/>
                      </a:lnTo>
                      <a:lnTo>
                        <a:pt x="62" y="906"/>
                      </a:lnTo>
                      <a:lnTo>
                        <a:pt x="86" y="887"/>
                      </a:lnTo>
                      <a:lnTo>
                        <a:pt x="113" y="873"/>
                      </a:lnTo>
                      <a:lnTo>
                        <a:pt x="142" y="862"/>
                      </a:lnTo>
                      <a:lnTo>
                        <a:pt x="172" y="858"/>
                      </a:lnTo>
                      <a:lnTo>
                        <a:pt x="175" y="857"/>
                      </a:lnTo>
                      <a:lnTo>
                        <a:pt x="181" y="857"/>
                      </a:lnTo>
                      <a:lnTo>
                        <a:pt x="190" y="856"/>
                      </a:lnTo>
                      <a:lnTo>
                        <a:pt x="194" y="856"/>
                      </a:lnTo>
                      <a:lnTo>
                        <a:pt x="200" y="855"/>
                      </a:lnTo>
                      <a:lnTo>
                        <a:pt x="207" y="852"/>
                      </a:lnTo>
                      <a:lnTo>
                        <a:pt x="213" y="846"/>
                      </a:lnTo>
                      <a:lnTo>
                        <a:pt x="216" y="837"/>
                      </a:lnTo>
                      <a:lnTo>
                        <a:pt x="218" y="825"/>
                      </a:lnTo>
                      <a:lnTo>
                        <a:pt x="218" y="776"/>
                      </a:lnTo>
                      <a:lnTo>
                        <a:pt x="221" y="750"/>
                      </a:lnTo>
                      <a:lnTo>
                        <a:pt x="229" y="725"/>
                      </a:lnTo>
                      <a:lnTo>
                        <a:pt x="241" y="702"/>
                      </a:lnTo>
                      <a:lnTo>
                        <a:pt x="257" y="684"/>
                      </a:lnTo>
                      <a:lnTo>
                        <a:pt x="277" y="667"/>
                      </a:lnTo>
                      <a:lnTo>
                        <a:pt x="298" y="655"/>
                      </a:lnTo>
                      <a:lnTo>
                        <a:pt x="324" y="647"/>
                      </a:lnTo>
                      <a:lnTo>
                        <a:pt x="351" y="644"/>
                      </a:lnTo>
                      <a:lnTo>
                        <a:pt x="1091" y="644"/>
                      </a:lnTo>
                      <a:lnTo>
                        <a:pt x="1120" y="648"/>
                      </a:lnTo>
                      <a:lnTo>
                        <a:pt x="1147" y="657"/>
                      </a:lnTo>
                      <a:lnTo>
                        <a:pt x="1170" y="671"/>
                      </a:lnTo>
                      <a:lnTo>
                        <a:pt x="1191" y="690"/>
                      </a:lnTo>
                      <a:lnTo>
                        <a:pt x="1206" y="713"/>
                      </a:lnTo>
                      <a:lnTo>
                        <a:pt x="1209" y="716"/>
                      </a:lnTo>
                      <a:lnTo>
                        <a:pt x="1213" y="719"/>
                      </a:lnTo>
                      <a:lnTo>
                        <a:pt x="1219" y="722"/>
                      </a:lnTo>
                      <a:lnTo>
                        <a:pt x="1228" y="723"/>
                      </a:lnTo>
                      <a:lnTo>
                        <a:pt x="1242" y="724"/>
                      </a:lnTo>
                      <a:lnTo>
                        <a:pt x="1260" y="722"/>
                      </a:lnTo>
                      <a:lnTo>
                        <a:pt x="1313" y="714"/>
                      </a:lnTo>
                      <a:lnTo>
                        <a:pt x="1363" y="701"/>
                      </a:lnTo>
                      <a:lnTo>
                        <a:pt x="1409" y="688"/>
                      </a:lnTo>
                      <a:lnTo>
                        <a:pt x="1452" y="675"/>
                      </a:lnTo>
                      <a:lnTo>
                        <a:pt x="1548" y="644"/>
                      </a:lnTo>
                      <a:lnTo>
                        <a:pt x="1637" y="612"/>
                      </a:lnTo>
                      <a:lnTo>
                        <a:pt x="1723" y="578"/>
                      </a:lnTo>
                      <a:lnTo>
                        <a:pt x="1803" y="543"/>
                      </a:lnTo>
                      <a:lnTo>
                        <a:pt x="1879" y="508"/>
                      </a:lnTo>
                      <a:lnTo>
                        <a:pt x="1950" y="473"/>
                      </a:lnTo>
                      <a:lnTo>
                        <a:pt x="2016" y="436"/>
                      </a:lnTo>
                      <a:lnTo>
                        <a:pt x="2078" y="401"/>
                      </a:lnTo>
                      <a:lnTo>
                        <a:pt x="2135" y="365"/>
                      </a:lnTo>
                      <a:lnTo>
                        <a:pt x="2187" y="330"/>
                      </a:lnTo>
                      <a:lnTo>
                        <a:pt x="2237" y="296"/>
                      </a:lnTo>
                      <a:lnTo>
                        <a:pt x="2280" y="263"/>
                      </a:lnTo>
                      <a:lnTo>
                        <a:pt x="2320" y="232"/>
                      </a:lnTo>
                      <a:lnTo>
                        <a:pt x="2355" y="202"/>
                      </a:lnTo>
                      <a:lnTo>
                        <a:pt x="2388" y="175"/>
                      </a:lnTo>
                      <a:lnTo>
                        <a:pt x="2415" y="149"/>
                      </a:lnTo>
                      <a:lnTo>
                        <a:pt x="2439" y="126"/>
                      </a:lnTo>
                      <a:lnTo>
                        <a:pt x="2460" y="105"/>
                      </a:lnTo>
                      <a:lnTo>
                        <a:pt x="2476" y="87"/>
                      </a:lnTo>
                      <a:lnTo>
                        <a:pt x="2488" y="74"/>
                      </a:lnTo>
                      <a:lnTo>
                        <a:pt x="2497" y="64"/>
                      </a:lnTo>
                      <a:lnTo>
                        <a:pt x="2503" y="56"/>
                      </a:lnTo>
                      <a:lnTo>
                        <a:pt x="2505" y="54"/>
                      </a:lnTo>
                      <a:lnTo>
                        <a:pt x="2526" y="30"/>
                      </a:lnTo>
                      <a:lnTo>
                        <a:pt x="2546" y="14"/>
                      </a:lnTo>
                      <a:lnTo>
                        <a:pt x="2567" y="3"/>
                      </a:lnTo>
                      <a:lnTo>
                        <a:pt x="258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1AEFBBF9-4E76-452D-97E3-3CFFC4874B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04"/>
                  <a:ext cx="26" cy="104"/>
                </a:xfrm>
                <a:custGeom>
                  <a:avLst/>
                  <a:gdLst>
                    <a:gd name="T0" fmla="*/ 117 w 374"/>
                    <a:gd name="T1" fmla="*/ 3 h 1458"/>
                    <a:gd name="T2" fmla="*/ 150 w 374"/>
                    <a:gd name="T3" fmla="*/ 23 h 1458"/>
                    <a:gd name="T4" fmla="*/ 208 w 374"/>
                    <a:gd name="T5" fmla="*/ 105 h 1458"/>
                    <a:gd name="T6" fmla="*/ 280 w 374"/>
                    <a:gd name="T7" fmla="*/ 248 h 1458"/>
                    <a:gd name="T8" fmla="*/ 332 w 374"/>
                    <a:gd name="T9" fmla="*/ 401 h 1458"/>
                    <a:gd name="T10" fmla="*/ 363 w 374"/>
                    <a:gd name="T11" fmla="*/ 561 h 1458"/>
                    <a:gd name="T12" fmla="*/ 374 w 374"/>
                    <a:gd name="T13" fmla="*/ 726 h 1458"/>
                    <a:gd name="T14" fmla="*/ 363 w 374"/>
                    <a:gd name="T15" fmla="*/ 894 h 1458"/>
                    <a:gd name="T16" fmla="*/ 331 w 374"/>
                    <a:gd name="T17" fmla="*/ 1055 h 1458"/>
                    <a:gd name="T18" fmla="*/ 278 w 374"/>
                    <a:gd name="T19" fmla="*/ 1209 h 1458"/>
                    <a:gd name="T20" fmla="*/ 205 w 374"/>
                    <a:gd name="T21" fmla="*/ 1353 h 1458"/>
                    <a:gd name="T22" fmla="*/ 145 w 374"/>
                    <a:gd name="T23" fmla="*/ 1437 h 1458"/>
                    <a:gd name="T24" fmla="*/ 109 w 374"/>
                    <a:gd name="T25" fmla="*/ 1456 h 1458"/>
                    <a:gd name="T26" fmla="*/ 70 w 374"/>
                    <a:gd name="T27" fmla="*/ 1456 h 1458"/>
                    <a:gd name="T28" fmla="*/ 38 w 374"/>
                    <a:gd name="T29" fmla="*/ 1443 h 1458"/>
                    <a:gd name="T30" fmla="*/ 10 w 374"/>
                    <a:gd name="T31" fmla="*/ 1413 h 1458"/>
                    <a:gd name="T32" fmla="*/ 0 w 374"/>
                    <a:gd name="T33" fmla="*/ 1376 h 1458"/>
                    <a:gd name="T34" fmla="*/ 6 w 374"/>
                    <a:gd name="T35" fmla="*/ 1338 h 1458"/>
                    <a:gd name="T36" fmla="*/ 53 w 374"/>
                    <a:gd name="T37" fmla="*/ 1263 h 1458"/>
                    <a:gd name="T38" fmla="*/ 115 w 374"/>
                    <a:gd name="T39" fmla="*/ 1141 h 1458"/>
                    <a:gd name="T40" fmla="*/ 161 w 374"/>
                    <a:gd name="T41" fmla="*/ 1008 h 1458"/>
                    <a:gd name="T42" fmla="*/ 189 w 374"/>
                    <a:gd name="T43" fmla="*/ 869 h 1458"/>
                    <a:gd name="T44" fmla="*/ 198 w 374"/>
                    <a:gd name="T45" fmla="*/ 726 h 1458"/>
                    <a:gd name="T46" fmla="*/ 189 w 374"/>
                    <a:gd name="T47" fmla="*/ 584 h 1458"/>
                    <a:gd name="T48" fmla="*/ 162 w 374"/>
                    <a:gd name="T49" fmla="*/ 448 h 1458"/>
                    <a:gd name="T50" fmla="*/ 117 w 374"/>
                    <a:gd name="T51" fmla="*/ 317 h 1458"/>
                    <a:gd name="T52" fmla="*/ 56 w 374"/>
                    <a:gd name="T53" fmla="*/ 194 h 1458"/>
                    <a:gd name="T54" fmla="*/ 9 w 374"/>
                    <a:gd name="T55" fmla="*/ 120 h 1458"/>
                    <a:gd name="T56" fmla="*/ 4 w 374"/>
                    <a:gd name="T57" fmla="*/ 81 h 1458"/>
                    <a:gd name="T58" fmla="*/ 15 w 374"/>
                    <a:gd name="T59" fmla="*/ 45 h 1458"/>
                    <a:gd name="T60" fmla="*/ 42 w 374"/>
                    <a:gd name="T61" fmla="*/ 16 h 1458"/>
                    <a:gd name="T62" fmla="*/ 78 w 374"/>
                    <a:gd name="T63" fmla="*/ 1 h 1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74" h="1458">
                      <a:moveTo>
                        <a:pt x="98" y="0"/>
                      </a:moveTo>
                      <a:lnTo>
                        <a:pt x="117" y="3"/>
                      </a:lnTo>
                      <a:lnTo>
                        <a:pt x="135" y="12"/>
                      </a:lnTo>
                      <a:lnTo>
                        <a:pt x="150" y="23"/>
                      </a:lnTo>
                      <a:lnTo>
                        <a:pt x="164" y="38"/>
                      </a:lnTo>
                      <a:lnTo>
                        <a:pt x="208" y="105"/>
                      </a:lnTo>
                      <a:lnTo>
                        <a:pt x="246" y="176"/>
                      </a:lnTo>
                      <a:lnTo>
                        <a:pt x="280" y="248"/>
                      </a:lnTo>
                      <a:lnTo>
                        <a:pt x="308" y="323"/>
                      </a:lnTo>
                      <a:lnTo>
                        <a:pt x="332" y="401"/>
                      </a:lnTo>
                      <a:lnTo>
                        <a:pt x="350" y="480"/>
                      </a:lnTo>
                      <a:lnTo>
                        <a:pt x="363" y="561"/>
                      </a:lnTo>
                      <a:lnTo>
                        <a:pt x="372" y="643"/>
                      </a:lnTo>
                      <a:lnTo>
                        <a:pt x="374" y="726"/>
                      </a:lnTo>
                      <a:lnTo>
                        <a:pt x="372" y="811"/>
                      </a:lnTo>
                      <a:lnTo>
                        <a:pt x="363" y="894"/>
                      </a:lnTo>
                      <a:lnTo>
                        <a:pt x="350" y="975"/>
                      </a:lnTo>
                      <a:lnTo>
                        <a:pt x="331" y="1055"/>
                      </a:lnTo>
                      <a:lnTo>
                        <a:pt x="307" y="1133"/>
                      </a:lnTo>
                      <a:lnTo>
                        <a:pt x="278" y="1209"/>
                      </a:lnTo>
                      <a:lnTo>
                        <a:pt x="243" y="1282"/>
                      </a:lnTo>
                      <a:lnTo>
                        <a:pt x="205" y="1353"/>
                      </a:lnTo>
                      <a:lnTo>
                        <a:pt x="160" y="1421"/>
                      </a:lnTo>
                      <a:lnTo>
                        <a:pt x="145" y="1437"/>
                      </a:lnTo>
                      <a:lnTo>
                        <a:pt x="128" y="1449"/>
                      </a:lnTo>
                      <a:lnTo>
                        <a:pt x="109" y="1456"/>
                      </a:lnTo>
                      <a:lnTo>
                        <a:pt x="88" y="1458"/>
                      </a:lnTo>
                      <a:lnTo>
                        <a:pt x="70" y="1456"/>
                      </a:lnTo>
                      <a:lnTo>
                        <a:pt x="53" y="1451"/>
                      </a:lnTo>
                      <a:lnTo>
                        <a:pt x="38" y="1443"/>
                      </a:lnTo>
                      <a:lnTo>
                        <a:pt x="22" y="1429"/>
                      </a:lnTo>
                      <a:lnTo>
                        <a:pt x="10" y="1413"/>
                      </a:lnTo>
                      <a:lnTo>
                        <a:pt x="3" y="1395"/>
                      </a:lnTo>
                      <a:lnTo>
                        <a:pt x="0" y="1376"/>
                      </a:lnTo>
                      <a:lnTo>
                        <a:pt x="1" y="1358"/>
                      </a:lnTo>
                      <a:lnTo>
                        <a:pt x="6" y="1338"/>
                      </a:lnTo>
                      <a:lnTo>
                        <a:pt x="16" y="1320"/>
                      </a:lnTo>
                      <a:lnTo>
                        <a:pt x="53" y="1263"/>
                      </a:lnTo>
                      <a:lnTo>
                        <a:pt x="86" y="1203"/>
                      </a:lnTo>
                      <a:lnTo>
                        <a:pt x="115" y="1141"/>
                      </a:lnTo>
                      <a:lnTo>
                        <a:pt x="140" y="1075"/>
                      </a:lnTo>
                      <a:lnTo>
                        <a:pt x="161" y="1008"/>
                      </a:lnTo>
                      <a:lnTo>
                        <a:pt x="176" y="939"/>
                      </a:lnTo>
                      <a:lnTo>
                        <a:pt x="189" y="869"/>
                      </a:lnTo>
                      <a:lnTo>
                        <a:pt x="195" y="798"/>
                      </a:lnTo>
                      <a:lnTo>
                        <a:pt x="198" y="726"/>
                      </a:lnTo>
                      <a:lnTo>
                        <a:pt x="195" y="654"/>
                      </a:lnTo>
                      <a:lnTo>
                        <a:pt x="189" y="584"/>
                      </a:lnTo>
                      <a:lnTo>
                        <a:pt x="177" y="515"/>
                      </a:lnTo>
                      <a:lnTo>
                        <a:pt x="162" y="448"/>
                      </a:lnTo>
                      <a:lnTo>
                        <a:pt x="142" y="381"/>
                      </a:lnTo>
                      <a:lnTo>
                        <a:pt x="117" y="317"/>
                      </a:lnTo>
                      <a:lnTo>
                        <a:pt x="89" y="255"/>
                      </a:lnTo>
                      <a:lnTo>
                        <a:pt x="56" y="194"/>
                      </a:lnTo>
                      <a:lnTo>
                        <a:pt x="19" y="137"/>
                      </a:lnTo>
                      <a:lnTo>
                        <a:pt x="9" y="120"/>
                      </a:lnTo>
                      <a:lnTo>
                        <a:pt x="4" y="101"/>
                      </a:lnTo>
                      <a:lnTo>
                        <a:pt x="4" y="81"/>
                      </a:lnTo>
                      <a:lnTo>
                        <a:pt x="7" y="62"/>
                      </a:lnTo>
                      <a:lnTo>
                        <a:pt x="15" y="45"/>
                      </a:lnTo>
                      <a:lnTo>
                        <a:pt x="26" y="29"/>
                      </a:lnTo>
                      <a:lnTo>
                        <a:pt x="42" y="16"/>
                      </a:lnTo>
                      <a:lnTo>
                        <a:pt x="60" y="6"/>
                      </a:lnTo>
                      <a:lnTo>
                        <a:pt x="78" y="1"/>
                      </a:lnTo>
                      <a:lnTo>
                        <a:pt x="9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34F4C893-025E-4D3E-AA46-2A67DF0C2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0" y="421"/>
                  <a:ext cx="21" cy="69"/>
                </a:xfrm>
                <a:custGeom>
                  <a:avLst/>
                  <a:gdLst>
                    <a:gd name="T0" fmla="*/ 97 w 297"/>
                    <a:gd name="T1" fmla="*/ 0 h 964"/>
                    <a:gd name="T2" fmla="*/ 116 w 297"/>
                    <a:gd name="T3" fmla="*/ 5 h 964"/>
                    <a:gd name="T4" fmla="*/ 134 w 297"/>
                    <a:gd name="T5" fmla="*/ 12 h 964"/>
                    <a:gd name="T6" fmla="*/ 149 w 297"/>
                    <a:gd name="T7" fmla="*/ 23 h 964"/>
                    <a:gd name="T8" fmla="*/ 163 w 297"/>
                    <a:gd name="T9" fmla="*/ 39 h 964"/>
                    <a:gd name="T10" fmla="*/ 198 w 297"/>
                    <a:gd name="T11" fmla="*/ 95 h 964"/>
                    <a:gd name="T12" fmla="*/ 229 w 297"/>
                    <a:gd name="T13" fmla="*/ 153 h 964"/>
                    <a:gd name="T14" fmla="*/ 253 w 297"/>
                    <a:gd name="T15" fmla="*/ 215 h 964"/>
                    <a:gd name="T16" fmla="*/ 272 w 297"/>
                    <a:gd name="T17" fmla="*/ 279 h 964"/>
                    <a:gd name="T18" fmla="*/ 286 w 297"/>
                    <a:gd name="T19" fmla="*/ 344 h 964"/>
                    <a:gd name="T20" fmla="*/ 294 w 297"/>
                    <a:gd name="T21" fmla="*/ 412 h 964"/>
                    <a:gd name="T22" fmla="*/ 297 w 297"/>
                    <a:gd name="T23" fmla="*/ 480 h 964"/>
                    <a:gd name="T24" fmla="*/ 295 w 297"/>
                    <a:gd name="T25" fmla="*/ 541 h 964"/>
                    <a:gd name="T26" fmla="*/ 289 w 297"/>
                    <a:gd name="T27" fmla="*/ 602 h 964"/>
                    <a:gd name="T28" fmla="*/ 278 w 297"/>
                    <a:gd name="T29" fmla="*/ 660 h 964"/>
                    <a:gd name="T30" fmla="*/ 263 w 297"/>
                    <a:gd name="T31" fmla="*/ 717 h 964"/>
                    <a:gd name="T32" fmla="*/ 243 w 297"/>
                    <a:gd name="T33" fmla="*/ 772 h 964"/>
                    <a:gd name="T34" fmla="*/ 219 w 297"/>
                    <a:gd name="T35" fmla="*/ 826 h 964"/>
                    <a:gd name="T36" fmla="*/ 192 w 297"/>
                    <a:gd name="T37" fmla="*/ 877 h 964"/>
                    <a:gd name="T38" fmla="*/ 160 w 297"/>
                    <a:gd name="T39" fmla="*/ 927 h 964"/>
                    <a:gd name="T40" fmla="*/ 145 w 297"/>
                    <a:gd name="T41" fmla="*/ 942 h 964"/>
                    <a:gd name="T42" fmla="*/ 128 w 297"/>
                    <a:gd name="T43" fmla="*/ 954 h 964"/>
                    <a:gd name="T44" fmla="*/ 109 w 297"/>
                    <a:gd name="T45" fmla="*/ 961 h 964"/>
                    <a:gd name="T46" fmla="*/ 88 w 297"/>
                    <a:gd name="T47" fmla="*/ 964 h 964"/>
                    <a:gd name="T48" fmla="*/ 71 w 297"/>
                    <a:gd name="T49" fmla="*/ 962 h 964"/>
                    <a:gd name="T50" fmla="*/ 53 w 297"/>
                    <a:gd name="T51" fmla="*/ 957 h 964"/>
                    <a:gd name="T52" fmla="*/ 38 w 297"/>
                    <a:gd name="T53" fmla="*/ 948 h 964"/>
                    <a:gd name="T54" fmla="*/ 22 w 297"/>
                    <a:gd name="T55" fmla="*/ 935 h 964"/>
                    <a:gd name="T56" fmla="*/ 11 w 297"/>
                    <a:gd name="T57" fmla="*/ 918 h 964"/>
                    <a:gd name="T58" fmla="*/ 3 w 297"/>
                    <a:gd name="T59" fmla="*/ 901 h 964"/>
                    <a:gd name="T60" fmla="*/ 0 w 297"/>
                    <a:gd name="T61" fmla="*/ 882 h 964"/>
                    <a:gd name="T62" fmla="*/ 1 w 297"/>
                    <a:gd name="T63" fmla="*/ 862 h 964"/>
                    <a:gd name="T64" fmla="*/ 6 w 297"/>
                    <a:gd name="T65" fmla="*/ 844 h 964"/>
                    <a:gd name="T66" fmla="*/ 16 w 297"/>
                    <a:gd name="T67" fmla="*/ 826 h 964"/>
                    <a:gd name="T68" fmla="*/ 43 w 297"/>
                    <a:gd name="T69" fmla="*/ 782 h 964"/>
                    <a:gd name="T70" fmla="*/ 67 w 297"/>
                    <a:gd name="T71" fmla="*/ 737 h 964"/>
                    <a:gd name="T72" fmla="*/ 87 w 297"/>
                    <a:gd name="T73" fmla="*/ 689 h 964"/>
                    <a:gd name="T74" fmla="*/ 101 w 297"/>
                    <a:gd name="T75" fmla="*/ 639 h 964"/>
                    <a:gd name="T76" fmla="*/ 113 w 297"/>
                    <a:gd name="T77" fmla="*/ 587 h 964"/>
                    <a:gd name="T78" fmla="*/ 119 w 297"/>
                    <a:gd name="T79" fmla="*/ 534 h 964"/>
                    <a:gd name="T80" fmla="*/ 122 w 297"/>
                    <a:gd name="T81" fmla="*/ 480 h 964"/>
                    <a:gd name="T82" fmla="*/ 119 w 297"/>
                    <a:gd name="T83" fmla="*/ 427 h 964"/>
                    <a:gd name="T84" fmla="*/ 113 w 297"/>
                    <a:gd name="T85" fmla="*/ 374 h 964"/>
                    <a:gd name="T86" fmla="*/ 102 w 297"/>
                    <a:gd name="T87" fmla="*/ 323 h 964"/>
                    <a:gd name="T88" fmla="*/ 88 w 297"/>
                    <a:gd name="T89" fmla="*/ 275 h 964"/>
                    <a:gd name="T90" fmla="*/ 68 w 297"/>
                    <a:gd name="T91" fmla="*/ 227 h 964"/>
                    <a:gd name="T92" fmla="*/ 45 w 297"/>
                    <a:gd name="T93" fmla="*/ 181 h 964"/>
                    <a:gd name="T94" fmla="*/ 18 w 297"/>
                    <a:gd name="T95" fmla="*/ 137 h 964"/>
                    <a:gd name="T96" fmla="*/ 8 w 297"/>
                    <a:gd name="T97" fmla="*/ 120 h 964"/>
                    <a:gd name="T98" fmla="*/ 3 w 297"/>
                    <a:gd name="T99" fmla="*/ 101 h 964"/>
                    <a:gd name="T100" fmla="*/ 2 w 297"/>
                    <a:gd name="T101" fmla="*/ 81 h 964"/>
                    <a:gd name="T102" fmla="*/ 6 w 297"/>
                    <a:gd name="T103" fmla="*/ 63 h 964"/>
                    <a:gd name="T104" fmla="*/ 14 w 297"/>
                    <a:gd name="T105" fmla="*/ 45 h 964"/>
                    <a:gd name="T106" fmla="*/ 25 w 297"/>
                    <a:gd name="T107" fmla="*/ 29 h 964"/>
                    <a:gd name="T108" fmla="*/ 41 w 297"/>
                    <a:gd name="T109" fmla="*/ 16 h 964"/>
                    <a:gd name="T110" fmla="*/ 58 w 297"/>
                    <a:gd name="T111" fmla="*/ 7 h 964"/>
                    <a:gd name="T112" fmla="*/ 77 w 297"/>
                    <a:gd name="T113" fmla="*/ 1 h 964"/>
                    <a:gd name="T114" fmla="*/ 97 w 297"/>
                    <a:gd name="T115" fmla="*/ 0 h 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97" h="964">
                      <a:moveTo>
                        <a:pt x="97" y="0"/>
                      </a:moveTo>
                      <a:lnTo>
                        <a:pt x="116" y="5"/>
                      </a:lnTo>
                      <a:lnTo>
                        <a:pt x="134" y="12"/>
                      </a:lnTo>
                      <a:lnTo>
                        <a:pt x="149" y="23"/>
                      </a:lnTo>
                      <a:lnTo>
                        <a:pt x="163" y="39"/>
                      </a:lnTo>
                      <a:lnTo>
                        <a:pt x="198" y="95"/>
                      </a:lnTo>
                      <a:lnTo>
                        <a:pt x="229" y="153"/>
                      </a:lnTo>
                      <a:lnTo>
                        <a:pt x="253" y="215"/>
                      </a:lnTo>
                      <a:lnTo>
                        <a:pt x="272" y="279"/>
                      </a:lnTo>
                      <a:lnTo>
                        <a:pt x="286" y="344"/>
                      </a:lnTo>
                      <a:lnTo>
                        <a:pt x="294" y="412"/>
                      </a:lnTo>
                      <a:lnTo>
                        <a:pt x="297" y="480"/>
                      </a:lnTo>
                      <a:lnTo>
                        <a:pt x="295" y="541"/>
                      </a:lnTo>
                      <a:lnTo>
                        <a:pt x="289" y="602"/>
                      </a:lnTo>
                      <a:lnTo>
                        <a:pt x="278" y="660"/>
                      </a:lnTo>
                      <a:lnTo>
                        <a:pt x="263" y="717"/>
                      </a:lnTo>
                      <a:lnTo>
                        <a:pt x="243" y="772"/>
                      </a:lnTo>
                      <a:lnTo>
                        <a:pt x="219" y="826"/>
                      </a:lnTo>
                      <a:lnTo>
                        <a:pt x="192" y="877"/>
                      </a:lnTo>
                      <a:lnTo>
                        <a:pt x="160" y="927"/>
                      </a:lnTo>
                      <a:lnTo>
                        <a:pt x="145" y="942"/>
                      </a:lnTo>
                      <a:lnTo>
                        <a:pt x="128" y="954"/>
                      </a:lnTo>
                      <a:lnTo>
                        <a:pt x="109" y="961"/>
                      </a:lnTo>
                      <a:lnTo>
                        <a:pt x="88" y="964"/>
                      </a:lnTo>
                      <a:lnTo>
                        <a:pt x="71" y="962"/>
                      </a:lnTo>
                      <a:lnTo>
                        <a:pt x="53" y="957"/>
                      </a:lnTo>
                      <a:lnTo>
                        <a:pt x="38" y="948"/>
                      </a:lnTo>
                      <a:lnTo>
                        <a:pt x="22" y="935"/>
                      </a:lnTo>
                      <a:lnTo>
                        <a:pt x="11" y="918"/>
                      </a:lnTo>
                      <a:lnTo>
                        <a:pt x="3" y="901"/>
                      </a:lnTo>
                      <a:lnTo>
                        <a:pt x="0" y="882"/>
                      </a:lnTo>
                      <a:lnTo>
                        <a:pt x="1" y="862"/>
                      </a:lnTo>
                      <a:lnTo>
                        <a:pt x="6" y="844"/>
                      </a:lnTo>
                      <a:lnTo>
                        <a:pt x="16" y="826"/>
                      </a:lnTo>
                      <a:lnTo>
                        <a:pt x="43" y="782"/>
                      </a:lnTo>
                      <a:lnTo>
                        <a:pt x="67" y="737"/>
                      </a:lnTo>
                      <a:lnTo>
                        <a:pt x="87" y="689"/>
                      </a:lnTo>
                      <a:lnTo>
                        <a:pt x="101" y="639"/>
                      </a:lnTo>
                      <a:lnTo>
                        <a:pt x="113" y="587"/>
                      </a:lnTo>
                      <a:lnTo>
                        <a:pt x="119" y="534"/>
                      </a:lnTo>
                      <a:lnTo>
                        <a:pt x="122" y="480"/>
                      </a:lnTo>
                      <a:lnTo>
                        <a:pt x="119" y="427"/>
                      </a:lnTo>
                      <a:lnTo>
                        <a:pt x="113" y="374"/>
                      </a:lnTo>
                      <a:lnTo>
                        <a:pt x="102" y="323"/>
                      </a:lnTo>
                      <a:lnTo>
                        <a:pt x="88" y="275"/>
                      </a:lnTo>
                      <a:lnTo>
                        <a:pt x="68" y="227"/>
                      </a:lnTo>
                      <a:lnTo>
                        <a:pt x="45" y="181"/>
                      </a:lnTo>
                      <a:lnTo>
                        <a:pt x="18" y="137"/>
                      </a:lnTo>
                      <a:lnTo>
                        <a:pt x="8" y="120"/>
                      </a:lnTo>
                      <a:lnTo>
                        <a:pt x="3" y="101"/>
                      </a:lnTo>
                      <a:lnTo>
                        <a:pt x="2" y="81"/>
                      </a:lnTo>
                      <a:lnTo>
                        <a:pt x="6" y="63"/>
                      </a:lnTo>
                      <a:lnTo>
                        <a:pt x="14" y="45"/>
                      </a:lnTo>
                      <a:lnTo>
                        <a:pt x="25" y="29"/>
                      </a:lnTo>
                      <a:lnTo>
                        <a:pt x="41" y="16"/>
                      </a:lnTo>
                      <a:lnTo>
                        <a:pt x="58" y="7"/>
                      </a:lnTo>
                      <a:lnTo>
                        <a:pt x="77" y="1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2C74A0-0D76-4238-B7E1-CDC683F9A041}"/>
                </a:ext>
              </a:extLst>
            </p:cNvPr>
            <p:cNvGrpSpPr/>
            <p:nvPr/>
          </p:nvGrpSpPr>
          <p:grpSpPr>
            <a:xfrm>
              <a:off x="8494970" y="5690380"/>
              <a:ext cx="624824" cy="624825"/>
              <a:chOff x="7777910" y="4566061"/>
              <a:chExt cx="676893" cy="676894"/>
            </a:xfrm>
          </p:grpSpPr>
          <p:sp>
            <p:nvSpPr>
              <p:cNvPr id="28" name="Rounded Rectangle 5">
                <a:extLst>
                  <a:ext uri="{FF2B5EF4-FFF2-40B4-BE49-F238E27FC236}">
                    <a16:creationId xmlns:a16="http://schemas.microsoft.com/office/drawing/2014/main" id="{6C038C5C-70DD-4C05-9964-260084A20B79}"/>
                  </a:ext>
                </a:extLst>
              </p:cNvPr>
              <p:cNvSpPr/>
              <p:nvPr/>
            </p:nvSpPr>
            <p:spPr>
              <a:xfrm>
                <a:off x="7777910" y="4566061"/>
                <a:ext cx="676893" cy="676894"/>
              </a:xfrm>
              <a:prstGeom prst="round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6">
                <a:extLst>
                  <a:ext uri="{FF2B5EF4-FFF2-40B4-BE49-F238E27FC236}">
                    <a16:creationId xmlns:a16="http://schemas.microsoft.com/office/drawing/2014/main" id="{0BE4C54D-C21F-4381-B4EE-9CA05F5BED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06825" y="4743603"/>
                <a:ext cx="219062" cy="321809"/>
              </a:xfrm>
              <a:custGeom>
                <a:avLst/>
                <a:gdLst>
                  <a:gd name="T0" fmla="*/ 762 w 2218"/>
                  <a:gd name="T1" fmla="*/ 2604 h 3300"/>
                  <a:gd name="T2" fmla="*/ 762 w 2218"/>
                  <a:gd name="T3" fmla="*/ 2308 h 3300"/>
                  <a:gd name="T4" fmla="*/ 1056 w 2218"/>
                  <a:gd name="T5" fmla="*/ 1330 h 3300"/>
                  <a:gd name="T6" fmla="*/ 756 w 2218"/>
                  <a:gd name="T7" fmla="*/ 1252 h 3300"/>
                  <a:gd name="T8" fmla="*/ 1350 w 2218"/>
                  <a:gd name="T9" fmla="*/ 1329 h 3300"/>
                  <a:gd name="T10" fmla="*/ 1291 w 2218"/>
                  <a:gd name="T11" fmla="*/ 1300 h 3300"/>
                  <a:gd name="T12" fmla="*/ 896 w 2218"/>
                  <a:gd name="T13" fmla="*/ 248 h 3300"/>
                  <a:gd name="T14" fmla="*/ 585 w 2218"/>
                  <a:gd name="T15" fmla="*/ 392 h 3300"/>
                  <a:gd name="T16" fmla="*/ 355 w 2218"/>
                  <a:gd name="T17" fmla="*/ 641 h 3300"/>
                  <a:gd name="T18" fmla="*/ 234 w 2218"/>
                  <a:gd name="T19" fmla="*/ 964 h 3300"/>
                  <a:gd name="T20" fmla="*/ 244 w 2218"/>
                  <a:gd name="T21" fmla="*/ 1302 h 3300"/>
                  <a:gd name="T22" fmla="*/ 373 w 2218"/>
                  <a:gd name="T23" fmla="*/ 1598 h 3300"/>
                  <a:gd name="T24" fmla="*/ 714 w 2218"/>
                  <a:gd name="T25" fmla="*/ 2087 h 3300"/>
                  <a:gd name="T26" fmla="*/ 573 w 2218"/>
                  <a:gd name="T27" fmla="*/ 1118 h 3300"/>
                  <a:gd name="T28" fmla="*/ 649 w 2218"/>
                  <a:gd name="T29" fmla="*/ 1071 h 3300"/>
                  <a:gd name="T30" fmla="*/ 723 w 2218"/>
                  <a:gd name="T31" fmla="*/ 1118 h 3300"/>
                  <a:gd name="T32" fmla="*/ 877 w 2218"/>
                  <a:gd name="T33" fmla="*/ 1056 h 3300"/>
                  <a:gd name="T34" fmla="*/ 1186 w 2218"/>
                  <a:gd name="T35" fmla="*/ 1024 h 3300"/>
                  <a:gd name="T36" fmla="*/ 1248 w 2218"/>
                  <a:gd name="T37" fmla="*/ 1008 h 3300"/>
                  <a:gd name="T38" fmla="*/ 1485 w 2218"/>
                  <a:gd name="T39" fmla="*/ 1154 h 3300"/>
                  <a:gd name="T40" fmla="*/ 1534 w 2218"/>
                  <a:gd name="T41" fmla="*/ 1080 h 3300"/>
                  <a:gd name="T42" fmla="*/ 1622 w 2218"/>
                  <a:gd name="T43" fmla="*/ 1090 h 3300"/>
                  <a:gd name="T44" fmla="*/ 1651 w 2218"/>
                  <a:gd name="T45" fmla="*/ 1173 h 3300"/>
                  <a:gd name="T46" fmla="*/ 1725 w 2218"/>
                  <a:gd name="T47" fmla="*/ 1757 h 3300"/>
                  <a:gd name="T48" fmla="*/ 1936 w 2218"/>
                  <a:gd name="T49" fmla="*/ 1425 h 3300"/>
                  <a:gd name="T50" fmla="*/ 1996 w 2218"/>
                  <a:gd name="T51" fmla="*/ 1106 h 3300"/>
                  <a:gd name="T52" fmla="*/ 1926 w 2218"/>
                  <a:gd name="T53" fmla="*/ 763 h 3300"/>
                  <a:gd name="T54" fmla="*/ 1736 w 2218"/>
                  <a:gd name="T55" fmla="*/ 481 h 3300"/>
                  <a:gd name="T56" fmla="*/ 1453 w 2218"/>
                  <a:gd name="T57" fmla="*/ 291 h 3300"/>
                  <a:gd name="T58" fmla="*/ 1109 w 2218"/>
                  <a:gd name="T59" fmla="*/ 222 h 3300"/>
                  <a:gd name="T60" fmla="*/ 1429 w 2218"/>
                  <a:gd name="T61" fmla="*/ 47 h 3300"/>
                  <a:gd name="T62" fmla="*/ 1775 w 2218"/>
                  <a:gd name="T63" fmla="*/ 223 h 3300"/>
                  <a:gd name="T64" fmla="*/ 2039 w 2218"/>
                  <a:gd name="T65" fmla="*/ 505 h 3300"/>
                  <a:gd name="T66" fmla="*/ 2191 w 2218"/>
                  <a:gd name="T67" fmla="*/ 864 h 3300"/>
                  <a:gd name="T68" fmla="*/ 2208 w 2218"/>
                  <a:gd name="T69" fmla="*/ 1255 h 3300"/>
                  <a:gd name="T70" fmla="*/ 2100 w 2218"/>
                  <a:gd name="T71" fmla="*/ 1602 h 3300"/>
                  <a:gd name="T72" fmla="*/ 1822 w 2218"/>
                  <a:gd name="T73" fmla="*/ 2005 h 3300"/>
                  <a:gd name="T74" fmla="*/ 1666 w 2218"/>
                  <a:gd name="T75" fmla="*/ 2950 h 3300"/>
                  <a:gd name="T76" fmla="*/ 1566 w 2218"/>
                  <a:gd name="T77" fmla="*/ 3012 h 3300"/>
                  <a:gd name="T78" fmla="*/ 1414 w 2218"/>
                  <a:gd name="T79" fmla="*/ 3174 h 3300"/>
                  <a:gd name="T80" fmla="*/ 1280 w 2218"/>
                  <a:gd name="T81" fmla="*/ 3288 h 3300"/>
                  <a:gd name="T82" fmla="*/ 938 w 2218"/>
                  <a:gd name="T83" fmla="*/ 3288 h 3300"/>
                  <a:gd name="T84" fmla="*/ 804 w 2218"/>
                  <a:gd name="T85" fmla="*/ 3174 h 3300"/>
                  <a:gd name="T86" fmla="*/ 652 w 2218"/>
                  <a:gd name="T87" fmla="*/ 3012 h 3300"/>
                  <a:gd name="T88" fmla="*/ 552 w 2218"/>
                  <a:gd name="T89" fmla="*/ 2950 h 3300"/>
                  <a:gd name="T90" fmla="*/ 396 w 2218"/>
                  <a:gd name="T91" fmla="*/ 2004 h 3300"/>
                  <a:gd name="T92" fmla="*/ 118 w 2218"/>
                  <a:gd name="T93" fmla="*/ 1602 h 3300"/>
                  <a:gd name="T94" fmla="*/ 10 w 2218"/>
                  <a:gd name="T95" fmla="*/ 1255 h 3300"/>
                  <a:gd name="T96" fmla="*/ 27 w 2218"/>
                  <a:gd name="T97" fmla="*/ 864 h 3300"/>
                  <a:gd name="T98" fmla="*/ 179 w 2218"/>
                  <a:gd name="T99" fmla="*/ 505 h 3300"/>
                  <a:gd name="T100" fmla="*/ 443 w 2218"/>
                  <a:gd name="T101" fmla="*/ 223 h 3300"/>
                  <a:gd name="T102" fmla="*/ 790 w 2218"/>
                  <a:gd name="T103" fmla="*/ 47 h 3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18" h="3300">
                    <a:moveTo>
                      <a:pt x="762" y="2604"/>
                    </a:moveTo>
                    <a:lnTo>
                      <a:pt x="762" y="2791"/>
                    </a:lnTo>
                    <a:lnTo>
                      <a:pt x="1456" y="2791"/>
                    </a:lnTo>
                    <a:lnTo>
                      <a:pt x="1456" y="2604"/>
                    </a:lnTo>
                    <a:lnTo>
                      <a:pt x="762" y="2604"/>
                    </a:lnTo>
                    <a:close/>
                    <a:moveTo>
                      <a:pt x="762" y="2308"/>
                    </a:moveTo>
                    <a:lnTo>
                      <a:pt x="762" y="2494"/>
                    </a:lnTo>
                    <a:lnTo>
                      <a:pt x="1456" y="2494"/>
                    </a:lnTo>
                    <a:lnTo>
                      <a:pt x="1456" y="2308"/>
                    </a:lnTo>
                    <a:lnTo>
                      <a:pt x="762" y="2308"/>
                    </a:lnTo>
                    <a:close/>
                    <a:moveTo>
                      <a:pt x="1218" y="1159"/>
                    </a:moveTo>
                    <a:lnTo>
                      <a:pt x="1095" y="1310"/>
                    </a:lnTo>
                    <a:lnTo>
                      <a:pt x="1084" y="1320"/>
                    </a:lnTo>
                    <a:lnTo>
                      <a:pt x="1070" y="1327"/>
                    </a:lnTo>
                    <a:lnTo>
                      <a:pt x="1056" y="1330"/>
                    </a:lnTo>
                    <a:lnTo>
                      <a:pt x="1041" y="1328"/>
                    </a:lnTo>
                    <a:lnTo>
                      <a:pt x="1027" y="1323"/>
                    </a:lnTo>
                    <a:lnTo>
                      <a:pt x="1014" y="1315"/>
                    </a:lnTo>
                    <a:lnTo>
                      <a:pt x="872" y="1181"/>
                    </a:lnTo>
                    <a:lnTo>
                      <a:pt x="756" y="1252"/>
                    </a:lnTo>
                    <a:lnTo>
                      <a:pt x="949" y="2087"/>
                    </a:lnTo>
                    <a:lnTo>
                      <a:pt x="1270" y="2087"/>
                    </a:lnTo>
                    <a:lnTo>
                      <a:pt x="1453" y="1287"/>
                    </a:lnTo>
                    <a:lnTo>
                      <a:pt x="1361" y="1326"/>
                    </a:lnTo>
                    <a:lnTo>
                      <a:pt x="1350" y="1329"/>
                    </a:lnTo>
                    <a:lnTo>
                      <a:pt x="1340" y="1330"/>
                    </a:lnTo>
                    <a:lnTo>
                      <a:pt x="1325" y="1328"/>
                    </a:lnTo>
                    <a:lnTo>
                      <a:pt x="1311" y="1322"/>
                    </a:lnTo>
                    <a:lnTo>
                      <a:pt x="1299" y="1312"/>
                    </a:lnTo>
                    <a:lnTo>
                      <a:pt x="1291" y="1300"/>
                    </a:lnTo>
                    <a:lnTo>
                      <a:pt x="1218" y="1159"/>
                    </a:lnTo>
                    <a:close/>
                    <a:moveTo>
                      <a:pt x="1109" y="222"/>
                    </a:moveTo>
                    <a:lnTo>
                      <a:pt x="1036" y="225"/>
                    </a:lnTo>
                    <a:lnTo>
                      <a:pt x="966" y="234"/>
                    </a:lnTo>
                    <a:lnTo>
                      <a:pt x="896" y="248"/>
                    </a:lnTo>
                    <a:lnTo>
                      <a:pt x="829" y="267"/>
                    </a:lnTo>
                    <a:lnTo>
                      <a:pt x="764" y="291"/>
                    </a:lnTo>
                    <a:lnTo>
                      <a:pt x="702" y="321"/>
                    </a:lnTo>
                    <a:lnTo>
                      <a:pt x="643" y="354"/>
                    </a:lnTo>
                    <a:lnTo>
                      <a:pt x="585" y="392"/>
                    </a:lnTo>
                    <a:lnTo>
                      <a:pt x="532" y="435"/>
                    </a:lnTo>
                    <a:lnTo>
                      <a:pt x="483" y="481"/>
                    </a:lnTo>
                    <a:lnTo>
                      <a:pt x="437" y="531"/>
                    </a:lnTo>
                    <a:lnTo>
                      <a:pt x="393" y="584"/>
                    </a:lnTo>
                    <a:lnTo>
                      <a:pt x="355" y="641"/>
                    </a:lnTo>
                    <a:lnTo>
                      <a:pt x="322" y="701"/>
                    </a:lnTo>
                    <a:lnTo>
                      <a:pt x="293" y="763"/>
                    </a:lnTo>
                    <a:lnTo>
                      <a:pt x="268" y="827"/>
                    </a:lnTo>
                    <a:lnTo>
                      <a:pt x="248" y="894"/>
                    </a:lnTo>
                    <a:lnTo>
                      <a:pt x="234" y="964"/>
                    </a:lnTo>
                    <a:lnTo>
                      <a:pt x="225" y="1034"/>
                    </a:lnTo>
                    <a:lnTo>
                      <a:pt x="222" y="1106"/>
                    </a:lnTo>
                    <a:lnTo>
                      <a:pt x="225" y="1172"/>
                    </a:lnTo>
                    <a:lnTo>
                      <a:pt x="232" y="1237"/>
                    </a:lnTo>
                    <a:lnTo>
                      <a:pt x="244" y="1302"/>
                    </a:lnTo>
                    <a:lnTo>
                      <a:pt x="261" y="1364"/>
                    </a:lnTo>
                    <a:lnTo>
                      <a:pt x="282" y="1425"/>
                    </a:lnTo>
                    <a:lnTo>
                      <a:pt x="308" y="1485"/>
                    </a:lnTo>
                    <a:lnTo>
                      <a:pt x="338" y="1543"/>
                    </a:lnTo>
                    <a:lnTo>
                      <a:pt x="373" y="1598"/>
                    </a:lnTo>
                    <a:lnTo>
                      <a:pt x="412" y="1651"/>
                    </a:lnTo>
                    <a:lnTo>
                      <a:pt x="492" y="1756"/>
                    </a:lnTo>
                    <a:lnTo>
                      <a:pt x="570" y="1865"/>
                    </a:lnTo>
                    <a:lnTo>
                      <a:pt x="645" y="1975"/>
                    </a:lnTo>
                    <a:lnTo>
                      <a:pt x="714" y="2087"/>
                    </a:lnTo>
                    <a:lnTo>
                      <a:pt x="778" y="2087"/>
                    </a:lnTo>
                    <a:lnTo>
                      <a:pt x="567" y="1173"/>
                    </a:lnTo>
                    <a:lnTo>
                      <a:pt x="565" y="1154"/>
                    </a:lnTo>
                    <a:lnTo>
                      <a:pt x="567" y="1135"/>
                    </a:lnTo>
                    <a:lnTo>
                      <a:pt x="573" y="1118"/>
                    </a:lnTo>
                    <a:lnTo>
                      <a:pt x="583" y="1103"/>
                    </a:lnTo>
                    <a:lnTo>
                      <a:pt x="596" y="1090"/>
                    </a:lnTo>
                    <a:lnTo>
                      <a:pt x="612" y="1080"/>
                    </a:lnTo>
                    <a:lnTo>
                      <a:pt x="630" y="1074"/>
                    </a:lnTo>
                    <a:lnTo>
                      <a:pt x="649" y="1071"/>
                    </a:lnTo>
                    <a:lnTo>
                      <a:pt x="668" y="1074"/>
                    </a:lnTo>
                    <a:lnTo>
                      <a:pt x="685" y="1080"/>
                    </a:lnTo>
                    <a:lnTo>
                      <a:pt x="700" y="1089"/>
                    </a:lnTo>
                    <a:lnTo>
                      <a:pt x="713" y="1102"/>
                    </a:lnTo>
                    <a:lnTo>
                      <a:pt x="723" y="1118"/>
                    </a:lnTo>
                    <a:lnTo>
                      <a:pt x="729" y="1136"/>
                    </a:lnTo>
                    <a:lnTo>
                      <a:pt x="730" y="1138"/>
                    </a:lnTo>
                    <a:lnTo>
                      <a:pt x="850" y="1064"/>
                    </a:lnTo>
                    <a:lnTo>
                      <a:pt x="863" y="1059"/>
                    </a:lnTo>
                    <a:lnTo>
                      <a:pt x="877" y="1056"/>
                    </a:lnTo>
                    <a:lnTo>
                      <a:pt x="891" y="1058"/>
                    </a:lnTo>
                    <a:lnTo>
                      <a:pt x="905" y="1063"/>
                    </a:lnTo>
                    <a:lnTo>
                      <a:pt x="916" y="1071"/>
                    </a:lnTo>
                    <a:lnTo>
                      <a:pt x="1047" y="1193"/>
                    </a:lnTo>
                    <a:lnTo>
                      <a:pt x="1186" y="1024"/>
                    </a:lnTo>
                    <a:lnTo>
                      <a:pt x="1196" y="1015"/>
                    </a:lnTo>
                    <a:lnTo>
                      <a:pt x="1208" y="1008"/>
                    </a:lnTo>
                    <a:lnTo>
                      <a:pt x="1221" y="1005"/>
                    </a:lnTo>
                    <a:lnTo>
                      <a:pt x="1235" y="1004"/>
                    </a:lnTo>
                    <a:lnTo>
                      <a:pt x="1248" y="1008"/>
                    </a:lnTo>
                    <a:lnTo>
                      <a:pt x="1260" y="1014"/>
                    </a:lnTo>
                    <a:lnTo>
                      <a:pt x="1270" y="1023"/>
                    </a:lnTo>
                    <a:lnTo>
                      <a:pt x="1278" y="1034"/>
                    </a:lnTo>
                    <a:lnTo>
                      <a:pt x="1366" y="1203"/>
                    </a:lnTo>
                    <a:lnTo>
                      <a:pt x="1485" y="1154"/>
                    </a:lnTo>
                    <a:lnTo>
                      <a:pt x="1489" y="1136"/>
                    </a:lnTo>
                    <a:lnTo>
                      <a:pt x="1495" y="1118"/>
                    </a:lnTo>
                    <a:lnTo>
                      <a:pt x="1505" y="1102"/>
                    </a:lnTo>
                    <a:lnTo>
                      <a:pt x="1518" y="1089"/>
                    </a:lnTo>
                    <a:lnTo>
                      <a:pt x="1534" y="1080"/>
                    </a:lnTo>
                    <a:lnTo>
                      <a:pt x="1551" y="1074"/>
                    </a:lnTo>
                    <a:lnTo>
                      <a:pt x="1569" y="1071"/>
                    </a:lnTo>
                    <a:lnTo>
                      <a:pt x="1588" y="1074"/>
                    </a:lnTo>
                    <a:lnTo>
                      <a:pt x="1606" y="1080"/>
                    </a:lnTo>
                    <a:lnTo>
                      <a:pt x="1622" y="1090"/>
                    </a:lnTo>
                    <a:lnTo>
                      <a:pt x="1635" y="1103"/>
                    </a:lnTo>
                    <a:lnTo>
                      <a:pt x="1645" y="1118"/>
                    </a:lnTo>
                    <a:lnTo>
                      <a:pt x="1651" y="1135"/>
                    </a:lnTo>
                    <a:lnTo>
                      <a:pt x="1653" y="1154"/>
                    </a:lnTo>
                    <a:lnTo>
                      <a:pt x="1651" y="1173"/>
                    </a:lnTo>
                    <a:lnTo>
                      <a:pt x="1440" y="2087"/>
                    </a:lnTo>
                    <a:lnTo>
                      <a:pt x="1504" y="2087"/>
                    </a:lnTo>
                    <a:lnTo>
                      <a:pt x="1574" y="1975"/>
                    </a:lnTo>
                    <a:lnTo>
                      <a:pt x="1648" y="1865"/>
                    </a:lnTo>
                    <a:lnTo>
                      <a:pt x="1725" y="1757"/>
                    </a:lnTo>
                    <a:lnTo>
                      <a:pt x="1806" y="1651"/>
                    </a:lnTo>
                    <a:lnTo>
                      <a:pt x="1845" y="1599"/>
                    </a:lnTo>
                    <a:lnTo>
                      <a:pt x="1880" y="1543"/>
                    </a:lnTo>
                    <a:lnTo>
                      <a:pt x="1910" y="1485"/>
                    </a:lnTo>
                    <a:lnTo>
                      <a:pt x="1936" y="1425"/>
                    </a:lnTo>
                    <a:lnTo>
                      <a:pt x="1957" y="1364"/>
                    </a:lnTo>
                    <a:lnTo>
                      <a:pt x="1975" y="1302"/>
                    </a:lnTo>
                    <a:lnTo>
                      <a:pt x="1986" y="1237"/>
                    </a:lnTo>
                    <a:lnTo>
                      <a:pt x="1994" y="1172"/>
                    </a:lnTo>
                    <a:lnTo>
                      <a:pt x="1996" y="1106"/>
                    </a:lnTo>
                    <a:lnTo>
                      <a:pt x="1993" y="1034"/>
                    </a:lnTo>
                    <a:lnTo>
                      <a:pt x="1985" y="964"/>
                    </a:lnTo>
                    <a:lnTo>
                      <a:pt x="1970" y="894"/>
                    </a:lnTo>
                    <a:lnTo>
                      <a:pt x="1950" y="827"/>
                    </a:lnTo>
                    <a:lnTo>
                      <a:pt x="1926" y="763"/>
                    </a:lnTo>
                    <a:lnTo>
                      <a:pt x="1897" y="701"/>
                    </a:lnTo>
                    <a:lnTo>
                      <a:pt x="1863" y="641"/>
                    </a:lnTo>
                    <a:lnTo>
                      <a:pt x="1825" y="584"/>
                    </a:lnTo>
                    <a:lnTo>
                      <a:pt x="1782" y="531"/>
                    </a:lnTo>
                    <a:lnTo>
                      <a:pt x="1736" y="481"/>
                    </a:lnTo>
                    <a:lnTo>
                      <a:pt x="1686" y="435"/>
                    </a:lnTo>
                    <a:lnTo>
                      <a:pt x="1633" y="392"/>
                    </a:lnTo>
                    <a:lnTo>
                      <a:pt x="1576" y="354"/>
                    </a:lnTo>
                    <a:lnTo>
                      <a:pt x="1516" y="321"/>
                    </a:lnTo>
                    <a:lnTo>
                      <a:pt x="1453" y="291"/>
                    </a:lnTo>
                    <a:lnTo>
                      <a:pt x="1389" y="267"/>
                    </a:lnTo>
                    <a:lnTo>
                      <a:pt x="1322" y="248"/>
                    </a:lnTo>
                    <a:lnTo>
                      <a:pt x="1252" y="234"/>
                    </a:lnTo>
                    <a:lnTo>
                      <a:pt x="1182" y="225"/>
                    </a:lnTo>
                    <a:lnTo>
                      <a:pt x="1109" y="222"/>
                    </a:lnTo>
                    <a:close/>
                    <a:moveTo>
                      <a:pt x="1109" y="0"/>
                    </a:moveTo>
                    <a:lnTo>
                      <a:pt x="1192" y="3"/>
                    </a:lnTo>
                    <a:lnTo>
                      <a:pt x="1272" y="12"/>
                    </a:lnTo>
                    <a:lnTo>
                      <a:pt x="1352" y="27"/>
                    </a:lnTo>
                    <a:lnTo>
                      <a:pt x="1429" y="47"/>
                    </a:lnTo>
                    <a:lnTo>
                      <a:pt x="1504" y="72"/>
                    </a:lnTo>
                    <a:lnTo>
                      <a:pt x="1576" y="103"/>
                    </a:lnTo>
                    <a:lnTo>
                      <a:pt x="1646" y="139"/>
                    </a:lnTo>
                    <a:lnTo>
                      <a:pt x="1712" y="179"/>
                    </a:lnTo>
                    <a:lnTo>
                      <a:pt x="1775" y="223"/>
                    </a:lnTo>
                    <a:lnTo>
                      <a:pt x="1836" y="272"/>
                    </a:lnTo>
                    <a:lnTo>
                      <a:pt x="1893" y="324"/>
                    </a:lnTo>
                    <a:lnTo>
                      <a:pt x="1945" y="381"/>
                    </a:lnTo>
                    <a:lnTo>
                      <a:pt x="1995" y="442"/>
                    </a:lnTo>
                    <a:lnTo>
                      <a:pt x="2039" y="505"/>
                    </a:lnTo>
                    <a:lnTo>
                      <a:pt x="2079" y="571"/>
                    </a:lnTo>
                    <a:lnTo>
                      <a:pt x="2114" y="640"/>
                    </a:lnTo>
                    <a:lnTo>
                      <a:pt x="2146" y="713"/>
                    </a:lnTo>
                    <a:lnTo>
                      <a:pt x="2171" y="788"/>
                    </a:lnTo>
                    <a:lnTo>
                      <a:pt x="2191" y="864"/>
                    </a:lnTo>
                    <a:lnTo>
                      <a:pt x="2206" y="943"/>
                    </a:lnTo>
                    <a:lnTo>
                      <a:pt x="2215" y="1024"/>
                    </a:lnTo>
                    <a:lnTo>
                      <a:pt x="2218" y="1106"/>
                    </a:lnTo>
                    <a:lnTo>
                      <a:pt x="2215" y="1181"/>
                    </a:lnTo>
                    <a:lnTo>
                      <a:pt x="2208" y="1255"/>
                    </a:lnTo>
                    <a:lnTo>
                      <a:pt x="2196" y="1327"/>
                    </a:lnTo>
                    <a:lnTo>
                      <a:pt x="2179" y="1398"/>
                    </a:lnTo>
                    <a:lnTo>
                      <a:pt x="2158" y="1467"/>
                    </a:lnTo>
                    <a:lnTo>
                      <a:pt x="2131" y="1536"/>
                    </a:lnTo>
                    <a:lnTo>
                      <a:pt x="2100" y="1602"/>
                    </a:lnTo>
                    <a:lnTo>
                      <a:pt x="2065" y="1666"/>
                    </a:lnTo>
                    <a:lnTo>
                      <a:pt x="2025" y="1729"/>
                    </a:lnTo>
                    <a:lnTo>
                      <a:pt x="1981" y="1788"/>
                    </a:lnTo>
                    <a:lnTo>
                      <a:pt x="1899" y="1896"/>
                    </a:lnTo>
                    <a:lnTo>
                      <a:pt x="1822" y="2005"/>
                    </a:lnTo>
                    <a:lnTo>
                      <a:pt x="1747" y="2117"/>
                    </a:lnTo>
                    <a:lnTo>
                      <a:pt x="1678" y="2230"/>
                    </a:lnTo>
                    <a:lnTo>
                      <a:pt x="1678" y="2902"/>
                    </a:lnTo>
                    <a:lnTo>
                      <a:pt x="1675" y="2927"/>
                    </a:lnTo>
                    <a:lnTo>
                      <a:pt x="1666" y="2950"/>
                    </a:lnTo>
                    <a:lnTo>
                      <a:pt x="1653" y="2971"/>
                    </a:lnTo>
                    <a:lnTo>
                      <a:pt x="1636" y="2988"/>
                    </a:lnTo>
                    <a:lnTo>
                      <a:pt x="1615" y="3001"/>
                    </a:lnTo>
                    <a:lnTo>
                      <a:pt x="1592" y="3009"/>
                    </a:lnTo>
                    <a:lnTo>
                      <a:pt x="1566" y="3012"/>
                    </a:lnTo>
                    <a:lnTo>
                      <a:pt x="1440" y="3012"/>
                    </a:lnTo>
                    <a:lnTo>
                      <a:pt x="1440" y="3066"/>
                    </a:lnTo>
                    <a:lnTo>
                      <a:pt x="1437" y="3103"/>
                    </a:lnTo>
                    <a:lnTo>
                      <a:pt x="1428" y="3139"/>
                    </a:lnTo>
                    <a:lnTo>
                      <a:pt x="1414" y="3174"/>
                    </a:lnTo>
                    <a:lnTo>
                      <a:pt x="1395" y="3204"/>
                    </a:lnTo>
                    <a:lnTo>
                      <a:pt x="1372" y="3231"/>
                    </a:lnTo>
                    <a:lnTo>
                      <a:pt x="1345" y="3255"/>
                    </a:lnTo>
                    <a:lnTo>
                      <a:pt x="1314" y="3274"/>
                    </a:lnTo>
                    <a:lnTo>
                      <a:pt x="1280" y="3288"/>
                    </a:lnTo>
                    <a:lnTo>
                      <a:pt x="1244" y="3297"/>
                    </a:lnTo>
                    <a:lnTo>
                      <a:pt x="1206" y="3300"/>
                    </a:lnTo>
                    <a:lnTo>
                      <a:pt x="1012" y="3300"/>
                    </a:lnTo>
                    <a:lnTo>
                      <a:pt x="974" y="3297"/>
                    </a:lnTo>
                    <a:lnTo>
                      <a:pt x="938" y="3288"/>
                    </a:lnTo>
                    <a:lnTo>
                      <a:pt x="904" y="3274"/>
                    </a:lnTo>
                    <a:lnTo>
                      <a:pt x="874" y="3255"/>
                    </a:lnTo>
                    <a:lnTo>
                      <a:pt x="846" y="3231"/>
                    </a:lnTo>
                    <a:lnTo>
                      <a:pt x="823" y="3204"/>
                    </a:lnTo>
                    <a:lnTo>
                      <a:pt x="804" y="3174"/>
                    </a:lnTo>
                    <a:lnTo>
                      <a:pt x="790" y="3139"/>
                    </a:lnTo>
                    <a:lnTo>
                      <a:pt x="781" y="3103"/>
                    </a:lnTo>
                    <a:lnTo>
                      <a:pt x="778" y="3066"/>
                    </a:lnTo>
                    <a:lnTo>
                      <a:pt x="778" y="3012"/>
                    </a:lnTo>
                    <a:lnTo>
                      <a:pt x="652" y="3012"/>
                    </a:lnTo>
                    <a:lnTo>
                      <a:pt x="627" y="3009"/>
                    </a:lnTo>
                    <a:lnTo>
                      <a:pt x="603" y="3001"/>
                    </a:lnTo>
                    <a:lnTo>
                      <a:pt x="582" y="2988"/>
                    </a:lnTo>
                    <a:lnTo>
                      <a:pt x="565" y="2971"/>
                    </a:lnTo>
                    <a:lnTo>
                      <a:pt x="552" y="2950"/>
                    </a:lnTo>
                    <a:lnTo>
                      <a:pt x="543" y="2927"/>
                    </a:lnTo>
                    <a:lnTo>
                      <a:pt x="541" y="2902"/>
                    </a:lnTo>
                    <a:lnTo>
                      <a:pt x="541" y="2229"/>
                    </a:lnTo>
                    <a:lnTo>
                      <a:pt x="471" y="2116"/>
                    </a:lnTo>
                    <a:lnTo>
                      <a:pt x="396" y="2004"/>
                    </a:lnTo>
                    <a:lnTo>
                      <a:pt x="319" y="1895"/>
                    </a:lnTo>
                    <a:lnTo>
                      <a:pt x="237" y="1788"/>
                    </a:lnTo>
                    <a:lnTo>
                      <a:pt x="193" y="1729"/>
                    </a:lnTo>
                    <a:lnTo>
                      <a:pt x="154" y="1666"/>
                    </a:lnTo>
                    <a:lnTo>
                      <a:pt x="118" y="1602"/>
                    </a:lnTo>
                    <a:lnTo>
                      <a:pt x="88" y="1536"/>
                    </a:lnTo>
                    <a:lnTo>
                      <a:pt x="61" y="1467"/>
                    </a:lnTo>
                    <a:lnTo>
                      <a:pt x="39" y="1398"/>
                    </a:lnTo>
                    <a:lnTo>
                      <a:pt x="22" y="1327"/>
                    </a:lnTo>
                    <a:lnTo>
                      <a:pt x="10" y="1255"/>
                    </a:lnTo>
                    <a:lnTo>
                      <a:pt x="3" y="1181"/>
                    </a:lnTo>
                    <a:lnTo>
                      <a:pt x="0" y="1106"/>
                    </a:lnTo>
                    <a:lnTo>
                      <a:pt x="3" y="1024"/>
                    </a:lnTo>
                    <a:lnTo>
                      <a:pt x="12" y="943"/>
                    </a:lnTo>
                    <a:lnTo>
                      <a:pt x="27" y="864"/>
                    </a:lnTo>
                    <a:lnTo>
                      <a:pt x="47" y="788"/>
                    </a:lnTo>
                    <a:lnTo>
                      <a:pt x="73" y="713"/>
                    </a:lnTo>
                    <a:lnTo>
                      <a:pt x="104" y="640"/>
                    </a:lnTo>
                    <a:lnTo>
                      <a:pt x="139" y="571"/>
                    </a:lnTo>
                    <a:lnTo>
                      <a:pt x="179" y="505"/>
                    </a:lnTo>
                    <a:lnTo>
                      <a:pt x="224" y="442"/>
                    </a:lnTo>
                    <a:lnTo>
                      <a:pt x="273" y="381"/>
                    </a:lnTo>
                    <a:lnTo>
                      <a:pt x="326" y="324"/>
                    </a:lnTo>
                    <a:lnTo>
                      <a:pt x="382" y="272"/>
                    </a:lnTo>
                    <a:lnTo>
                      <a:pt x="443" y="223"/>
                    </a:lnTo>
                    <a:lnTo>
                      <a:pt x="506" y="179"/>
                    </a:lnTo>
                    <a:lnTo>
                      <a:pt x="572" y="139"/>
                    </a:lnTo>
                    <a:lnTo>
                      <a:pt x="642" y="103"/>
                    </a:lnTo>
                    <a:lnTo>
                      <a:pt x="714" y="72"/>
                    </a:lnTo>
                    <a:lnTo>
                      <a:pt x="790" y="47"/>
                    </a:lnTo>
                    <a:lnTo>
                      <a:pt x="866" y="27"/>
                    </a:lnTo>
                    <a:lnTo>
                      <a:pt x="946" y="12"/>
                    </a:lnTo>
                    <a:lnTo>
                      <a:pt x="1027" y="3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pPr defTabSz="844083">
                  <a:defRPr/>
                </a:pPr>
                <a:endParaRPr lang="en-US" sz="1662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9E69D96-02FF-41F8-BF3E-8DF69E553399}"/>
                </a:ext>
              </a:extLst>
            </p:cNvPr>
            <p:cNvGrpSpPr/>
            <p:nvPr/>
          </p:nvGrpSpPr>
          <p:grpSpPr>
            <a:xfrm>
              <a:off x="9175324" y="5673607"/>
              <a:ext cx="624824" cy="624825"/>
              <a:chOff x="9212563" y="4566061"/>
              <a:chExt cx="676893" cy="676894"/>
            </a:xfrm>
          </p:grpSpPr>
          <p:sp>
            <p:nvSpPr>
              <p:cNvPr id="31" name="Rounded Rectangle 6">
                <a:extLst>
                  <a:ext uri="{FF2B5EF4-FFF2-40B4-BE49-F238E27FC236}">
                    <a16:creationId xmlns:a16="http://schemas.microsoft.com/office/drawing/2014/main" id="{C95D65B7-9BBF-44D0-B410-93EB6DFB9F04}"/>
                  </a:ext>
                </a:extLst>
              </p:cNvPr>
              <p:cNvSpPr/>
              <p:nvPr/>
            </p:nvSpPr>
            <p:spPr>
              <a:xfrm>
                <a:off x="9212563" y="4566061"/>
                <a:ext cx="676893" cy="676894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2" name="Group 29">
                <a:extLst>
                  <a:ext uri="{FF2B5EF4-FFF2-40B4-BE49-F238E27FC236}">
                    <a16:creationId xmlns:a16="http://schemas.microsoft.com/office/drawing/2014/main" id="{9A15E8E9-3BD8-4BB2-AD35-91CD17B378A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9378765" y="4733859"/>
                <a:ext cx="391476" cy="385962"/>
                <a:chOff x="5908" y="3012"/>
                <a:chExt cx="213" cy="210"/>
              </a:xfrm>
              <a:solidFill>
                <a:sysClr val="window" lastClr="FFFFFF"/>
              </a:solidFill>
            </p:grpSpPr>
            <p:sp>
              <p:nvSpPr>
                <p:cNvPr id="33" name="Freeform 31">
                  <a:extLst>
                    <a:ext uri="{FF2B5EF4-FFF2-40B4-BE49-F238E27FC236}">
                      <a16:creationId xmlns:a16="http://schemas.microsoft.com/office/drawing/2014/main" id="{4262C320-4605-4682-818F-13D79167C3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08" y="3012"/>
                  <a:ext cx="56" cy="56"/>
                </a:xfrm>
                <a:custGeom>
                  <a:avLst/>
                  <a:gdLst>
                    <a:gd name="T0" fmla="*/ 177 w 899"/>
                    <a:gd name="T1" fmla="*/ 156 h 898"/>
                    <a:gd name="T2" fmla="*/ 166 w 899"/>
                    <a:gd name="T3" fmla="*/ 159 h 898"/>
                    <a:gd name="T4" fmla="*/ 158 w 899"/>
                    <a:gd name="T5" fmla="*/ 166 h 898"/>
                    <a:gd name="T6" fmla="*/ 156 w 899"/>
                    <a:gd name="T7" fmla="*/ 177 h 898"/>
                    <a:gd name="T8" fmla="*/ 156 w 899"/>
                    <a:gd name="T9" fmla="*/ 715 h 898"/>
                    <a:gd name="T10" fmla="*/ 158 w 899"/>
                    <a:gd name="T11" fmla="*/ 726 h 898"/>
                    <a:gd name="T12" fmla="*/ 166 w 899"/>
                    <a:gd name="T13" fmla="*/ 733 h 898"/>
                    <a:gd name="T14" fmla="*/ 177 w 899"/>
                    <a:gd name="T15" fmla="*/ 736 h 898"/>
                    <a:gd name="T16" fmla="*/ 714 w 899"/>
                    <a:gd name="T17" fmla="*/ 736 h 898"/>
                    <a:gd name="T18" fmla="*/ 725 w 899"/>
                    <a:gd name="T19" fmla="*/ 733 h 898"/>
                    <a:gd name="T20" fmla="*/ 733 w 899"/>
                    <a:gd name="T21" fmla="*/ 726 h 898"/>
                    <a:gd name="T22" fmla="*/ 736 w 899"/>
                    <a:gd name="T23" fmla="*/ 715 h 898"/>
                    <a:gd name="T24" fmla="*/ 736 w 899"/>
                    <a:gd name="T25" fmla="*/ 177 h 898"/>
                    <a:gd name="T26" fmla="*/ 733 w 899"/>
                    <a:gd name="T27" fmla="*/ 166 h 898"/>
                    <a:gd name="T28" fmla="*/ 725 w 899"/>
                    <a:gd name="T29" fmla="*/ 159 h 898"/>
                    <a:gd name="T30" fmla="*/ 714 w 899"/>
                    <a:gd name="T31" fmla="*/ 156 h 898"/>
                    <a:gd name="T32" fmla="*/ 177 w 899"/>
                    <a:gd name="T33" fmla="*/ 156 h 898"/>
                    <a:gd name="T34" fmla="*/ 179 w 899"/>
                    <a:gd name="T35" fmla="*/ 0 h 898"/>
                    <a:gd name="T36" fmla="*/ 718 w 899"/>
                    <a:gd name="T37" fmla="*/ 0 h 898"/>
                    <a:gd name="T38" fmla="*/ 750 w 899"/>
                    <a:gd name="T39" fmla="*/ 3 h 898"/>
                    <a:gd name="T40" fmla="*/ 781 w 899"/>
                    <a:gd name="T41" fmla="*/ 11 h 898"/>
                    <a:gd name="T42" fmla="*/ 809 w 899"/>
                    <a:gd name="T43" fmla="*/ 25 h 898"/>
                    <a:gd name="T44" fmla="*/ 834 w 899"/>
                    <a:gd name="T45" fmla="*/ 42 h 898"/>
                    <a:gd name="T46" fmla="*/ 855 w 899"/>
                    <a:gd name="T47" fmla="*/ 64 h 898"/>
                    <a:gd name="T48" fmla="*/ 873 w 899"/>
                    <a:gd name="T49" fmla="*/ 88 h 898"/>
                    <a:gd name="T50" fmla="*/ 887 w 899"/>
                    <a:gd name="T51" fmla="*/ 117 h 898"/>
                    <a:gd name="T52" fmla="*/ 895 w 899"/>
                    <a:gd name="T53" fmla="*/ 147 h 898"/>
                    <a:gd name="T54" fmla="*/ 899 w 899"/>
                    <a:gd name="T55" fmla="*/ 179 h 898"/>
                    <a:gd name="T56" fmla="*/ 899 w 899"/>
                    <a:gd name="T57" fmla="*/ 718 h 898"/>
                    <a:gd name="T58" fmla="*/ 895 w 899"/>
                    <a:gd name="T59" fmla="*/ 750 h 898"/>
                    <a:gd name="T60" fmla="*/ 887 w 899"/>
                    <a:gd name="T61" fmla="*/ 781 h 898"/>
                    <a:gd name="T62" fmla="*/ 873 w 899"/>
                    <a:gd name="T63" fmla="*/ 809 h 898"/>
                    <a:gd name="T64" fmla="*/ 855 w 899"/>
                    <a:gd name="T65" fmla="*/ 834 h 898"/>
                    <a:gd name="T66" fmla="*/ 834 w 899"/>
                    <a:gd name="T67" fmla="*/ 856 h 898"/>
                    <a:gd name="T68" fmla="*/ 809 w 899"/>
                    <a:gd name="T69" fmla="*/ 874 h 898"/>
                    <a:gd name="T70" fmla="*/ 781 w 899"/>
                    <a:gd name="T71" fmla="*/ 887 h 898"/>
                    <a:gd name="T72" fmla="*/ 750 w 899"/>
                    <a:gd name="T73" fmla="*/ 895 h 898"/>
                    <a:gd name="T74" fmla="*/ 718 w 899"/>
                    <a:gd name="T75" fmla="*/ 898 h 898"/>
                    <a:gd name="T76" fmla="*/ 179 w 899"/>
                    <a:gd name="T77" fmla="*/ 898 h 898"/>
                    <a:gd name="T78" fmla="*/ 146 w 899"/>
                    <a:gd name="T79" fmla="*/ 895 h 898"/>
                    <a:gd name="T80" fmla="*/ 116 w 899"/>
                    <a:gd name="T81" fmla="*/ 887 h 898"/>
                    <a:gd name="T82" fmla="*/ 88 w 899"/>
                    <a:gd name="T83" fmla="*/ 874 h 898"/>
                    <a:gd name="T84" fmla="*/ 63 w 899"/>
                    <a:gd name="T85" fmla="*/ 856 h 898"/>
                    <a:gd name="T86" fmla="*/ 42 w 899"/>
                    <a:gd name="T87" fmla="*/ 834 h 898"/>
                    <a:gd name="T88" fmla="*/ 24 w 899"/>
                    <a:gd name="T89" fmla="*/ 809 h 898"/>
                    <a:gd name="T90" fmla="*/ 12 w 899"/>
                    <a:gd name="T91" fmla="*/ 781 h 898"/>
                    <a:gd name="T92" fmla="*/ 3 w 899"/>
                    <a:gd name="T93" fmla="*/ 750 h 898"/>
                    <a:gd name="T94" fmla="*/ 0 w 899"/>
                    <a:gd name="T95" fmla="*/ 718 h 898"/>
                    <a:gd name="T96" fmla="*/ 0 w 899"/>
                    <a:gd name="T97" fmla="*/ 179 h 898"/>
                    <a:gd name="T98" fmla="*/ 3 w 899"/>
                    <a:gd name="T99" fmla="*/ 147 h 898"/>
                    <a:gd name="T100" fmla="*/ 12 w 899"/>
                    <a:gd name="T101" fmla="*/ 117 h 898"/>
                    <a:gd name="T102" fmla="*/ 24 w 899"/>
                    <a:gd name="T103" fmla="*/ 88 h 898"/>
                    <a:gd name="T104" fmla="*/ 42 w 899"/>
                    <a:gd name="T105" fmla="*/ 64 h 898"/>
                    <a:gd name="T106" fmla="*/ 63 w 899"/>
                    <a:gd name="T107" fmla="*/ 42 h 898"/>
                    <a:gd name="T108" fmla="*/ 88 w 899"/>
                    <a:gd name="T109" fmla="*/ 25 h 898"/>
                    <a:gd name="T110" fmla="*/ 116 w 899"/>
                    <a:gd name="T111" fmla="*/ 11 h 898"/>
                    <a:gd name="T112" fmla="*/ 146 w 899"/>
                    <a:gd name="T113" fmla="*/ 3 h 898"/>
                    <a:gd name="T114" fmla="*/ 179 w 899"/>
                    <a:gd name="T115" fmla="*/ 0 h 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99" h="898">
                      <a:moveTo>
                        <a:pt x="177" y="156"/>
                      </a:moveTo>
                      <a:lnTo>
                        <a:pt x="166" y="159"/>
                      </a:lnTo>
                      <a:lnTo>
                        <a:pt x="158" y="166"/>
                      </a:lnTo>
                      <a:lnTo>
                        <a:pt x="156" y="177"/>
                      </a:lnTo>
                      <a:lnTo>
                        <a:pt x="156" y="715"/>
                      </a:lnTo>
                      <a:lnTo>
                        <a:pt x="158" y="726"/>
                      </a:lnTo>
                      <a:lnTo>
                        <a:pt x="166" y="733"/>
                      </a:lnTo>
                      <a:lnTo>
                        <a:pt x="177" y="736"/>
                      </a:lnTo>
                      <a:lnTo>
                        <a:pt x="714" y="736"/>
                      </a:lnTo>
                      <a:lnTo>
                        <a:pt x="725" y="733"/>
                      </a:lnTo>
                      <a:lnTo>
                        <a:pt x="733" y="726"/>
                      </a:lnTo>
                      <a:lnTo>
                        <a:pt x="736" y="715"/>
                      </a:lnTo>
                      <a:lnTo>
                        <a:pt x="736" y="177"/>
                      </a:lnTo>
                      <a:lnTo>
                        <a:pt x="733" y="166"/>
                      </a:lnTo>
                      <a:lnTo>
                        <a:pt x="725" y="159"/>
                      </a:lnTo>
                      <a:lnTo>
                        <a:pt x="714" y="156"/>
                      </a:lnTo>
                      <a:lnTo>
                        <a:pt x="177" y="156"/>
                      </a:lnTo>
                      <a:close/>
                      <a:moveTo>
                        <a:pt x="179" y="0"/>
                      </a:moveTo>
                      <a:lnTo>
                        <a:pt x="718" y="0"/>
                      </a:lnTo>
                      <a:lnTo>
                        <a:pt x="750" y="3"/>
                      </a:lnTo>
                      <a:lnTo>
                        <a:pt x="781" y="11"/>
                      </a:lnTo>
                      <a:lnTo>
                        <a:pt x="809" y="25"/>
                      </a:lnTo>
                      <a:lnTo>
                        <a:pt x="834" y="42"/>
                      </a:lnTo>
                      <a:lnTo>
                        <a:pt x="855" y="64"/>
                      </a:lnTo>
                      <a:lnTo>
                        <a:pt x="873" y="88"/>
                      </a:lnTo>
                      <a:lnTo>
                        <a:pt x="887" y="117"/>
                      </a:lnTo>
                      <a:lnTo>
                        <a:pt x="895" y="147"/>
                      </a:lnTo>
                      <a:lnTo>
                        <a:pt x="899" y="179"/>
                      </a:lnTo>
                      <a:lnTo>
                        <a:pt x="899" y="718"/>
                      </a:lnTo>
                      <a:lnTo>
                        <a:pt x="895" y="750"/>
                      </a:lnTo>
                      <a:lnTo>
                        <a:pt x="887" y="781"/>
                      </a:lnTo>
                      <a:lnTo>
                        <a:pt x="873" y="809"/>
                      </a:lnTo>
                      <a:lnTo>
                        <a:pt x="855" y="834"/>
                      </a:lnTo>
                      <a:lnTo>
                        <a:pt x="834" y="856"/>
                      </a:lnTo>
                      <a:lnTo>
                        <a:pt x="809" y="874"/>
                      </a:lnTo>
                      <a:lnTo>
                        <a:pt x="781" y="887"/>
                      </a:lnTo>
                      <a:lnTo>
                        <a:pt x="750" y="895"/>
                      </a:lnTo>
                      <a:lnTo>
                        <a:pt x="718" y="898"/>
                      </a:lnTo>
                      <a:lnTo>
                        <a:pt x="179" y="898"/>
                      </a:lnTo>
                      <a:lnTo>
                        <a:pt x="146" y="895"/>
                      </a:lnTo>
                      <a:lnTo>
                        <a:pt x="116" y="887"/>
                      </a:lnTo>
                      <a:lnTo>
                        <a:pt x="88" y="874"/>
                      </a:lnTo>
                      <a:lnTo>
                        <a:pt x="63" y="856"/>
                      </a:lnTo>
                      <a:lnTo>
                        <a:pt x="42" y="834"/>
                      </a:lnTo>
                      <a:lnTo>
                        <a:pt x="24" y="809"/>
                      </a:lnTo>
                      <a:lnTo>
                        <a:pt x="12" y="781"/>
                      </a:lnTo>
                      <a:lnTo>
                        <a:pt x="3" y="750"/>
                      </a:lnTo>
                      <a:lnTo>
                        <a:pt x="0" y="718"/>
                      </a:lnTo>
                      <a:lnTo>
                        <a:pt x="0" y="179"/>
                      </a:lnTo>
                      <a:lnTo>
                        <a:pt x="3" y="147"/>
                      </a:lnTo>
                      <a:lnTo>
                        <a:pt x="12" y="117"/>
                      </a:lnTo>
                      <a:lnTo>
                        <a:pt x="24" y="88"/>
                      </a:lnTo>
                      <a:lnTo>
                        <a:pt x="42" y="64"/>
                      </a:lnTo>
                      <a:lnTo>
                        <a:pt x="63" y="42"/>
                      </a:lnTo>
                      <a:lnTo>
                        <a:pt x="88" y="25"/>
                      </a:lnTo>
                      <a:lnTo>
                        <a:pt x="116" y="11"/>
                      </a:lnTo>
                      <a:lnTo>
                        <a:pt x="146" y="3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" name="Rectangle 32">
                  <a:extLst>
                    <a:ext uri="{FF2B5EF4-FFF2-40B4-BE49-F238E27FC236}">
                      <a16:creationId xmlns:a16="http://schemas.microsoft.com/office/drawing/2014/main" id="{FB821A83-4829-4331-A5FB-47BA447F19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5" y="3029"/>
                  <a:ext cx="22" cy="22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" name="Freeform 33">
                  <a:extLst>
                    <a:ext uri="{FF2B5EF4-FFF2-40B4-BE49-F238E27FC236}">
                      <a16:creationId xmlns:a16="http://schemas.microsoft.com/office/drawing/2014/main" id="{6D5A5BB6-2915-4E09-9A7B-AE8AEB81DC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08" y="3100"/>
                  <a:ext cx="56" cy="56"/>
                </a:xfrm>
                <a:custGeom>
                  <a:avLst/>
                  <a:gdLst>
                    <a:gd name="T0" fmla="*/ 178 w 899"/>
                    <a:gd name="T1" fmla="*/ 154 h 897"/>
                    <a:gd name="T2" fmla="*/ 169 w 899"/>
                    <a:gd name="T3" fmla="*/ 156 h 897"/>
                    <a:gd name="T4" fmla="*/ 162 w 899"/>
                    <a:gd name="T5" fmla="*/ 162 h 897"/>
                    <a:gd name="T6" fmla="*/ 158 w 899"/>
                    <a:gd name="T7" fmla="*/ 170 h 897"/>
                    <a:gd name="T8" fmla="*/ 156 w 899"/>
                    <a:gd name="T9" fmla="*/ 178 h 897"/>
                    <a:gd name="T10" fmla="*/ 156 w 899"/>
                    <a:gd name="T11" fmla="*/ 716 h 897"/>
                    <a:gd name="T12" fmla="*/ 158 w 899"/>
                    <a:gd name="T13" fmla="*/ 723 h 897"/>
                    <a:gd name="T14" fmla="*/ 162 w 899"/>
                    <a:gd name="T15" fmla="*/ 730 h 897"/>
                    <a:gd name="T16" fmla="*/ 169 w 899"/>
                    <a:gd name="T17" fmla="*/ 734 h 897"/>
                    <a:gd name="T18" fmla="*/ 178 w 899"/>
                    <a:gd name="T19" fmla="*/ 735 h 897"/>
                    <a:gd name="T20" fmla="*/ 715 w 899"/>
                    <a:gd name="T21" fmla="*/ 735 h 897"/>
                    <a:gd name="T22" fmla="*/ 724 w 899"/>
                    <a:gd name="T23" fmla="*/ 734 h 897"/>
                    <a:gd name="T24" fmla="*/ 730 w 899"/>
                    <a:gd name="T25" fmla="*/ 730 h 897"/>
                    <a:gd name="T26" fmla="*/ 734 w 899"/>
                    <a:gd name="T27" fmla="*/ 723 h 897"/>
                    <a:gd name="T28" fmla="*/ 736 w 899"/>
                    <a:gd name="T29" fmla="*/ 716 h 897"/>
                    <a:gd name="T30" fmla="*/ 736 w 899"/>
                    <a:gd name="T31" fmla="*/ 178 h 897"/>
                    <a:gd name="T32" fmla="*/ 734 w 899"/>
                    <a:gd name="T33" fmla="*/ 170 h 897"/>
                    <a:gd name="T34" fmla="*/ 730 w 899"/>
                    <a:gd name="T35" fmla="*/ 162 h 897"/>
                    <a:gd name="T36" fmla="*/ 724 w 899"/>
                    <a:gd name="T37" fmla="*/ 156 h 897"/>
                    <a:gd name="T38" fmla="*/ 715 w 899"/>
                    <a:gd name="T39" fmla="*/ 154 h 897"/>
                    <a:gd name="T40" fmla="*/ 178 w 899"/>
                    <a:gd name="T41" fmla="*/ 154 h 897"/>
                    <a:gd name="T42" fmla="*/ 179 w 899"/>
                    <a:gd name="T43" fmla="*/ 0 h 897"/>
                    <a:gd name="T44" fmla="*/ 718 w 899"/>
                    <a:gd name="T45" fmla="*/ 0 h 897"/>
                    <a:gd name="T46" fmla="*/ 750 w 899"/>
                    <a:gd name="T47" fmla="*/ 2 h 897"/>
                    <a:gd name="T48" fmla="*/ 781 w 899"/>
                    <a:gd name="T49" fmla="*/ 10 h 897"/>
                    <a:gd name="T50" fmla="*/ 809 w 899"/>
                    <a:gd name="T51" fmla="*/ 24 h 897"/>
                    <a:gd name="T52" fmla="*/ 834 w 899"/>
                    <a:gd name="T53" fmla="*/ 41 h 897"/>
                    <a:gd name="T54" fmla="*/ 855 w 899"/>
                    <a:gd name="T55" fmla="*/ 63 h 897"/>
                    <a:gd name="T56" fmla="*/ 873 w 899"/>
                    <a:gd name="T57" fmla="*/ 87 h 897"/>
                    <a:gd name="T58" fmla="*/ 887 w 899"/>
                    <a:gd name="T59" fmla="*/ 115 h 897"/>
                    <a:gd name="T60" fmla="*/ 895 w 899"/>
                    <a:gd name="T61" fmla="*/ 145 h 897"/>
                    <a:gd name="T62" fmla="*/ 899 w 899"/>
                    <a:gd name="T63" fmla="*/ 177 h 897"/>
                    <a:gd name="T64" fmla="*/ 899 w 899"/>
                    <a:gd name="T65" fmla="*/ 716 h 897"/>
                    <a:gd name="T66" fmla="*/ 895 w 899"/>
                    <a:gd name="T67" fmla="*/ 749 h 897"/>
                    <a:gd name="T68" fmla="*/ 887 w 899"/>
                    <a:gd name="T69" fmla="*/ 779 h 897"/>
                    <a:gd name="T70" fmla="*/ 873 w 899"/>
                    <a:gd name="T71" fmla="*/ 808 h 897"/>
                    <a:gd name="T72" fmla="*/ 855 w 899"/>
                    <a:gd name="T73" fmla="*/ 833 h 897"/>
                    <a:gd name="T74" fmla="*/ 834 w 899"/>
                    <a:gd name="T75" fmla="*/ 855 h 897"/>
                    <a:gd name="T76" fmla="*/ 809 w 899"/>
                    <a:gd name="T77" fmla="*/ 873 h 897"/>
                    <a:gd name="T78" fmla="*/ 781 w 899"/>
                    <a:gd name="T79" fmla="*/ 885 h 897"/>
                    <a:gd name="T80" fmla="*/ 750 w 899"/>
                    <a:gd name="T81" fmla="*/ 894 h 897"/>
                    <a:gd name="T82" fmla="*/ 718 w 899"/>
                    <a:gd name="T83" fmla="*/ 897 h 897"/>
                    <a:gd name="T84" fmla="*/ 179 w 899"/>
                    <a:gd name="T85" fmla="*/ 897 h 897"/>
                    <a:gd name="T86" fmla="*/ 146 w 899"/>
                    <a:gd name="T87" fmla="*/ 894 h 897"/>
                    <a:gd name="T88" fmla="*/ 116 w 899"/>
                    <a:gd name="T89" fmla="*/ 885 h 897"/>
                    <a:gd name="T90" fmla="*/ 88 w 899"/>
                    <a:gd name="T91" fmla="*/ 873 h 897"/>
                    <a:gd name="T92" fmla="*/ 63 w 899"/>
                    <a:gd name="T93" fmla="*/ 855 h 897"/>
                    <a:gd name="T94" fmla="*/ 42 w 899"/>
                    <a:gd name="T95" fmla="*/ 833 h 897"/>
                    <a:gd name="T96" fmla="*/ 24 w 899"/>
                    <a:gd name="T97" fmla="*/ 808 h 897"/>
                    <a:gd name="T98" fmla="*/ 12 w 899"/>
                    <a:gd name="T99" fmla="*/ 779 h 897"/>
                    <a:gd name="T100" fmla="*/ 3 w 899"/>
                    <a:gd name="T101" fmla="*/ 749 h 897"/>
                    <a:gd name="T102" fmla="*/ 0 w 899"/>
                    <a:gd name="T103" fmla="*/ 716 h 897"/>
                    <a:gd name="T104" fmla="*/ 0 w 899"/>
                    <a:gd name="T105" fmla="*/ 177 h 897"/>
                    <a:gd name="T106" fmla="*/ 3 w 899"/>
                    <a:gd name="T107" fmla="*/ 145 h 897"/>
                    <a:gd name="T108" fmla="*/ 12 w 899"/>
                    <a:gd name="T109" fmla="*/ 115 h 897"/>
                    <a:gd name="T110" fmla="*/ 24 w 899"/>
                    <a:gd name="T111" fmla="*/ 87 h 897"/>
                    <a:gd name="T112" fmla="*/ 42 w 899"/>
                    <a:gd name="T113" fmla="*/ 63 h 897"/>
                    <a:gd name="T114" fmla="*/ 63 w 899"/>
                    <a:gd name="T115" fmla="*/ 41 h 897"/>
                    <a:gd name="T116" fmla="*/ 88 w 899"/>
                    <a:gd name="T117" fmla="*/ 24 h 897"/>
                    <a:gd name="T118" fmla="*/ 116 w 899"/>
                    <a:gd name="T119" fmla="*/ 10 h 897"/>
                    <a:gd name="T120" fmla="*/ 146 w 899"/>
                    <a:gd name="T121" fmla="*/ 2 h 897"/>
                    <a:gd name="T122" fmla="*/ 179 w 899"/>
                    <a:gd name="T123" fmla="*/ 0 h 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99" h="897">
                      <a:moveTo>
                        <a:pt x="178" y="154"/>
                      </a:moveTo>
                      <a:lnTo>
                        <a:pt x="169" y="156"/>
                      </a:lnTo>
                      <a:lnTo>
                        <a:pt x="162" y="162"/>
                      </a:lnTo>
                      <a:lnTo>
                        <a:pt x="158" y="170"/>
                      </a:lnTo>
                      <a:lnTo>
                        <a:pt x="156" y="178"/>
                      </a:lnTo>
                      <a:lnTo>
                        <a:pt x="156" y="716"/>
                      </a:lnTo>
                      <a:lnTo>
                        <a:pt x="158" y="723"/>
                      </a:lnTo>
                      <a:lnTo>
                        <a:pt x="162" y="730"/>
                      </a:lnTo>
                      <a:lnTo>
                        <a:pt x="169" y="734"/>
                      </a:lnTo>
                      <a:lnTo>
                        <a:pt x="178" y="735"/>
                      </a:lnTo>
                      <a:lnTo>
                        <a:pt x="715" y="735"/>
                      </a:lnTo>
                      <a:lnTo>
                        <a:pt x="724" y="734"/>
                      </a:lnTo>
                      <a:lnTo>
                        <a:pt x="730" y="730"/>
                      </a:lnTo>
                      <a:lnTo>
                        <a:pt x="734" y="723"/>
                      </a:lnTo>
                      <a:lnTo>
                        <a:pt x="736" y="716"/>
                      </a:lnTo>
                      <a:lnTo>
                        <a:pt x="736" y="178"/>
                      </a:lnTo>
                      <a:lnTo>
                        <a:pt x="734" y="170"/>
                      </a:lnTo>
                      <a:lnTo>
                        <a:pt x="730" y="162"/>
                      </a:lnTo>
                      <a:lnTo>
                        <a:pt x="724" y="156"/>
                      </a:lnTo>
                      <a:lnTo>
                        <a:pt x="715" y="154"/>
                      </a:lnTo>
                      <a:lnTo>
                        <a:pt x="178" y="154"/>
                      </a:lnTo>
                      <a:close/>
                      <a:moveTo>
                        <a:pt x="179" y="0"/>
                      </a:moveTo>
                      <a:lnTo>
                        <a:pt x="718" y="0"/>
                      </a:lnTo>
                      <a:lnTo>
                        <a:pt x="750" y="2"/>
                      </a:lnTo>
                      <a:lnTo>
                        <a:pt x="781" y="10"/>
                      </a:lnTo>
                      <a:lnTo>
                        <a:pt x="809" y="24"/>
                      </a:lnTo>
                      <a:lnTo>
                        <a:pt x="834" y="41"/>
                      </a:lnTo>
                      <a:lnTo>
                        <a:pt x="855" y="63"/>
                      </a:lnTo>
                      <a:lnTo>
                        <a:pt x="873" y="87"/>
                      </a:lnTo>
                      <a:lnTo>
                        <a:pt x="887" y="115"/>
                      </a:lnTo>
                      <a:lnTo>
                        <a:pt x="895" y="145"/>
                      </a:lnTo>
                      <a:lnTo>
                        <a:pt x="899" y="177"/>
                      </a:lnTo>
                      <a:lnTo>
                        <a:pt x="899" y="716"/>
                      </a:lnTo>
                      <a:lnTo>
                        <a:pt x="895" y="749"/>
                      </a:lnTo>
                      <a:lnTo>
                        <a:pt x="887" y="779"/>
                      </a:lnTo>
                      <a:lnTo>
                        <a:pt x="873" y="808"/>
                      </a:lnTo>
                      <a:lnTo>
                        <a:pt x="855" y="833"/>
                      </a:lnTo>
                      <a:lnTo>
                        <a:pt x="834" y="855"/>
                      </a:lnTo>
                      <a:lnTo>
                        <a:pt x="809" y="873"/>
                      </a:lnTo>
                      <a:lnTo>
                        <a:pt x="781" y="885"/>
                      </a:lnTo>
                      <a:lnTo>
                        <a:pt x="750" y="894"/>
                      </a:lnTo>
                      <a:lnTo>
                        <a:pt x="718" y="897"/>
                      </a:lnTo>
                      <a:lnTo>
                        <a:pt x="179" y="897"/>
                      </a:lnTo>
                      <a:lnTo>
                        <a:pt x="146" y="894"/>
                      </a:lnTo>
                      <a:lnTo>
                        <a:pt x="116" y="885"/>
                      </a:lnTo>
                      <a:lnTo>
                        <a:pt x="88" y="873"/>
                      </a:lnTo>
                      <a:lnTo>
                        <a:pt x="63" y="855"/>
                      </a:lnTo>
                      <a:lnTo>
                        <a:pt x="42" y="833"/>
                      </a:lnTo>
                      <a:lnTo>
                        <a:pt x="24" y="808"/>
                      </a:lnTo>
                      <a:lnTo>
                        <a:pt x="12" y="779"/>
                      </a:lnTo>
                      <a:lnTo>
                        <a:pt x="3" y="749"/>
                      </a:lnTo>
                      <a:lnTo>
                        <a:pt x="0" y="716"/>
                      </a:lnTo>
                      <a:lnTo>
                        <a:pt x="0" y="177"/>
                      </a:lnTo>
                      <a:lnTo>
                        <a:pt x="3" y="145"/>
                      </a:lnTo>
                      <a:lnTo>
                        <a:pt x="12" y="115"/>
                      </a:lnTo>
                      <a:lnTo>
                        <a:pt x="24" y="87"/>
                      </a:lnTo>
                      <a:lnTo>
                        <a:pt x="42" y="63"/>
                      </a:lnTo>
                      <a:lnTo>
                        <a:pt x="63" y="41"/>
                      </a:lnTo>
                      <a:lnTo>
                        <a:pt x="88" y="24"/>
                      </a:lnTo>
                      <a:lnTo>
                        <a:pt x="116" y="10"/>
                      </a:lnTo>
                      <a:lnTo>
                        <a:pt x="146" y="2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" name="Rectangle 34">
                  <a:extLst>
                    <a:ext uri="{FF2B5EF4-FFF2-40B4-BE49-F238E27FC236}">
                      <a16:creationId xmlns:a16="http://schemas.microsoft.com/office/drawing/2014/main" id="{49CFF5F2-8902-4B89-9E0B-E7A6F9380F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5" y="3117"/>
                  <a:ext cx="22" cy="22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" name="Freeform 35">
                  <a:extLst>
                    <a:ext uri="{FF2B5EF4-FFF2-40B4-BE49-F238E27FC236}">
                      <a16:creationId xmlns:a16="http://schemas.microsoft.com/office/drawing/2014/main" id="{106243D3-C492-40D2-BDDF-24295D16FE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95" y="3012"/>
                  <a:ext cx="56" cy="56"/>
                </a:xfrm>
                <a:custGeom>
                  <a:avLst/>
                  <a:gdLst>
                    <a:gd name="T0" fmla="*/ 177 w 899"/>
                    <a:gd name="T1" fmla="*/ 156 h 898"/>
                    <a:gd name="T2" fmla="*/ 166 w 899"/>
                    <a:gd name="T3" fmla="*/ 159 h 898"/>
                    <a:gd name="T4" fmla="*/ 159 w 899"/>
                    <a:gd name="T5" fmla="*/ 166 h 898"/>
                    <a:gd name="T6" fmla="*/ 156 w 899"/>
                    <a:gd name="T7" fmla="*/ 177 h 898"/>
                    <a:gd name="T8" fmla="*/ 156 w 899"/>
                    <a:gd name="T9" fmla="*/ 715 h 898"/>
                    <a:gd name="T10" fmla="*/ 159 w 899"/>
                    <a:gd name="T11" fmla="*/ 726 h 898"/>
                    <a:gd name="T12" fmla="*/ 166 w 899"/>
                    <a:gd name="T13" fmla="*/ 733 h 898"/>
                    <a:gd name="T14" fmla="*/ 177 w 899"/>
                    <a:gd name="T15" fmla="*/ 736 h 898"/>
                    <a:gd name="T16" fmla="*/ 716 w 899"/>
                    <a:gd name="T17" fmla="*/ 736 h 898"/>
                    <a:gd name="T18" fmla="*/ 726 w 899"/>
                    <a:gd name="T19" fmla="*/ 733 h 898"/>
                    <a:gd name="T20" fmla="*/ 734 w 899"/>
                    <a:gd name="T21" fmla="*/ 726 h 898"/>
                    <a:gd name="T22" fmla="*/ 737 w 899"/>
                    <a:gd name="T23" fmla="*/ 715 h 898"/>
                    <a:gd name="T24" fmla="*/ 737 w 899"/>
                    <a:gd name="T25" fmla="*/ 177 h 898"/>
                    <a:gd name="T26" fmla="*/ 734 w 899"/>
                    <a:gd name="T27" fmla="*/ 166 h 898"/>
                    <a:gd name="T28" fmla="*/ 726 w 899"/>
                    <a:gd name="T29" fmla="*/ 159 h 898"/>
                    <a:gd name="T30" fmla="*/ 716 w 899"/>
                    <a:gd name="T31" fmla="*/ 156 h 898"/>
                    <a:gd name="T32" fmla="*/ 177 w 899"/>
                    <a:gd name="T33" fmla="*/ 156 h 898"/>
                    <a:gd name="T34" fmla="*/ 179 w 899"/>
                    <a:gd name="T35" fmla="*/ 0 h 898"/>
                    <a:gd name="T36" fmla="*/ 718 w 899"/>
                    <a:gd name="T37" fmla="*/ 0 h 898"/>
                    <a:gd name="T38" fmla="*/ 750 w 899"/>
                    <a:gd name="T39" fmla="*/ 3 h 898"/>
                    <a:gd name="T40" fmla="*/ 781 w 899"/>
                    <a:gd name="T41" fmla="*/ 11 h 898"/>
                    <a:gd name="T42" fmla="*/ 808 w 899"/>
                    <a:gd name="T43" fmla="*/ 25 h 898"/>
                    <a:gd name="T44" fmla="*/ 835 w 899"/>
                    <a:gd name="T45" fmla="*/ 42 h 898"/>
                    <a:gd name="T46" fmla="*/ 856 w 899"/>
                    <a:gd name="T47" fmla="*/ 64 h 898"/>
                    <a:gd name="T48" fmla="*/ 873 w 899"/>
                    <a:gd name="T49" fmla="*/ 88 h 898"/>
                    <a:gd name="T50" fmla="*/ 887 w 899"/>
                    <a:gd name="T51" fmla="*/ 117 h 898"/>
                    <a:gd name="T52" fmla="*/ 896 w 899"/>
                    <a:gd name="T53" fmla="*/ 147 h 898"/>
                    <a:gd name="T54" fmla="*/ 899 w 899"/>
                    <a:gd name="T55" fmla="*/ 179 h 898"/>
                    <a:gd name="T56" fmla="*/ 899 w 899"/>
                    <a:gd name="T57" fmla="*/ 718 h 898"/>
                    <a:gd name="T58" fmla="*/ 896 w 899"/>
                    <a:gd name="T59" fmla="*/ 750 h 898"/>
                    <a:gd name="T60" fmla="*/ 887 w 899"/>
                    <a:gd name="T61" fmla="*/ 781 h 898"/>
                    <a:gd name="T62" fmla="*/ 873 w 899"/>
                    <a:gd name="T63" fmla="*/ 809 h 898"/>
                    <a:gd name="T64" fmla="*/ 856 w 899"/>
                    <a:gd name="T65" fmla="*/ 834 h 898"/>
                    <a:gd name="T66" fmla="*/ 835 w 899"/>
                    <a:gd name="T67" fmla="*/ 856 h 898"/>
                    <a:gd name="T68" fmla="*/ 808 w 899"/>
                    <a:gd name="T69" fmla="*/ 874 h 898"/>
                    <a:gd name="T70" fmla="*/ 781 w 899"/>
                    <a:gd name="T71" fmla="*/ 887 h 898"/>
                    <a:gd name="T72" fmla="*/ 750 w 899"/>
                    <a:gd name="T73" fmla="*/ 895 h 898"/>
                    <a:gd name="T74" fmla="*/ 718 w 899"/>
                    <a:gd name="T75" fmla="*/ 898 h 898"/>
                    <a:gd name="T76" fmla="*/ 179 w 899"/>
                    <a:gd name="T77" fmla="*/ 898 h 898"/>
                    <a:gd name="T78" fmla="*/ 146 w 899"/>
                    <a:gd name="T79" fmla="*/ 895 h 898"/>
                    <a:gd name="T80" fmla="*/ 116 w 899"/>
                    <a:gd name="T81" fmla="*/ 887 h 898"/>
                    <a:gd name="T82" fmla="*/ 89 w 899"/>
                    <a:gd name="T83" fmla="*/ 874 h 898"/>
                    <a:gd name="T84" fmla="*/ 63 w 899"/>
                    <a:gd name="T85" fmla="*/ 856 h 898"/>
                    <a:gd name="T86" fmla="*/ 42 w 899"/>
                    <a:gd name="T87" fmla="*/ 834 h 898"/>
                    <a:gd name="T88" fmla="*/ 24 w 899"/>
                    <a:gd name="T89" fmla="*/ 809 h 898"/>
                    <a:gd name="T90" fmla="*/ 12 w 899"/>
                    <a:gd name="T91" fmla="*/ 781 h 898"/>
                    <a:gd name="T92" fmla="*/ 3 w 899"/>
                    <a:gd name="T93" fmla="*/ 750 h 898"/>
                    <a:gd name="T94" fmla="*/ 0 w 899"/>
                    <a:gd name="T95" fmla="*/ 718 h 898"/>
                    <a:gd name="T96" fmla="*/ 0 w 899"/>
                    <a:gd name="T97" fmla="*/ 179 h 898"/>
                    <a:gd name="T98" fmla="*/ 3 w 899"/>
                    <a:gd name="T99" fmla="*/ 147 h 898"/>
                    <a:gd name="T100" fmla="*/ 12 w 899"/>
                    <a:gd name="T101" fmla="*/ 117 h 898"/>
                    <a:gd name="T102" fmla="*/ 24 w 899"/>
                    <a:gd name="T103" fmla="*/ 88 h 898"/>
                    <a:gd name="T104" fmla="*/ 42 w 899"/>
                    <a:gd name="T105" fmla="*/ 64 h 898"/>
                    <a:gd name="T106" fmla="*/ 63 w 899"/>
                    <a:gd name="T107" fmla="*/ 42 h 898"/>
                    <a:gd name="T108" fmla="*/ 89 w 899"/>
                    <a:gd name="T109" fmla="*/ 25 h 898"/>
                    <a:gd name="T110" fmla="*/ 116 w 899"/>
                    <a:gd name="T111" fmla="*/ 11 h 898"/>
                    <a:gd name="T112" fmla="*/ 146 w 899"/>
                    <a:gd name="T113" fmla="*/ 3 h 898"/>
                    <a:gd name="T114" fmla="*/ 179 w 899"/>
                    <a:gd name="T115" fmla="*/ 0 h 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99" h="898">
                      <a:moveTo>
                        <a:pt x="177" y="156"/>
                      </a:moveTo>
                      <a:lnTo>
                        <a:pt x="166" y="159"/>
                      </a:lnTo>
                      <a:lnTo>
                        <a:pt x="159" y="166"/>
                      </a:lnTo>
                      <a:lnTo>
                        <a:pt x="156" y="177"/>
                      </a:lnTo>
                      <a:lnTo>
                        <a:pt x="156" y="715"/>
                      </a:lnTo>
                      <a:lnTo>
                        <a:pt x="159" y="726"/>
                      </a:lnTo>
                      <a:lnTo>
                        <a:pt x="166" y="733"/>
                      </a:lnTo>
                      <a:lnTo>
                        <a:pt x="177" y="736"/>
                      </a:lnTo>
                      <a:lnTo>
                        <a:pt x="716" y="736"/>
                      </a:lnTo>
                      <a:lnTo>
                        <a:pt x="726" y="733"/>
                      </a:lnTo>
                      <a:lnTo>
                        <a:pt x="734" y="726"/>
                      </a:lnTo>
                      <a:lnTo>
                        <a:pt x="737" y="715"/>
                      </a:lnTo>
                      <a:lnTo>
                        <a:pt x="737" y="177"/>
                      </a:lnTo>
                      <a:lnTo>
                        <a:pt x="734" y="166"/>
                      </a:lnTo>
                      <a:lnTo>
                        <a:pt x="726" y="159"/>
                      </a:lnTo>
                      <a:lnTo>
                        <a:pt x="716" y="156"/>
                      </a:lnTo>
                      <a:lnTo>
                        <a:pt x="177" y="156"/>
                      </a:lnTo>
                      <a:close/>
                      <a:moveTo>
                        <a:pt x="179" y="0"/>
                      </a:moveTo>
                      <a:lnTo>
                        <a:pt x="718" y="0"/>
                      </a:lnTo>
                      <a:lnTo>
                        <a:pt x="750" y="3"/>
                      </a:lnTo>
                      <a:lnTo>
                        <a:pt x="781" y="11"/>
                      </a:lnTo>
                      <a:lnTo>
                        <a:pt x="808" y="25"/>
                      </a:lnTo>
                      <a:lnTo>
                        <a:pt x="835" y="42"/>
                      </a:lnTo>
                      <a:lnTo>
                        <a:pt x="856" y="64"/>
                      </a:lnTo>
                      <a:lnTo>
                        <a:pt x="873" y="88"/>
                      </a:lnTo>
                      <a:lnTo>
                        <a:pt x="887" y="117"/>
                      </a:lnTo>
                      <a:lnTo>
                        <a:pt x="896" y="147"/>
                      </a:lnTo>
                      <a:lnTo>
                        <a:pt x="899" y="179"/>
                      </a:lnTo>
                      <a:lnTo>
                        <a:pt x="899" y="718"/>
                      </a:lnTo>
                      <a:lnTo>
                        <a:pt x="896" y="750"/>
                      </a:lnTo>
                      <a:lnTo>
                        <a:pt x="887" y="781"/>
                      </a:lnTo>
                      <a:lnTo>
                        <a:pt x="873" y="809"/>
                      </a:lnTo>
                      <a:lnTo>
                        <a:pt x="856" y="834"/>
                      </a:lnTo>
                      <a:lnTo>
                        <a:pt x="835" y="856"/>
                      </a:lnTo>
                      <a:lnTo>
                        <a:pt x="808" y="874"/>
                      </a:lnTo>
                      <a:lnTo>
                        <a:pt x="781" y="887"/>
                      </a:lnTo>
                      <a:lnTo>
                        <a:pt x="750" y="895"/>
                      </a:lnTo>
                      <a:lnTo>
                        <a:pt x="718" y="898"/>
                      </a:lnTo>
                      <a:lnTo>
                        <a:pt x="179" y="898"/>
                      </a:lnTo>
                      <a:lnTo>
                        <a:pt x="146" y="895"/>
                      </a:lnTo>
                      <a:lnTo>
                        <a:pt x="116" y="887"/>
                      </a:lnTo>
                      <a:lnTo>
                        <a:pt x="89" y="874"/>
                      </a:lnTo>
                      <a:lnTo>
                        <a:pt x="63" y="856"/>
                      </a:lnTo>
                      <a:lnTo>
                        <a:pt x="42" y="834"/>
                      </a:lnTo>
                      <a:lnTo>
                        <a:pt x="24" y="809"/>
                      </a:lnTo>
                      <a:lnTo>
                        <a:pt x="12" y="781"/>
                      </a:lnTo>
                      <a:lnTo>
                        <a:pt x="3" y="750"/>
                      </a:lnTo>
                      <a:lnTo>
                        <a:pt x="0" y="718"/>
                      </a:lnTo>
                      <a:lnTo>
                        <a:pt x="0" y="179"/>
                      </a:lnTo>
                      <a:lnTo>
                        <a:pt x="3" y="147"/>
                      </a:lnTo>
                      <a:lnTo>
                        <a:pt x="12" y="117"/>
                      </a:lnTo>
                      <a:lnTo>
                        <a:pt x="24" y="88"/>
                      </a:lnTo>
                      <a:lnTo>
                        <a:pt x="42" y="64"/>
                      </a:lnTo>
                      <a:lnTo>
                        <a:pt x="63" y="42"/>
                      </a:lnTo>
                      <a:lnTo>
                        <a:pt x="89" y="25"/>
                      </a:lnTo>
                      <a:lnTo>
                        <a:pt x="116" y="11"/>
                      </a:lnTo>
                      <a:lnTo>
                        <a:pt x="146" y="3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8" name="Rectangle 36">
                  <a:extLst>
                    <a:ext uri="{FF2B5EF4-FFF2-40B4-BE49-F238E27FC236}">
                      <a16:creationId xmlns:a16="http://schemas.microsoft.com/office/drawing/2014/main" id="{143E0089-B21A-4A03-BC7B-0BAF3280EB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2" y="3029"/>
                  <a:ext cx="22" cy="22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9" name="Freeform 37">
                  <a:extLst>
                    <a:ext uri="{FF2B5EF4-FFF2-40B4-BE49-F238E27FC236}">
                      <a16:creationId xmlns:a16="http://schemas.microsoft.com/office/drawing/2014/main" id="{99703903-77ED-4420-91D7-B5EA0B657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" y="3075"/>
                  <a:ext cx="43" cy="19"/>
                </a:xfrm>
                <a:custGeom>
                  <a:avLst/>
                  <a:gdLst>
                    <a:gd name="T0" fmla="*/ 48 w 688"/>
                    <a:gd name="T1" fmla="*/ 0 h 317"/>
                    <a:gd name="T2" fmla="*/ 167 w 688"/>
                    <a:gd name="T3" fmla="*/ 0 h 317"/>
                    <a:gd name="T4" fmla="*/ 182 w 688"/>
                    <a:gd name="T5" fmla="*/ 3 h 317"/>
                    <a:gd name="T6" fmla="*/ 195 w 688"/>
                    <a:gd name="T7" fmla="*/ 9 h 317"/>
                    <a:gd name="T8" fmla="*/ 206 w 688"/>
                    <a:gd name="T9" fmla="*/ 19 h 317"/>
                    <a:gd name="T10" fmla="*/ 212 w 688"/>
                    <a:gd name="T11" fmla="*/ 32 h 317"/>
                    <a:gd name="T12" fmla="*/ 215 w 688"/>
                    <a:gd name="T13" fmla="*/ 47 h 317"/>
                    <a:gd name="T14" fmla="*/ 215 w 688"/>
                    <a:gd name="T15" fmla="*/ 108 h 317"/>
                    <a:gd name="T16" fmla="*/ 425 w 688"/>
                    <a:gd name="T17" fmla="*/ 108 h 317"/>
                    <a:gd name="T18" fmla="*/ 425 w 688"/>
                    <a:gd name="T19" fmla="*/ 47 h 317"/>
                    <a:gd name="T20" fmla="*/ 427 w 688"/>
                    <a:gd name="T21" fmla="*/ 32 h 317"/>
                    <a:gd name="T22" fmla="*/ 433 w 688"/>
                    <a:gd name="T23" fmla="*/ 19 h 317"/>
                    <a:gd name="T24" fmla="*/ 443 w 688"/>
                    <a:gd name="T25" fmla="*/ 9 h 317"/>
                    <a:gd name="T26" fmla="*/ 455 w 688"/>
                    <a:gd name="T27" fmla="*/ 3 h 317"/>
                    <a:gd name="T28" fmla="*/ 469 w 688"/>
                    <a:gd name="T29" fmla="*/ 0 h 317"/>
                    <a:gd name="T30" fmla="*/ 533 w 688"/>
                    <a:gd name="T31" fmla="*/ 0 h 317"/>
                    <a:gd name="T32" fmla="*/ 548 w 688"/>
                    <a:gd name="T33" fmla="*/ 3 h 317"/>
                    <a:gd name="T34" fmla="*/ 562 w 688"/>
                    <a:gd name="T35" fmla="*/ 9 h 317"/>
                    <a:gd name="T36" fmla="*/ 571 w 688"/>
                    <a:gd name="T37" fmla="*/ 19 h 317"/>
                    <a:gd name="T38" fmla="*/ 577 w 688"/>
                    <a:gd name="T39" fmla="*/ 32 h 317"/>
                    <a:gd name="T40" fmla="*/ 580 w 688"/>
                    <a:gd name="T41" fmla="*/ 47 h 317"/>
                    <a:gd name="T42" fmla="*/ 580 w 688"/>
                    <a:gd name="T43" fmla="*/ 108 h 317"/>
                    <a:gd name="T44" fmla="*/ 639 w 688"/>
                    <a:gd name="T45" fmla="*/ 108 h 317"/>
                    <a:gd name="T46" fmla="*/ 655 w 688"/>
                    <a:gd name="T47" fmla="*/ 110 h 317"/>
                    <a:gd name="T48" fmla="*/ 668 w 688"/>
                    <a:gd name="T49" fmla="*/ 116 h 317"/>
                    <a:gd name="T50" fmla="*/ 678 w 688"/>
                    <a:gd name="T51" fmla="*/ 127 h 317"/>
                    <a:gd name="T52" fmla="*/ 686 w 688"/>
                    <a:gd name="T53" fmla="*/ 139 h 317"/>
                    <a:gd name="T54" fmla="*/ 688 w 688"/>
                    <a:gd name="T55" fmla="*/ 154 h 317"/>
                    <a:gd name="T56" fmla="*/ 688 w 688"/>
                    <a:gd name="T57" fmla="*/ 269 h 317"/>
                    <a:gd name="T58" fmla="*/ 686 w 688"/>
                    <a:gd name="T59" fmla="*/ 283 h 317"/>
                    <a:gd name="T60" fmla="*/ 678 w 688"/>
                    <a:gd name="T61" fmla="*/ 297 h 317"/>
                    <a:gd name="T62" fmla="*/ 668 w 688"/>
                    <a:gd name="T63" fmla="*/ 308 h 317"/>
                    <a:gd name="T64" fmla="*/ 655 w 688"/>
                    <a:gd name="T65" fmla="*/ 314 h 317"/>
                    <a:gd name="T66" fmla="*/ 639 w 688"/>
                    <a:gd name="T67" fmla="*/ 317 h 317"/>
                    <a:gd name="T68" fmla="*/ 521 w 688"/>
                    <a:gd name="T69" fmla="*/ 317 h 317"/>
                    <a:gd name="T70" fmla="*/ 506 w 688"/>
                    <a:gd name="T71" fmla="*/ 314 h 317"/>
                    <a:gd name="T72" fmla="*/ 492 w 688"/>
                    <a:gd name="T73" fmla="*/ 308 h 317"/>
                    <a:gd name="T74" fmla="*/ 482 w 688"/>
                    <a:gd name="T75" fmla="*/ 297 h 317"/>
                    <a:gd name="T76" fmla="*/ 474 w 688"/>
                    <a:gd name="T77" fmla="*/ 283 h 317"/>
                    <a:gd name="T78" fmla="*/ 472 w 688"/>
                    <a:gd name="T79" fmla="*/ 269 h 317"/>
                    <a:gd name="T80" fmla="*/ 472 w 688"/>
                    <a:gd name="T81" fmla="*/ 263 h 317"/>
                    <a:gd name="T82" fmla="*/ 206 w 688"/>
                    <a:gd name="T83" fmla="*/ 263 h 317"/>
                    <a:gd name="T84" fmla="*/ 191 w 688"/>
                    <a:gd name="T85" fmla="*/ 261 h 317"/>
                    <a:gd name="T86" fmla="*/ 179 w 688"/>
                    <a:gd name="T87" fmla="*/ 254 h 317"/>
                    <a:gd name="T88" fmla="*/ 169 w 688"/>
                    <a:gd name="T89" fmla="*/ 245 h 317"/>
                    <a:gd name="T90" fmla="*/ 164 w 688"/>
                    <a:gd name="T91" fmla="*/ 232 h 317"/>
                    <a:gd name="T92" fmla="*/ 162 w 688"/>
                    <a:gd name="T93" fmla="*/ 217 h 317"/>
                    <a:gd name="T94" fmla="*/ 162 w 688"/>
                    <a:gd name="T95" fmla="*/ 216 h 317"/>
                    <a:gd name="T96" fmla="*/ 48 w 688"/>
                    <a:gd name="T97" fmla="*/ 216 h 317"/>
                    <a:gd name="T98" fmla="*/ 33 w 688"/>
                    <a:gd name="T99" fmla="*/ 213 h 317"/>
                    <a:gd name="T100" fmla="*/ 20 w 688"/>
                    <a:gd name="T101" fmla="*/ 206 h 317"/>
                    <a:gd name="T102" fmla="*/ 9 w 688"/>
                    <a:gd name="T103" fmla="*/ 195 h 317"/>
                    <a:gd name="T104" fmla="*/ 2 w 688"/>
                    <a:gd name="T105" fmla="*/ 181 h 317"/>
                    <a:gd name="T106" fmla="*/ 0 w 688"/>
                    <a:gd name="T107" fmla="*/ 166 h 317"/>
                    <a:gd name="T108" fmla="*/ 0 w 688"/>
                    <a:gd name="T109" fmla="*/ 47 h 317"/>
                    <a:gd name="T110" fmla="*/ 2 w 688"/>
                    <a:gd name="T111" fmla="*/ 32 h 317"/>
                    <a:gd name="T112" fmla="*/ 9 w 688"/>
                    <a:gd name="T113" fmla="*/ 19 h 317"/>
                    <a:gd name="T114" fmla="*/ 20 w 688"/>
                    <a:gd name="T115" fmla="*/ 9 h 317"/>
                    <a:gd name="T116" fmla="*/ 33 w 688"/>
                    <a:gd name="T117" fmla="*/ 3 h 317"/>
                    <a:gd name="T118" fmla="*/ 48 w 688"/>
                    <a:gd name="T119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88" h="317">
                      <a:moveTo>
                        <a:pt x="48" y="0"/>
                      </a:moveTo>
                      <a:lnTo>
                        <a:pt x="167" y="0"/>
                      </a:lnTo>
                      <a:lnTo>
                        <a:pt x="182" y="3"/>
                      </a:lnTo>
                      <a:lnTo>
                        <a:pt x="195" y="9"/>
                      </a:lnTo>
                      <a:lnTo>
                        <a:pt x="206" y="19"/>
                      </a:lnTo>
                      <a:lnTo>
                        <a:pt x="212" y="32"/>
                      </a:lnTo>
                      <a:lnTo>
                        <a:pt x="215" y="47"/>
                      </a:lnTo>
                      <a:lnTo>
                        <a:pt x="215" y="108"/>
                      </a:lnTo>
                      <a:lnTo>
                        <a:pt x="425" y="108"/>
                      </a:lnTo>
                      <a:lnTo>
                        <a:pt x="425" y="47"/>
                      </a:lnTo>
                      <a:lnTo>
                        <a:pt x="427" y="32"/>
                      </a:lnTo>
                      <a:lnTo>
                        <a:pt x="433" y="19"/>
                      </a:lnTo>
                      <a:lnTo>
                        <a:pt x="443" y="9"/>
                      </a:lnTo>
                      <a:lnTo>
                        <a:pt x="455" y="3"/>
                      </a:lnTo>
                      <a:lnTo>
                        <a:pt x="469" y="0"/>
                      </a:lnTo>
                      <a:lnTo>
                        <a:pt x="533" y="0"/>
                      </a:lnTo>
                      <a:lnTo>
                        <a:pt x="548" y="3"/>
                      </a:lnTo>
                      <a:lnTo>
                        <a:pt x="562" y="9"/>
                      </a:lnTo>
                      <a:lnTo>
                        <a:pt x="571" y="19"/>
                      </a:lnTo>
                      <a:lnTo>
                        <a:pt x="577" y="32"/>
                      </a:lnTo>
                      <a:lnTo>
                        <a:pt x="580" y="47"/>
                      </a:lnTo>
                      <a:lnTo>
                        <a:pt x="580" y="108"/>
                      </a:lnTo>
                      <a:lnTo>
                        <a:pt x="639" y="108"/>
                      </a:lnTo>
                      <a:lnTo>
                        <a:pt x="655" y="110"/>
                      </a:lnTo>
                      <a:lnTo>
                        <a:pt x="668" y="116"/>
                      </a:lnTo>
                      <a:lnTo>
                        <a:pt x="678" y="127"/>
                      </a:lnTo>
                      <a:lnTo>
                        <a:pt x="686" y="139"/>
                      </a:lnTo>
                      <a:lnTo>
                        <a:pt x="688" y="154"/>
                      </a:lnTo>
                      <a:lnTo>
                        <a:pt x="688" y="269"/>
                      </a:lnTo>
                      <a:lnTo>
                        <a:pt x="686" y="283"/>
                      </a:lnTo>
                      <a:lnTo>
                        <a:pt x="678" y="297"/>
                      </a:lnTo>
                      <a:lnTo>
                        <a:pt x="668" y="308"/>
                      </a:lnTo>
                      <a:lnTo>
                        <a:pt x="655" y="314"/>
                      </a:lnTo>
                      <a:lnTo>
                        <a:pt x="639" y="317"/>
                      </a:lnTo>
                      <a:lnTo>
                        <a:pt x="521" y="317"/>
                      </a:lnTo>
                      <a:lnTo>
                        <a:pt x="506" y="314"/>
                      </a:lnTo>
                      <a:lnTo>
                        <a:pt x="492" y="308"/>
                      </a:lnTo>
                      <a:lnTo>
                        <a:pt x="482" y="297"/>
                      </a:lnTo>
                      <a:lnTo>
                        <a:pt x="474" y="283"/>
                      </a:lnTo>
                      <a:lnTo>
                        <a:pt x="472" y="269"/>
                      </a:lnTo>
                      <a:lnTo>
                        <a:pt x="472" y="263"/>
                      </a:lnTo>
                      <a:lnTo>
                        <a:pt x="206" y="263"/>
                      </a:lnTo>
                      <a:lnTo>
                        <a:pt x="191" y="261"/>
                      </a:lnTo>
                      <a:lnTo>
                        <a:pt x="179" y="254"/>
                      </a:lnTo>
                      <a:lnTo>
                        <a:pt x="169" y="245"/>
                      </a:lnTo>
                      <a:lnTo>
                        <a:pt x="164" y="232"/>
                      </a:lnTo>
                      <a:lnTo>
                        <a:pt x="162" y="217"/>
                      </a:lnTo>
                      <a:lnTo>
                        <a:pt x="162" y="216"/>
                      </a:lnTo>
                      <a:lnTo>
                        <a:pt x="48" y="216"/>
                      </a:lnTo>
                      <a:lnTo>
                        <a:pt x="33" y="213"/>
                      </a:lnTo>
                      <a:lnTo>
                        <a:pt x="20" y="206"/>
                      </a:lnTo>
                      <a:lnTo>
                        <a:pt x="9" y="195"/>
                      </a:lnTo>
                      <a:lnTo>
                        <a:pt x="2" y="181"/>
                      </a:lnTo>
                      <a:lnTo>
                        <a:pt x="0" y="166"/>
                      </a:lnTo>
                      <a:lnTo>
                        <a:pt x="0" y="47"/>
                      </a:lnTo>
                      <a:lnTo>
                        <a:pt x="2" y="32"/>
                      </a:lnTo>
                      <a:lnTo>
                        <a:pt x="9" y="19"/>
                      </a:lnTo>
                      <a:lnTo>
                        <a:pt x="20" y="9"/>
                      </a:lnTo>
                      <a:lnTo>
                        <a:pt x="33" y="3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0" name="Freeform 38">
                  <a:extLst>
                    <a:ext uri="{FF2B5EF4-FFF2-40B4-BE49-F238E27FC236}">
                      <a16:creationId xmlns:a16="http://schemas.microsoft.com/office/drawing/2014/main" id="{75C2A256-C7B4-4EBD-8335-DAB46E75C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9" y="3017"/>
                  <a:ext cx="23" cy="46"/>
                </a:xfrm>
                <a:custGeom>
                  <a:avLst/>
                  <a:gdLst>
                    <a:gd name="T0" fmla="*/ 46 w 372"/>
                    <a:gd name="T1" fmla="*/ 0 h 736"/>
                    <a:gd name="T2" fmla="*/ 271 w 372"/>
                    <a:gd name="T3" fmla="*/ 0 h 736"/>
                    <a:gd name="T4" fmla="*/ 286 w 372"/>
                    <a:gd name="T5" fmla="*/ 3 h 736"/>
                    <a:gd name="T6" fmla="*/ 299 w 372"/>
                    <a:gd name="T7" fmla="*/ 9 h 736"/>
                    <a:gd name="T8" fmla="*/ 308 w 372"/>
                    <a:gd name="T9" fmla="*/ 19 h 736"/>
                    <a:gd name="T10" fmla="*/ 316 w 372"/>
                    <a:gd name="T11" fmla="*/ 31 h 736"/>
                    <a:gd name="T12" fmla="*/ 318 w 372"/>
                    <a:gd name="T13" fmla="*/ 46 h 736"/>
                    <a:gd name="T14" fmla="*/ 318 w 372"/>
                    <a:gd name="T15" fmla="*/ 110 h 736"/>
                    <a:gd name="T16" fmla="*/ 316 w 372"/>
                    <a:gd name="T17" fmla="*/ 125 h 736"/>
                    <a:gd name="T18" fmla="*/ 308 w 372"/>
                    <a:gd name="T19" fmla="*/ 138 h 736"/>
                    <a:gd name="T20" fmla="*/ 299 w 372"/>
                    <a:gd name="T21" fmla="*/ 147 h 736"/>
                    <a:gd name="T22" fmla="*/ 286 w 372"/>
                    <a:gd name="T23" fmla="*/ 154 h 736"/>
                    <a:gd name="T24" fmla="*/ 271 w 372"/>
                    <a:gd name="T25" fmla="*/ 156 h 736"/>
                    <a:gd name="T26" fmla="*/ 263 w 372"/>
                    <a:gd name="T27" fmla="*/ 156 h 736"/>
                    <a:gd name="T28" fmla="*/ 263 w 372"/>
                    <a:gd name="T29" fmla="*/ 520 h 736"/>
                    <a:gd name="T30" fmla="*/ 322 w 372"/>
                    <a:gd name="T31" fmla="*/ 520 h 736"/>
                    <a:gd name="T32" fmla="*/ 338 w 372"/>
                    <a:gd name="T33" fmla="*/ 523 h 736"/>
                    <a:gd name="T34" fmla="*/ 351 w 372"/>
                    <a:gd name="T35" fmla="*/ 530 h 736"/>
                    <a:gd name="T36" fmla="*/ 362 w 372"/>
                    <a:gd name="T37" fmla="*/ 542 h 736"/>
                    <a:gd name="T38" fmla="*/ 369 w 372"/>
                    <a:gd name="T39" fmla="*/ 555 h 736"/>
                    <a:gd name="T40" fmla="*/ 372 w 372"/>
                    <a:gd name="T41" fmla="*/ 570 h 736"/>
                    <a:gd name="T42" fmla="*/ 372 w 372"/>
                    <a:gd name="T43" fmla="*/ 689 h 736"/>
                    <a:gd name="T44" fmla="*/ 369 w 372"/>
                    <a:gd name="T45" fmla="*/ 704 h 736"/>
                    <a:gd name="T46" fmla="*/ 362 w 372"/>
                    <a:gd name="T47" fmla="*/ 717 h 736"/>
                    <a:gd name="T48" fmla="*/ 351 w 372"/>
                    <a:gd name="T49" fmla="*/ 727 h 736"/>
                    <a:gd name="T50" fmla="*/ 338 w 372"/>
                    <a:gd name="T51" fmla="*/ 734 h 736"/>
                    <a:gd name="T52" fmla="*/ 322 w 372"/>
                    <a:gd name="T53" fmla="*/ 736 h 736"/>
                    <a:gd name="T54" fmla="*/ 152 w 372"/>
                    <a:gd name="T55" fmla="*/ 736 h 736"/>
                    <a:gd name="T56" fmla="*/ 138 w 372"/>
                    <a:gd name="T57" fmla="*/ 734 h 736"/>
                    <a:gd name="T58" fmla="*/ 125 w 372"/>
                    <a:gd name="T59" fmla="*/ 727 h 736"/>
                    <a:gd name="T60" fmla="*/ 116 w 372"/>
                    <a:gd name="T61" fmla="*/ 717 h 736"/>
                    <a:gd name="T62" fmla="*/ 111 w 372"/>
                    <a:gd name="T63" fmla="*/ 704 h 736"/>
                    <a:gd name="T64" fmla="*/ 109 w 372"/>
                    <a:gd name="T65" fmla="*/ 689 h 736"/>
                    <a:gd name="T66" fmla="*/ 109 w 372"/>
                    <a:gd name="T67" fmla="*/ 426 h 736"/>
                    <a:gd name="T68" fmla="*/ 46 w 372"/>
                    <a:gd name="T69" fmla="*/ 426 h 736"/>
                    <a:gd name="T70" fmla="*/ 32 w 372"/>
                    <a:gd name="T71" fmla="*/ 424 h 736"/>
                    <a:gd name="T72" fmla="*/ 19 w 372"/>
                    <a:gd name="T73" fmla="*/ 418 h 736"/>
                    <a:gd name="T74" fmla="*/ 9 w 372"/>
                    <a:gd name="T75" fmla="*/ 408 h 736"/>
                    <a:gd name="T76" fmla="*/ 2 w 372"/>
                    <a:gd name="T77" fmla="*/ 395 h 736"/>
                    <a:gd name="T78" fmla="*/ 0 w 372"/>
                    <a:gd name="T79" fmla="*/ 381 h 736"/>
                    <a:gd name="T80" fmla="*/ 0 w 372"/>
                    <a:gd name="T81" fmla="*/ 372 h 736"/>
                    <a:gd name="T82" fmla="*/ 2 w 372"/>
                    <a:gd name="T83" fmla="*/ 358 h 736"/>
                    <a:gd name="T84" fmla="*/ 9 w 372"/>
                    <a:gd name="T85" fmla="*/ 344 h 736"/>
                    <a:gd name="T86" fmla="*/ 19 w 372"/>
                    <a:gd name="T87" fmla="*/ 333 h 736"/>
                    <a:gd name="T88" fmla="*/ 32 w 372"/>
                    <a:gd name="T89" fmla="*/ 327 h 736"/>
                    <a:gd name="T90" fmla="*/ 46 w 372"/>
                    <a:gd name="T91" fmla="*/ 324 h 736"/>
                    <a:gd name="T92" fmla="*/ 109 w 372"/>
                    <a:gd name="T93" fmla="*/ 324 h 736"/>
                    <a:gd name="T94" fmla="*/ 109 w 372"/>
                    <a:gd name="T95" fmla="*/ 156 h 736"/>
                    <a:gd name="T96" fmla="*/ 46 w 372"/>
                    <a:gd name="T97" fmla="*/ 156 h 736"/>
                    <a:gd name="T98" fmla="*/ 32 w 372"/>
                    <a:gd name="T99" fmla="*/ 154 h 736"/>
                    <a:gd name="T100" fmla="*/ 19 w 372"/>
                    <a:gd name="T101" fmla="*/ 147 h 736"/>
                    <a:gd name="T102" fmla="*/ 9 w 372"/>
                    <a:gd name="T103" fmla="*/ 138 h 736"/>
                    <a:gd name="T104" fmla="*/ 2 w 372"/>
                    <a:gd name="T105" fmla="*/ 125 h 736"/>
                    <a:gd name="T106" fmla="*/ 0 w 372"/>
                    <a:gd name="T107" fmla="*/ 110 h 736"/>
                    <a:gd name="T108" fmla="*/ 0 w 372"/>
                    <a:gd name="T109" fmla="*/ 46 h 736"/>
                    <a:gd name="T110" fmla="*/ 2 w 372"/>
                    <a:gd name="T111" fmla="*/ 31 h 736"/>
                    <a:gd name="T112" fmla="*/ 9 w 372"/>
                    <a:gd name="T113" fmla="*/ 19 h 736"/>
                    <a:gd name="T114" fmla="*/ 19 w 372"/>
                    <a:gd name="T115" fmla="*/ 9 h 736"/>
                    <a:gd name="T116" fmla="*/ 32 w 372"/>
                    <a:gd name="T117" fmla="*/ 3 h 736"/>
                    <a:gd name="T118" fmla="*/ 46 w 372"/>
                    <a:gd name="T119" fmla="*/ 0 h 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72" h="736">
                      <a:moveTo>
                        <a:pt x="46" y="0"/>
                      </a:moveTo>
                      <a:lnTo>
                        <a:pt x="271" y="0"/>
                      </a:lnTo>
                      <a:lnTo>
                        <a:pt x="286" y="3"/>
                      </a:lnTo>
                      <a:lnTo>
                        <a:pt x="299" y="9"/>
                      </a:lnTo>
                      <a:lnTo>
                        <a:pt x="308" y="19"/>
                      </a:lnTo>
                      <a:lnTo>
                        <a:pt x="316" y="31"/>
                      </a:lnTo>
                      <a:lnTo>
                        <a:pt x="318" y="46"/>
                      </a:lnTo>
                      <a:lnTo>
                        <a:pt x="318" y="110"/>
                      </a:lnTo>
                      <a:lnTo>
                        <a:pt x="316" y="125"/>
                      </a:lnTo>
                      <a:lnTo>
                        <a:pt x="308" y="138"/>
                      </a:lnTo>
                      <a:lnTo>
                        <a:pt x="299" y="147"/>
                      </a:lnTo>
                      <a:lnTo>
                        <a:pt x="286" y="154"/>
                      </a:lnTo>
                      <a:lnTo>
                        <a:pt x="271" y="156"/>
                      </a:lnTo>
                      <a:lnTo>
                        <a:pt x="263" y="156"/>
                      </a:lnTo>
                      <a:lnTo>
                        <a:pt x="263" y="520"/>
                      </a:lnTo>
                      <a:lnTo>
                        <a:pt x="322" y="520"/>
                      </a:lnTo>
                      <a:lnTo>
                        <a:pt x="338" y="523"/>
                      </a:lnTo>
                      <a:lnTo>
                        <a:pt x="351" y="530"/>
                      </a:lnTo>
                      <a:lnTo>
                        <a:pt x="362" y="542"/>
                      </a:lnTo>
                      <a:lnTo>
                        <a:pt x="369" y="555"/>
                      </a:lnTo>
                      <a:lnTo>
                        <a:pt x="372" y="570"/>
                      </a:lnTo>
                      <a:lnTo>
                        <a:pt x="372" y="689"/>
                      </a:lnTo>
                      <a:lnTo>
                        <a:pt x="369" y="704"/>
                      </a:lnTo>
                      <a:lnTo>
                        <a:pt x="362" y="717"/>
                      </a:lnTo>
                      <a:lnTo>
                        <a:pt x="351" y="727"/>
                      </a:lnTo>
                      <a:lnTo>
                        <a:pt x="338" y="734"/>
                      </a:lnTo>
                      <a:lnTo>
                        <a:pt x="322" y="736"/>
                      </a:lnTo>
                      <a:lnTo>
                        <a:pt x="152" y="736"/>
                      </a:lnTo>
                      <a:lnTo>
                        <a:pt x="138" y="734"/>
                      </a:lnTo>
                      <a:lnTo>
                        <a:pt x="125" y="727"/>
                      </a:lnTo>
                      <a:lnTo>
                        <a:pt x="116" y="717"/>
                      </a:lnTo>
                      <a:lnTo>
                        <a:pt x="111" y="704"/>
                      </a:lnTo>
                      <a:lnTo>
                        <a:pt x="109" y="689"/>
                      </a:lnTo>
                      <a:lnTo>
                        <a:pt x="109" y="426"/>
                      </a:lnTo>
                      <a:lnTo>
                        <a:pt x="46" y="426"/>
                      </a:lnTo>
                      <a:lnTo>
                        <a:pt x="32" y="424"/>
                      </a:lnTo>
                      <a:lnTo>
                        <a:pt x="19" y="418"/>
                      </a:lnTo>
                      <a:lnTo>
                        <a:pt x="9" y="408"/>
                      </a:lnTo>
                      <a:lnTo>
                        <a:pt x="2" y="395"/>
                      </a:lnTo>
                      <a:lnTo>
                        <a:pt x="0" y="381"/>
                      </a:lnTo>
                      <a:lnTo>
                        <a:pt x="0" y="372"/>
                      </a:lnTo>
                      <a:lnTo>
                        <a:pt x="2" y="358"/>
                      </a:lnTo>
                      <a:lnTo>
                        <a:pt x="9" y="344"/>
                      </a:lnTo>
                      <a:lnTo>
                        <a:pt x="19" y="333"/>
                      </a:lnTo>
                      <a:lnTo>
                        <a:pt x="32" y="327"/>
                      </a:lnTo>
                      <a:lnTo>
                        <a:pt x="46" y="324"/>
                      </a:lnTo>
                      <a:lnTo>
                        <a:pt x="109" y="324"/>
                      </a:lnTo>
                      <a:lnTo>
                        <a:pt x="109" y="156"/>
                      </a:lnTo>
                      <a:lnTo>
                        <a:pt x="46" y="156"/>
                      </a:lnTo>
                      <a:lnTo>
                        <a:pt x="32" y="154"/>
                      </a:lnTo>
                      <a:lnTo>
                        <a:pt x="19" y="147"/>
                      </a:lnTo>
                      <a:lnTo>
                        <a:pt x="9" y="138"/>
                      </a:lnTo>
                      <a:lnTo>
                        <a:pt x="2" y="125"/>
                      </a:lnTo>
                      <a:lnTo>
                        <a:pt x="0" y="110"/>
                      </a:lnTo>
                      <a:lnTo>
                        <a:pt x="0" y="46"/>
                      </a:lnTo>
                      <a:lnTo>
                        <a:pt x="2" y="31"/>
                      </a:lnTo>
                      <a:lnTo>
                        <a:pt x="9" y="19"/>
                      </a:lnTo>
                      <a:lnTo>
                        <a:pt x="19" y="9"/>
                      </a:lnTo>
                      <a:lnTo>
                        <a:pt x="32" y="3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1" name="Freeform 39">
                  <a:extLst>
                    <a:ext uri="{FF2B5EF4-FFF2-40B4-BE49-F238E27FC236}">
                      <a16:creationId xmlns:a16="http://schemas.microsoft.com/office/drawing/2014/main" id="{E2DC7DBE-1098-47C3-8931-2158073AE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0" y="3068"/>
                  <a:ext cx="14" cy="13"/>
                </a:xfrm>
                <a:custGeom>
                  <a:avLst/>
                  <a:gdLst>
                    <a:gd name="T0" fmla="*/ 46 w 209"/>
                    <a:gd name="T1" fmla="*/ 0 h 209"/>
                    <a:gd name="T2" fmla="*/ 162 w 209"/>
                    <a:gd name="T3" fmla="*/ 0 h 209"/>
                    <a:gd name="T4" fmla="*/ 176 w 209"/>
                    <a:gd name="T5" fmla="*/ 2 h 209"/>
                    <a:gd name="T6" fmla="*/ 189 w 209"/>
                    <a:gd name="T7" fmla="*/ 9 h 209"/>
                    <a:gd name="T8" fmla="*/ 199 w 209"/>
                    <a:gd name="T9" fmla="*/ 19 h 209"/>
                    <a:gd name="T10" fmla="*/ 206 w 209"/>
                    <a:gd name="T11" fmla="*/ 32 h 209"/>
                    <a:gd name="T12" fmla="*/ 209 w 209"/>
                    <a:gd name="T13" fmla="*/ 46 h 209"/>
                    <a:gd name="T14" fmla="*/ 209 w 209"/>
                    <a:gd name="T15" fmla="*/ 162 h 209"/>
                    <a:gd name="T16" fmla="*/ 206 w 209"/>
                    <a:gd name="T17" fmla="*/ 177 h 209"/>
                    <a:gd name="T18" fmla="*/ 199 w 209"/>
                    <a:gd name="T19" fmla="*/ 189 h 209"/>
                    <a:gd name="T20" fmla="*/ 189 w 209"/>
                    <a:gd name="T21" fmla="*/ 200 h 209"/>
                    <a:gd name="T22" fmla="*/ 176 w 209"/>
                    <a:gd name="T23" fmla="*/ 206 h 209"/>
                    <a:gd name="T24" fmla="*/ 162 w 209"/>
                    <a:gd name="T25" fmla="*/ 209 h 209"/>
                    <a:gd name="T26" fmla="*/ 46 w 209"/>
                    <a:gd name="T27" fmla="*/ 209 h 209"/>
                    <a:gd name="T28" fmla="*/ 31 w 209"/>
                    <a:gd name="T29" fmla="*/ 206 h 209"/>
                    <a:gd name="T30" fmla="*/ 18 w 209"/>
                    <a:gd name="T31" fmla="*/ 200 h 209"/>
                    <a:gd name="T32" fmla="*/ 8 w 209"/>
                    <a:gd name="T33" fmla="*/ 189 h 209"/>
                    <a:gd name="T34" fmla="*/ 2 w 209"/>
                    <a:gd name="T35" fmla="*/ 177 h 209"/>
                    <a:gd name="T36" fmla="*/ 0 w 209"/>
                    <a:gd name="T37" fmla="*/ 162 h 209"/>
                    <a:gd name="T38" fmla="*/ 0 w 209"/>
                    <a:gd name="T39" fmla="*/ 46 h 209"/>
                    <a:gd name="T40" fmla="*/ 2 w 209"/>
                    <a:gd name="T41" fmla="*/ 32 h 209"/>
                    <a:gd name="T42" fmla="*/ 8 w 209"/>
                    <a:gd name="T43" fmla="*/ 19 h 209"/>
                    <a:gd name="T44" fmla="*/ 18 w 209"/>
                    <a:gd name="T45" fmla="*/ 9 h 209"/>
                    <a:gd name="T46" fmla="*/ 31 w 209"/>
                    <a:gd name="T47" fmla="*/ 2 h 209"/>
                    <a:gd name="T48" fmla="*/ 46 w 209"/>
                    <a:gd name="T49" fmla="*/ 0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9" h="209">
                      <a:moveTo>
                        <a:pt x="46" y="0"/>
                      </a:moveTo>
                      <a:lnTo>
                        <a:pt x="162" y="0"/>
                      </a:lnTo>
                      <a:lnTo>
                        <a:pt x="176" y="2"/>
                      </a:lnTo>
                      <a:lnTo>
                        <a:pt x="189" y="9"/>
                      </a:lnTo>
                      <a:lnTo>
                        <a:pt x="199" y="19"/>
                      </a:lnTo>
                      <a:lnTo>
                        <a:pt x="206" y="32"/>
                      </a:lnTo>
                      <a:lnTo>
                        <a:pt x="209" y="46"/>
                      </a:lnTo>
                      <a:lnTo>
                        <a:pt x="209" y="162"/>
                      </a:lnTo>
                      <a:lnTo>
                        <a:pt x="206" y="177"/>
                      </a:lnTo>
                      <a:lnTo>
                        <a:pt x="199" y="189"/>
                      </a:lnTo>
                      <a:lnTo>
                        <a:pt x="189" y="200"/>
                      </a:lnTo>
                      <a:lnTo>
                        <a:pt x="176" y="206"/>
                      </a:lnTo>
                      <a:lnTo>
                        <a:pt x="162" y="209"/>
                      </a:lnTo>
                      <a:lnTo>
                        <a:pt x="46" y="209"/>
                      </a:lnTo>
                      <a:lnTo>
                        <a:pt x="31" y="206"/>
                      </a:lnTo>
                      <a:lnTo>
                        <a:pt x="18" y="200"/>
                      </a:lnTo>
                      <a:lnTo>
                        <a:pt x="8" y="189"/>
                      </a:lnTo>
                      <a:lnTo>
                        <a:pt x="2" y="177"/>
                      </a:lnTo>
                      <a:lnTo>
                        <a:pt x="0" y="162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8" y="19"/>
                      </a:lnTo>
                      <a:lnTo>
                        <a:pt x="18" y="9"/>
                      </a:lnTo>
                      <a:lnTo>
                        <a:pt x="31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2" name="Freeform 40">
                  <a:extLst>
                    <a:ext uri="{FF2B5EF4-FFF2-40B4-BE49-F238E27FC236}">
                      <a16:creationId xmlns:a16="http://schemas.microsoft.com/office/drawing/2014/main" id="{E4F822E9-F999-4F84-9BC2-F00C8C15CA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3" y="3081"/>
                  <a:ext cx="8" cy="5"/>
                </a:xfrm>
                <a:custGeom>
                  <a:avLst/>
                  <a:gdLst>
                    <a:gd name="T0" fmla="*/ 50 w 129"/>
                    <a:gd name="T1" fmla="*/ 0 h 95"/>
                    <a:gd name="T2" fmla="*/ 129 w 129"/>
                    <a:gd name="T3" fmla="*/ 0 h 95"/>
                    <a:gd name="T4" fmla="*/ 85 w 129"/>
                    <a:gd name="T5" fmla="*/ 30 h 95"/>
                    <a:gd name="T6" fmla="*/ 42 w 129"/>
                    <a:gd name="T7" fmla="*/ 61 h 95"/>
                    <a:gd name="T8" fmla="*/ 0 w 129"/>
                    <a:gd name="T9" fmla="*/ 95 h 95"/>
                    <a:gd name="T10" fmla="*/ 0 w 129"/>
                    <a:gd name="T11" fmla="*/ 48 h 95"/>
                    <a:gd name="T12" fmla="*/ 3 w 129"/>
                    <a:gd name="T13" fmla="*/ 34 h 95"/>
                    <a:gd name="T14" fmla="*/ 10 w 129"/>
                    <a:gd name="T15" fmla="*/ 20 h 95"/>
                    <a:gd name="T16" fmla="*/ 21 w 129"/>
                    <a:gd name="T17" fmla="*/ 10 h 95"/>
                    <a:gd name="T18" fmla="*/ 34 w 129"/>
                    <a:gd name="T19" fmla="*/ 3 h 95"/>
                    <a:gd name="T20" fmla="*/ 50 w 129"/>
                    <a:gd name="T2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95">
                      <a:moveTo>
                        <a:pt x="50" y="0"/>
                      </a:moveTo>
                      <a:lnTo>
                        <a:pt x="129" y="0"/>
                      </a:lnTo>
                      <a:lnTo>
                        <a:pt x="85" y="30"/>
                      </a:lnTo>
                      <a:lnTo>
                        <a:pt x="42" y="61"/>
                      </a:lnTo>
                      <a:lnTo>
                        <a:pt x="0" y="95"/>
                      </a:lnTo>
                      <a:lnTo>
                        <a:pt x="0" y="48"/>
                      </a:lnTo>
                      <a:lnTo>
                        <a:pt x="3" y="34"/>
                      </a:lnTo>
                      <a:lnTo>
                        <a:pt x="10" y="20"/>
                      </a:lnTo>
                      <a:lnTo>
                        <a:pt x="21" y="10"/>
                      </a:lnTo>
                      <a:lnTo>
                        <a:pt x="34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3" name="Freeform 41">
                  <a:extLst>
                    <a:ext uri="{FF2B5EF4-FFF2-40B4-BE49-F238E27FC236}">
                      <a16:creationId xmlns:a16="http://schemas.microsoft.com/office/drawing/2014/main" id="{6ABB4ACE-BD36-4B03-B3A6-3431AA6F1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7" y="3087"/>
                  <a:ext cx="15" cy="20"/>
                </a:xfrm>
                <a:custGeom>
                  <a:avLst/>
                  <a:gdLst>
                    <a:gd name="T0" fmla="*/ 49 w 251"/>
                    <a:gd name="T1" fmla="*/ 0 h 318"/>
                    <a:gd name="T2" fmla="*/ 251 w 251"/>
                    <a:gd name="T3" fmla="*/ 0 h 318"/>
                    <a:gd name="T4" fmla="*/ 225 w 251"/>
                    <a:gd name="T5" fmla="*/ 23 h 318"/>
                    <a:gd name="T6" fmla="*/ 199 w 251"/>
                    <a:gd name="T7" fmla="*/ 47 h 318"/>
                    <a:gd name="T8" fmla="*/ 153 w 251"/>
                    <a:gd name="T9" fmla="*/ 97 h 318"/>
                    <a:gd name="T10" fmla="*/ 110 w 251"/>
                    <a:gd name="T11" fmla="*/ 150 h 318"/>
                    <a:gd name="T12" fmla="*/ 70 w 251"/>
                    <a:gd name="T13" fmla="*/ 204 h 318"/>
                    <a:gd name="T14" fmla="*/ 33 w 251"/>
                    <a:gd name="T15" fmla="*/ 260 h 318"/>
                    <a:gd name="T16" fmla="*/ 0 w 251"/>
                    <a:gd name="T17" fmla="*/ 318 h 318"/>
                    <a:gd name="T18" fmla="*/ 0 w 251"/>
                    <a:gd name="T19" fmla="*/ 47 h 318"/>
                    <a:gd name="T20" fmla="*/ 3 w 251"/>
                    <a:gd name="T21" fmla="*/ 32 h 318"/>
                    <a:gd name="T22" fmla="*/ 10 w 251"/>
                    <a:gd name="T23" fmla="*/ 19 h 318"/>
                    <a:gd name="T24" fmla="*/ 21 w 251"/>
                    <a:gd name="T25" fmla="*/ 9 h 318"/>
                    <a:gd name="T26" fmla="*/ 34 w 251"/>
                    <a:gd name="T27" fmla="*/ 3 h 318"/>
                    <a:gd name="T28" fmla="*/ 49 w 251"/>
                    <a:gd name="T29" fmla="*/ 0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1" h="318">
                      <a:moveTo>
                        <a:pt x="49" y="0"/>
                      </a:moveTo>
                      <a:lnTo>
                        <a:pt x="251" y="0"/>
                      </a:lnTo>
                      <a:lnTo>
                        <a:pt x="225" y="23"/>
                      </a:lnTo>
                      <a:lnTo>
                        <a:pt x="199" y="47"/>
                      </a:lnTo>
                      <a:lnTo>
                        <a:pt x="153" y="97"/>
                      </a:lnTo>
                      <a:lnTo>
                        <a:pt x="110" y="150"/>
                      </a:lnTo>
                      <a:lnTo>
                        <a:pt x="70" y="204"/>
                      </a:lnTo>
                      <a:lnTo>
                        <a:pt x="33" y="260"/>
                      </a:lnTo>
                      <a:lnTo>
                        <a:pt x="0" y="318"/>
                      </a:lnTo>
                      <a:lnTo>
                        <a:pt x="0" y="47"/>
                      </a:lnTo>
                      <a:lnTo>
                        <a:pt x="3" y="32"/>
                      </a:lnTo>
                      <a:lnTo>
                        <a:pt x="10" y="19"/>
                      </a:lnTo>
                      <a:lnTo>
                        <a:pt x="21" y="9"/>
                      </a:lnTo>
                      <a:lnTo>
                        <a:pt x="34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4" name="Freeform 42">
                  <a:extLst>
                    <a:ext uri="{FF2B5EF4-FFF2-40B4-BE49-F238E27FC236}">
                      <a16:creationId xmlns:a16="http://schemas.microsoft.com/office/drawing/2014/main" id="{1DA9AA7D-00FE-460A-B2CB-DA2A632AA3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78" y="3079"/>
                  <a:ext cx="143" cy="143"/>
                </a:xfrm>
                <a:custGeom>
                  <a:avLst/>
                  <a:gdLst>
                    <a:gd name="T0" fmla="*/ 846 w 2290"/>
                    <a:gd name="T1" fmla="*/ 270 h 2289"/>
                    <a:gd name="T2" fmla="*/ 671 w 2290"/>
                    <a:gd name="T3" fmla="*/ 323 h 2289"/>
                    <a:gd name="T4" fmla="*/ 513 w 2290"/>
                    <a:gd name="T5" fmla="*/ 423 h 2289"/>
                    <a:gd name="T6" fmla="*/ 385 w 2290"/>
                    <a:gd name="T7" fmla="*/ 564 h 2289"/>
                    <a:gd name="T8" fmla="*/ 301 w 2290"/>
                    <a:gd name="T9" fmla="*/ 728 h 2289"/>
                    <a:gd name="T10" fmla="*/ 263 w 2290"/>
                    <a:gd name="T11" fmla="*/ 905 h 2289"/>
                    <a:gd name="T12" fmla="*/ 270 w 2290"/>
                    <a:gd name="T13" fmla="*/ 1085 h 2289"/>
                    <a:gd name="T14" fmla="*/ 324 w 2290"/>
                    <a:gd name="T15" fmla="*/ 1259 h 2289"/>
                    <a:gd name="T16" fmla="*/ 423 w 2290"/>
                    <a:gd name="T17" fmla="*/ 1417 h 2289"/>
                    <a:gd name="T18" fmla="*/ 564 w 2290"/>
                    <a:gd name="T19" fmla="*/ 1546 h 2289"/>
                    <a:gd name="T20" fmla="*/ 728 w 2290"/>
                    <a:gd name="T21" fmla="*/ 1630 h 2289"/>
                    <a:gd name="T22" fmla="*/ 904 w 2290"/>
                    <a:gd name="T23" fmla="*/ 1668 h 2289"/>
                    <a:gd name="T24" fmla="*/ 1085 w 2290"/>
                    <a:gd name="T25" fmla="*/ 1660 h 2289"/>
                    <a:gd name="T26" fmla="*/ 1259 w 2290"/>
                    <a:gd name="T27" fmla="*/ 1607 h 2289"/>
                    <a:gd name="T28" fmla="*/ 1417 w 2290"/>
                    <a:gd name="T29" fmla="*/ 1508 h 2289"/>
                    <a:gd name="T30" fmla="*/ 1545 w 2290"/>
                    <a:gd name="T31" fmla="*/ 1367 h 2289"/>
                    <a:gd name="T32" fmla="*/ 1629 w 2290"/>
                    <a:gd name="T33" fmla="*/ 1203 h 2289"/>
                    <a:gd name="T34" fmla="*/ 1668 w 2290"/>
                    <a:gd name="T35" fmla="*/ 1025 h 2289"/>
                    <a:gd name="T36" fmla="*/ 1660 w 2290"/>
                    <a:gd name="T37" fmla="*/ 845 h 2289"/>
                    <a:gd name="T38" fmla="*/ 1607 w 2290"/>
                    <a:gd name="T39" fmla="*/ 671 h 2289"/>
                    <a:gd name="T40" fmla="*/ 1507 w 2290"/>
                    <a:gd name="T41" fmla="*/ 513 h 2289"/>
                    <a:gd name="T42" fmla="*/ 1366 w 2290"/>
                    <a:gd name="T43" fmla="*/ 385 h 2289"/>
                    <a:gd name="T44" fmla="*/ 1202 w 2290"/>
                    <a:gd name="T45" fmla="*/ 301 h 2289"/>
                    <a:gd name="T46" fmla="*/ 1025 w 2290"/>
                    <a:gd name="T47" fmla="*/ 262 h 2289"/>
                    <a:gd name="T48" fmla="*/ 1000 w 2290"/>
                    <a:gd name="T49" fmla="*/ 0 h 2289"/>
                    <a:gd name="T50" fmla="*/ 1211 w 2290"/>
                    <a:gd name="T51" fmla="*/ 30 h 2289"/>
                    <a:gd name="T52" fmla="*/ 1411 w 2290"/>
                    <a:gd name="T53" fmla="*/ 107 h 2289"/>
                    <a:gd name="T54" fmla="*/ 1593 w 2290"/>
                    <a:gd name="T55" fmla="*/ 230 h 2289"/>
                    <a:gd name="T56" fmla="*/ 1741 w 2290"/>
                    <a:gd name="T57" fmla="*/ 390 h 2289"/>
                    <a:gd name="T58" fmla="*/ 1846 w 2290"/>
                    <a:gd name="T59" fmla="*/ 569 h 2289"/>
                    <a:gd name="T60" fmla="*/ 1909 w 2290"/>
                    <a:gd name="T61" fmla="*/ 762 h 2289"/>
                    <a:gd name="T62" fmla="*/ 1930 w 2290"/>
                    <a:gd name="T63" fmla="*/ 963 h 2289"/>
                    <a:gd name="T64" fmla="*/ 1910 w 2290"/>
                    <a:gd name="T65" fmla="*/ 1163 h 2289"/>
                    <a:gd name="T66" fmla="*/ 1848 w 2290"/>
                    <a:gd name="T67" fmla="*/ 1356 h 2289"/>
                    <a:gd name="T68" fmla="*/ 2226 w 2290"/>
                    <a:gd name="T69" fmla="*/ 1920 h 2289"/>
                    <a:gd name="T70" fmla="*/ 2280 w 2290"/>
                    <a:gd name="T71" fmla="*/ 2007 h 2289"/>
                    <a:gd name="T72" fmla="*/ 2288 w 2290"/>
                    <a:gd name="T73" fmla="*/ 2106 h 2289"/>
                    <a:gd name="T74" fmla="*/ 2250 w 2290"/>
                    <a:gd name="T75" fmla="*/ 2199 h 2289"/>
                    <a:gd name="T76" fmla="*/ 2170 w 2290"/>
                    <a:gd name="T77" fmla="*/ 2266 h 2289"/>
                    <a:gd name="T78" fmla="*/ 2073 w 2290"/>
                    <a:gd name="T79" fmla="*/ 2289 h 2289"/>
                    <a:gd name="T80" fmla="*/ 1977 w 2290"/>
                    <a:gd name="T81" fmla="*/ 2266 h 2289"/>
                    <a:gd name="T82" fmla="*/ 1479 w 2290"/>
                    <a:gd name="T83" fmla="*/ 1783 h 2289"/>
                    <a:gd name="T84" fmla="*/ 1282 w 2290"/>
                    <a:gd name="T85" fmla="*/ 1878 h 2289"/>
                    <a:gd name="T86" fmla="*/ 1074 w 2290"/>
                    <a:gd name="T87" fmla="*/ 1925 h 2289"/>
                    <a:gd name="T88" fmla="*/ 861 w 2290"/>
                    <a:gd name="T89" fmla="*/ 1925 h 2289"/>
                    <a:gd name="T90" fmla="*/ 653 w 2290"/>
                    <a:gd name="T91" fmla="*/ 1879 h 2289"/>
                    <a:gd name="T92" fmla="*/ 457 w 2290"/>
                    <a:gd name="T93" fmla="*/ 1786 h 2289"/>
                    <a:gd name="T94" fmla="*/ 283 w 2290"/>
                    <a:gd name="T95" fmla="*/ 1648 h 2289"/>
                    <a:gd name="T96" fmla="*/ 144 w 2290"/>
                    <a:gd name="T97" fmla="*/ 1473 h 2289"/>
                    <a:gd name="T98" fmla="*/ 51 w 2290"/>
                    <a:gd name="T99" fmla="*/ 1278 h 2289"/>
                    <a:gd name="T100" fmla="*/ 5 w 2290"/>
                    <a:gd name="T101" fmla="*/ 1071 h 2289"/>
                    <a:gd name="T102" fmla="*/ 5 w 2290"/>
                    <a:gd name="T103" fmla="*/ 860 h 2289"/>
                    <a:gd name="T104" fmla="*/ 51 w 2290"/>
                    <a:gd name="T105" fmla="*/ 651 h 2289"/>
                    <a:gd name="T106" fmla="*/ 144 w 2290"/>
                    <a:gd name="T107" fmla="*/ 457 h 2289"/>
                    <a:gd name="T108" fmla="*/ 282 w 2290"/>
                    <a:gd name="T109" fmla="*/ 282 h 2289"/>
                    <a:gd name="T110" fmla="*/ 456 w 2290"/>
                    <a:gd name="T111" fmla="*/ 143 h 2289"/>
                    <a:gd name="T112" fmla="*/ 652 w 2290"/>
                    <a:gd name="T113" fmla="*/ 51 h 2289"/>
                    <a:gd name="T114" fmla="*/ 859 w 2290"/>
                    <a:gd name="T115" fmla="*/ 5 h 2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290" h="2289">
                      <a:moveTo>
                        <a:pt x="966" y="260"/>
                      </a:moveTo>
                      <a:lnTo>
                        <a:pt x="904" y="262"/>
                      </a:lnTo>
                      <a:lnTo>
                        <a:pt x="846" y="270"/>
                      </a:lnTo>
                      <a:lnTo>
                        <a:pt x="786" y="283"/>
                      </a:lnTo>
                      <a:lnTo>
                        <a:pt x="728" y="301"/>
                      </a:lnTo>
                      <a:lnTo>
                        <a:pt x="671" y="323"/>
                      </a:lnTo>
                      <a:lnTo>
                        <a:pt x="616" y="351"/>
                      </a:lnTo>
                      <a:lnTo>
                        <a:pt x="564" y="385"/>
                      </a:lnTo>
                      <a:lnTo>
                        <a:pt x="513" y="423"/>
                      </a:lnTo>
                      <a:lnTo>
                        <a:pt x="466" y="466"/>
                      </a:lnTo>
                      <a:lnTo>
                        <a:pt x="423" y="513"/>
                      </a:lnTo>
                      <a:lnTo>
                        <a:pt x="385" y="564"/>
                      </a:lnTo>
                      <a:lnTo>
                        <a:pt x="351" y="616"/>
                      </a:lnTo>
                      <a:lnTo>
                        <a:pt x="324" y="671"/>
                      </a:lnTo>
                      <a:lnTo>
                        <a:pt x="301" y="728"/>
                      </a:lnTo>
                      <a:lnTo>
                        <a:pt x="283" y="786"/>
                      </a:lnTo>
                      <a:lnTo>
                        <a:pt x="270" y="845"/>
                      </a:lnTo>
                      <a:lnTo>
                        <a:pt x="263" y="905"/>
                      </a:lnTo>
                      <a:lnTo>
                        <a:pt x="260" y="965"/>
                      </a:lnTo>
                      <a:lnTo>
                        <a:pt x="263" y="1025"/>
                      </a:lnTo>
                      <a:lnTo>
                        <a:pt x="270" y="1085"/>
                      </a:lnTo>
                      <a:lnTo>
                        <a:pt x="283" y="1145"/>
                      </a:lnTo>
                      <a:lnTo>
                        <a:pt x="301" y="1203"/>
                      </a:lnTo>
                      <a:lnTo>
                        <a:pt x="324" y="1259"/>
                      </a:lnTo>
                      <a:lnTo>
                        <a:pt x="351" y="1314"/>
                      </a:lnTo>
                      <a:lnTo>
                        <a:pt x="385" y="1367"/>
                      </a:lnTo>
                      <a:lnTo>
                        <a:pt x="423" y="1417"/>
                      </a:lnTo>
                      <a:lnTo>
                        <a:pt x="466" y="1464"/>
                      </a:lnTo>
                      <a:lnTo>
                        <a:pt x="513" y="1508"/>
                      </a:lnTo>
                      <a:lnTo>
                        <a:pt x="564" y="1546"/>
                      </a:lnTo>
                      <a:lnTo>
                        <a:pt x="616" y="1579"/>
                      </a:lnTo>
                      <a:lnTo>
                        <a:pt x="671" y="1607"/>
                      </a:lnTo>
                      <a:lnTo>
                        <a:pt x="728" y="1630"/>
                      </a:lnTo>
                      <a:lnTo>
                        <a:pt x="786" y="1648"/>
                      </a:lnTo>
                      <a:lnTo>
                        <a:pt x="846" y="1660"/>
                      </a:lnTo>
                      <a:lnTo>
                        <a:pt x="904" y="1668"/>
                      </a:lnTo>
                      <a:lnTo>
                        <a:pt x="966" y="1671"/>
                      </a:lnTo>
                      <a:lnTo>
                        <a:pt x="1025" y="1668"/>
                      </a:lnTo>
                      <a:lnTo>
                        <a:pt x="1085" y="1660"/>
                      </a:lnTo>
                      <a:lnTo>
                        <a:pt x="1144" y="1648"/>
                      </a:lnTo>
                      <a:lnTo>
                        <a:pt x="1202" y="1630"/>
                      </a:lnTo>
                      <a:lnTo>
                        <a:pt x="1259" y="1607"/>
                      </a:lnTo>
                      <a:lnTo>
                        <a:pt x="1314" y="1579"/>
                      </a:lnTo>
                      <a:lnTo>
                        <a:pt x="1366" y="1546"/>
                      </a:lnTo>
                      <a:lnTo>
                        <a:pt x="1417" y="1508"/>
                      </a:lnTo>
                      <a:lnTo>
                        <a:pt x="1464" y="1464"/>
                      </a:lnTo>
                      <a:lnTo>
                        <a:pt x="1507" y="1417"/>
                      </a:lnTo>
                      <a:lnTo>
                        <a:pt x="1545" y="1367"/>
                      </a:lnTo>
                      <a:lnTo>
                        <a:pt x="1579" y="1314"/>
                      </a:lnTo>
                      <a:lnTo>
                        <a:pt x="1607" y="1259"/>
                      </a:lnTo>
                      <a:lnTo>
                        <a:pt x="1629" y="1203"/>
                      </a:lnTo>
                      <a:lnTo>
                        <a:pt x="1647" y="1145"/>
                      </a:lnTo>
                      <a:lnTo>
                        <a:pt x="1660" y="1085"/>
                      </a:lnTo>
                      <a:lnTo>
                        <a:pt x="1668" y="1025"/>
                      </a:lnTo>
                      <a:lnTo>
                        <a:pt x="1670" y="965"/>
                      </a:lnTo>
                      <a:lnTo>
                        <a:pt x="1668" y="905"/>
                      </a:lnTo>
                      <a:lnTo>
                        <a:pt x="1660" y="845"/>
                      </a:lnTo>
                      <a:lnTo>
                        <a:pt x="1647" y="786"/>
                      </a:lnTo>
                      <a:lnTo>
                        <a:pt x="1629" y="728"/>
                      </a:lnTo>
                      <a:lnTo>
                        <a:pt x="1607" y="671"/>
                      </a:lnTo>
                      <a:lnTo>
                        <a:pt x="1579" y="616"/>
                      </a:lnTo>
                      <a:lnTo>
                        <a:pt x="1545" y="564"/>
                      </a:lnTo>
                      <a:lnTo>
                        <a:pt x="1507" y="513"/>
                      </a:lnTo>
                      <a:lnTo>
                        <a:pt x="1464" y="466"/>
                      </a:lnTo>
                      <a:lnTo>
                        <a:pt x="1417" y="423"/>
                      </a:lnTo>
                      <a:lnTo>
                        <a:pt x="1366" y="385"/>
                      </a:lnTo>
                      <a:lnTo>
                        <a:pt x="1314" y="351"/>
                      </a:lnTo>
                      <a:lnTo>
                        <a:pt x="1259" y="323"/>
                      </a:lnTo>
                      <a:lnTo>
                        <a:pt x="1202" y="301"/>
                      </a:lnTo>
                      <a:lnTo>
                        <a:pt x="1144" y="283"/>
                      </a:lnTo>
                      <a:lnTo>
                        <a:pt x="1085" y="270"/>
                      </a:lnTo>
                      <a:lnTo>
                        <a:pt x="1025" y="262"/>
                      </a:lnTo>
                      <a:lnTo>
                        <a:pt x="966" y="260"/>
                      </a:lnTo>
                      <a:close/>
                      <a:moveTo>
                        <a:pt x="930" y="0"/>
                      </a:moveTo>
                      <a:lnTo>
                        <a:pt x="1000" y="0"/>
                      </a:lnTo>
                      <a:lnTo>
                        <a:pt x="1071" y="5"/>
                      </a:lnTo>
                      <a:lnTo>
                        <a:pt x="1141" y="16"/>
                      </a:lnTo>
                      <a:lnTo>
                        <a:pt x="1211" y="30"/>
                      </a:lnTo>
                      <a:lnTo>
                        <a:pt x="1278" y="51"/>
                      </a:lnTo>
                      <a:lnTo>
                        <a:pt x="1345" y="77"/>
                      </a:lnTo>
                      <a:lnTo>
                        <a:pt x="1411" y="107"/>
                      </a:lnTo>
                      <a:lnTo>
                        <a:pt x="1474" y="144"/>
                      </a:lnTo>
                      <a:lnTo>
                        <a:pt x="1535" y="185"/>
                      </a:lnTo>
                      <a:lnTo>
                        <a:pt x="1593" y="230"/>
                      </a:lnTo>
                      <a:lnTo>
                        <a:pt x="1648" y="282"/>
                      </a:lnTo>
                      <a:lnTo>
                        <a:pt x="1697" y="335"/>
                      </a:lnTo>
                      <a:lnTo>
                        <a:pt x="1741" y="390"/>
                      </a:lnTo>
                      <a:lnTo>
                        <a:pt x="1781" y="447"/>
                      </a:lnTo>
                      <a:lnTo>
                        <a:pt x="1816" y="507"/>
                      </a:lnTo>
                      <a:lnTo>
                        <a:pt x="1846" y="569"/>
                      </a:lnTo>
                      <a:lnTo>
                        <a:pt x="1871" y="632"/>
                      </a:lnTo>
                      <a:lnTo>
                        <a:pt x="1892" y="696"/>
                      </a:lnTo>
                      <a:lnTo>
                        <a:pt x="1909" y="762"/>
                      </a:lnTo>
                      <a:lnTo>
                        <a:pt x="1921" y="828"/>
                      </a:lnTo>
                      <a:lnTo>
                        <a:pt x="1928" y="895"/>
                      </a:lnTo>
                      <a:lnTo>
                        <a:pt x="1930" y="963"/>
                      </a:lnTo>
                      <a:lnTo>
                        <a:pt x="1928" y="1030"/>
                      </a:lnTo>
                      <a:lnTo>
                        <a:pt x="1922" y="1096"/>
                      </a:lnTo>
                      <a:lnTo>
                        <a:pt x="1910" y="1163"/>
                      </a:lnTo>
                      <a:lnTo>
                        <a:pt x="1895" y="1229"/>
                      </a:lnTo>
                      <a:lnTo>
                        <a:pt x="1873" y="1293"/>
                      </a:lnTo>
                      <a:lnTo>
                        <a:pt x="1848" y="1356"/>
                      </a:lnTo>
                      <a:lnTo>
                        <a:pt x="1819" y="1418"/>
                      </a:lnTo>
                      <a:lnTo>
                        <a:pt x="1784" y="1478"/>
                      </a:lnTo>
                      <a:lnTo>
                        <a:pt x="2226" y="1920"/>
                      </a:lnTo>
                      <a:lnTo>
                        <a:pt x="2249" y="1946"/>
                      </a:lnTo>
                      <a:lnTo>
                        <a:pt x="2267" y="1976"/>
                      </a:lnTo>
                      <a:lnTo>
                        <a:pt x="2280" y="2007"/>
                      </a:lnTo>
                      <a:lnTo>
                        <a:pt x="2287" y="2040"/>
                      </a:lnTo>
                      <a:lnTo>
                        <a:pt x="2290" y="2073"/>
                      </a:lnTo>
                      <a:lnTo>
                        <a:pt x="2288" y="2106"/>
                      </a:lnTo>
                      <a:lnTo>
                        <a:pt x="2281" y="2138"/>
                      </a:lnTo>
                      <a:lnTo>
                        <a:pt x="2268" y="2169"/>
                      </a:lnTo>
                      <a:lnTo>
                        <a:pt x="2250" y="2199"/>
                      </a:lnTo>
                      <a:lnTo>
                        <a:pt x="2227" y="2226"/>
                      </a:lnTo>
                      <a:lnTo>
                        <a:pt x="2200" y="2248"/>
                      </a:lnTo>
                      <a:lnTo>
                        <a:pt x="2170" y="2266"/>
                      </a:lnTo>
                      <a:lnTo>
                        <a:pt x="2140" y="2279"/>
                      </a:lnTo>
                      <a:lnTo>
                        <a:pt x="2107" y="2287"/>
                      </a:lnTo>
                      <a:lnTo>
                        <a:pt x="2073" y="2289"/>
                      </a:lnTo>
                      <a:lnTo>
                        <a:pt x="2041" y="2286"/>
                      </a:lnTo>
                      <a:lnTo>
                        <a:pt x="2008" y="2279"/>
                      </a:lnTo>
                      <a:lnTo>
                        <a:pt x="1977" y="2266"/>
                      </a:lnTo>
                      <a:lnTo>
                        <a:pt x="1947" y="2248"/>
                      </a:lnTo>
                      <a:lnTo>
                        <a:pt x="1921" y="2225"/>
                      </a:lnTo>
                      <a:lnTo>
                        <a:pt x="1479" y="1783"/>
                      </a:lnTo>
                      <a:lnTo>
                        <a:pt x="1415" y="1820"/>
                      </a:lnTo>
                      <a:lnTo>
                        <a:pt x="1350" y="1852"/>
                      </a:lnTo>
                      <a:lnTo>
                        <a:pt x="1282" y="1878"/>
                      </a:lnTo>
                      <a:lnTo>
                        <a:pt x="1214" y="1899"/>
                      </a:lnTo>
                      <a:lnTo>
                        <a:pt x="1144" y="1915"/>
                      </a:lnTo>
                      <a:lnTo>
                        <a:pt x="1074" y="1925"/>
                      </a:lnTo>
                      <a:lnTo>
                        <a:pt x="1002" y="1931"/>
                      </a:lnTo>
                      <a:lnTo>
                        <a:pt x="932" y="1931"/>
                      </a:lnTo>
                      <a:lnTo>
                        <a:pt x="861" y="1925"/>
                      </a:lnTo>
                      <a:lnTo>
                        <a:pt x="791" y="1915"/>
                      </a:lnTo>
                      <a:lnTo>
                        <a:pt x="721" y="1900"/>
                      </a:lnTo>
                      <a:lnTo>
                        <a:pt x="653" y="1879"/>
                      </a:lnTo>
                      <a:lnTo>
                        <a:pt x="586" y="1854"/>
                      </a:lnTo>
                      <a:lnTo>
                        <a:pt x="520" y="1822"/>
                      </a:lnTo>
                      <a:lnTo>
                        <a:pt x="457" y="1786"/>
                      </a:lnTo>
                      <a:lnTo>
                        <a:pt x="396" y="1745"/>
                      </a:lnTo>
                      <a:lnTo>
                        <a:pt x="338" y="1699"/>
                      </a:lnTo>
                      <a:lnTo>
                        <a:pt x="283" y="1648"/>
                      </a:lnTo>
                      <a:lnTo>
                        <a:pt x="231" y="1593"/>
                      </a:lnTo>
                      <a:lnTo>
                        <a:pt x="185" y="1534"/>
                      </a:lnTo>
                      <a:lnTo>
                        <a:pt x="144" y="1473"/>
                      </a:lnTo>
                      <a:lnTo>
                        <a:pt x="108" y="1410"/>
                      </a:lnTo>
                      <a:lnTo>
                        <a:pt x="78" y="1346"/>
                      </a:lnTo>
                      <a:lnTo>
                        <a:pt x="51" y="1278"/>
                      </a:lnTo>
                      <a:lnTo>
                        <a:pt x="31" y="1210"/>
                      </a:lnTo>
                      <a:lnTo>
                        <a:pt x="15" y="1140"/>
                      </a:lnTo>
                      <a:lnTo>
                        <a:pt x="5" y="1071"/>
                      </a:lnTo>
                      <a:lnTo>
                        <a:pt x="0" y="1001"/>
                      </a:lnTo>
                      <a:lnTo>
                        <a:pt x="0" y="930"/>
                      </a:lnTo>
                      <a:lnTo>
                        <a:pt x="5" y="860"/>
                      </a:lnTo>
                      <a:lnTo>
                        <a:pt x="15" y="789"/>
                      </a:lnTo>
                      <a:lnTo>
                        <a:pt x="31" y="720"/>
                      </a:lnTo>
                      <a:lnTo>
                        <a:pt x="51" y="651"/>
                      </a:lnTo>
                      <a:lnTo>
                        <a:pt x="76" y="585"/>
                      </a:lnTo>
                      <a:lnTo>
                        <a:pt x="107" y="520"/>
                      </a:lnTo>
                      <a:lnTo>
                        <a:pt x="144" y="457"/>
                      </a:lnTo>
                      <a:lnTo>
                        <a:pt x="185" y="396"/>
                      </a:lnTo>
                      <a:lnTo>
                        <a:pt x="230" y="338"/>
                      </a:lnTo>
                      <a:lnTo>
                        <a:pt x="282" y="282"/>
                      </a:lnTo>
                      <a:lnTo>
                        <a:pt x="337" y="230"/>
                      </a:lnTo>
                      <a:lnTo>
                        <a:pt x="395" y="184"/>
                      </a:lnTo>
                      <a:lnTo>
                        <a:pt x="456" y="143"/>
                      </a:lnTo>
                      <a:lnTo>
                        <a:pt x="519" y="107"/>
                      </a:lnTo>
                      <a:lnTo>
                        <a:pt x="585" y="77"/>
                      </a:lnTo>
                      <a:lnTo>
                        <a:pt x="652" y="51"/>
                      </a:lnTo>
                      <a:lnTo>
                        <a:pt x="719" y="30"/>
                      </a:lnTo>
                      <a:lnTo>
                        <a:pt x="789" y="16"/>
                      </a:lnTo>
                      <a:lnTo>
                        <a:pt x="859" y="5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44C8569-A9F6-429A-A5C8-F73BEE377421}"/>
                </a:ext>
              </a:extLst>
            </p:cNvPr>
            <p:cNvGrpSpPr/>
            <p:nvPr/>
          </p:nvGrpSpPr>
          <p:grpSpPr>
            <a:xfrm>
              <a:off x="9895329" y="5673607"/>
              <a:ext cx="624824" cy="624825"/>
              <a:chOff x="10647215" y="4566061"/>
              <a:chExt cx="676893" cy="676894"/>
            </a:xfrm>
          </p:grpSpPr>
          <p:sp>
            <p:nvSpPr>
              <p:cNvPr id="46" name="Rounded Rectangle 7">
                <a:extLst>
                  <a:ext uri="{FF2B5EF4-FFF2-40B4-BE49-F238E27FC236}">
                    <a16:creationId xmlns:a16="http://schemas.microsoft.com/office/drawing/2014/main" id="{2644D645-FEAC-4AFE-91C9-1D0A1702004D}"/>
                  </a:ext>
                </a:extLst>
              </p:cNvPr>
              <p:cNvSpPr/>
              <p:nvPr/>
            </p:nvSpPr>
            <p:spPr>
              <a:xfrm>
                <a:off x="10647215" y="4566061"/>
                <a:ext cx="676893" cy="676894"/>
              </a:xfrm>
              <a:prstGeom prst="round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7" name="Group 45">
                <a:extLst>
                  <a:ext uri="{FF2B5EF4-FFF2-40B4-BE49-F238E27FC236}">
                    <a16:creationId xmlns:a16="http://schemas.microsoft.com/office/drawing/2014/main" id="{16212A5B-ED1C-4968-92A3-F6E7D729E7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818813" y="4811724"/>
                <a:ext cx="323850" cy="214313"/>
                <a:chOff x="6815" y="3031"/>
                <a:chExt cx="204" cy="135"/>
              </a:xfrm>
              <a:solidFill>
                <a:sysClr val="window" lastClr="FFFFFF"/>
              </a:solidFill>
            </p:grpSpPr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E79B82C8-72FB-44AD-9470-72DBDD66A1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9" y="3125"/>
                  <a:ext cx="57" cy="41"/>
                </a:xfrm>
                <a:custGeom>
                  <a:avLst/>
                  <a:gdLst>
                    <a:gd name="T0" fmla="*/ 436 w 913"/>
                    <a:gd name="T1" fmla="*/ 0 h 695"/>
                    <a:gd name="T2" fmla="*/ 490 w 913"/>
                    <a:gd name="T3" fmla="*/ 1 h 695"/>
                    <a:gd name="T4" fmla="*/ 544 w 913"/>
                    <a:gd name="T5" fmla="*/ 7 h 695"/>
                    <a:gd name="T6" fmla="*/ 598 w 913"/>
                    <a:gd name="T7" fmla="*/ 19 h 695"/>
                    <a:gd name="T8" fmla="*/ 650 w 913"/>
                    <a:gd name="T9" fmla="*/ 36 h 695"/>
                    <a:gd name="T10" fmla="*/ 702 w 913"/>
                    <a:gd name="T11" fmla="*/ 58 h 695"/>
                    <a:gd name="T12" fmla="*/ 752 w 913"/>
                    <a:gd name="T13" fmla="*/ 85 h 695"/>
                    <a:gd name="T14" fmla="*/ 801 w 913"/>
                    <a:gd name="T15" fmla="*/ 117 h 695"/>
                    <a:gd name="T16" fmla="*/ 849 w 913"/>
                    <a:gd name="T17" fmla="*/ 153 h 695"/>
                    <a:gd name="T18" fmla="*/ 895 w 913"/>
                    <a:gd name="T19" fmla="*/ 194 h 695"/>
                    <a:gd name="T20" fmla="*/ 900 w 913"/>
                    <a:gd name="T21" fmla="*/ 199 h 695"/>
                    <a:gd name="T22" fmla="*/ 905 w 913"/>
                    <a:gd name="T23" fmla="*/ 204 h 695"/>
                    <a:gd name="T24" fmla="*/ 909 w 913"/>
                    <a:gd name="T25" fmla="*/ 208 h 695"/>
                    <a:gd name="T26" fmla="*/ 912 w 913"/>
                    <a:gd name="T27" fmla="*/ 213 h 695"/>
                    <a:gd name="T28" fmla="*/ 913 w 913"/>
                    <a:gd name="T29" fmla="*/ 220 h 695"/>
                    <a:gd name="T30" fmla="*/ 912 w 913"/>
                    <a:gd name="T31" fmla="*/ 228 h 695"/>
                    <a:gd name="T32" fmla="*/ 908 w 913"/>
                    <a:gd name="T33" fmla="*/ 238 h 695"/>
                    <a:gd name="T34" fmla="*/ 900 w 913"/>
                    <a:gd name="T35" fmla="*/ 249 h 695"/>
                    <a:gd name="T36" fmla="*/ 887 w 913"/>
                    <a:gd name="T37" fmla="*/ 263 h 695"/>
                    <a:gd name="T38" fmla="*/ 454 w 913"/>
                    <a:gd name="T39" fmla="*/ 695 h 695"/>
                    <a:gd name="T40" fmla="*/ 17 w 913"/>
                    <a:gd name="T41" fmla="*/ 249 h 695"/>
                    <a:gd name="T42" fmla="*/ 7 w 913"/>
                    <a:gd name="T43" fmla="*/ 239 h 695"/>
                    <a:gd name="T44" fmla="*/ 2 w 913"/>
                    <a:gd name="T45" fmla="*/ 230 h 695"/>
                    <a:gd name="T46" fmla="*/ 0 w 913"/>
                    <a:gd name="T47" fmla="*/ 223 h 695"/>
                    <a:gd name="T48" fmla="*/ 0 w 913"/>
                    <a:gd name="T49" fmla="*/ 217 h 695"/>
                    <a:gd name="T50" fmla="*/ 3 w 913"/>
                    <a:gd name="T51" fmla="*/ 210 h 695"/>
                    <a:gd name="T52" fmla="*/ 7 w 913"/>
                    <a:gd name="T53" fmla="*/ 205 h 695"/>
                    <a:gd name="T54" fmla="*/ 13 w 913"/>
                    <a:gd name="T55" fmla="*/ 200 h 695"/>
                    <a:gd name="T56" fmla="*/ 63 w 913"/>
                    <a:gd name="T57" fmla="*/ 153 h 695"/>
                    <a:gd name="T58" fmla="*/ 114 w 913"/>
                    <a:gd name="T59" fmla="*/ 113 h 695"/>
                    <a:gd name="T60" fmla="*/ 166 w 913"/>
                    <a:gd name="T61" fmla="*/ 80 h 695"/>
                    <a:gd name="T62" fmla="*/ 219 w 913"/>
                    <a:gd name="T63" fmla="*/ 53 h 695"/>
                    <a:gd name="T64" fmla="*/ 273 w 913"/>
                    <a:gd name="T65" fmla="*/ 30 h 695"/>
                    <a:gd name="T66" fmla="*/ 327 w 913"/>
                    <a:gd name="T67" fmla="*/ 15 h 695"/>
                    <a:gd name="T68" fmla="*/ 381 w 913"/>
                    <a:gd name="T69" fmla="*/ 5 h 695"/>
                    <a:gd name="T70" fmla="*/ 436 w 913"/>
                    <a:gd name="T71" fmla="*/ 0 h 6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913" h="695">
                      <a:moveTo>
                        <a:pt x="436" y="0"/>
                      </a:moveTo>
                      <a:lnTo>
                        <a:pt x="490" y="1"/>
                      </a:lnTo>
                      <a:lnTo>
                        <a:pt x="544" y="7"/>
                      </a:lnTo>
                      <a:lnTo>
                        <a:pt x="598" y="19"/>
                      </a:lnTo>
                      <a:lnTo>
                        <a:pt x="650" y="36"/>
                      </a:lnTo>
                      <a:lnTo>
                        <a:pt x="702" y="58"/>
                      </a:lnTo>
                      <a:lnTo>
                        <a:pt x="752" y="85"/>
                      </a:lnTo>
                      <a:lnTo>
                        <a:pt x="801" y="117"/>
                      </a:lnTo>
                      <a:lnTo>
                        <a:pt x="849" y="153"/>
                      </a:lnTo>
                      <a:lnTo>
                        <a:pt x="895" y="194"/>
                      </a:lnTo>
                      <a:lnTo>
                        <a:pt x="900" y="199"/>
                      </a:lnTo>
                      <a:lnTo>
                        <a:pt x="905" y="204"/>
                      </a:lnTo>
                      <a:lnTo>
                        <a:pt x="909" y="208"/>
                      </a:lnTo>
                      <a:lnTo>
                        <a:pt x="912" y="213"/>
                      </a:lnTo>
                      <a:lnTo>
                        <a:pt x="913" y="220"/>
                      </a:lnTo>
                      <a:lnTo>
                        <a:pt x="912" y="228"/>
                      </a:lnTo>
                      <a:lnTo>
                        <a:pt x="908" y="238"/>
                      </a:lnTo>
                      <a:lnTo>
                        <a:pt x="900" y="249"/>
                      </a:lnTo>
                      <a:lnTo>
                        <a:pt x="887" y="263"/>
                      </a:lnTo>
                      <a:lnTo>
                        <a:pt x="454" y="695"/>
                      </a:lnTo>
                      <a:lnTo>
                        <a:pt x="17" y="249"/>
                      </a:lnTo>
                      <a:lnTo>
                        <a:pt x="7" y="239"/>
                      </a:lnTo>
                      <a:lnTo>
                        <a:pt x="2" y="230"/>
                      </a:lnTo>
                      <a:lnTo>
                        <a:pt x="0" y="223"/>
                      </a:lnTo>
                      <a:lnTo>
                        <a:pt x="0" y="217"/>
                      </a:lnTo>
                      <a:lnTo>
                        <a:pt x="3" y="210"/>
                      </a:lnTo>
                      <a:lnTo>
                        <a:pt x="7" y="205"/>
                      </a:lnTo>
                      <a:lnTo>
                        <a:pt x="13" y="200"/>
                      </a:lnTo>
                      <a:lnTo>
                        <a:pt x="63" y="153"/>
                      </a:lnTo>
                      <a:lnTo>
                        <a:pt x="114" y="113"/>
                      </a:lnTo>
                      <a:lnTo>
                        <a:pt x="166" y="80"/>
                      </a:lnTo>
                      <a:lnTo>
                        <a:pt x="219" y="53"/>
                      </a:lnTo>
                      <a:lnTo>
                        <a:pt x="273" y="30"/>
                      </a:lnTo>
                      <a:lnTo>
                        <a:pt x="327" y="15"/>
                      </a:lnTo>
                      <a:lnTo>
                        <a:pt x="381" y="5"/>
                      </a:lnTo>
                      <a:lnTo>
                        <a:pt x="43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7B3BE63-7103-460B-A185-E8F5165F1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9" y="3078"/>
                  <a:ext cx="136" cy="50"/>
                </a:xfrm>
                <a:custGeom>
                  <a:avLst/>
                  <a:gdLst>
                    <a:gd name="T0" fmla="*/ 1219 w 2189"/>
                    <a:gd name="T1" fmla="*/ 5 h 851"/>
                    <a:gd name="T2" fmla="*/ 1391 w 2189"/>
                    <a:gd name="T3" fmla="*/ 29 h 851"/>
                    <a:gd name="T4" fmla="*/ 1560 w 2189"/>
                    <a:gd name="T5" fmla="*/ 75 h 851"/>
                    <a:gd name="T6" fmla="*/ 1724 w 2189"/>
                    <a:gd name="T7" fmla="*/ 140 h 851"/>
                    <a:gd name="T8" fmla="*/ 1882 w 2189"/>
                    <a:gd name="T9" fmla="*/ 225 h 851"/>
                    <a:gd name="T10" fmla="*/ 2032 w 2189"/>
                    <a:gd name="T11" fmla="*/ 331 h 851"/>
                    <a:gd name="T12" fmla="*/ 2170 w 2189"/>
                    <a:gd name="T13" fmla="*/ 458 h 851"/>
                    <a:gd name="T14" fmla="*/ 2186 w 2189"/>
                    <a:gd name="T15" fmla="*/ 474 h 851"/>
                    <a:gd name="T16" fmla="*/ 2189 w 2189"/>
                    <a:gd name="T17" fmla="*/ 496 h 851"/>
                    <a:gd name="T18" fmla="*/ 2179 w 2189"/>
                    <a:gd name="T19" fmla="*/ 517 h 851"/>
                    <a:gd name="T20" fmla="*/ 1867 w 2189"/>
                    <a:gd name="T21" fmla="*/ 841 h 851"/>
                    <a:gd name="T22" fmla="*/ 1848 w 2189"/>
                    <a:gd name="T23" fmla="*/ 851 h 851"/>
                    <a:gd name="T24" fmla="*/ 1826 w 2189"/>
                    <a:gd name="T25" fmla="*/ 848 h 851"/>
                    <a:gd name="T26" fmla="*/ 1761 w 2189"/>
                    <a:gd name="T27" fmla="*/ 787 h 851"/>
                    <a:gd name="T28" fmla="*/ 1641 w 2189"/>
                    <a:gd name="T29" fmla="*/ 695 h 851"/>
                    <a:gd name="T30" fmla="*/ 1513 w 2189"/>
                    <a:gd name="T31" fmla="*/ 623 h 851"/>
                    <a:gd name="T32" fmla="*/ 1376 w 2189"/>
                    <a:gd name="T33" fmla="*/ 571 h 851"/>
                    <a:gd name="T34" fmla="*/ 1237 w 2189"/>
                    <a:gd name="T35" fmla="*/ 540 h 851"/>
                    <a:gd name="T36" fmla="*/ 1094 w 2189"/>
                    <a:gd name="T37" fmla="*/ 531 h 851"/>
                    <a:gd name="T38" fmla="*/ 952 w 2189"/>
                    <a:gd name="T39" fmla="*/ 540 h 851"/>
                    <a:gd name="T40" fmla="*/ 811 w 2189"/>
                    <a:gd name="T41" fmla="*/ 571 h 851"/>
                    <a:gd name="T42" fmla="*/ 676 w 2189"/>
                    <a:gd name="T43" fmla="*/ 623 h 851"/>
                    <a:gd name="T44" fmla="*/ 546 w 2189"/>
                    <a:gd name="T45" fmla="*/ 695 h 851"/>
                    <a:gd name="T46" fmla="*/ 427 w 2189"/>
                    <a:gd name="T47" fmla="*/ 787 h 851"/>
                    <a:gd name="T48" fmla="*/ 362 w 2189"/>
                    <a:gd name="T49" fmla="*/ 848 h 851"/>
                    <a:gd name="T50" fmla="*/ 340 w 2189"/>
                    <a:gd name="T51" fmla="*/ 851 h 851"/>
                    <a:gd name="T52" fmla="*/ 320 w 2189"/>
                    <a:gd name="T53" fmla="*/ 841 h 851"/>
                    <a:gd name="T54" fmla="*/ 3 w 2189"/>
                    <a:gd name="T55" fmla="*/ 508 h 851"/>
                    <a:gd name="T56" fmla="*/ 0 w 2189"/>
                    <a:gd name="T57" fmla="*/ 486 h 851"/>
                    <a:gd name="T58" fmla="*/ 10 w 2189"/>
                    <a:gd name="T59" fmla="*/ 465 h 851"/>
                    <a:gd name="T60" fmla="*/ 148 w 2189"/>
                    <a:gd name="T61" fmla="*/ 338 h 851"/>
                    <a:gd name="T62" fmla="*/ 296 w 2189"/>
                    <a:gd name="T63" fmla="*/ 231 h 851"/>
                    <a:gd name="T64" fmla="*/ 454 w 2189"/>
                    <a:gd name="T65" fmla="*/ 145 h 851"/>
                    <a:gd name="T66" fmla="*/ 618 w 2189"/>
                    <a:gd name="T67" fmla="*/ 78 h 851"/>
                    <a:gd name="T68" fmla="*/ 787 w 2189"/>
                    <a:gd name="T69" fmla="*/ 31 h 851"/>
                    <a:gd name="T70" fmla="*/ 959 w 2189"/>
                    <a:gd name="T71" fmla="*/ 6 h 851"/>
                    <a:gd name="T72" fmla="*/ 1132 w 2189"/>
                    <a:gd name="T73" fmla="*/ 0 h 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89" h="851">
                      <a:moveTo>
                        <a:pt x="1132" y="0"/>
                      </a:moveTo>
                      <a:lnTo>
                        <a:pt x="1219" y="5"/>
                      </a:lnTo>
                      <a:lnTo>
                        <a:pt x="1305" y="15"/>
                      </a:lnTo>
                      <a:lnTo>
                        <a:pt x="1391" y="29"/>
                      </a:lnTo>
                      <a:lnTo>
                        <a:pt x="1476" y="49"/>
                      </a:lnTo>
                      <a:lnTo>
                        <a:pt x="1560" y="75"/>
                      </a:lnTo>
                      <a:lnTo>
                        <a:pt x="1643" y="104"/>
                      </a:lnTo>
                      <a:lnTo>
                        <a:pt x="1724" y="140"/>
                      </a:lnTo>
                      <a:lnTo>
                        <a:pt x="1805" y="181"/>
                      </a:lnTo>
                      <a:lnTo>
                        <a:pt x="1882" y="225"/>
                      </a:lnTo>
                      <a:lnTo>
                        <a:pt x="1959" y="276"/>
                      </a:lnTo>
                      <a:lnTo>
                        <a:pt x="2032" y="331"/>
                      </a:lnTo>
                      <a:lnTo>
                        <a:pt x="2102" y="392"/>
                      </a:lnTo>
                      <a:lnTo>
                        <a:pt x="2170" y="458"/>
                      </a:lnTo>
                      <a:lnTo>
                        <a:pt x="2180" y="464"/>
                      </a:lnTo>
                      <a:lnTo>
                        <a:pt x="2186" y="474"/>
                      </a:lnTo>
                      <a:lnTo>
                        <a:pt x="2189" y="484"/>
                      </a:lnTo>
                      <a:lnTo>
                        <a:pt x="2189" y="496"/>
                      </a:lnTo>
                      <a:lnTo>
                        <a:pt x="2186" y="506"/>
                      </a:lnTo>
                      <a:lnTo>
                        <a:pt x="2179" y="517"/>
                      </a:lnTo>
                      <a:lnTo>
                        <a:pt x="2178" y="518"/>
                      </a:lnTo>
                      <a:lnTo>
                        <a:pt x="1867" y="841"/>
                      </a:lnTo>
                      <a:lnTo>
                        <a:pt x="1858" y="848"/>
                      </a:lnTo>
                      <a:lnTo>
                        <a:pt x="1848" y="851"/>
                      </a:lnTo>
                      <a:lnTo>
                        <a:pt x="1836" y="851"/>
                      </a:lnTo>
                      <a:lnTo>
                        <a:pt x="1826" y="848"/>
                      </a:lnTo>
                      <a:lnTo>
                        <a:pt x="1817" y="841"/>
                      </a:lnTo>
                      <a:lnTo>
                        <a:pt x="1761" y="787"/>
                      </a:lnTo>
                      <a:lnTo>
                        <a:pt x="1702" y="738"/>
                      </a:lnTo>
                      <a:lnTo>
                        <a:pt x="1641" y="695"/>
                      </a:lnTo>
                      <a:lnTo>
                        <a:pt x="1578" y="655"/>
                      </a:lnTo>
                      <a:lnTo>
                        <a:pt x="1513" y="623"/>
                      </a:lnTo>
                      <a:lnTo>
                        <a:pt x="1445" y="594"/>
                      </a:lnTo>
                      <a:lnTo>
                        <a:pt x="1376" y="571"/>
                      </a:lnTo>
                      <a:lnTo>
                        <a:pt x="1307" y="553"/>
                      </a:lnTo>
                      <a:lnTo>
                        <a:pt x="1237" y="540"/>
                      </a:lnTo>
                      <a:lnTo>
                        <a:pt x="1165" y="533"/>
                      </a:lnTo>
                      <a:lnTo>
                        <a:pt x="1094" y="531"/>
                      </a:lnTo>
                      <a:lnTo>
                        <a:pt x="1023" y="533"/>
                      </a:lnTo>
                      <a:lnTo>
                        <a:pt x="952" y="540"/>
                      </a:lnTo>
                      <a:lnTo>
                        <a:pt x="881" y="553"/>
                      </a:lnTo>
                      <a:lnTo>
                        <a:pt x="811" y="571"/>
                      </a:lnTo>
                      <a:lnTo>
                        <a:pt x="743" y="594"/>
                      </a:lnTo>
                      <a:lnTo>
                        <a:pt x="676" y="623"/>
                      </a:lnTo>
                      <a:lnTo>
                        <a:pt x="611" y="655"/>
                      </a:lnTo>
                      <a:lnTo>
                        <a:pt x="546" y="695"/>
                      </a:lnTo>
                      <a:lnTo>
                        <a:pt x="485" y="738"/>
                      </a:lnTo>
                      <a:lnTo>
                        <a:pt x="427" y="787"/>
                      </a:lnTo>
                      <a:lnTo>
                        <a:pt x="371" y="841"/>
                      </a:lnTo>
                      <a:lnTo>
                        <a:pt x="362" y="848"/>
                      </a:lnTo>
                      <a:lnTo>
                        <a:pt x="351" y="851"/>
                      </a:lnTo>
                      <a:lnTo>
                        <a:pt x="340" y="851"/>
                      </a:lnTo>
                      <a:lnTo>
                        <a:pt x="330" y="848"/>
                      </a:lnTo>
                      <a:lnTo>
                        <a:pt x="320" y="841"/>
                      </a:lnTo>
                      <a:lnTo>
                        <a:pt x="10" y="518"/>
                      </a:lnTo>
                      <a:lnTo>
                        <a:pt x="3" y="508"/>
                      </a:lnTo>
                      <a:lnTo>
                        <a:pt x="0" y="498"/>
                      </a:lnTo>
                      <a:lnTo>
                        <a:pt x="0" y="486"/>
                      </a:lnTo>
                      <a:lnTo>
                        <a:pt x="3" y="475"/>
                      </a:lnTo>
                      <a:lnTo>
                        <a:pt x="10" y="465"/>
                      </a:lnTo>
                      <a:lnTo>
                        <a:pt x="77" y="399"/>
                      </a:lnTo>
                      <a:lnTo>
                        <a:pt x="148" y="338"/>
                      </a:lnTo>
                      <a:lnTo>
                        <a:pt x="221" y="282"/>
                      </a:lnTo>
                      <a:lnTo>
                        <a:pt x="296" y="231"/>
                      </a:lnTo>
                      <a:lnTo>
                        <a:pt x="374" y="185"/>
                      </a:lnTo>
                      <a:lnTo>
                        <a:pt x="454" y="145"/>
                      </a:lnTo>
                      <a:lnTo>
                        <a:pt x="535" y="109"/>
                      </a:lnTo>
                      <a:lnTo>
                        <a:pt x="618" y="78"/>
                      </a:lnTo>
                      <a:lnTo>
                        <a:pt x="701" y="53"/>
                      </a:lnTo>
                      <a:lnTo>
                        <a:pt x="787" y="31"/>
                      </a:lnTo>
                      <a:lnTo>
                        <a:pt x="872" y="17"/>
                      </a:lnTo>
                      <a:lnTo>
                        <a:pt x="959" y="6"/>
                      </a:lnTo>
                      <a:lnTo>
                        <a:pt x="1045" y="1"/>
                      </a:lnTo>
                      <a:lnTo>
                        <a:pt x="113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F9D97E2C-3614-4367-B7FE-B7BF00D7F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5" y="3031"/>
                  <a:ext cx="204" cy="64"/>
                </a:xfrm>
                <a:custGeom>
                  <a:avLst/>
                  <a:gdLst>
                    <a:gd name="T0" fmla="*/ 1787 w 3266"/>
                    <a:gd name="T1" fmla="*/ 5 h 1091"/>
                    <a:gd name="T2" fmla="*/ 1999 w 3266"/>
                    <a:gd name="T3" fmla="*/ 30 h 1091"/>
                    <a:gd name="T4" fmla="*/ 2208 w 3266"/>
                    <a:gd name="T5" fmla="*/ 75 h 1091"/>
                    <a:gd name="T6" fmla="*/ 2413 w 3266"/>
                    <a:gd name="T7" fmla="*/ 140 h 1091"/>
                    <a:gd name="T8" fmla="*/ 2614 w 3266"/>
                    <a:gd name="T9" fmla="*/ 227 h 1091"/>
                    <a:gd name="T10" fmla="*/ 2806 w 3266"/>
                    <a:gd name="T11" fmla="*/ 333 h 1091"/>
                    <a:gd name="T12" fmla="*/ 2990 w 3266"/>
                    <a:gd name="T13" fmla="*/ 460 h 1091"/>
                    <a:gd name="T14" fmla="*/ 3165 w 3266"/>
                    <a:gd name="T15" fmla="*/ 607 h 1091"/>
                    <a:gd name="T16" fmla="*/ 3256 w 3266"/>
                    <a:gd name="T17" fmla="*/ 695 h 1091"/>
                    <a:gd name="T18" fmla="*/ 3266 w 3266"/>
                    <a:gd name="T19" fmla="*/ 716 h 1091"/>
                    <a:gd name="T20" fmla="*/ 3263 w 3266"/>
                    <a:gd name="T21" fmla="*/ 738 h 1091"/>
                    <a:gd name="T22" fmla="*/ 3255 w 3266"/>
                    <a:gd name="T23" fmla="*/ 750 h 1091"/>
                    <a:gd name="T24" fmla="*/ 2926 w 3266"/>
                    <a:gd name="T25" fmla="*/ 1088 h 1091"/>
                    <a:gd name="T26" fmla="*/ 2905 w 3266"/>
                    <a:gd name="T27" fmla="*/ 1091 h 1091"/>
                    <a:gd name="T28" fmla="*/ 2885 w 3266"/>
                    <a:gd name="T29" fmla="*/ 1081 h 1091"/>
                    <a:gd name="T30" fmla="*/ 2736 w 3266"/>
                    <a:gd name="T31" fmla="*/ 943 h 1091"/>
                    <a:gd name="T32" fmla="*/ 2577 w 3266"/>
                    <a:gd name="T33" fmla="*/ 825 h 1091"/>
                    <a:gd name="T34" fmla="*/ 2409 w 3266"/>
                    <a:gd name="T35" fmla="*/ 728 h 1091"/>
                    <a:gd name="T36" fmla="*/ 2233 w 3266"/>
                    <a:gd name="T37" fmla="*/ 651 h 1091"/>
                    <a:gd name="T38" fmla="*/ 2052 w 3266"/>
                    <a:gd name="T39" fmla="*/ 595 h 1091"/>
                    <a:gd name="T40" fmla="*/ 1867 w 3266"/>
                    <a:gd name="T41" fmla="*/ 559 h 1091"/>
                    <a:gd name="T42" fmla="*/ 1679 w 3266"/>
                    <a:gd name="T43" fmla="*/ 543 h 1091"/>
                    <a:gd name="T44" fmla="*/ 1493 w 3266"/>
                    <a:gd name="T45" fmla="*/ 549 h 1091"/>
                    <a:gd name="T46" fmla="*/ 1306 w 3266"/>
                    <a:gd name="T47" fmla="*/ 574 h 1091"/>
                    <a:gd name="T48" fmla="*/ 1123 w 3266"/>
                    <a:gd name="T49" fmla="*/ 620 h 1091"/>
                    <a:gd name="T50" fmla="*/ 944 w 3266"/>
                    <a:gd name="T51" fmla="*/ 687 h 1091"/>
                    <a:gd name="T52" fmla="*/ 772 w 3266"/>
                    <a:gd name="T53" fmla="*/ 774 h 1091"/>
                    <a:gd name="T54" fmla="*/ 608 w 3266"/>
                    <a:gd name="T55" fmla="*/ 882 h 1091"/>
                    <a:gd name="T56" fmla="*/ 453 w 3266"/>
                    <a:gd name="T57" fmla="*/ 1010 h 1091"/>
                    <a:gd name="T58" fmla="*/ 372 w 3266"/>
                    <a:gd name="T59" fmla="*/ 1088 h 1091"/>
                    <a:gd name="T60" fmla="*/ 350 w 3266"/>
                    <a:gd name="T61" fmla="*/ 1091 h 1091"/>
                    <a:gd name="T62" fmla="*/ 330 w 3266"/>
                    <a:gd name="T63" fmla="*/ 1081 h 1091"/>
                    <a:gd name="T64" fmla="*/ 4 w 3266"/>
                    <a:gd name="T65" fmla="*/ 739 h 1091"/>
                    <a:gd name="T66" fmla="*/ 0 w 3266"/>
                    <a:gd name="T67" fmla="*/ 717 h 1091"/>
                    <a:gd name="T68" fmla="*/ 10 w 3266"/>
                    <a:gd name="T69" fmla="*/ 697 h 1091"/>
                    <a:gd name="T70" fmla="*/ 178 w 3266"/>
                    <a:gd name="T71" fmla="*/ 538 h 1091"/>
                    <a:gd name="T72" fmla="*/ 357 w 3266"/>
                    <a:gd name="T73" fmla="*/ 400 h 1091"/>
                    <a:gd name="T74" fmla="*/ 546 w 3266"/>
                    <a:gd name="T75" fmla="*/ 283 h 1091"/>
                    <a:gd name="T76" fmla="*/ 741 w 3266"/>
                    <a:gd name="T77" fmla="*/ 186 h 1091"/>
                    <a:gd name="T78" fmla="*/ 944 w 3266"/>
                    <a:gd name="T79" fmla="*/ 109 h 1091"/>
                    <a:gd name="T80" fmla="*/ 1152 w 3266"/>
                    <a:gd name="T81" fmla="*/ 53 h 1091"/>
                    <a:gd name="T82" fmla="*/ 1361 w 3266"/>
                    <a:gd name="T83" fmla="*/ 17 h 1091"/>
                    <a:gd name="T84" fmla="*/ 1574 w 3266"/>
                    <a:gd name="T85" fmla="*/ 1 h 10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266" h="1091">
                      <a:moveTo>
                        <a:pt x="1681" y="0"/>
                      </a:moveTo>
                      <a:lnTo>
                        <a:pt x="1787" y="5"/>
                      </a:lnTo>
                      <a:lnTo>
                        <a:pt x="1893" y="14"/>
                      </a:lnTo>
                      <a:lnTo>
                        <a:pt x="1999" y="30"/>
                      </a:lnTo>
                      <a:lnTo>
                        <a:pt x="2105" y="50"/>
                      </a:lnTo>
                      <a:lnTo>
                        <a:pt x="2208" y="75"/>
                      </a:lnTo>
                      <a:lnTo>
                        <a:pt x="2311" y="105"/>
                      </a:lnTo>
                      <a:lnTo>
                        <a:pt x="2413" y="140"/>
                      </a:lnTo>
                      <a:lnTo>
                        <a:pt x="2514" y="182"/>
                      </a:lnTo>
                      <a:lnTo>
                        <a:pt x="2614" y="227"/>
                      </a:lnTo>
                      <a:lnTo>
                        <a:pt x="2710" y="278"/>
                      </a:lnTo>
                      <a:lnTo>
                        <a:pt x="2806" y="333"/>
                      </a:lnTo>
                      <a:lnTo>
                        <a:pt x="2900" y="394"/>
                      </a:lnTo>
                      <a:lnTo>
                        <a:pt x="2990" y="460"/>
                      </a:lnTo>
                      <a:lnTo>
                        <a:pt x="3079" y="531"/>
                      </a:lnTo>
                      <a:lnTo>
                        <a:pt x="3165" y="607"/>
                      </a:lnTo>
                      <a:lnTo>
                        <a:pt x="3247" y="688"/>
                      </a:lnTo>
                      <a:lnTo>
                        <a:pt x="3256" y="695"/>
                      </a:lnTo>
                      <a:lnTo>
                        <a:pt x="3263" y="704"/>
                      </a:lnTo>
                      <a:lnTo>
                        <a:pt x="3266" y="716"/>
                      </a:lnTo>
                      <a:lnTo>
                        <a:pt x="3266" y="727"/>
                      </a:lnTo>
                      <a:lnTo>
                        <a:pt x="3263" y="738"/>
                      </a:lnTo>
                      <a:lnTo>
                        <a:pt x="3256" y="747"/>
                      </a:lnTo>
                      <a:lnTo>
                        <a:pt x="3255" y="750"/>
                      </a:lnTo>
                      <a:lnTo>
                        <a:pt x="2936" y="1081"/>
                      </a:lnTo>
                      <a:lnTo>
                        <a:pt x="2926" y="1088"/>
                      </a:lnTo>
                      <a:lnTo>
                        <a:pt x="2916" y="1091"/>
                      </a:lnTo>
                      <a:lnTo>
                        <a:pt x="2905" y="1091"/>
                      </a:lnTo>
                      <a:lnTo>
                        <a:pt x="2895" y="1088"/>
                      </a:lnTo>
                      <a:lnTo>
                        <a:pt x="2885" y="1081"/>
                      </a:lnTo>
                      <a:lnTo>
                        <a:pt x="2812" y="1010"/>
                      </a:lnTo>
                      <a:lnTo>
                        <a:pt x="2736" y="943"/>
                      </a:lnTo>
                      <a:lnTo>
                        <a:pt x="2657" y="882"/>
                      </a:lnTo>
                      <a:lnTo>
                        <a:pt x="2577" y="825"/>
                      </a:lnTo>
                      <a:lnTo>
                        <a:pt x="2494" y="774"/>
                      </a:lnTo>
                      <a:lnTo>
                        <a:pt x="2409" y="728"/>
                      </a:lnTo>
                      <a:lnTo>
                        <a:pt x="2321" y="687"/>
                      </a:lnTo>
                      <a:lnTo>
                        <a:pt x="2233" y="651"/>
                      </a:lnTo>
                      <a:lnTo>
                        <a:pt x="2143" y="620"/>
                      </a:lnTo>
                      <a:lnTo>
                        <a:pt x="2052" y="595"/>
                      </a:lnTo>
                      <a:lnTo>
                        <a:pt x="1960" y="574"/>
                      </a:lnTo>
                      <a:lnTo>
                        <a:pt x="1867" y="559"/>
                      </a:lnTo>
                      <a:lnTo>
                        <a:pt x="1774" y="549"/>
                      </a:lnTo>
                      <a:lnTo>
                        <a:pt x="1679" y="543"/>
                      </a:lnTo>
                      <a:lnTo>
                        <a:pt x="1586" y="543"/>
                      </a:lnTo>
                      <a:lnTo>
                        <a:pt x="1493" y="549"/>
                      </a:lnTo>
                      <a:lnTo>
                        <a:pt x="1399" y="559"/>
                      </a:lnTo>
                      <a:lnTo>
                        <a:pt x="1306" y="574"/>
                      </a:lnTo>
                      <a:lnTo>
                        <a:pt x="1214" y="595"/>
                      </a:lnTo>
                      <a:lnTo>
                        <a:pt x="1123" y="620"/>
                      </a:lnTo>
                      <a:lnTo>
                        <a:pt x="1032" y="651"/>
                      </a:lnTo>
                      <a:lnTo>
                        <a:pt x="944" y="687"/>
                      </a:lnTo>
                      <a:lnTo>
                        <a:pt x="857" y="727"/>
                      </a:lnTo>
                      <a:lnTo>
                        <a:pt x="772" y="774"/>
                      </a:lnTo>
                      <a:lnTo>
                        <a:pt x="688" y="825"/>
                      </a:lnTo>
                      <a:lnTo>
                        <a:pt x="608" y="882"/>
                      </a:lnTo>
                      <a:lnTo>
                        <a:pt x="529" y="943"/>
                      </a:lnTo>
                      <a:lnTo>
                        <a:pt x="453" y="1010"/>
                      </a:lnTo>
                      <a:lnTo>
                        <a:pt x="381" y="1081"/>
                      </a:lnTo>
                      <a:lnTo>
                        <a:pt x="372" y="1088"/>
                      </a:lnTo>
                      <a:lnTo>
                        <a:pt x="361" y="1091"/>
                      </a:lnTo>
                      <a:lnTo>
                        <a:pt x="350" y="1091"/>
                      </a:lnTo>
                      <a:lnTo>
                        <a:pt x="339" y="1088"/>
                      </a:lnTo>
                      <a:lnTo>
                        <a:pt x="330" y="1081"/>
                      </a:lnTo>
                      <a:lnTo>
                        <a:pt x="10" y="750"/>
                      </a:lnTo>
                      <a:lnTo>
                        <a:pt x="4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4" y="706"/>
                      </a:lnTo>
                      <a:lnTo>
                        <a:pt x="10" y="697"/>
                      </a:lnTo>
                      <a:lnTo>
                        <a:pt x="93" y="614"/>
                      </a:lnTo>
                      <a:lnTo>
                        <a:pt x="178" y="538"/>
                      </a:lnTo>
                      <a:lnTo>
                        <a:pt x="267" y="466"/>
                      </a:lnTo>
                      <a:lnTo>
                        <a:pt x="357" y="400"/>
                      </a:lnTo>
                      <a:lnTo>
                        <a:pt x="450" y="339"/>
                      </a:lnTo>
                      <a:lnTo>
                        <a:pt x="546" y="283"/>
                      </a:lnTo>
                      <a:lnTo>
                        <a:pt x="642" y="231"/>
                      </a:lnTo>
                      <a:lnTo>
                        <a:pt x="741" y="186"/>
                      </a:lnTo>
                      <a:lnTo>
                        <a:pt x="842" y="145"/>
                      </a:lnTo>
                      <a:lnTo>
                        <a:pt x="944" y="109"/>
                      </a:lnTo>
                      <a:lnTo>
                        <a:pt x="1047" y="78"/>
                      </a:lnTo>
                      <a:lnTo>
                        <a:pt x="1152" y="53"/>
                      </a:lnTo>
                      <a:lnTo>
                        <a:pt x="1256" y="31"/>
                      </a:lnTo>
                      <a:lnTo>
                        <a:pt x="1361" y="17"/>
                      </a:lnTo>
                      <a:lnTo>
                        <a:pt x="1468" y="6"/>
                      </a:lnTo>
                      <a:lnTo>
                        <a:pt x="1574" y="1"/>
                      </a:lnTo>
                      <a:lnTo>
                        <a:pt x="168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1C0E274-66EB-4B41-9FE0-FC36E360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8551" y="5743038"/>
              <a:ext cx="503307" cy="433619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F01391E-BAA5-4765-A9A5-ACE220F02838}"/>
                </a:ext>
              </a:extLst>
            </p:cNvPr>
            <p:cNvSpPr/>
            <p:nvPr/>
          </p:nvSpPr>
          <p:spPr>
            <a:xfrm flipH="1">
              <a:off x="11292459" y="5686616"/>
              <a:ext cx="615858" cy="615856"/>
            </a:xfrm>
            <a:prstGeom prst="ellipse">
              <a:avLst/>
            </a:prstGeom>
            <a:solidFill>
              <a:srgbClr val="B21D6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25400" dir="5400000" algn="t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3" name="Group 81">
              <a:extLst>
                <a:ext uri="{FF2B5EF4-FFF2-40B4-BE49-F238E27FC236}">
                  <a16:creationId xmlns:a16="http://schemas.microsoft.com/office/drawing/2014/main" id="{019CD8D4-93D9-4CF3-964B-37D88BE1A35F}"/>
                </a:ext>
              </a:extLst>
            </p:cNvPr>
            <p:cNvGrpSpPr/>
            <p:nvPr/>
          </p:nvGrpSpPr>
          <p:grpSpPr>
            <a:xfrm>
              <a:off x="11443209" y="5897977"/>
              <a:ext cx="301983" cy="201828"/>
              <a:chOff x="4135438" y="3676651"/>
              <a:chExt cx="315913" cy="211138"/>
            </a:xfrm>
          </p:grpSpPr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99568AC3-648C-4C58-94A0-C5D0BE8BD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438" y="3676651"/>
                <a:ext cx="315913" cy="211138"/>
              </a:xfrm>
              <a:custGeom>
                <a:avLst/>
                <a:gdLst>
                  <a:gd name="T0" fmla="*/ 84 w 84"/>
                  <a:gd name="T1" fmla="*/ 50 h 56"/>
                  <a:gd name="T2" fmla="*/ 78 w 84"/>
                  <a:gd name="T3" fmla="*/ 56 h 56"/>
                  <a:gd name="T4" fmla="*/ 6 w 84"/>
                  <a:gd name="T5" fmla="*/ 56 h 56"/>
                  <a:gd name="T6" fmla="*/ 0 w 84"/>
                  <a:gd name="T7" fmla="*/ 50 h 56"/>
                  <a:gd name="T8" fmla="*/ 0 w 84"/>
                  <a:gd name="T9" fmla="*/ 6 h 56"/>
                  <a:gd name="T10" fmla="*/ 6 w 84"/>
                  <a:gd name="T11" fmla="*/ 0 h 56"/>
                  <a:gd name="T12" fmla="*/ 78 w 84"/>
                  <a:gd name="T13" fmla="*/ 0 h 56"/>
                  <a:gd name="T14" fmla="*/ 84 w 84"/>
                  <a:gd name="T15" fmla="*/ 6 h 56"/>
                  <a:gd name="T16" fmla="*/ 84 w 84"/>
                  <a:gd name="T17" fmla="*/ 5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56">
                    <a:moveTo>
                      <a:pt x="84" y="50"/>
                    </a:moveTo>
                    <a:cubicBezTo>
                      <a:pt x="84" y="53"/>
                      <a:pt x="81" y="56"/>
                      <a:pt x="78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3" y="56"/>
                      <a:pt x="0" y="53"/>
                      <a:pt x="0" y="5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1" y="0"/>
                      <a:pt x="84" y="3"/>
                      <a:pt x="84" y="6"/>
                    </a:cubicBezTo>
                    <a:lnTo>
                      <a:pt x="84" y="50"/>
                    </a:lnTo>
                    <a:close/>
                  </a:path>
                </a:pathLst>
              </a:custGeom>
              <a:noFill/>
              <a:ln w="1270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pPr defTabSz="844083">
                  <a:defRPr/>
                </a:pPr>
                <a:endParaRPr lang="id-ID" sz="1662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42">
                <a:extLst>
                  <a:ext uri="{FF2B5EF4-FFF2-40B4-BE49-F238E27FC236}">
                    <a16:creationId xmlns:a16="http://schemas.microsoft.com/office/drawing/2014/main" id="{8B797DD4-A9D5-42ED-9C25-0058BA00A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6" y="3684589"/>
                <a:ext cx="300038" cy="120650"/>
              </a:xfrm>
              <a:custGeom>
                <a:avLst/>
                <a:gdLst>
                  <a:gd name="T0" fmla="*/ 189 w 189"/>
                  <a:gd name="T1" fmla="*/ 0 h 76"/>
                  <a:gd name="T2" fmla="*/ 94 w 189"/>
                  <a:gd name="T3" fmla="*/ 76 h 76"/>
                  <a:gd name="T4" fmla="*/ 0 w 189"/>
                  <a:gd name="T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9" h="76">
                    <a:moveTo>
                      <a:pt x="189" y="0"/>
                    </a:moveTo>
                    <a:lnTo>
                      <a:pt x="94" y="7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pPr defTabSz="844083">
                  <a:defRPr/>
                </a:pPr>
                <a:endParaRPr lang="id-ID" sz="1662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56" name="Rectangle 55"/>
          <p:cNvSpPr/>
          <p:nvPr/>
        </p:nvSpPr>
        <p:spPr>
          <a:xfrm>
            <a:off x="369824" y="6454183"/>
            <a:ext cx="11822176" cy="355771"/>
          </a:xfrm>
          <a:prstGeom prst="rect">
            <a:avLst/>
          </a:prstGeom>
          <a:gradFill>
            <a:gsLst>
              <a:gs pos="0">
                <a:srgbClr val="F6FEFD">
                  <a:lumMod val="54000"/>
                  <a:alpha val="2000"/>
                </a:srgbClr>
              </a:gs>
              <a:gs pos="35000">
                <a:srgbClr val="F6FEFD"/>
              </a:gs>
              <a:gs pos="86000">
                <a:srgbClr val="D5E9EB">
                  <a:alpha val="72000"/>
                </a:srgbClr>
              </a:gs>
              <a:gs pos="58000">
                <a:srgbClr val="F6FE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89B6A5FE-A160-469F-98F1-712CD53DF4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450" y="3754781"/>
          <a:ext cx="4602465" cy="2512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748272" imgH="2941320" progId="">
                  <p:embed/>
                </p:oleObj>
              </mc:Choice>
              <mc:Fallback>
                <p:oleObj name="CorelDRAW" r:id="rId4" imgW="6748272" imgH="2941320" progId="">
                  <p:embed/>
                  <p:pic>
                    <p:nvPicPr>
                      <p:cNvPr id="58" name="Object 57">
                        <a:extLst>
                          <a:ext uri="{FF2B5EF4-FFF2-40B4-BE49-F238E27FC236}">
                            <a16:creationId xmlns:a16="http://schemas.microsoft.com/office/drawing/2014/main" id="{89B6A5FE-A160-469F-98F1-712CD53DF4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00000" contrast="-73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754781"/>
                        <a:ext cx="4602465" cy="2512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46">
            <a:extLst>
              <a:ext uri="{FF2B5EF4-FFF2-40B4-BE49-F238E27FC236}">
                <a16:creationId xmlns:a16="http://schemas.microsoft.com/office/drawing/2014/main" id="{84CA6367-2CF9-B34D-A8A7-1D9008920306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19" y="6515164"/>
            <a:ext cx="388997" cy="3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ounded Rectangle 2">
            <a:extLst>
              <a:ext uri="{FF2B5EF4-FFF2-40B4-BE49-F238E27FC236}">
                <a16:creationId xmlns:a16="http://schemas.microsoft.com/office/drawing/2014/main" id="{9C6AC388-C148-784C-A8C8-C7A389661340}"/>
              </a:ext>
            </a:extLst>
          </p:cNvPr>
          <p:cNvSpPr/>
          <p:nvPr/>
        </p:nvSpPr>
        <p:spPr>
          <a:xfrm>
            <a:off x="8625410" y="6614226"/>
            <a:ext cx="297037" cy="228199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7" name="Donut 39">
            <a:extLst>
              <a:ext uri="{FF2B5EF4-FFF2-40B4-BE49-F238E27FC236}">
                <a16:creationId xmlns:a16="http://schemas.microsoft.com/office/drawing/2014/main" id="{ACFA2E84-B026-AD4E-86B5-6142A92A9AB6}"/>
              </a:ext>
            </a:extLst>
          </p:cNvPr>
          <p:cNvSpPr/>
          <p:nvPr/>
        </p:nvSpPr>
        <p:spPr>
          <a:xfrm>
            <a:off x="10098716" y="6568445"/>
            <a:ext cx="304012" cy="27288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2E7C4F4-2CF6-8042-B932-A34E6E75BB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079002" y="6614226"/>
            <a:ext cx="357033" cy="20955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72DCABB-9D26-B293-257A-632D23B925DF}"/>
              </a:ext>
            </a:extLst>
          </p:cNvPr>
          <p:cNvSpPr txBox="1">
            <a:spLocks noChangeArrowheads="1"/>
          </p:cNvSpPr>
          <p:nvPr/>
        </p:nvSpPr>
        <p:spPr>
          <a:xfrm>
            <a:off x="6469372" y="3993553"/>
            <a:ext cx="5796143" cy="1115705"/>
          </a:xfrm>
          <a:prstGeom prst="rect">
            <a:avLst/>
          </a:prstGeom>
        </p:spPr>
        <p:txBody>
          <a:bodyPr lIns="136412" tIns="68208" rIns="136412" bIns="68208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11586" indent="-511586">
              <a:buClr>
                <a:srgbClr val="0000FF"/>
              </a:buClr>
              <a:defRPr/>
            </a:pPr>
            <a:r>
              <a:rPr lang="en-US" sz="2000" b="1" u="sng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Dr. Horas Maurits Panjaitan, </a:t>
            </a:r>
            <a:r>
              <a:rPr lang="en-US" sz="2000" b="1" u="sng" dirty="0" err="1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M.Ec.Dev</a:t>
            </a:r>
            <a:r>
              <a:rPr lang="en-US" sz="2000" b="1" u="sng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.</a:t>
            </a:r>
          </a:p>
          <a:p>
            <a:pPr marL="511586" indent="-511586">
              <a:buClr>
                <a:srgbClr val="0000FF"/>
              </a:buClr>
              <a:defRPr/>
            </a:pPr>
            <a:r>
              <a:rPr lang="en-US" sz="2000" b="1" dirty="0" err="1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Sekretaris</a:t>
            </a:r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Ditjen</a:t>
            </a:r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 Bina </a:t>
            </a:r>
            <a:r>
              <a:rPr lang="en-US" sz="2000" b="1" dirty="0" err="1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Keuangan</a:t>
            </a:r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 Daerah</a:t>
            </a:r>
          </a:p>
        </p:txBody>
      </p:sp>
    </p:spTree>
    <p:extLst>
      <p:ext uri="{BB962C8B-B14F-4D97-AF65-F5344CB8AC3E}">
        <p14:creationId xmlns:p14="http://schemas.microsoft.com/office/powerpoint/2010/main" val="92119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335FE-BD6B-6005-225B-A620122C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4313DDC6-AE7C-712E-A465-874E7367CDF3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4495D040-2C97-118D-4A03-5F40BACAE43D}"/>
              </a:ext>
            </a:extLst>
          </p:cNvPr>
          <p:cNvSpPr/>
          <p:nvPr/>
        </p:nvSpPr>
        <p:spPr>
          <a:xfrm>
            <a:off x="2107692" y="1230629"/>
            <a:ext cx="1737360" cy="323215"/>
          </a:xfrm>
          <a:custGeom>
            <a:avLst/>
            <a:gdLst/>
            <a:ahLst/>
            <a:cxnLst/>
            <a:rect l="l" t="t" r="r" b="b"/>
            <a:pathLst>
              <a:path w="1737360" h="323215">
                <a:moveTo>
                  <a:pt x="1737360" y="0"/>
                </a:moveTo>
                <a:lnTo>
                  <a:pt x="1662684" y="0"/>
                </a:lnTo>
                <a:lnTo>
                  <a:pt x="1437132" y="0"/>
                </a:lnTo>
                <a:lnTo>
                  <a:pt x="1286256" y="0"/>
                </a:lnTo>
                <a:lnTo>
                  <a:pt x="0" y="0"/>
                </a:lnTo>
                <a:lnTo>
                  <a:pt x="0" y="323088"/>
                </a:lnTo>
                <a:lnTo>
                  <a:pt x="1286256" y="323088"/>
                </a:lnTo>
                <a:lnTo>
                  <a:pt x="1437132" y="323088"/>
                </a:lnTo>
                <a:lnTo>
                  <a:pt x="1662684" y="323088"/>
                </a:lnTo>
                <a:lnTo>
                  <a:pt x="1737360" y="323088"/>
                </a:lnTo>
                <a:lnTo>
                  <a:pt x="173736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3A959CB8-B0AA-C763-8C91-F7E856BB3774}"/>
              </a:ext>
            </a:extLst>
          </p:cNvPr>
          <p:cNvSpPr txBox="1"/>
          <p:nvPr/>
        </p:nvSpPr>
        <p:spPr>
          <a:xfrm>
            <a:off x="1322577" y="1019765"/>
            <a:ext cx="71501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85" dirty="0">
                <a:solidFill>
                  <a:srgbClr val="001F5F"/>
                </a:solidFill>
                <a:latin typeface="Arial Black"/>
                <a:cs typeface="Arial Black"/>
              </a:rPr>
              <a:t>Kebijakan</a:t>
            </a:r>
            <a:r>
              <a:rPr sz="1900" spc="-9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45" dirty="0">
                <a:solidFill>
                  <a:srgbClr val="001F5F"/>
                </a:solidFill>
                <a:latin typeface="Arial Black"/>
                <a:cs typeface="Arial Black"/>
              </a:rPr>
              <a:t>fiskal</a:t>
            </a:r>
            <a:r>
              <a:rPr sz="1900" spc="-8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65" dirty="0">
                <a:solidFill>
                  <a:srgbClr val="001F5F"/>
                </a:solidFill>
                <a:latin typeface="Arial Black"/>
                <a:cs typeface="Arial Black"/>
              </a:rPr>
              <a:t>melalui</a:t>
            </a:r>
            <a:r>
              <a:rPr sz="1900" spc="-7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001F5F"/>
                </a:solidFill>
                <a:latin typeface="Arial Black"/>
                <a:cs typeface="Arial Black"/>
              </a:rPr>
              <a:t>3</a:t>
            </a:r>
            <a:r>
              <a:rPr sz="1900" spc="-9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65" dirty="0">
                <a:solidFill>
                  <a:srgbClr val="001F5F"/>
                </a:solidFill>
                <a:latin typeface="Arial Black"/>
                <a:cs typeface="Arial Black"/>
              </a:rPr>
              <a:t>(tiga)</a:t>
            </a:r>
            <a:r>
              <a:rPr sz="1900" spc="-9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55" dirty="0">
                <a:solidFill>
                  <a:srgbClr val="001F5F"/>
                </a:solidFill>
                <a:latin typeface="Arial Black"/>
                <a:cs typeface="Arial Black"/>
              </a:rPr>
              <a:t>fungsi </a:t>
            </a:r>
            <a:r>
              <a:rPr sz="1900" spc="-50" dirty="0">
                <a:solidFill>
                  <a:srgbClr val="001F5F"/>
                </a:solidFill>
                <a:latin typeface="Arial Black"/>
                <a:cs typeface="Arial Black"/>
              </a:rPr>
              <a:t>strategis,</a:t>
            </a:r>
            <a:r>
              <a:rPr sz="1900" spc="-9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60" dirty="0">
                <a:solidFill>
                  <a:srgbClr val="001F5F"/>
                </a:solidFill>
                <a:latin typeface="Arial Black"/>
                <a:cs typeface="Arial Black"/>
              </a:rPr>
              <a:t>yaitu:</a:t>
            </a:r>
            <a:r>
              <a:rPr sz="1900" spc="-7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001F5F"/>
                </a:solidFill>
                <a:latin typeface="Arial Black"/>
                <a:cs typeface="Arial Black"/>
              </a:rPr>
              <a:t>1)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275FF0CB-48C1-02C4-1D8A-4D558C21D54D}"/>
              </a:ext>
            </a:extLst>
          </p:cNvPr>
          <p:cNvSpPr txBox="1"/>
          <p:nvPr/>
        </p:nvSpPr>
        <p:spPr>
          <a:xfrm>
            <a:off x="8535923" y="1011174"/>
            <a:ext cx="2691765" cy="3232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095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65"/>
              </a:spcBef>
            </a:pPr>
            <a:r>
              <a:rPr sz="1900" spc="-55" dirty="0">
                <a:solidFill>
                  <a:srgbClr val="FF0000"/>
                </a:solidFill>
                <a:latin typeface="Arial Black"/>
                <a:cs typeface="Arial Black"/>
              </a:rPr>
              <a:t>alokasi;</a:t>
            </a:r>
            <a:r>
              <a:rPr sz="1900" spc="-10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FF0000"/>
                </a:solidFill>
                <a:latin typeface="Arial Black"/>
                <a:cs typeface="Arial Black"/>
              </a:rPr>
              <a:t>2)</a:t>
            </a:r>
            <a:r>
              <a:rPr sz="1900" spc="-13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FF0000"/>
                </a:solidFill>
                <a:latin typeface="Arial Black"/>
                <a:cs typeface="Arial Black"/>
              </a:rPr>
              <a:t>distribusi;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52FE9FAB-E336-BBF4-6660-9AB757A15F6B}"/>
              </a:ext>
            </a:extLst>
          </p:cNvPr>
          <p:cNvSpPr txBox="1"/>
          <p:nvPr/>
        </p:nvSpPr>
        <p:spPr>
          <a:xfrm>
            <a:off x="1321053" y="1239602"/>
            <a:ext cx="9844405" cy="753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005"/>
              </a:lnSpc>
              <a:spcBef>
                <a:spcPts val="95"/>
              </a:spcBef>
              <a:tabLst>
                <a:tab pos="5474335" algn="l"/>
              </a:tabLst>
            </a:pPr>
            <a:r>
              <a:rPr sz="1900" spc="-45" dirty="0">
                <a:solidFill>
                  <a:srgbClr val="001F5F"/>
                </a:solidFill>
                <a:latin typeface="Arial Black"/>
                <a:cs typeface="Arial Black"/>
              </a:rPr>
              <a:t>dan</a:t>
            </a:r>
            <a:r>
              <a:rPr sz="1900" spc="-11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55" dirty="0">
                <a:solidFill>
                  <a:srgbClr val="001F5F"/>
                </a:solidFill>
                <a:latin typeface="Arial Black"/>
                <a:cs typeface="Arial Black"/>
              </a:rPr>
              <a:t>3)</a:t>
            </a:r>
            <a:r>
              <a:rPr sz="1900" spc="-55" dirty="0">
                <a:solidFill>
                  <a:srgbClr val="FF0000"/>
                </a:solidFill>
                <a:latin typeface="Arial Black"/>
                <a:cs typeface="Arial Black"/>
              </a:rPr>
              <a:t>stabilisasi,</a:t>
            </a:r>
            <a:r>
              <a:rPr sz="1900" spc="-9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1900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00" spc="-65" dirty="0">
                <a:solidFill>
                  <a:srgbClr val="001F5F"/>
                </a:solidFill>
                <a:latin typeface="Arial Black"/>
                <a:cs typeface="Arial Black"/>
              </a:rPr>
              <a:t>memiliki</a:t>
            </a:r>
            <a:r>
              <a:rPr sz="1900" spc="-9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40" dirty="0">
                <a:solidFill>
                  <a:srgbClr val="001F5F"/>
                </a:solidFill>
                <a:latin typeface="Arial Black"/>
                <a:cs typeface="Arial Black"/>
              </a:rPr>
              <a:t>peran</a:t>
            </a:r>
            <a:r>
              <a:rPr sz="1900" spc="-9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001F5F"/>
                </a:solidFill>
                <a:latin typeface="Arial Black"/>
                <a:cs typeface="Arial Black"/>
              </a:rPr>
              <a:t>sentral</a:t>
            </a:r>
            <a:r>
              <a:rPr sz="1900" dirty="0">
                <a:solidFill>
                  <a:srgbClr val="001F5F"/>
                </a:solidFill>
                <a:latin typeface="Arial Black"/>
                <a:cs typeface="Arial Black"/>
              </a:rPr>
              <a:t>	</a:t>
            </a:r>
            <a:r>
              <a:rPr sz="1900" spc="-70" dirty="0">
                <a:solidFill>
                  <a:srgbClr val="001F5F"/>
                </a:solidFill>
                <a:latin typeface="Arial Black"/>
                <a:cs typeface="Arial Black"/>
              </a:rPr>
              <a:t>dalam</a:t>
            </a:r>
            <a:r>
              <a:rPr sz="1900" spc="-6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70" dirty="0">
                <a:solidFill>
                  <a:srgbClr val="001F5F"/>
                </a:solidFill>
                <a:latin typeface="Arial Black"/>
                <a:cs typeface="Arial Black"/>
              </a:rPr>
              <a:t>pengelolaan</a:t>
            </a:r>
            <a:r>
              <a:rPr sz="1900" spc="-9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FF0000"/>
                </a:solidFill>
                <a:latin typeface="Arial Black"/>
                <a:cs typeface="Arial Black"/>
              </a:rPr>
              <a:t>ekonomi</a:t>
            </a:r>
            <a:r>
              <a:rPr sz="1900" spc="-5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FF0000"/>
                </a:solidFill>
                <a:latin typeface="Arial Black"/>
                <a:cs typeface="Arial Black"/>
              </a:rPr>
              <a:t>makro</a:t>
            </a:r>
            <a:endParaRPr sz="1900" dirty="0">
              <a:latin typeface="Arial Black"/>
              <a:cs typeface="Arial Black"/>
            </a:endParaRPr>
          </a:p>
          <a:p>
            <a:pPr marL="262255" marR="255270" algn="ctr">
              <a:lnSpc>
                <a:spcPct val="75800"/>
              </a:lnSpc>
              <a:spcBef>
                <a:spcPts val="275"/>
              </a:spcBef>
            </a:pPr>
            <a:r>
              <a:rPr sz="1900" spc="-60" dirty="0">
                <a:solidFill>
                  <a:srgbClr val="FF0000"/>
                </a:solidFill>
                <a:latin typeface="Arial Black"/>
                <a:cs typeface="Arial Black"/>
              </a:rPr>
              <a:t>yang</a:t>
            </a:r>
            <a:r>
              <a:rPr sz="1900" spc="-1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900" spc="-55" dirty="0">
                <a:solidFill>
                  <a:srgbClr val="FF0000"/>
                </a:solidFill>
                <a:latin typeface="Arial Black"/>
                <a:cs typeface="Arial Black"/>
              </a:rPr>
              <a:t>kuat,</a:t>
            </a:r>
            <a:r>
              <a:rPr sz="1900" spc="-10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900" spc="-60" dirty="0">
                <a:solidFill>
                  <a:srgbClr val="FF0000"/>
                </a:solidFill>
                <a:latin typeface="Arial Black"/>
                <a:cs typeface="Arial Black"/>
              </a:rPr>
              <a:t>sehat,</a:t>
            </a:r>
            <a:r>
              <a:rPr sz="1900" spc="-1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900" spc="-40" dirty="0">
                <a:solidFill>
                  <a:srgbClr val="FF0000"/>
                </a:solidFill>
                <a:latin typeface="Arial Black"/>
                <a:cs typeface="Arial Black"/>
              </a:rPr>
              <a:t>dan</a:t>
            </a:r>
            <a:r>
              <a:rPr sz="1900" spc="-12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900" spc="-30" dirty="0" err="1">
                <a:solidFill>
                  <a:srgbClr val="FF0000"/>
                </a:solidFill>
                <a:latin typeface="Arial Black"/>
                <a:cs typeface="Arial Black"/>
              </a:rPr>
              <a:t>inklusif</a:t>
            </a:r>
            <a:r>
              <a:rPr sz="1900" spc="16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sz="1900" spc="-55" dirty="0" err="1">
                <a:solidFill>
                  <a:srgbClr val="6EAC46"/>
                </a:solidFill>
                <a:latin typeface="Arial Black"/>
                <a:cs typeface="Arial Black"/>
              </a:rPr>
              <a:t>terutama</a:t>
            </a:r>
            <a:r>
              <a:rPr lang="en-US" sz="1900" spc="-55" dirty="0">
                <a:solidFill>
                  <a:srgbClr val="6EAC46"/>
                </a:solidFill>
                <a:latin typeface="Arial Black"/>
                <a:cs typeface="Arial Black"/>
              </a:rPr>
              <a:t> </a:t>
            </a:r>
            <a:r>
              <a:rPr lang="en-US" sz="1900" spc="-105" dirty="0" err="1">
                <a:solidFill>
                  <a:srgbClr val="6EAC46"/>
                </a:solidFill>
                <a:latin typeface="Arial Black"/>
                <a:cs typeface="Arial Black"/>
              </a:rPr>
              <a:t>dalam</a:t>
            </a:r>
            <a:r>
              <a:rPr lang="en-US" sz="1900" spc="-105" dirty="0">
                <a:solidFill>
                  <a:srgbClr val="6EAC46"/>
                </a:solidFill>
                <a:latin typeface="Arial Black"/>
                <a:cs typeface="Arial Black"/>
              </a:rPr>
              <a:t> </a:t>
            </a:r>
            <a:r>
              <a:rPr sz="1900" spc="-65" dirty="0" err="1">
                <a:solidFill>
                  <a:srgbClr val="6EAC46"/>
                </a:solidFill>
                <a:latin typeface="Arial Black"/>
                <a:cs typeface="Arial Black"/>
              </a:rPr>
              <a:t>mendukung</a:t>
            </a:r>
            <a:r>
              <a:rPr sz="1900" spc="-95" dirty="0">
                <a:solidFill>
                  <a:srgbClr val="6EAC46"/>
                </a:solidFill>
                <a:latin typeface="Arial Black"/>
                <a:cs typeface="Arial Black"/>
              </a:rPr>
              <a:t> </a:t>
            </a:r>
            <a:r>
              <a:rPr sz="1900" spc="-70" dirty="0" err="1">
                <a:solidFill>
                  <a:srgbClr val="6EAC46"/>
                </a:solidFill>
                <a:latin typeface="Arial Black"/>
                <a:cs typeface="Arial Black"/>
              </a:rPr>
              <a:t>pembangunan</a:t>
            </a:r>
            <a:r>
              <a:rPr sz="1900" spc="-90" dirty="0">
                <a:solidFill>
                  <a:srgbClr val="6EAC46"/>
                </a:solidFill>
                <a:latin typeface="Arial Black"/>
                <a:cs typeface="Arial Black"/>
              </a:rPr>
              <a:t> </a:t>
            </a:r>
            <a:r>
              <a:rPr lang="en-US" sz="1900" spc="-45" dirty="0" err="1">
                <a:solidFill>
                  <a:srgbClr val="6EAC46"/>
                </a:solidFill>
                <a:latin typeface="Arial Black"/>
                <a:cs typeface="Arial Black"/>
              </a:rPr>
              <a:t>daerah</a:t>
            </a:r>
            <a:r>
              <a:rPr sz="1900" spc="-60" dirty="0">
                <a:solidFill>
                  <a:srgbClr val="6EAC46"/>
                </a:solidFill>
                <a:latin typeface="Arial Black"/>
                <a:cs typeface="Arial Black"/>
              </a:rPr>
              <a:t> </a:t>
            </a:r>
            <a:r>
              <a:rPr sz="1900" spc="-10" dirty="0" err="1">
                <a:solidFill>
                  <a:srgbClr val="6EAC46"/>
                </a:solidFill>
                <a:latin typeface="Arial Black"/>
                <a:cs typeface="Arial Black"/>
              </a:rPr>
              <a:t>berkelanjutan</a:t>
            </a:r>
            <a:endParaRPr sz="1900" dirty="0">
              <a:latin typeface="Arial Black"/>
              <a:cs typeface="Arial Black"/>
            </a:endParaRPr>
          </a:p>
        </p:txBody>
      </p:sp>
      <p:grpSp>
        <p:nvGrpSpPr>
          <p:cNvPr id="7" name="object 13">
            <a:extLst>
              <a:ext uri="{FF2B5EF4-FFF2-40B4-BE49-F238E27FC236}">
                <a16:creationId xmlns:a16="http://schemas.microsoft.com/office/drawing/2014/main" id="{30342039-11E9-D1EC-3FEC-7680CBC2177C}"/>
              </a:ext>
            </a:extLst>
          </p:cNvPr>
          <p:cNvGrpSpPr/>
          <p:nvPr/>
        </p:nvGrpSpPr>
        <p:grpSpPr>
          <a:xfrm>
            <a:off x="788923" y="2303145"/>
            <a:ext cx="10710545" cy="4106545"/>
            <a:chOff x="788923" y="2303145"/>
            <a:chExt cx="10710545" cy="4106545"/>
          </a:xfrm>
        </p:grpSpPr>
        <p:sp>
          <p:nvSpPr>
            <p:cNvPr id="8" name="object 14">
              <a:extLst>
                <a:ext uri="{FF2B5EF4-FFF2-40B4-BE49-F238E27FC236}">
                  <a16:creationId xmlns:a16="http://schemas.microsoft.com/office/drawing/2014/main" id="{E6C0A62D-1CBA-8E5B-F2EB-94F84E6910D4}"/>
                </a:ext>
              </a:extLst>
            </p:cNvPr>
            <p:cNvSpPr/>
            <p:nvPr/>
          </p:nvSpPr>
          <p:spPr>
            <a:xfrm>
              <a:off x="788923" y="4698619"/>
              <a:ext cx="4243070" cy="1341120"/>
            </a:xfrm>
            <a:custGeom>
              <a:avLst/>
              <a:gdLst/>
              <a:ahLst/>
              <a:cxnLst/>
              <a:rect l="l" t="t" r="r" b="b"/>
              <a:pathLst>
                <a:path w="4243070" h="1341120">
                  <a:moveTo>
                    <a:pt x="4243070" y="0"/>
                  </a:moveTo>
                  <a:lnTo>
                    <a:pt x="0" y="0"/>
                  </a:lnTo>
                  <a:lnTo>
                    <a:pt x="0" y="1340865"/>
                  </a:lnTo>
                  <a:lnTo>
                    <a:pt x="4243070" y="1340865"/>
                  </a:lnTo>
                  <a:lnTo>
                    <a:pt x="4243070" y="0"/>
                  </a:lnTo>
                  <a:close/>
                </a:path>
              </a:pathLst>
            </a:custGeom>
            <a:solidFill>
              <a:srgbClr val="DEEBF7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29D283E9-ED9A-E155-B0B2-52C90F6F9B4B}"/>
                </a:ext>
              </a:extLst>
            </p:cNvPr>
            <p:cNvSpPr/>
            <p:nvPr/>
          </p:nvSpPr>
          <p:spPr>
            <a:xfrm>
              <a:off x="5880989" y="4371975"/>
              <a:ext cx="5618480" cy="1667510"/>
            </a:xfrm>
            <a:custGeom>
              <a:avLst/>
              <a:gdLst/>
              <a:ahLst/>
              <a:cxnLst/>
              <a:rect l="l" t="t" r="r" b="b"/>
              <a:pathLst>
                <a:path w="5618480" h="1667510">
                  <a:moveTo>
                    <a:pt x="5618099" y="0"/>
                  </a:moveTo>
                  <a:lnTo>
                    <a:pt x="0" y="0"/>
                  </a:lnTo>
                  <a:lnTo>
                    <a:pt x="0" y="1667510"/>
                  </a:lnTo>
                  <a:lnTo>
                    <a:pt x="5618099" y="1667510"/>
                  </a:lnTo>
                  <a:lnTo>
                    <a:pt x="5618099" y="0"/>
                  </a:lnTo>
                  <a:close/>
                </a:path>
              </a:pathLst>
            </a:custGeom>
            <a:solidFill>
              <a:srgbClr val="E0E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CEB876A7-1515-A5E0-4F81-6084BBE44E41}"/>
                </a:ext>
              </a:extLst>
            </p:cNvPr>
            <p:cNvSpPr/>
            <p:nvPr/>
          </p:nvSpPr>
          <p:spPr>
            <a:xfrm>
              <a:off x="4732146" y="4356862"/>
              <a:ext cx="2286000" cy="2046605"/>
            </a:xfrm>
            <a:custGeom>
              <a:avLst/>
              <a:gdLst/>
              <a:ahLst/>
              <a:cxnLst/>
              <a:rect l="l" t="t" r="r" b="b"/>
              <a:pathLst>
                <a:path w="2286000" h="2046604">
                  <a:moveTo>
                    <a:pt x="2286000" y="0"/>
                  </a:moveTo>
                  <a:lnTo>
                    <a:pt x="0" y="0"/>
                  </a:lnTo>
                  <a:lnTo>
                    <a:pt x="1143000" y="2045995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48E4053E-FAC5-EF32-1CC4-69ECB5036685}"/>
                </a:ext>
              </a:extLst>
            </p:cNvPr>
            <p:cNvSpPr/>
            <p:nvPr/>
          </p:nvSpPr>
          <p:spPr>
            <a:xfrm>
              <a:off x="4732146" y="4356862"/>
              <a:ext cx="2286000" cy="2046605"/>
            </a:xfrm>
            <a:custGeom>
              <a:avLst/>
              <a:gdLst/>
              <a:ahLst/>
              <a:cxnLst/>
              <a:rect l="l" t="t" r="r" b="b"/>
              <a:pathLst>
                <a:path w="2286000" h="2046604">
                  <a:moveTo>
                    <a:pt x="2286000" y="0"/>
                  </a:moveTo>
                  <a:lnTo>
                    <a:pt x="1143000" y="2045995"/>
                  </a:lnTo>
                  <a:lnTo>
                    <a:pt x="0" y="0"/>
                  </a:lnTo>
                  <a:lnTo>
                    <a:pt x="228600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1A8EE4D5-6092-0C78-9383-833264722323}"/>
                </a:ext>
              </a:extLst>
            </p:cNvPr>
            <p:cNvSpPr/>
            <p:nvPr/>
          </p:nvSpPr>
          <p:spPr>
            <a:xfrm>
              <a:off x="5875146" y="4356862"/>
              <a:ext cx="2286000" cy="2046605"/>
            </a:xfrm>
            <a:custGeom>
              <a:avLst/>
              <a:gdLst/>
              <a:ahLst/>
              <a:cxnLst/>
              <a:rect l="l" t="t" r="r" b="b"/>
              <a:pathLst>
                <a:path w="2286000" h="2046604">
                  <a:moveTo>
                    <a:pt x="1143000" y="0"/>
                  </a:moveTo>
                  <a:lnTo>
                    <a:pt x="0" y="2045995"/>
                  </a:lnTo>
                  <a:lnTo>
                    <a:pt x="2286000" y="2045995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E0E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5401D89B-3751-68FB-C412-B0DBD69CC79C}"/>
                </a:ext>
              </a:extLst>
            </p:cNvPr>
            <p:cNvSpPr/>
            <p:nvPr/>
          </p:nvSpPr>
          <p:spPr>
            <a:xfrm>
              <a:off x="5875146" y="4356862"/>
              <a:ext cx="2286000" cy="2046605"/>
            </a:xfrm>
            <a:custGeom>
              <a:avLst/>
              <a:gdLst/>
              <a:ahLst/>
              <a:cxnLst/>
              <a:rect l="l" t="t" r="r" b="b"/>
              <a:pathLst>
                <a:path w="2286000" h="2046604">
                  <a:moveTo>
                    <a:pt x="0" y="2045995"/>
                  </a:moveTo>
                  <a:lnTo>
                    <a:pt x="1143000" y="0"/>
                  </a:lnTo>
                  <a:lnTo>
                    <a:pt x="2286000" y="2045995"/>
                  </a:lnTo>
                  <a:lnTo>
                    <a:pt x="0" y="204599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D90BBC69-CCBA-487F-5383-60AD3D44A647}"/>
                </a:ext>
              </a:extLst>
            </p:cNvPr>
            <p:cNvSpPr/>
            <p:nvPr/>
          </p:nvSpPr>
          <p:spPr>
            <a:xfrm>
              <a:off x="3589147" y="4356862"/>
              <a:ext cx="2286000" cy="2046605"/>
            </a:xfrm>
            <a:custGeom>
              <a:avLst/>
              <a:gdLst/>
              <a:ahLst/>
              <a:cxnLst/>
              <a:rect l="l" t="t" r="r" b="b"/>
              <a:pathLst>
                <a:path w="2286000" h="2046604">
                  <a:moveTo>
                    <a:pt x="1143000" y="0"/>
                  </a:moveTo>
                  <a:lnTo>
                    <a:pt x="0" y="2045995"/>
                  </a:lnTo>
                  <a:lnTo>
                    <a:pt x="2286000" y="2045995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83C5780A-BED3-7FA3-E0BE-8ED68B79F284}"/>
                </a:ext>
              </a:extLst>
            </p:cNvPr>
            <p:cNvSpPr/>
            <p:nvPr/>
          </p:nvSpPr>
          <p:spPr>
            <a:xfrm>
              <a:off x="3589147" y="4356862"/>
              <a:ext cx="2286000" cy="2046605"/>
            </a:xfrm>
            <a:custGeom>
              <a:avLst/>
              <a:gdLst/>
              <a:ahLst/>
              <a:cxnLst/>
              <a:rect l="l" t="t" r="r" b="b"/>
              <a:pathLst>
                <a:path w="2286000" h="2046604">
                  <a:moveTo>
                    <a:pt x="0" y="2045995"/>
                  </a:moveTo>
                  <a:lnTo>
                    <a:pt x="1143000" y="0"/>
                  </a:lnTo>
                  <a:lnTo>
                    <a:pt x="2286000" y="2045995"/>
                  </a:lnTo>
                  <a:lnTo>
                    <a:pt x="0" y="204599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80799727-5ED7-BCDB-CA84-FFD40804D2BD}"/>
                </a:ext>
              </a:extLst>
            </p:cNvPr>
            <p:cNvSpPr/>
            <p:nvPr/>
          </p:nvSpPr>
          <p:spPr>
            <a:xfrm>
              <a:off x="4732146" y="2303145"/>
              <a:ext cx="6767195" cy="2054225"/>
            </a:xfrm>
            <a:custGeom>
              <a:avLst/>
              <a:gdLst/>
              <a:ahLst/>
              <a:cxnLst/>
              <a:rect l="l" t="t" r="r" b="b"/>
              <a:pathLst>
                <a:path w="6767195" h="2054225">
                  <a:moveTo>
                    <a:pt x="6767068" y="0"/>
                  </a:moveTo>
                  <a:lnTo>
                    <a:pt x="1230122" y="0"/>
                  </a:lnTo>
                  <a:lnTo>
                    <a:pt x="1230122" y="30733"/>
                  </a:lnTo>
                  <a:lnTo>
                    <a:pt x="0" y="2053716"/>
                  </a:lnTo>
                  <a:lnTo>
                    <a:pt x="2488183" y="2053716"/>
                  </a:lnTo>
                  <a:lnTo>
                    <a:pt x="2035302" y="1308988"/>
                  </a:lnTo>
                  <a:lnTo>
                    <a:pt x="6767068" y="1308988"/>
                  </a:lnTo>
                  <a:lnTo>
                    <a:pt x="6767068" y="0"/>
                  </a:lnTo>
                  <a:close/>
                </a:path>
              </a:pathLst>
            </a:custGeom>
            <a:solidFill>
              <a:srgbClr val="F9E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BAF73FC7-2A2D-154E-A3A2-0827E39173A4}"/>
                </a:ext>
              </a:extLst>
            </p:cNvPr>
            <p:cNvSpPr/>
            <p:nvPr/>
          </p:nvSpPr>
          <p:spPr>
            <a:xfrm>
              <a:off x="4732146" y="2310892"/>
              <a:ext cx="2286000" cy="2045970"/>
            </a:xfrm>
            <a:custGeom>
              <a:avLst/>
              <a:gdLst/>
              <a:ahLst/>
              <a:cxnLst/>
              <a:rect l="l" t="t" r="r" b="b"/>
              <a:pathLst>
                <a:path w="2286000" h="2045970">
                  <a:moveTo>
                    <a:pt x="0" y="2045970"/>
                  </a:moveTo>
                  <a:lnTo>
                    <a:pt x="1143000" y="0"/>
                  </a:lnTo>
                  <a:lnTo>
                    <a:pt x="2286000" y="2045970"/>
                  </a:lnTo>
                  <a:lnTo>
                    <a:pt x="0" y="204597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24">
              <a:extLst>
                <a:ext uri="{FF2B5EF4-FFF2-40B4-BE49-F238E27FC236}">
                  <a16:creationId xmlns:a16="http://schemas.microsoft.com/office/drawing/2014/main" id="{29F4232D-FCAE-D833-E706-8FCAF618A81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9400" y="3105213"/>
              <a:ext cx="1005839" cy="900239"/>
            </a:xfrm>
            <a:prstGeom prst="rect">
              <a:avLst/>
            </a:prstGeom>
          </p:spPr>
        </p:pic>
        <p:pic>
          <p:nvPicPr>
            <p:cNvPr id="19" name="object 25">
              <a:extLst>
                <a:ext uri="{FF2B5EF4-FFF2-40B4-BE49-F238E27FC236}">
                  <a16:creationId xmlns:a16="http://schemas.microsoft.com/office/drawing/2014/main" id="{7DFB7344-37D6-BBB2-1554-45DACDE8E06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9281" y="5135854"/>
              <a:ext cx="1157719" cy="782027"/>
            </a:xfrm>
            <a:prstGeom prst="rect">
              <a:avLst/>
            </a:prstGeom>
          </p:spPr>
        </p:pic>
        <p:pic>
          <p:nvPicPr>
            <p:cNvPr id="20" name="object 26">
              <a:extLst>
                <a:ext uri="{FF2B5EF4-FFF2-40B4-BE49-F238E27FC236}">
                  <a16:creationId xmlns:a16="http://schemas.microsoft.com/office/drawing/2014/main" id="{DD0A8A39-76E9-B09A-5581-A1DDAEE529B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73677" y="5240705"/>
              <a:ext cx="1005839" cy="900226"/>
            </a:xfrm>
            <a:prstGeom prst="rect">
              <a:avLst/>
            </a:prstGeom>
          </p:spPr>
        </p:pic>
        <p:sp>
          <p:nvSpPr>
            <p:cNvPr id="21" name="object 27">
              <a:extLst>
                <a:ext uri="{FF2B5EF4-FFF2-40B4-BE49-F238E27FC236}">
                  <a16:creationId xmlns:a16="http://schemas.microsoft.com/office/drawing/2014/main" id="{7393C381-DB33-D748-7F24-285304918C52}"/>
                </a:ext>
              </a:extLst>
            </p:cNvPr>
            <p:cNvSpPr/>
            <p:nvPr/>
          </p:nvSpPr>
          <p:spPr>
            <a:xfrm>
              <a:off x="4609083" y="5195570"/>
              <a:ext cx="753745" cy="645795"/>
            </a:xfrm>
            <a:custGeom>
              <a:avLst/>
              <a:gdLst/>
              <a:ahLst/>
              <a:cxnLst/>
              <a:rect l="l" t="t" r="r" b="b"/>
              <a:pathLst>
                <a:path w="753745" h="645795">
                  <a:moveTo>
                    <a:pt x="597788" y="0"/>
                  </a:moveTo>
                  <a:lnTo>
                    <a:pt x="0" y="216915"/>
                  </a:lnTo>
                  <a:lnTo>
                    <a:pt x="155575" y="645439"/>
                  </a:lnTo>
                  <a:lnTo>
                    <a:pt x="753237" y="428548"/>
                  </a:lnTo>
                  <a:lnTo>
                    <a:pt x="597788" y="0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8">
              <a:extLst>
                <a:ext uri="{FF2B5EF4-FFF2-40B4-BE49-F238E27FC236}">
                  <a16:creationId xmlns:a16="http://schemas.microsoft.com/office/drawing/2014/main" id="{79ACD379-D0FD-A7CC-D022-79474D86DA5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7794" y="5058994"/>
              <a:ext cx="910526" cy="864400"/>
            </a:xfrm>
            <a:prstGeom prst="rect">
              <a:avLst/>
            </a:prstGeom>
          </p:spPr>
        </p:pic>
        <p:pic>
          <p:nvPicPr>
            <p:cNvPr id="23" name="object 29">
              <a:extLst>
                <a:ext uri="{FF2B5EF4-FFF2-40B4-BE49-F238E27FC236}">
                  <a16:creationId xmlns:a16="http://schemas.microsoft.com/office/drawing/2014/main" id="{D09E4DAB-AE6D-4BB5-F464-6EF3A68DC5C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7429" y="5494782"/>
              <a:ext cx="218033" cy="217271"/>
            </a:xfrm>
            <a:prstGeom prst="rect">
              <a:avLst/>
            </a:prstGeom>
          </p:spPr>
        </p:pic>
      </p:grpSp>
      <p:sp>
        <p:nvSpPr>
          <p:cNvPr id="24" name="object 30">
            <a:extLst>
              <a:ext uri="{FF2B5EF4-FFF2-40B4-BE49-F238E27FC236}">
                <a16:creationId xmlns:a16="http://schemas.microsoft.com/office/drawing/2014/main" id="{54D6C38F-AB4F-C3A8-AE80-D1815D295F35}"/>
              </a:ext>
            </a:extLst>
          </p:cNvPr>
          <p:cNvSpPr txBox="1"/>
          <p:nvPr/>
        </p:nvSpPr>
        <p:spPr>
          <a:xfrm>
            <a:off x="4239895" y="6065926"/>
            <a:ext cx="10725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highlight>
                  <a:srgbClr val="FFFF00"/>
                </a:highlight>
                <a:latin typeface="Trebuchet MS"/>
                <a:cs typeface="Trebuchet MS"/>
              </a:rPr>
              <a:t>DISTRIBUSI</a:t>
            </a:r>
            <a:endParaRPr sz="1800" dirty="0">
              <a:highlight>
                <a:srgbClr val="FFFF00"/>
              </a:highlight>
              <a:latin typeface="Trebuchet MS"/>
              <a:cs typeface="Trebuchet MS"/>
            </a:endParaRPr>
          </a:p>
        </p:txBody>
      </p:sp>
      <p:sp>
        <p:nvSpPr>
          <p:cNvPr id="25" name="object 31">
            <a:extLst>
              <a:ext uri="{FF2B5EF4-FFF2-40B4-BE49-F238E27FC236}">
                <a16:creationId xmlns:a16="http://schemas.microsoft.com/office/drawing/2014/main" id="{D741C315-44C1-3B4C-89E9-69A60E3C4A94}"/>
              </a:ext>
            </a:extLst>
          </p:cNvPr>
          <p:cNvSpPr txBox="1"/>
          <p:nvPr/>
        </p:nvSpPr>
        <p:spPr>
          <a:xfrm>
            <a:off x="6523101" y="6060440"/>
            <a:ext cx="1136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90" dirty="0">
                <a:highlight>
                  <a:srgbClr val="FFFF00"/>
                </a:highlight>
                <a:latin typeface="Trebuchet MS"/>
                <a:cs typeface="Trebuchet MS"/>
              </a:rPr>
              <a:t>STABILISASI</a:t>
            </a:r>
            <a:endParaRPr sz="1800" dirty="0">
              <a:highlight>
                <a:srgbClr val="FFFF00"/>
              </a:highlight>
              <a:latin typeface="Trebuchet MS"/>
              <a:cs typeface="Trebuchet MS"/>
            </a:endParaRPr>
          </a:p>
        </p:txBody>
      </p:sp>
      <p:sp>
        <p:nvSpPr>
          <p:cNvPr id="26" name="object 32">
            <a:extLst>
              <a:ext uri="{FF2B5EF4-FFF2-40B4-BE49-F238E27FC236}">
                <a16:creationId xmlns:a16="http://schemas.microsoft.com/office/drawing/2014/main" id="{84486CAD-5E55-53EC-8067-256B7B557C72}"/>
              </a:ext>
            </a:extLst>
          </p:cNvPr>
          <p:cNvSpPr txBox="1"/>
          <p:nvPr/>
        </p:nvSpPr>
        <p:spPr>
          <a:xfrm>
            <a:off x="5357240" y="4460027"/>
            <a:ext cx="1009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latin typeface="Trebuchet MS"/>
                <a:cs typeface="Trebuchet MS"/>
              </a:rPr>
              <a:t>FUNGSI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27" name="object 33">
            <a:extLst>
              <a:ext uri="{FF2B5EF4-FFF2-40B4-BE49-F238E27FC236}">
                <a16:creationId xmlns:a16="http://schemas.microsoft.com/office/drawing/2014/main" id="{BDA7E9A6-03B8-C4F1-436E-B4C5C7D2F76B}"/>
              </a:ext>
            </a:extLst>
          </p:cNvPr>
          <p:cNvSpPr txBox="1"/>
          <p:nvPr/>
        </p:nvSpPr>
        <p:spPr>
          <a:xfrm>
            <a:off x="5085969" y="4690109"/>
            <a:ext cx="1545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Trebuchet MS"/>
                <a:cs typeface="Trebuchet MS"/>
              </a:rPr>
              <a:t>KEBIJAKAN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81DD8CCB-255D-FB77-81FC-D9C615F9858E}"/>
              </a:ext>
            </a:extLst>
          </p:cNvPr>
          <p:cNvSpPr txBox="1"/>
          <p:nvPr/>
        </p:nvSpPr>
        <p:spPr>
          <a:xfrm>
            <a:off x="5398389" y="4932244"/>
            <a:ext cx="929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latin typeface="Trebuchet MS"/>
                <a:cs typeface="Trebuchet MS"/>
              </a:rPr>
              <a:t>FISKAL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14D0C051-D01B-475F-97C5-29F69988F8AB}"/>
              </a:ext>
            </a:extLst>
          </p:cNvPr>
          <p:cNvSpPr/>
          <p:nvPr/>
        </p:nvSpPr>
        <p:spPr>
          <a:xfrm>
            <a:off x="8130921" y="4704079"/>
            <a:ext cx="3426460" cy="1288415"/>
          </a:xfrm>
          <a:custGeom>
            <a:avLst/>
            <a:gdLst/>
            <a:ahLst/>
            <a:cxnLst/>
            <a:rect l="l" t="t" r="r" b="b"/>
            <a:pathLst>
              <a:path w="3426459" h="1288414">
                <a:moveTo>
                  <a:pt x="2703576" y="204216"/>
                </a:moveTo>
                <a:lnTo>
                  <a:pt x="2654808" y="204216"/>
                </a:lnTo>
                <a:lnTo>
                  <a:pt x="2654808" y="461772"/>
                </a:lnTo>
                <a:lnTo>
                  <a:pt x="2703576" y="461772"/>
                </a:lnTo>
                <a:lnTo>
                  <a:pt x="2703576" y="204216"/>
                </a:lnTo>
                <a:close/>
              </a:path>
              <a:path w="3426459" h="1288414">
                <a:moveTo>
                  <a:pt x="3337560" y="673684"/>
                </a:moveTo>
                <a:lnTo>
                  <a:pt x="3336036" y="673684"/>
                </a:lnTo>
                <a:lnTo>
                  <a:pt x="3336036" y="486156"/>
                </a:lnTo>
                <a:lnTo>
                  <a:pt x="3221736" y="486156"/>
                </a:lnTo>
                <a:lnTo>
                  <a:pt x="2639568" y="486156"/>
                </a:lnTo>
                <a:lnTo>
                  <a:pt x="2639568" y="673684"/>
                </a:lnTo>
                <a:lnTo>
                  <a:pt x="2639555" y="486156"/>
                </a:lnTo>
                <a:lnTo>
                  <a:pt x="2196084" y="486156"/>
                </a:lnTo>
                <a:lnTo>
                  <a:pt x="1292352" y="486156"/>
                </a:lnTo>
                <a:lnTo>
                  <a:pt x="1292352" y="673684"/>
                </a:lnTo>
                <a:lnTo>
                  <a:pt x="0" y="673684"/>
                </a:lnTo>
                <a:lnTo>
                  <a:pt x="0" y="855040"/>
                </a:lnTo>
                <a:lnTo>
                  <a:pt x="0" y="925131"/>
                </a:lnTo>
                <a:lnTo>
                  <a:pt x="0" y="1036396"/>
                </a:lnTo>
                <a:lnTo>
                  <a:pt x="0" y="1106487"/>
                </a:lnTo>
                <a:lnTo>
                  <a:pt x="0" y="1287843"/>
                </a:lnTo>
                <a:lnTo>
                  <a:pt x="896112" y="1287843"/>
                </a:lnTo>
                <a:lnTo>
                  <a:pt x="954011" y="1287843"/>
                </a:lnTo>
                <a:lnTo>
                  <a:pt x="954011" y="1106487"/>
                </a:lnTo>
                <a:lnTo>
                  <a:pt x="954024" y="1287843"/>
                </a:lnTo>
                <a:lnTo>
                  <a:pt x="1505712" y="1287843"/>
                </a:lnTo>
                <a:lnTo>
                  <a:pt x="1563611" y="1287843"/>
                </a:lnTo>
                <a:lnTo>
                  <a:pt x="1563611" y="1106487"/>
                </a:lnTo>
                <a:lnTo>
                  <a:pt x="1734312" y="1106487"/>
                </a:lnTo>
                <a:lnTo>
                  <a:pt x="2086356" y="1106487"/>
                </a:lnTo>
                <a:lnTo>
                  <a:pt x="2394204" y="1106487"/>
                </a:lnTo>
                <a:lnTo>
                  <a:pt x="3221736" y="1106487"/>
                </a:lnTo>
                <a:lnTo>
                  <a:pt x="3337560" y="1106487"/>
                </a:lnTo>
                <a:lnTo>
                  <a:pt x="3337560" y="925131"/>
                </a:lnTo>
                <a:lnTo>
                  <a:pt x="3337560" y="855040"/>
                </a:lnTo>
                <a:lnTo>
                  <a:pt x="3337560" y="673684"/>
                </a:lnTo>
                <a:close/>
              </a:path>
              <a:path w="3426459" h="1288414">
                <a:moveTo>
                  <a:pt x="3425939" y="0"/>
                </a:moveTo>
                <a:lnTo>
                  <a:pt x="3419856" y="0"/>
                </a:lnTo>
                <a:lnTo>
                  <a:pt x="3361944" y="0"/>
                </a:lnTo>
                <a:lnTo>
                  <a:pt x="3361944" y="257556"/>
                </a:lnTo>
                <a:lnTo>
                  <a:pt x="3419856" y="257556"/>
                </a:lnTo>
                <a:lnTo>
                  <a:pt x="3425939" y="257556"/>
                </a:lnTo>
                <a:lnTo>
                  <a:pt x="342593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6">
            <a:extLst>
              <a:ext uri="{FF2B5EF4-FFF2-40B4-BE49-F238E27FC236}">
                <a16:creationId xmlns:a16="http://schemas.microsoft.com/office/drawing/2014/main" id="{CE51CB66-41A2-E18D-C8FD-8854A4B704C3}"/>
              </a:ext>
            </a:extLst>
          </p:cNvPr>
          <p:cNvSpPr txBox="1"/>
          <p:nvPr/>
        </p:nvSpPr>
        <p:spPr>
          <a:xfrm>
            <a:off x="7832852" y="4491354"/>
            <a:ext cx="11487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spc="-10" dirty="0">
                <a:latin typeface="Calibri Light"/>
                <a:cs typeface="Calibri Light"/>
              </a:rPr>
              <a:t>Instrumen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31" name="object 37">
            <a:extLst>
              <a:ext uri="{FF2B5EF4-FFF2-40B4-BE49-F238E27FC236}">
                <a16:creationId xmlns:a16="http://schemas.microsoft.com/office/drawing/2014/main" id="{7890B4AC-7D61-A7F5-A8DC-AF05223A2418}"/>
              </a:ext>
            </a:extLst>
          </p:cNvPr>
          <p:cNvSpPr txBox="1"/>
          <p:nvPr/>
        </p:nvSpPr>
        <p:spPr>
          <a:xfrm>
            <a:off x="9586976" y="4491354"/>
            <a:ext cx="19202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03375" algn="l"/>
              </a:tabLst>
            </a:pPr>
            <a:r>
              <a:rPr sz="1600" spc="-10" dirty="0">
                <a:latin typeface="Calibri Light"/>
                <a:cs typeface="Calibri Light"/>
              </a:rPr>
              <a:t>memelihara</a:t>
            </a:r>
            <a:r>
              <a:rPr sz="1600" dirty="0">
                <a:latin typeface="Calibri Light"/>
                <a:cs typeface="Calibri Light"/>
              </a:rPr>
              <a:t>	</a:t>
            </a:r>
            <a:r>
              <a:rPr sz="1600" spc="-25" dirty="0">
                <a:latin typeface="Calibri Light"/>
                <a:cs typeface="Calibri Light"/>
              </a:rPr>
              <a:t>dan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32" name="object 38">
            <a:extLst>
              <a:ext uri="{FF2B5EF4-FFF2-40B4-BE49-F238E27FC236}">
                <a16:creationId xmlns:a16="http://schemas.microsoft.com/office/drawing/2014/main" id="{D0333F53-21A1-F6E4-F7BF-A66E6B29FD53}"/>
              </a:ext>
            </a:extLst>
          </p:cNvPr>
          <p:cNvSpPr txBox="1"/>
          <p:nvPr/>
        </p:nvSpPr>
        <p:spPr>
          <a:xfrm>
            <a:off x="8119364" y="4694047"/>
            <a:ext cx="12388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Calibri Light"/>
                <a:cs typeface="Calibri Light"/>
              </a:rPr>
              <a:t>mengupayakan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A2476011-A5D4-3E1D-336A-34FE9EDDCA4F}"/>
              </a:ext>
            </a:extLst>
          </p:cNvPr>
          <p:cNvSpPr txBox="1"/>
          <p:nvPr/>
        </p:nvSpPr>
        <p:spPr>
          <a:xfrm>
            <a:off x="10096881" y="4704079"/>
            <a:ext cx="1402715" cy="20447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7305" rIns="0" bIns="0" rtlCol="0">
            <a:spAutoFit/>
          </a:bodyPr>
          <a:lstStyle/>
          <a:p>
            <a:pPr marL="1270">
              <a:lnSpc>
                <a:spcPts val="1390"/>
              </a:lnSpc>
              <a:spcBef>
                <a:spcPts val="215"/>
              </a:spcBef>
            </a:pPr>
            <a:r>
              <a:rPr sz="1400" spc="-20" dirty="0">
                <a:latin typeface="Arial Black"/>
                <a:cs typeface="Arial Black"/>
              </a:rPr>
              <a:t>keseimbangan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4" name="object 40">
            <a:extLst>
              <a:ext uri="{FF2B5EF4-FFF2-40B4-BE49-F238E27FC236}">
                <a16:creationId xmlns:a16="http://schemas.microsoft.com/office/drawing/2014/main" id="{14C2F4A8-E4C4-8BF0-9889-688D50962964}"/>
              </a:ext>
            </a:extLst>
          </p:cNvPr>
          <p:cNvSpPr txBox="1"/>
          <p:nvPr/>
        </p:nvSpPr>
        <p:spPr>
          <a:xfrm>
            <a:off x="8130920" y="4961635"/>
            <a:ext cx="2716530" cy="2286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1515"/>
              </a:lnSpc>
            </a:pPr>
            <a:r>
              <a:rPr sz="1400" spc="-10" dirty="0">
                <a:latin typeface="Arial Black"/>
                <a:cs typeface="Arial Black"/>
              </a:rPr>
              <a:t>fundamental</a:t>
            </a:r>
            <a:r>
              <a:rPr sz="1400" spc="-20" dirty="0">
                <a:latin typeface="Arial Black"/>
                <a:cs typeface="Arial Black"/>
              </a:rPr>
              <a:t> </a:t>
            </a:r>
            <a:r>
              <a:rPr sz="1400" spc="-10" dirty="0">
                <a:latin typeface="Arial Black"/>
                <a:cs typeface="Arial Black"/>
              </a:rPr>
              <a:t>perekonomian</a:t>
            </a:r>
            <a:r>
              <a:rPr sz="1600" spc="-10" dirty="0">
                <a:latin typeface="Calibri Light"/>
                <a:cs typeface="Calibri Light"/>
              </a:rPr>
              <a:t>.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35" name="object 41">
            <a:extLst>
              <a:ext uri="{FF2B5EF4-FFF2-40B4-BE49-F238E27FC236}">
                <a16:creationId xmlns:a16="http://schemas.microsoft.com/office/drawing/2014/main" id="{4595805B-A528-94DB-4103-76DED79AF3C6}"/>
              </a:ext>
            </a:extLst>
          </p:cNvPr>
          <p:cNvSpPr txBox="1"/>
          <p:nvPr/>
        </p:nvSpPr>
        <p:spPr>
          <a:xfrm>
            <a:off x="7832852" y="5180202"/>
            <a:ext cx="11487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spc="-10" dirty="0">
                <a:latin typeface="Calibri Light"/>
                <a:cs typeface="Calibri Light"/>
              </a:rPr>
              <a:t>Instrumen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36" name="object 42">
            <a:extLst>
              <a:ext uri="{FF2B5EF4-FFF2-40B4-BE49-F238E27FC236}">
                <a16:creationId xmlns:a16="http://schemas.microsoft.com/office/drawing/2014/main" id="{7C528C36-FA69-7AE6-D802-97A4DF915ABB}"/>
              </a:ext>
            </a:extLst>
          </p:cNvPr>
          <p:cNvSpPr txBox="1"/>
          <p:nvPr/>
        </p:nvSpPr>
        <p:spPr>
          <a:xfrm>
            <a:off x="9424416" y="5204586"/>
            <a:ext cx="194563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346835" algn="l"/>
              </a:tabLst>
            </a:pPr>
            <a:r>
              <a:rPr sz="1400" spc="-10" dirty="0">
                <a:latin typeface="Arial Black"/>
                <a:cs typeface="Arial Black"/>
              </a:rPr>
              <a:t>meredam</a:t>
            </a:r>
            <a:r>
              <a:rPr sz="1400" dirty="0">
                <a:latin typeface="Arial Black"/>
                <a:cs typeface="Arial Black"/>
              </a:rPr>
              <a:t>	</a:t>
            </a:r>
            <a:r>
              <a:rPr sz="1400" spc="-10" dirty="0">
                <a:latin typeface="Arial Black"/>
                <a:cs typeface="Arial Black"/>
              </a:rPr>
              <a:t>krisis,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7" name="object 43">
            <a:extLst>
              <a:ext uri="{FF2B5EF4-FFF2-40B4-BE49-F238E27FC236}">
                <a16:creationId xmlns:a16="http://schemas.microsoft.com/office/drawing/2014/main" id="{C32E439E-89D1-657F-2647-F509B18C824D}"/>
              </a:ext>
            </a:extLst>
          </p:cNvPr>
          <p:cNvSpPr txBox="1"/>
          <p:nvPr/>
        </p:nvSpPr>
        <p:spPr>
          <a:xfrm>
            <a:off x="8132064" y="5392039"/>
            <a:ext cx="3236595" cy="42100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359"/>
              </a:spcBef>
              <a:tabLst>
                <a:tab pos="1734185" algn="l"/>
                <a:tab pos="2383155" algn="l"/>
              </a:tabLst>
            </a:pPr>
            <a:r>
              <a:rPr sz="1400" spc="-10" dirty="0">
                <a:latin typeface="Arial Black"/>
                <a:cs typeface="Arial Black"/>
              </a:rPr>
              <a:t>menstabilkan</a:t>
            </a:r>
            <a:r>
              <a:rPr sz="1400" dirty="0">
                <a:latin typeface="Arial Black"/>
                <a:cs typeface="Arial Black"/>
              </a:rPr>
              <a:t>		</a:t>
            </a:r>
            <a:r>
              <a:rPr sz="1400" spc="-20" dirty="0">
                <a:latin typeface="Arial Black"/>
                <a:cs typeface="Arial Black"/>
              </a:rPr>
              <a:t>fluktuasi </a:t>
            </a:r>
            <a:r>
              <a:rPr sz="1400" spc="-10" dirty="0">
                <a:latin typeface="Arial Black"/>
                <a:cs typeface="Arial Black"/>
              </a:rPr>
              <a:t>perekonomian,</a:t>
            </a:r>
            <a:r>
              <a:rPr sz="1400" dirty="0">
                <a:latin typeface="Arial Black"/>
                <a:cs typeface="Arial Black"/>
              </a:rPr>
              <a:t>	</a:t>
            </a:r>
            <a:r>
              <a:rPr sz="1400" spc="-25" dirty="0">
                <a:latin typeface="Arial Black"/>
                <a:cs typeface="Arial Black"/>
              </a:rPr>
              <a:t>dan</a:t>
            </a:r>
            <a:r>
              <a:rPr sz="1400" dirty="0">
                <a:latin typeface="Arial Black"/>
                <a:cs typeface="Arial Black"/>
              </a:rPr>
              <a:t>	</a:t>
            </a:r>
            <a:r>
              <a:rPr sz="1400" spc="-380" dirty="0">
                <a:latin typeface="Arial Black"/>
                <a:cs typeface="Arial Black"/>
              </a:rPr>
              <a:t> </a:t>
            </a:r>
            <a:r>
              <a:rPr sz="1400" spc="-10" dirty="0">
                <a:latin typeface="Arial Black"/>
                <a:cs typeface="Arial Black"/>
              </a:rPr>
              <a:t>menjaga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38" name="object 44">
            <a:extLst>
              <a:ext uri="{FF2B5EF4-FFF2-40B4-BE49-F238E27FC236}">
                <a16:creationId xmlns:a16="http://schemas.microsoft.com/office/drawing/2014/main" id="{B8DC8112-BF1E-F471-1E19-9D99E78F3946}"/>
              </a:ext>
            </a:extLst>
          </p:cNvPr>
          <p:cNvSpPr txBox="1"/>
          <p:nvPr/>
        </p:nvSpPr>
        <p:spPr>
          <a:xfrm>
            <a:off x="8130920" y="5754420"/>
            <a:ext cx="156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 Black"/>
                <a:cs typeface="Arial Black"/>
              </a:rPr>
              <a:t>stabilitas</a:t>
            </a:r>
            <a:r>
              <a:rPr sz="1400" spc="-45" dirty="0">
                <a:latin typeface="Arial Black"/>
                <a:cs typeface="Arial Black"/>
              </a:rPr>
              <a:t> </a:t>
            </a:r>
            <a:r>
              <a:rPr sz="1400" spc="-10" dirty="0">
                <a:latin typeface="Arial Black"/>
                <a:cs typeface="Arial Black"/>
              </a:rPr>
              <a:t>harga.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39" name="object 45">
            <a:extLst>
              <a:ext uri="{FF2B5EF4-FFF2-40B4-BE49-F238E27FC236}">
                <a16:creationId xmlns:a16="http://schemas.microsoft.com/office/drawing/2014/main" id="{3D164134-78B1-3E80-4874-C15EE2D0B9AF}"/>
              </a:ext>
            </a:extLst>
          </p:cNvPr>
          <p:cNvSpPr txBox="1"/>
          <p:nvPr/>
        </p:nvSpPr>
        <p:spPr>
          <a:xfrm>
            <a:off x="873658" y="4805298"/>
            <a:ext cx="2940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46885" algn="l"/>
              </a:tabLst>
            </a:pPr>
            <a:r>
              <a:rPr sz="1800" spc="-10" dirty="0">
                <a:latin typeface="Calibri Light"/>
                <a:cs typeface="Calibri Light"/>
              </a:rPr>
              <a:t>Instrumen</a:t>
            </a:r>
            <a:r>
              <a:rPr sz="1800" dirty="0">
                <a:latin typeface="Calibri Light"/>
                <a:cs typeface="Calibri Light"/>
              </a:rPr>
              <a:t>	</a:t>
            </a:r>
            <a:r>
              <a:rPr sz="1800" spc="-10" dirty="0">
                <a:latin typeface="Calibri Light"/>
                <a:cs typeface="Calibri Light"/>
              </a:rPr>
              <a:t>mewujudkan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40" name="object 46">
            <a:extLst>
              <a:ext uri="{FF2B5EF4-FFF2-40B4-BE49-F238E27FC236}">
                <a16:creationId xmlns:a16="http://schemas.microsoft.com/office/drawing/2014/main" id="{1898E064-03D3-A492-98AB-5A040D16B059}"/>
              </a:ext>
            </a:extLst>
          </p:cNvPr>
          <p:cNvSpPr txBox="1"/>
          <p:nvPr/>
        </p:nvSpPr>
        <p:spPr>
          <a:xfrm>
            <a:off x="886244" y="5086730"/>
            <a:ext cx="2928620" cy="2946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111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44"/>
              </a:spcBef>
            </a:pPr>
            <a:r>
              <a:rPr sz="1600" dirty="0">
                <a:latin typeface="Arial Black"/>
                <a:cs typeface="Arial Black"/>
              </a:rPr>
              <a:t>pemerataan</a:t>
            </a:r>
            <a:r>
              <a:rPr sz="1600" spc="400" dirty="0">
                <a:latin typeface="Arial Black"/>
                <a:cs typeface="Arial Black"/>
              </a:rPr>
              <a:t> </a:t>
            </a:r>
            <a:r>
              <a:rPr sz="1600" dirty="0">
                <a:latin typeface="Arial Black"/>
                <a:cs typeface="Arial Black"/>
              </a:rPr>
              <a:t>dan</a:t>
            </a:r>
            <a:r>
              <a:rPr sz="1600" spc="400" dirty="0">
                <a:latin typeface="Arial Black"/>
                <a:cs typeface="Arial Black"/>
              </a:rPr>
              <a:t> </a:t>
            </a:r>
            <a:r>
              <a:rPr sz="1600" spc="-10" dirty="0">
                <a:latin typeface="Arial Black"/>
                <a:cs typeface="Arial Black"/>
              </a:rPr>
              <a:t>keadilan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41" name="object 47">
            <a:extLst>
              <a:ext uri="{FF2B5EF4-FFF2-40B4-BE49-F238E27FC236}">
                <a16:creationId xmlns:a16="http://schemas.microsoft.com/office/drawing/2014/main" id="{B8D8981A-BD64-1ACE-85C2-CF2B18792324}"/>
              </a:ext>
            </a:extLst>
          </p:cNvPr>
          <p:cNvSpPr txBox="1"/>
          <p:nvPr/>
        </p:nvSpPr>
        <p:spPr>
          <a:xfrm>
            <a:off x="873658" y="5353913"/>
            <a:ext cx="2939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23085" algn="l"/>
              </a:tabLst>
            </a:pPr>
            <a:r>
              <a:rPr lang="en-ID" sz="1800" spc="-10" dirty="0">
                <a:latin typeface="Calibri Light"/>
                <a:cs typeface="Calibri Light"/>
              </a:rPr>
              <a:t>a</a:t>
            </a:r>
            <a:r>
              <a:rPr sz="1800" spc="-10" dirty="0" err="1">
                <a:latin typeface="Calibri Light"/>
                <a:cs typeface="Calibri Light"/>
              </a:rPr>
              <a:t>ntar</a:t>
            </a:r>
            <a:r>
              <a:rPr lang="en-US" sz="1800" spc="-10" dirty="0">
                <a:latin typeface="Calibri Light"/>
                <a:cs typeface="Calibri Light"/>
              </a:rPr>
              <a:t> </a:t>
            </a:r>
            <a:r>
              <a:rPr sz="1800" spc="-10" dirty="0" err="1">
                <a:latin typeface="Calibri Light"/>
                <a:cs typeface="Calibri Light"/>
              </a:rPr>
              <a:t>kelompok</a:t>
            </a:r>
            <a:r>
              <a:rPr sz="1800" dirty="0">
                <a:latin typeface="Calibri Light"/>
                <a:cs typeface="Calibri Light"/>
              </a:rPr>
              <a:t>	</a:t>
            </a:r>
            <a:r>
              <a:rPr sz="1800" spc="-10" dirty="0">
                <a:latin typeface="Calibri Light"/>
                <a:cs typeface="Calibri Light"/>
              </a:rPr>
              <a:t>penghasilan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42" name="object 48">
            <a:extLst>
              <a:ext uri="{FF2B5EF4-FFF2-40B4-BE49-F238E27FC236}">
                <a16:creationId xmlns:a16="http://schemas.microsoft.com/office/drawing/2014/main" id="{0D2983A4-5730-00CC-62FE-4F544381DCD6}"/>
              </a:ext>
            </a:extLst>
          </p:cNvPr>
          <p:cNvSpPr txBox="1"/>
          <p:nvPr/>
        </p:nvSpPr>
        <p:spPr>
          <a:xfrm>
            <a:off x="873658" y="5628233"/>
            <a:ext cx="297139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Calibri Light"/>
                <a:cs typeface="Calibri Light"/>
              </a:rPr>
              <a:t>masyarakat</a:t>
            </a:r>
            <a:r>
              <a:rPr sz="1800" spc="-60" dirty="0">
                <a:latin typeface="Calibri Light"/>
                <a:cs typeface="Calibri Light"/>
              </a:rPr>
              <a:t> </a:t>
            </a:r>
            <a:r>
              <a:rPr sz="1800" dirty="0">
                <a:latin typeface="Calibri Light"/>
                <a:cs typeface="Calibri Light"/>
              </a:rPr>
              <a:t>dan</a:t>
            </a:r>
            <a:r>
              <a:rPr sz="1800" spc="-40" dirty="0">
                <a:latin typeface="Calibri Light"/>
                <a:cs typeface="Calibri Light"/>
              </a:rPr>
              <a:t> </a:t>
            </a:r>
            <a:r>
              <a:rPr sz="1800" spc="-10" dirty="0" err="1">
                <a:latin typeface="Calibri Light"/>
                <a:cs typeface="Calibri Light"/>
              </a:rPr>
              <a:t>antar</a:t>
            </a:r>
            <a:r>
              <a:rPr lang="en-US" sz="1800" spc="-10" dirty="0">
                <a:latin typeface="Calibri Light"/>
                <a:cs typeface="Calibri Light"/>
              </a:rPr>
              <a:t> </a:t>
            </a:r>
            <a:r>
              <a:rPr sz="1800" spc="-10" dirty="0">
                <a:latin typeface="Calibri Light"/>
                <a:cs typeface="Calibri Light"/>
              </a:rPr>
              <a:t>wilayah.</a:t>
            </a:r>
            <a:endParaRPr sz="1800" dirty="0">
              <a:latin typeface="Calibri Light"/>
              <a:cs typeface="Calibri Light"/>
            </a:endParaRPr>
          </a:p>
        </p:txBody>
      </p:sp>
      <p:pic>
        <p:nvPicPr>
          <p:cNvPr id="43" name="object 49">
            <a:extLst>
              <a:ext uri="{FF2B5EF4-FFF2-40B4-BE49-F238E27FC236}">
                <a16:creationId xmlns:a16="http://schemas.microsoft.com/office/drawing/2014/main" id="{2FB6CB94-D7F0-8B4D-73AB-BC051F45924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48460" y="2184907"/>
            <a:ext cx="2512187" cy="2287905"/>
          </a:xfrm>
          <a:prstGeom prst="rect">
            <a:avLst/>
          </a:prstGeom>
        </p:spPr>
      </p:pic>
      <p:sp>
        <p:nvSpPr>
          <p:cNvPr id="44" name="object 50">
            <a:extLst>
              <a:ext uri="{FF2B5EF4-FFF2-40B4-BE49-F238E27FC236}">
                <a16:creationId xmlns:a16="http://schemas.microsoft.com/office/drawing/2014/main" id="{B71100D5-3DDD-737F-4001-CAD139042EB1}"/>
              </a:ext>
            </a:extLst>
          </p:cNvPr>
          <p:cNvSpPr txBox="1"/>
          <p:nvPr/>
        </p:nvSpPr>
        <p:spPr>
          <a:xfrm>
            <a:off x="6632193" y="2410714"/>
            <a:ext cx="2363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 Light"/>
                <a:cs typeface="Calibri Light"/>
              </a:rPr>
              <a:t>Instrumen</a:t>
            </a:r>
            <a:r>
              <a:rPr sz="1800" spc="305" dirty="0">
                <a:latin typeface="Calibri Light"/>
                <a:cs typeface="Calibri Light"/>
              </a:rPr>
              <a:t> </a:t>
            </a:r>
            <a:r>
              <a:rPr sz="1800" spc="-10" dirty="0">
                <a:latin typeface="Calibri Light"/>
                <a:cs typeface="Calibri Light"/>
              </a:rPr>
              <a:t>meningkatkan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45" name="object 51">
            <a:extLst>
              <a:ext uri="{FF2B5EF4-FFF2-40B4-BE49-F238E27FC236}">
                <a16:creationId xmlns:a16="http://schemas.microsoft.com/office/drawing/2014/main" id="{C1554B2C-4BA3-2665-2294-7CDD9A4FE9CB}"/>
              </a:ext>
            </a:extLst>
          </p:cNvPr>
          <p:cNvSpPr txBox="1"/>
          <p:nvPr/>
        </p:nvSpPr>
        <p:spPr>
          <a:xfrm>
            <a:off x="8981947" y="2418333"/>
            <a:ext cx="2554605" cy="2946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048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240"/>
              </a:spcBef>
            </a:pPr>
            <a:r>
              <a:rPr sz="1600" dirty="0">
                <a:latin typeface="Arial Black"/>
                <a:cs typeface="Arial Black"/>
              </a:rPr>
              <a:t>efisiensi,</a:t>
            </a:r>
            <a:r>
              <a:rPr sz="1600" spc="50" dirty="0">
                <a:latin typeface="Arial Black"/>
                <a:cs typeface="Arial Black"/>
              </a:rPr>
              <a:t> </a:t>
            </a:r>
            <a:r>
              <a:rPr sz="1600" spc="-10" dirty="0">
                <a:latin typeface="Arial Black"/>
                <a:cs typeface="Arial Black"/>
              </a:rPr>
              <a:t>efektivitas,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46" name="object 52">
            <a:extLst>
              <a:ext uri="{FF2B5EF4-FFF2-40B4-BE49-F238E27FC236}">
                <a16:creationId xmlns:a16="http://schemas.microsoft.com/office/drawing/2014/main" id="{B0868B3E-DB16-4F7E-35C9-AB4510C5D504}"/>
              </a:ext>
            </a:extLst>
          </p:cNvPr>
          <p:cNvSpPr txBox="1"/>
          <p:nvPr/>
        </p:nvSpPr>
        <p:spPr>
          <a:xfrm>
            <a:off x="6644131" y="2692654"/>
            <a:ext cx="2065655" cy="2946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0480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240"/>
              </a:spcBef>
              <a:tabLst>
                <a:tab pos="591820" algn="l"/>
              </a:tabLst>
            </a:pPr>
            <a:r>
              <a:rPr sz="1600" spc="-25" dirty="0">
                <a:latin typeface="Arial Black"/>
                <a:cs typeface="Arial Black"/>
              </a:rPr>
              <a:t>dan</a:t>
            </a:r>
            <a:r>
              <a:rPr sz="1600" dirty="0">
                <a:latin typeface="Arial Black"/>
                <a:cs typeface="Arial Black"/>
              </a:rPr>
              <a:t>	</a:t>
            </a:r>
            <a:r>
              <a:rPr sz="1600" spc="-10" dirty="0">
                <a:latin typeface="Arial Black"/>
                <a:cs typeface="Arial Black"/>
              </a:rPr>
              <a:t>produktivitas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817ABD1E-2A99-ED30-0948-B7BBF4C258C3}"/>
              </a:ext>
            </a:extLst>
          </p:cNvPr>
          <p:cNvSpPr txBox="1"/>
          <p:nvPr/>
        </p:nvSpPr>
        <p:spPr>
          <a:xfrm>
            <a:off x="8886570" y="2685034"/>
            <a:ext cx="2528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49375" algn="l"/>
                <a:tab pos="1896110" algn="l"/>
              </a:tabLst>
            </a:pPr>
            <a:r>
              <a:rPr sz="1800" spc="-10" dirty="0">
                <a:latin typeface="Calibri Light"/>
                <a:cs typeface="Calibri Light"/>
              </a:rPr>
              <a:t>penggunaan</a:t>
            </a:r>
            <a:r>
              <a:rPr sz="1800" dirty="0">
                <a:latin typeface="Calibri Light"/>
                <a:cs typeface="Calibri Light"/>
              </a:rPr>
              <a:t>	</a:t>
            </a:r>
            <a:r>
              <a:rPr sz="1800" spc="-25" dirty="0">
                <a:latin typeface="Calibri Light"/>
                <a:cs typeface="Calibri Light"/>
              </a:rPr>
              <a:t>dan</a:t>
            </a:r>
            <a:r>
              <a:rPr sz="1800" dirty="0">
                <a:latin typeface="Calibri Light"/>
                <a:cs typeface="Calibri Light"/>
              </a:rPr>
              <a:t>	</a:t>
            </a:r>
            <a:r>
              <a:rPr sz="1800" spc="-10" dirty="0">
                <a:latin typeface="Calibri Light"/>
                <a:cs typeface="Calibri Light"/>
              </a:rPr>
              <a:t>alokasi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48" name="object 54">
            <a:extLst>
              <a:ext uri="{FF2B5EF4-FFF2-40B4-BE49-F238E27FC236}">
                <a16:creationId xmlns:a16="http://schemas.microsoft.com/office/drawing/2014/main" id="{2D98194B-A554-F5BB-0476-A831A0701D6D}"/>
              </a:ext>
            </a:extLst>
          </p:cNvPr>
          <p:cNvSpPr txBox="1"/>
          <p:nvPr/>
        </p:nvSpPr>
        <p:spPr>
          <a:xfrm>
            <a:off x="5399023" y="3036053"/>
            <a:ext cx="6015355" cy="137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5870" marR="5080">
              <a:lnSpc>
                <a:spcPct val="100000"/>
              </a:lnSpc>
              <a:spcBef>
                <a:spcPts val="100"/>
              </a:spcBef>
              <a:tabLst>
                <a:tab pos="5656580" algn="l"/>
              </a:tabLst>
            </a:pPr>
            <a:r>
              <a:rPr sz="1800" dirty="0">
                <a:latin typeface="Calibri Light"/>
                <a:cs typeface="Calibri Light"/>
              </a:rPr>
              <a:t>sumber</a:t>
            </a:r>
            <a:r>
              <a:rPr sz="1800" spc="185" dirty="0">
                <a:latin typeface="Calibri Light"/>
                <a:cs typeface="Calibri Light"/>
              </a:rPr>
              <a:t> </a:t>
            </a:r>
            <a:r>
              <a:rPr sz="1800" dirty="0">
                <a:latin typeface="Calibri Light"/>
                <a:cs typeface="Calibri Light"/>
              </a:rPr>
              <a:t>daya</a:t>
            </a:r>
            <a:r>
              <a:rPr sz="1800" spc="155" dirty="0">
                <a:latin typeface="Calibri Light"/>
                <a:cs typeface="Calibri Light"/>
              </a:rPr>
              <a:t> </a:t>
            </a:r>
            <a:r>
              <a:rPr sz="1800" dirty="0">
                <a:latin typeface="Calibri Light"/>
                <a:cs typeface="Calibri Light"/>
              </a:rPr>
              <a:t>antarbidang/program/</a:t>
            </a:r>
            <a:r>
              <a:rPr sz="1800" spc="-10" dirty="0" err="1">
                <a:latin typeface="Calibri Light"/>
                <a:cs typeface="Calibri Light"/>
              </a:rPr>
              <a:t>kegiatan</a:t>
            </a:r>
            <a:r>
              <a:rPr lang="en-US" sz="1800" spc="-10" dirty="0">
                <a:latin typeface="Calibri Light"/>
                <a:cs typeface="Calibri Light"/>
              </a:rPr>
              <a:t>/sub </a:t>
            </a:r>
            <a:r>
              <a:rPr lang="en-US" sz="1800" spc="-10" dirty="0" err="1">
                <a:latin typeface="Calibri Light"/>
                <a:cs typeface="Calibri Light"/>
              </a:rPr>
              <a:t>kegiatan</a:t>
            </a:r>
            <a:r>
              <a:rPr lang="en-US" sz="1800" spc="-10" dirty="0">
                <a:latin typeface="Calibri Light"/>
                <a:cs typeface="Calibri Light"/>
              </a:rPr>
              <a:t> </a:t>
            </a:r>
            <a:r>
              <a:rPr lang="en-US" sz="1800" spc="-10" dirty="0" err="1">
                <a:latin typeface="Calibri Light"/>
                <a:cs typeface="Calibri Light"/>
              </a:rPr>
              <a:t>mendukung</a:t>
            </a:r>
            <a:r>
              <a:rPr lang="en-US" sz="1800" spc="-10" dirty="0">
                <a:latin typeface="Calibri Light"/>
                <a:cs typeface="Calibri Light"/>
              </a:rPr>
              <a:t> Pembangunan Daerah</a:t>
            </a:r>
            <a:endParaRPr sz="18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964"/>
              </a:spcBef>
            </a:pPr>
            <a:endParaRPr sz="18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highlight>
                  <a:srgbClr val="FFFF00"/>
                </a:highlight>
                <a:latin typeface="Trebuchet MS"/>
                <a:cs typeface="Trebuchet MS"/>
              </a:rPr>
              <a:t>ALOKASI</a:t>
            </a:r>
            <a:endParaRPr sz="1800" dirty="0">
              <a:highlight>
                <a:srgbClr val="FFFF00"/>
              </a:highlight>
              <a:latin typeface="Trebuchet MS"/>
              <a:cs typeface="Trebuchet MS"/>
            </a:endParaRPr>
          </a:p>
        </p:txBody>
      </p:sp>
      <p:sp>
        <p:nvSpPr>
          <p:cNvPr id="49" name="object 55">
            <a:extLst>
              <a:ext uri="{FF2B5EF4-FFF2-40B4-BE49-F238E27FC236}">
                <a16:creationId xmlns:a16="http://schemas.microsoft.com/office/drawing/2014/main" id="{162D1FD0-F5B8-1EE6-69AE-32041C78AF2A}"/>
              </a:ext>
            </a:extLst>
          </p:cNvPr>
          <p:cNvSpPr txBox="1">
            <a:spLocks/>
          </p:cNvSpPr>
          <p:nvPr/>
        </p:nvSpPr>
        <p:spPr>
          <a:xfrm>
            <a:off x="788923" y="484929"/>
            <a:ext cx="1026408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ID" sz="2400" b="1" kern="0">
                <a:solidFill>
                  <a:srgbClr val="16315F"/>
                </a:solidFill>
              </a:rPr>
              <a:t>KEBIJAKAN</a:t>
            </a:r>
            <a:r>
              <a:rPr lang="en-ID" sz="2400" b="1" kern="0" spc="-145">
                <a:solidFill>
                  <a:srgbClr val="16315F"/>
                </a:solidFill>
              </a:rPr>
              <a:t> </a:t>
            </a:r>
            <a:r>
              <a:rPr lang="en-ID" sz="2400" b="1" kern="0" spc="-10">
                <a:solidFill>
                  <a:srgbClr val="16315F"/>
                </a:solidFill>
              </a:rPr>
              <a:t>FISKAL DALAM MENDUKUNG PEMBANGUNAN DAERAH BERKELANJUTAN </a:t>
            </a:r>
            <a:endParaRPr lang="en-ID" sz="2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8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1247-C84F-C865-DDDF-B2DFFA28B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emium Photo | White paper texture background">
            <a:extLst>
              <a:ext uri="{FF2B5EF4-FFF2-40B4-BE49-F238E27FC236}">
                <a16:creationId xmlns:a16="http://schemas.microsoft.com/office/drawing/2014/main" id="{3E7756A9-B4A8-6249-5EA3-C5A671F9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C36DD8-6031-C10D-DE5C-B158E13AB48A}"/>
              </a:ext>
            </a:extLst>
          </p:cNvPr>
          <p:cNvGrpSpPr/>
          <p:nvPr/>
        </p:nvGrpSpPr>
        <p:grpSpPr>
          <a:xfrm>
            <a:off x="8917219" y="581165"/>
            <a:ext cx="3237440" cy="6125689"/>
            <a:chOff x="8749822" y="581165"/>
            <a:chExt cx="3405503" cy="61256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6E1BD5-7770-4735-67A0-20D6E17BDF1B}"/>
                </a:ext>
              </a:extLst>
            </p:cNvPr>
            <p:cNvSpPr txBox="1"/>
            <p:nvPr/>
          </p:nvSpPr>
          <p:spPr>
            <a:xfrm>
              <a:off x="8811342" y="581165"/>
              <a:ext cx="3330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Distribusi dan Pertumbuhan PDB Menurut Lapangan </a:t>
              </a:r>
              <a:r>
                <a:rPr kumimoji="0" lang="es-E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Usaha</a:t>
              </a: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TW 2-2025</a:t>
              </a:r>
              <a:r>
                <a:rPr kumimoji="0" lang="es-ES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(y-on-y)</a:t>
              </a:r>
              <a:endParaRPr kumimoji="0" lang="en-ID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4590E6-80FD-FAA3-7F22-AEB42A1F0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56245" y="1217337"/>
              <a:ext cx="3051751" cy="218397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CC2753-E5B3-F686-D789-9827126074BC}"/>
                </a:ext>
              </a:extLst>
            </p:cNvPr>
            <p:cNvSpPr/>
            <p:nvPr/>
          </p:nvSpPr>
          <p:spPr>
            <a:xfrm>
              <a:off x="8749822" y="3930631"/>
              <a:ext cx="3405503" cy="27762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Lima lapangan usaha dengan kontribusi terbesar terhadap ekonomi, yakni </a:t>
              </a:r>
              <a:r>
                <a:rPr kumimoji="0" lang="en-ID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Industri Pengolahan, Pertanian, Perdagangan, Konstruksi, dan Pertambangan </a:t>
              </a:r>
              <a:r>
                <a:rPr kumimoji="0" lang="en-ID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menunjukkan pertumbuhan </a:t>
              </a:r>
              <a:r>
                <a:rPr kumimoji="0" lang="en-ID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positif</a:t>
              </a:r>
              <a:r>
                <a:rPr kumimoji="0" lang="en-ID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Lapangan usaha dengan pertumbuhan tertinggi adalah:</a:t>
              </a:r>
            </a:p>
            <a:p>
              <a:pPr marL="228600" marR="0" lvl="0" indent="-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Jasa Lainnya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didorong oleh peningkatan jumlah pengunjung tempat rekreasi, seiring adanya Hari Besar Keagamaan Nasional (HKBN), cuti bersama, libur sekolah, serta peningkatan jumlah perjalanan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wisnus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dan kunjungan wisman.</a:t>
              </a:r>
            </a:p>
            <a:p>
              <a:pPr marL="228600" marR="0" lvl="0" indent="-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Jasa Perusahaan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didukung oleh peningkatan aktivitas Agen/Biro Perjalanan Wisata</a:t>
              </a:r>
            </a:p>
            <a:p>
              <a:pPr marL="228600" marR="0" lvl="0" indent="-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Transportasi &amp; Pergudangan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didukung oleh peningkatan jumlah penumpang angkutan rel dan laut, serta peningkatan jumlah barang yang diangkut pada seluruh moda transportasi. </a:t>
              </a:r>
              <a:endParaRPr kumimoji="0" lang="en-ID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3C83AA-52C4-AA31-865E-70FC7271138D}"/>
                </a:ext>
              </a:extLst>
            </p:cNvPr>
            <p:cNvSpPr/>
            <p:nvPr/>
          </p:nvSpPr>
          <p:spPr>
            <a:xfrm>
              <a:off x="8788348" y="3412272"/>
              <a:ext cx="3353548" cy="5073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Seluruh lapangan usaha tumbuh positif pada Triwulan 2-2025 </a:t>
              </a: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(y-on-y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en-ID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4FD33B-1415-AED8-0CB3-3188BC0E7456}"/>
              </a:ext>
            </a:extLst>
          </p:cNvPr>
          <p:cNvCxnSpPr>
            <a:cxnSpLocks/>
          </p:cNvCxnSpPr>
          <p:nvPr/>
        </p:nvCxnSpPr>
        <p:spPr>
          <a:xfrm>
            <a:off x="4846315" y="513677"/>
            <a:ext cx="0" cy="60957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5704063-0C58-801F-A211-F3748AFF985C}"/>
              </a:ext>
            </a:extLst>
          </p:cNvPr>
          <p:cNvSpPr/>
          <p:nvPr/>
        </p:nvSpPr>
        <p:spPr>
          <a:xfrm>
            <a:off x="0" y="181204"/>
            <a:ext cx="12192000" cy="278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PERTUMBUHAN EKONOMI INDONESIA TRIWULAN II TAHUN 2025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(y-o-y)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0F8A789B-480D-A163-55DA-11837EB92390}"/>
              </a:ext>
            </a:extLst>
          </p:cNvPr>
          <p:cNvSpPr txBox="1"/>
          <p:nvPr/>
        </p:nvSpPr>
        <p:spPr>
          <a:xfrm>
            <a:off x="53166" y="6660702"/>
            <a:ext cx="371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Sumber: Rilis BPS 5 Agustus 2025, </a:t>
            </a:r>
            <a:r>
              <a:rPr kumimoji="0" lang="en-US" sz="900" b="0" i="1" u="none" strike="noStrike" kern="1200" cap="none" spc="-2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diolah</a:t>
            </a:r>
            <a:r>
              <a:rPr kumimoji="0" lang="en-US" sz="900" b="0" i="1" u="none" strike="noStrike" kern="1200" cap="none" spc="-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14 September 2025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A5A110-D498-2D40-7EAF-6D8FAEA29FF8}"/>
              </a:ext>
            </a:extLst>
          </p:cNvPr>
          <p:cNvSpPr/>
          <p:nvPr/>
        </p:nvSpPr>
        <p:spPr>
          <a:xfrm>
            <a:off x="246143" y="5709916"/>
            <a:ext cx="1836657" cy="300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467AE4-C037-9FEA-6249-E7371676EC49}"/>
              </a:ext>
            </a:extLst>
          </p:cNvPr>
          <p:cNvSpPr/>
          <p:nvPr/>
        </p:nvSpPr>
        <p:spPr>
          <a:xfrm flipV="1">
            <a:off x="1530899" y="5946318"/>
            <a:ext cx="1320800" cy="13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DE6440-16B3-31F0-235D-EB9960DF9AF0}"/>
              </a:ext>
            </a:extLst>
          </p:cNvPr>
          <p:cNvGrpSpPr/>
          <p:nvPr/>
        </p:nvGrpSpPr>
        <p:grpSpPr>
          <a:xfrm>
            <a:off x="53166" y="580999"/>
            <a:ext cx="4770293" cy="6028475"/>
            <a:chOff x="53166" y="634145"/>
            <a:chExt cx="5026970" cy="60284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B8BFA9-30BE-0782-3EC0-2D2A3238D551}"/>
                </a:ext>
              </a:extLst>
            </p:cNvPr>
            <p:cNvGrpSpPr/>
            <p:nvPr/>
          </p:nvGrpSpPr>
          <p:grpSpPr>
            <a:xfrm>
              <a:off x="53166" y="634145"/>
              <a:ext cx="4795282" cy="2609307"/>
              <a:chOff x="187746" y="2756333"/>
              <a:chExt cx="7378626" cy="156432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009EEAC-76D6-0525-5DE9-69C6336EE12A}"/>
                  </a:ext>
                </a:extLst>
              </p:cNvPr>
              <p:cNvSpPr/>
              <p:nvPr/>
            </p:nvSpPr>
            <p:spPr>
              <a:xfrm>
                <a:off x="187746" y="2873250"/>
                <a:ext cx="7341810" cy="1447403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: Rounded Corners 20">
                <a:extLst>
                  <a:ext uri="{FF2B5EF4-FFF2-40B4-BE49-F238E27FC236}">
                    <a16:creationId xmlns:a16="http://schemas.microsoft.com/office/drawing/2014/main" id="{48CE3714-0993-513C-BF9A-2AA724471FC9}"/>
                  </a:ext>
                </a:extLst>
              </p:cNvPr>
              <p:cNvSpPr/>
              <p:nvPr/>
            </p:nvSpPr>
            <p:spPr>
              <a:xfrm>
                <a:off x="187746" y="2756333"/>
                <a:ext cx="7378626" cy="262072"/>
              </a:xfrm>
              <a:prstGeom prst="roundRect">
                <a:avLst>
                  <a:gd name="adj" fmla="val 5639"/>
                </a:avLst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Triwulan II 2025 (</a:t>
                </a: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y-on-y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):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5,12%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45013CE-3001-34E6-6ABC-6FC71892C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9068" y="3070823"/>
                <a:ext cx="7005454" cy="95760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44E83A0-EC8F-3E02-12FA-80660B9F6D6D}"/>
                  </a:ext>
                </a:extLst>
              </p:cNvPr>
              <p:cNvSpPr txBox="1"/>
              <p:nvPr/>
            </p:nvSpPr>
            <p:spPr>
              <a:xfrm>
                <a:off x="355925" y="4043878"/>
                <a:ext cx="7005454" cy="2398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1088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Dibandingkan TW 2-2024, </a:t>
                </a:r>
                <a:r>
                  <a:rPr kumimoji="0" lang="es-E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ekonomi Indonesia </a:t>
                </a:r>
                <a:r>
                  <a:rPr kumimoji="0" lang="es-E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tumbuh positif </a:t>
                </a:r>
                <a:r>
                  <a:rPr kumimoji="0" lang="es-E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sebesar </a:t>
                </a:r>
                <a:r>
                  <a:rPr kumimoji="0" lang="es-E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5,12%</a:t>
                </a:r>
                <a:r>
                  <a:rPr kumimoji="0" lang="es-E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pada </a:t>
                </a:r>
                <a:r>
                  <a:rPr kumimoji="0" lang="es-E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TW 2-2025</a:t>
                </a:r>
                <a:r>
                  <a:rPr kumimoji="0" lang="es-E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:r>
                  <a:rPr kumimoji="0" lang="es-ES" sz="1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y-on-y</a:t>
                </a:r>
                <a:r>
                  <a:rPr kumimoji="0" lang="es-E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).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D32438-E3F6-723E-A677-D35118CD76A3}"/>
                </a:ext>
              </a:extLst>
            </p:cNvPr>
            <p:cNvSpPr txBox="1"/>
            <p:nvPr/>
          </p:nvSpPr>
          <p:spPr>
            <a:xfrm>
              <a:off x="4220455" y="1184486"/>
              <a:ext cx="8596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5,12%</a:t>
              </a:r>
              <a:endPara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8FDB3C-E875-69F0-0204-C51C641C4C47}"/>
                </a:ext>
              </a:extLst>
            </p:cNvPr>
            <p:cNvSpPr txBox="1"/>
            <p:nvPr/>
          </p:nvSpPr>
          <p:spPr>
            <a:xfrm>
              <a:off x="4187429" y="2287546"/>
              <a:ext cx="687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Q2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2025</a:t>
              </a:r>
              <a:endParaRPr kumimoji="0" lang="en-ID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466B4E-B39D-F269-C9A8-096901DE7AB8}"/>
                </a:ext>
              </a:extLst>
            </p:cNvPr>
            <p:cNvSpPr txBox="1"/>
            <p:nvPr/>
          </p:nvSpPr>
          <p:spPr>
            <a:xfrm>
              <a:off x="93208" y="3349795"/>
              <a:ext cx="473131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Kontribusi (</a:t>
              </a:r>
              <a:r>
                <a:rPr kumimoji="0" lang="sv-SE" sz="1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Share</a:t>
              </a:r>
              <a:r>
                <a:rPr kumimoji="0" lang="sv-S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sv-SE" sz="1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sv-S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Pertumbuhan Ekonomi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Menurut Pulau TW II-2025</a:t>
              </a:r>
              <a:endParaRPr kumimoji="0" lang="en-ID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D078F9-8BB9-A2A7-3E59-949E02DD3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8" t="29849" b="30841"/>
            <a:stretch>
              <a:fillRect/>
            </a:stretch>
          </p:blipFill>
          <p:spPr>
            <a:xfrm>
              <a:off x="454612" y="4440817"/>
              <a:ext cx="4333372" cy="11325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28C7B7-3FEE-9533-B8E4-5C94962360E2}"/>
                </a:ext>
              </a:extLst>
            </p:cNvPr>
            <p:cNvSpPr/>
            <p:nvPr/>
          </p:nvSpPr>
          <p:spPr>
            <a:xfrm>
              <a:off x="162464" y="6239057"/>
              <a:ext cx="4917669" cy="4235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Secara spasial, dua wilayah dengan pertumbuhan ekonomi tertinggi adalah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Sulawesi dan Jawa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Pertumbuhan ekonomi di kedua wilayah tersebut ditopang oleh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industri pengolahan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endPara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8872FF-44E0-AD84-DB76-F33A1CC1CCB5}"/>
              </a:ext>
            </a:extLst>
          </p:cNvPr>
          <p:cNvGrpSpPr/>
          <p:nvPr/>
        </p:nvGrpSpPr>
        <p:grpSpPr>
          <a:xfrm>
            <a:off x="4954489" y="580999"/>
            <a:ext cx="3999355" cy="6202092"/>
            <a:chOff x="4704141" y="580999"/>
            <a:chExt cx="4290754" cy="620209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0D67B25-3009-854D-3ACD-2013937D49CA}"/>
                </a:ext>
              </a:extLst>
            </p:cNvPr>
            <p:cNvGrpSpPr/>
            <p:nvPr/>
          </p:nvGrpSpPr>
          <p:grpSpPr>
            <a:xfrm>
              <a:off x="4704141" y="580999"/>
              <a:ext cx="4290754" cy="6202092"/>
              <a:chOff x="6358849" y="599408"/>
              <a:chExt cx="3215817" cy="5940094"/>
            </a:xfrm>
            <a:noFill/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A4762C-B717-224E-6215-F99CD93FD2DF}"/>
                  </a:ext>
                </a:extLst>
              </p:cNvPr>
              <p:cNvSpPr/>
              <p:nvPr/>
            </p:nvSpPr>
            <p:spPr>
              <a:xfrm>
                <a:off x="6531438" y="677606"/>
                <a:ext cx="2870639" cy="5798036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aphicFrame>
            <p:nvGraphicFramePr>
              <p:cNvPr id="33" name="Chart 32">
                <a:extLst>
                  <a:ext uri="{FF2B5EF4-FFF2-40B4-BE49-F238E27FC236}">
                    <a16:creationId xmlns:a16="http://schemas.microsoft.com/office/drawing/2014/main" id="{77ED4457-3C67-FCAE-310C-D3E0AB03A7CD}"/>
                  </a:ext>
                </a:extLst>
              </p:cNvPr>
              <p:cNvGraphicFramePr/>
              <p:nvPr/>
            </p:nvGraphicFramePr>
            <p:xfrm>
              <a:off x="6579558" y="1018082"/>
              <a:ext cx="2728653" cy="55214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2BE0B9-64B8-4777-C01C-6A0E6D1E8121}"/>
                  </a:ext>
                </a:extLst>
              </p:cNvPr>
              <p:cNvSpPr txBox="1"/>
              <p:nvPr/>
            </p:nvSpPr>
            <p:spPr>
              <a:xfrm>
                <a:off x="6358849" y="599408"/>
                <a:ext cx="3215817" cy="4421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Pertumbuhan Ekonomi TW II 2025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Per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Provinsi</a:t>
                </a:r>
                <a:r>
                  <a:rPr kumimoji="0" 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(y-on-y,%)</a:t>
                </a:r>
                <a:endParaRPr kumimoji="0" lang="en-ID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14654D3-7871-7FDC-F8F5-1B786A01FA64}"/>
                </a:ext>
              </a:extLst>
            </p:cNvPr>
            <p:cNvGrpSpPr/>
            <p:nvPr/>
          </p:nvGrpSpPr>
          <p:grpSpPr>
            <a:xfrm>
              <a:off x="7869544" y="3425436"/>
              <a:ext cx="938518" cy="338554"/>
              <a:chOff x="7985368" y="3550083"/>
              <a:chExt cx="938518" cy="33855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460B6E9-5982-EA06-7B2B-FFF2B83D4355}"/>
                  </a:ext>
                </a:extLst>
              </p:cNvPr>
              <p:cNvSpPr/>
              <p:nvPr/>
            </p:nvSpPr>
            <p:spPr>
              <a:xfrm>
                <a:off x="8135007" y="3580440"/>
                <a:ext cx="599090" cy="28542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F4D4F05-D887-26E4-FC80-6CA3ADE7C29A}"/>
                  </a:ext>
                </a:extLst>
              </p:cNvPr>
              <p:cNvSpPr txBox="1"/>
              <p:nvPr/>
            </p:nvSpPr>
            <p:spPr>
              <a:xfrm>
                <a:off x="7985368" y="3550083"/>
                <a:ext cx="9385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Indonesia 5,12%</a:t>
                </a:r>
                <a:endParaRPr kumimoji="0" lang="en-ID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5" name="Rectangle: Rounded Corners 56">
            <a:extLst>
              <a:ext uri="{FF2B5EF4-FFF2-40B4-BE49-F238E27FC236}">
                <a16:creationId xmlns:a16="http://schemas.microsoft.com/office/drawing/2014/main" id="{A3491C85-C1F4-D29F-A7B5-4AADF1A40500}"/>
              </a:ext>
            </a:extLst>
          </p:cNvPr>
          <p:cNvSpPr/>
          <p:nvPr/>
        </p:nvSpPr>
        <p:spPr>
          <a:xfrm>
            <a:off x="4961818" y="564304"/>
            <a:ext cx="3875525" cy="6218786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AA9FB1B-EE0A-1F8C-128C-20581EB29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126"/>
          <a:stretch>
            <a:fillRect/>
          </a:stretch>
        </p:blipFill>
        <p:spPr>
          <a:xfrm>
            <a:off x="693608" y="3714187"/>
            <a:ext cx="3547283" cy="6932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7BAEAA6-3C9C-440D-DBF4-B1DA18CA30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" t="69524" b="-1945"/>
          <a:stretch>
            <a:fillRect/>
          </a:stretch>
        </p:blipFill>
        <p:spPr>
          <a:xfrm>
            <a:off x="753436" y="5512543"/>
            <a:ext cx="3487451" cy="624278"/>
          </a:xfrm>
          <a:prstGeom prst="rect">
            <a:avLst/>
          </a:prstGeom>
        </p:spPr>
      </p:pic>
      <p:sp>
        <p:nvSpPr>
          <p:cNvPr id="2" name="object 31">
            <a:extLst>
              <a:ext uri="{FF2B5EF4-FFF2-40B4-BE49-F238E27FC236}">
                <a16:creationId xmlns:a16="http://schemas.microsoft.com/office/drawing/2014/main" id="{A094A361-424A-E0F4-ED2D-1FD7327CD6C1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noFill/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7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FEEB1-D279-9B5B-DE70-988EEDE23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Photo | White paper texture background">
            <a:extLst>
              <a:ext uri="{FF2B5EF4-FFF2-40B4-BE49-F238E27FC236}">
                <a16:creationId xmlns:a16="http://schemas.microsoft.com/office/drawing/2014/main" id="{3BEFC944-3288-FCCF-EE2D-8E657688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281212-ED9B-B0FD-9504-0E4D8578549F}"/>
              </a:ext>
            </a:extLst>
          </p:cNvPr>
          <p:cNvSpPr txBox="1"/>
          <p:nvPr/>
        </p:nvSpPr>
        <p:spPr>
          <a:xfrm>
            <a:off x="0" y="617664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reflection stA="45000" endPos="0" dir="5400000" sy="-100000" algn="bl" rotWithShape="0"/>
                </a:effectLst>
                <a:latin typeface="Avenir Next LT Pro" panose="020B0504020202020204" pitchFamily="34" charset="0"/>
              </a:rPr>
              <a:t>LANGKAH STRATEGIS</a:t>
            </a:r>
          </a:p>
          <a:p>
            <a:pPr algn="ctr"/>
            <a:r>
              <a:rPr lang="en-US" sz="2800" b="1" dirty="0">
                <a:solidFill>
                  <a:srgbClr val="536171"/>
                </a:solidFill>
                <a:effectLst>
                  <a:reflection stA="45000" endPos="0" dir="5400000" sy="-100000" algn="bl" rotWithShape="0"/>
                </a:effectLst>
                <a:latin typeface="Avenir Next LT Pro" panose="020B0504020202020204" pitchFamily="34" charset="0"/>
              </a:rPr>
              <a:t>MENINGKATKAN PERTUMBUHAN EKONOMI</a:t>
            </a:r>
            <a:endParaRPr lang="en-US" sz="2800" b="1" dirty="0">
              <a:solidFill>
                <a:srgbClr val="C00000"/>
              </a:solidFill>
              <a:effectLst>
                <a:reflection stA="45000" endPos="0" dir="5400000" sy="-100000" algn="bl" rotWithShape="0"/>
              </a:effectLst>
              <a:latin typeface="Avenir Next LT Pro" panose="020B0504020202020204" pitchFamily="34" charset="0"/>
            </a:endParaRPr>
          </a:p>
        </p:txBody>
      </p:sp>
      <p:pic>
        <p:nvPicPr>
          <p:cNvPr id="11" name="Picture 10" descr="A group of paper money with red arrows pointing up&#10;&#10;AI-generated content may be incorrect.">
            <a:extLst>
              <a:ext uri="{FF2B5EF4-FFF2-40B4-BE49-F238E27FC236}">
                <a16:creationId xmlns:a16="http://schemas.microsoft.com/office/drawing/2014/main" id="{42A0D809-C826-09AF-5782-0F811424D98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4" r="45610"/>
          <a:stretch>
            <a:fillRect/>
          </a:stretch>
        </p:blipFill>
        <p:spPr>
          <a:xfrm>
            <a:off x="795575" y="1748515"/>
            <a:ext cx="2557225" cy="4903321"/>
          </a:xfrm>
          <a:prstGeom prst="rect">
            <a:avLst/>
          </a:prstGeom>
        </p:spPr>
      </p:pic>
      <p:pic>
        <p:nvPicPr>
          <p:cNvPr id="13" name="Picture 12" descr="A group of people wearing masks&#10;&#10;AI-generated content may be incorrect.">
            <a:extLst>
              <a:ext uri="{FF2B5EF4-FFF2-40B4-BE49-F238E27FC236}">
                <a16:creationId xmlns:a16="http://schemas.microsoft.com/office/drawing/2014/main" id="{F8017BDC-5308-A866-8EEB-46B27117C7E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r="54636"/>
          <a:stretch>
            <a:fillRect/>
          </a:stretch>
        </p:blipFill>
        <p:spPr>
          <a:xfrm>
            <a:off x="3503606" y="1748515"/>
            <a:ext cx="2557225" cy="4911545"/>
          </a:xfrm>
          <a:prstGeom prst="rect">
            <a:avLst/>
          </a:prstGeom>
        </p:spPr>
      </p:pic>
      <p:pic>
        <p:nvPicPr>
          <p:cNvPr id="14" name="Picture 13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6933772D-34CE-CD0B-EF0D-722094E4E23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rcRect l="8078" r="57340"/>
          <a:stretch>
            <a:fillRect/>
          </a:stretch>
        </p:blipFill>
        <p:spPr>
          <a:xfrm>
            <a:off x="6211637" y="1748515"/>
            <a:ext cx="2550450" cy="49147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530A840-B1CD-F908-3E36-E2F08DC76C7C}"/>
              </a:ext>
            </a:extLst>
          </p:cNvPr>
          <p:cNvSpPr/>
          <p:nvPr/>
        </p:nvSpPr>
        <p:spPr>
          <a:xfrm>
            <a:off x="795575" y="3736236"/>
            <a:ext cx="2557225" cy="142968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Google Shape;869;g34f8fdbb68d_0_0">
            <a:extLst>
              <a:ext uri="{FF2B5EF4-FFF2-40B4-BE49-F238E27FC236}">
                <a16:creationId xmlns:a16="http://schemas.microsoft.com/office/drawing/2014/main" id="{11BA2C19-6D42-4A8E-F82B-F375D6C3C282}"/>
              </a:ext>
            </a:extLst>
          </p:cNvPr>
          <p:cNvSpPr txBox="1"/>
          <p:nvPr/>
        </p:nvSpPr>
        <p:spPr>
          <a:xfrm>
            <a:off x="883768" y="3967808"/>
            <a:ext cx="2380838" cy="95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2500">
                <a:solidFill>
                  <a:srgbClr val="44526C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1400" dirty="0">
                <a:solidFill>
                  <a:srgbClr val="9B1E16"/>
                </a:solidFill>
              </a:rPr>
              <a:t>OPTIMALISASI BELANJA DAERAH MELALUI PERCEPATAN REALISASI APBD</a:t>
            </a:r>
            <a:endParaRPr lang="en-US" sz="1400" dirty="0">
              <a:solidFill>
                <a:srgbClr val="44526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B664FC-75F9-1FDF-11DC-A2F7E033CE69}"/>
              </a:ext>
            </a:extLst>
          </p:cNvPr>
          <p:cNvSpPr/>
          <p:nvPr/>
        </p:nvSpPr>
        <p:spPr>
          <a:xfrm>
            <a:off x="3496831" y="3736236"/>
            <a:ext cx="2557225" cy="142968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Google Shape;869;g34f8fdbb68d_0_0">
            <a:extLst>
              <a:ext uri="{FF2B5EF4-FFF2-40B4-BE49-F238E27FC236}">
                <a16:creationId xmlns:a16="http://schemas.microsoft.com/office/drawing/2014/main" id="{FB3E9E66-275A-2B43-DB8A-1214FC1FD69C}"/>
              </a:ext>
            </a:extLst>
          </p:cNvPr>
          <p:cNvSpPr txBox="1"/>
          <p:nvPr/>
        </p:nvSpPr>
        <p:spPr>
          <a:xfrm>
            <a:off x="3595187" y="3885746"/>
            <a:ext cx="2380838" cy="1169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2500">
                <a:solidFill>
                  <a:srgbClr val="44526C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1400" dirty="0">
                <a:solidFill>
                  <a:srgbClr val="9B1E16"/>
                </a:solidFill>
              </a:rPr>
              <a:t>INOVASI SUMBER PENDAPATAN ASLI DAERAH YANG TIDAK MEMBERATKAN MASYARAKAT</a:t>
            </a:r>
            <a:endParaRPr lang="en-US" sz="1400" dirty="0">
              <a:solidFill>
                <a:srgbClr val="44526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606EA-85BA-8706-B280-F3649B8F246E}"/>
              </a:ext>
            </a:extLst>
          </p:cNvPr>
          <p:cNvSpPr/>
          <p:nvPr/>
        </p:nvSpPr>
        <p:spPr>
          <a:xfrm>
            <a:off x="6211637" y="3736236"/>
            <a:ext cx="2557225" cy="142968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Google Shape;869;g34f8fdbb68d_0_0">
            <a:extLst>
              <a:ext uri="{FF2B5EF4-FFF2-40B4-BE49-F238E27FC236}">
                <a16:creationId xmlns:a16="http://schemas.microsoft.com/office/drawing/2014/main" id="{7686A25E-2C11-D410-E70D-CE66F2C3B239}"/>
              </a:ext>
            </a:extLst>
          </p:cNvPr>
          <p:cNvSpPr txBox="1"/>
          <p:nvPr/>
        </p:nvSpPr>
        <p:spPr>
          <a:xfrm>
            <a:off x="6296443" y="3780969"/>
            <a:ext cx="2380838" cy="1384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2500">
                <a:solidFill>
                  <a:srgbClr val="44526C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1400" dirty="0">
                <a:solidFill>
                  <a:srgbClr val="9B1E16"/>
                </a:solidFill>
              </a:rPr>
              <a:t>PEMANFAATAN PROGRAM STRATEGIS NASIONAL (PSN) SEBAGAI PELUANG PERTUMBUHAN DAERAH</a:t>
            </a:r>
            <a:endParaRPr lang="en-US" sz="1400" dirty="0">
              <a:solidFill>
                <a:srgbClr val="44526C"/>
              </a:solidFill>
            </a:endParaRPr>
          </a:p>
        </p:txBody>
      </p:sp>
      <p:pic>
        <p:nvPicPr>
          <p:cNvPr id="21" name="Picture 20" descr="A group of construction workers working at a construction site&#10;&#10;AI-generated content may be incorrect.">
            <a:extLst>
              <a:ext uri="{FF2B5EF4-FFF2-40B4-BE49-F238E27FC236}">
                <a16:creationId xmlns:a16="http://schemas.microsoft.com/office/drawing/2014/main" id="{F624DC94-54E3-95B9-62C8-DF71F42A2E45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r="45261" b="216"/>
          <a:stretch>
            <a:fillRect/>
          </a:stretch>
        </p:blipFill>
        <p:spPr>
          <a:xfrm>
            <a:off x="8912893" y="1748515"/>
            <a:ext cx="2557226" cy="492639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D45FD6-8C62-EAA1-91E3-884BCD39DD16}"/>
              </a:ext>
            </a:extLst>
          </p:cNvPr>
          <p:cNvSpPr/>
          <p:nvPr/>
        </p:nvSpPr>
        <p:spPr>
          <a:xfrm>
            <a:off x="8912893" y="3736236"/>
            <a:ext cx="2557225" cy="142968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Google Shape;869;g34f8fdbb68d_0_0">
            <a:extLst>
              <a:ext uri="{FF2B5EF4-FFF2-40B4-BE49-F238E27FC236}">
                <a16:creationId xmlns:a16="http://schemas.microsoft.com/office/drawing/2014/main" id="{C0E96B65-B198-0A18-30CC-9A8B7A24E0CA}"/>
              </a:ext>
            </a:extLst>
          </p:cNvPr>
          <p:cNvSpPr txBox="1"/>
          <p:nvPr/>
        </p:nvSpPr>
        <p:spPr>
          <a:xfrm>
            <a:off x="9001086" y="3967808"/>
            <a:ext cx="2380838" cy="95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2500">
                <a:solidFill>
                  <a:srgbClr val="44526C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1400" dirty="0">
                <a:solidFill>
                  <a:srgbClr val="9B1E16"/>
                </a:solidFill>
              </a:rPr>
              <a:t>MENDORONG PERAN SWASTA MELALUI KEMUDAHAN PERIZINAN</a:t>
            </a:r>
            <a:endParaRPr lang="en-US" sz="1400" dirty="0">
              <a:solidFill>
                <a:srgbClr val="44526C"/>
              </a:solidFill>
            </a:endParaRPr>
          </a:p>
        </p:txBody>
      </p:sp>
      <p:sp>
        <p:nvSpPr>
          <p:cNvPr id="17" name="object 31">
            <a:extLst>
              <a:ext uri="{FF2B5EF4-FFF2-40B4-BE49-F238E27FC236}">
                <a16:creationId xmlns:a16="http://schemas.microsoft.com/office/drawing/2014/main" id="{8B84A141-4342-3852-AC92-15D3494CD768}"/>
              </a:ext>
            </a:extLst>
          </p:cNvPr>
          <p:cNvSpPr txBox="1">
            <a:spLocks/>
          </p:cNvSpPr>
          <p:nvPr/>
        </p:nvSpPr>
        <p:spPr>
          <a:xfrm>
            <a:off x="11475973" y="6501656"/>
            <a:ext cx="631190" cy="31290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>
              <a:spcBef>
                <a:spcPts val="280"/>
              </a:spcBef>
              <a:defRPr/>
            </a:pPr>
            <a:fld id="{81D60167-4931-47E6-BA6A-407CBD079E47}" type="slidenum">
              <a:rPr lang="en-ID" kern="0" spc="-50" smtClean="0">
                <a:latin typeface="Arial Black"/>
              </a:rPr>
              <a:pPr marL="275590">
                <a:spcBef>
                  <a:spcPts val="280"/>
                </a:spcBef>
                <a:defRPr/>
              </a:pPr>
              <a:t>12</a:t>
            </a:fld>
            <a:endParaRPr lang="en-ID" kern="0" spc="-5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16326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F20DB-4656-E2C6-AB1D-387A40863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C873223-8379-8DAC-CDAA-8B20DB8F83B7}"/>
              </a:ext>
            </a:extLst>
          </p:cNvPr>
          <p:cNvSpPr/>
          <p:nvPr/>
        </p:nvSpPr>
        <p:spPr>
          <a:xfrm>
            <a:off x="9229871" y="3522122"/>
            <a:ext cx="2769871" cy="194148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48">
            <a:extLst>
              <a:ext uri="{FF2B5EF4-FFF2-40B4-BE49-F238E27FC236}">
                <a16:creationId xmlns:a16="http://schemas.microsoft.com/office/drawing/2014/main" id="{D825E309-65DC-DC08-2B14-979CE009D9EF}"/>
              </a:ext>
            </a:extLst>
          </p:cNvPr>
          <p:cNvSpPr txBox="1"/>
          <p:nvPr/>
        </p:nvSpPr>
        <p:spPr>
          <a:xfrm>
            <a:off x="9352603" y="3315083"/>
            <a:ext cx="2142232" cy="27339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12287" rIns="0" bIns="0" rtlCol="0" anchor="ctr" anchorCtr="0">
            <a:noAutofit/>
          </a:bodyPr>
          <a:lstStyle/>
          <a:p>
            <a:pPr marL="182563" marR="0" lvl="0" indent="0" algn="l" defTabSz="914400" rtl="0" eaLnBrk="1" fontAlgn="auto" latinLnBrk="0" hangingPunct="1">
              <a:lnSpc>
                <a:spcPts val="1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INSENTIF FISKAL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1366A7B-AB7C-14E7-09E3-35C21CC88669}"/>
              </a:ext>
            </a:extLst>
          </p:cNvPr>
          <p:cNvSpPr/>
          <p:nvPr/>
        </p:nvSpPr>
        <p:spPr>
          <a:xfrm>
            <a:off x="120268" y="2821120"/>
            <a:ext cx="4071903" cy="3678155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51665143-93A4-B506-A370-E7EE6D68164C}"/>
              </a:ext>
            </a:extLst>
          </p:cNvPr>
          <p:cNvSpPr txBox="1">
            <a:spLocks/>
          </p:cNvSpPr>
          <p:nvPr/>
        </p:nvSpPr>
        <p:spPr>
          <a:xfrm>
            <a:off x="6370731" y="214907"/>
            <a:ext cx="4623424" cy="5207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6330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MS PGothic" pitchFamily="34" charset="-128"/>
                <a:cs typeface="Arial" charset="0"/>
              </a:rPr>
              <a:t>TRANSFER KE DAERAH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E511549-9641-3FCC-D39C-93A71D2D73A3}"/>
              </a:ext>
            </a:extLst>
          </p:cNvPr>
          <p:cNvSpPr/>
          <p:nvPr/>
        </p:nvSpPr>
        <p:spPr>
          <a:xfrm>
            <a:off x="344152" y="1552483"/>
            <a:ext cx="11655590" cy="1035975"/>
          </a:xfrm>
          <a:prstGeom prst="roundRect">
            <a:avLst>
              <a:gd name="adj" fmla="val 20220"/>
            </a:avLst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4D3F67F-E25F-5001-FED2-EF4C1BE2362A}"/>
              </a:ext>
            </a:extLst>
          </p:cNvPr>
          <p:cNvSpPr/>
          <p:nvPr/>
        </p:nvSpPr>
        <p:spPr>
          <a:xfrm>
            <a:off x="360176" y="1553279"/>
            <a:ext cx="116395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Daerah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(TKD)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adalah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dana yang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bersumber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APBN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merupakan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belanja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negara yang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dialokasikan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disalurkan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kepada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daerah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dikelola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oleh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daerah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mendanai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penyelenggaraan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urusan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pemerintahan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menjadi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kewenangan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daerah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27E2DDE-F413-296A-97DA-D90A42CAE395}"/>
              </a:ext>
            </a:extLst>
          </p:cNvPr>
          <p:cNvSpPr/>
          <p:nvPr/>
        </p:nvSpPr>
        <p:spPr>
          <a:xfrm>
            <a:off x="463791" y="3346004"/>
            <a:ext cx="3561164" cy="1077218"/>
          </a:xfrm>
          <a:prstGeom prst="rect">
            <a:avLst/>
          </a:prstGeom>
          <a:solidFill>
            <a:srgbClr val="FFF2CC"/>
          </a:solidFill>
        </p:spPr>
        <p:txBody>
          <a:bodyPr wrap="square">
            <a:spAutoFit/>
          </a:bodyPr>
          <a:lstStyle/>
          <a:p>
            <a:pPr marL="8413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mengacu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rencana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pembangunan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jangka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menengah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nasional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peraturan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perundang-undangan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terkait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9025F25-CCE3-88C4-6F97-1539F48DBFDC}"/>
              </a:ext>
            </a:extLst>
          </p:cNvPr>
          <p:cNvSpPr/>
          <p:nvPr/>
        </p:nvSpPr>
        <p:spPr>
          <a:xfrm>
            <a:off x="463791" y="4582780"/>
            <a:ext cx="3561164" cy="584775"/>
          </a:xfrm>
          <a:prstGeom prst="rect">
            <a:avLst/>
          </a:prstGeom>
          <a:solidFill>
            <a:srgbClr val="FFE699"/>
          </a:solidFill>
        </p:spPr>
        <p:txBody>
          <a:bodyPr wrap="square">
            <a:spAutoFit/>
          </a:bodyPr>
          <a:lstStyle/>
          <a:p>
            <a:pPr marL="8413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selaras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dengan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rencana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kerja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Pemerintah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Pusat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9F74E7-1CC8-7997-938C-D5024A90078A}"/>
              </a:ext>
            </a:extLst>
          </p:cNvPr>
          <p:cNvSpPr/>
          <p:nvPr/>
        </p:nvSpPr>
        <p:spPr>
          <a:xfrm>
            <a:off x="463791" y="5417916"/>
            <a:ext cx="3561164" cy="830997"/>
          </a:xfrm>
          <a:prstGeom prst="rect">
            <a:avLst/>
          </a:prstGeom>
          <a:solidFill>
            <a:srgbClr val="FFF2CC"/>
          </a:solidFill>
        </p:spPr>
        <p:txBody>
          <a:bodyPr wrap="square">
            <a:spAutoFit/>
          </a:bodyPr>
          <a:lstStyle/>
          <a:p>
            <a:pPr marL="8413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dituangkan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nota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keuangan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rancangan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APBN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tahun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anggaran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berikutnya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ED133B-8217-9650-4C21-4CDFD23C23D2}"/>
              </a:ext>
            </a:extLst>
          </p:cNvPr>
          <p:cNvSpPr/>
          <p:nvPr/>
        </p:nvSpPr>
        <p:spPr>
          <a:xfrm>
            <a:off x="75433" y="2661565"/>
            <a:ext cx="2945037" cy="369332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Rumusan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Kebijakan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TKD: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55427EE-5B6F-CA26-929D-3948497164B5}"/>
              </a:ext>
            </a:extLst>
          </p:cNvPr>
          <p:cNvSpPr/>
          <p:nvPr/>
        </p:nvSpPr>
        <p:spPr>
          <a:xfrm>
            <a:off x="227564" y="3206276"/>
            <a:ext cx="401988" cy="401988"/>
          </a:xfrm>
          <a:prstGeom prst="ellips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DE9BF54-695C-BC36-F200-8340DA4ED632}"/>
              </a:ext>
            </a:extLst>
          </p:cNvPr>
          <p:cNvSpPr/>
          <p:nvPr/>
        </p:nvSpPr>
        <p:spPr>
          <a:xfrm>
            <a:off x="227564" y="4473180"/>
            <a:ext cx="401988" cy="401988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rgbClr val="FFE6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843DE09-1E80-8D3B-03CC-6D940A68C4B9}"/>
              </a:ext>
            </a:extLst>
          </p:cNvPr>
          <p:cNvSpPr/>
          <p:nvPr/>
        </p:nvSpPr>
        <p:spPr>
          <a:xfrm>
            <a:off x="227564" y="5328870"/>
            <a:ext cx="401988" cy="401988"/>
          </a:xfrm>
          <a:prstGeom prst="ellips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AA40B9A-12D5-C856-AC8A-535863D6AECC}"/>
              </a:ext>
            </a:extLst>
          </p:cNvPr>
          <p:cNvSpPr/>
          <p:nvPr/>
        </p:nvSpPr>
        <p:spPr>
          <a:xfrm>
            <a:off x="4360985" y="2821121"/>
            <a:ext cx="4423259" cy="33123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8F2D0A-542D-5E35-471A-25296FBFC94B}"/>
              </a:ext>
            </a:extLst>
          </p:cNvPr>
          <p:cNvSpPr/>
          <p:nvPr/>
        </p:nvSpPr>
        <p:spPr>
          <a:xfrm>
            <a:off x="4689523" y="2654711"/>
            <a:ext cx="1390124" cy="369332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JENIS TKD</a:t>
            </a:r>
          </a:p>
        </p:txBody>
      </p:sp>
      <p:sp>
        <p:nvSpPr>
          <p:cNvPr id="52" name="object 55">
            <a:extLst>
              <a:ext uri="{FF2B5EF4-FFF2-40B4-BE49-F238E27FC236}">
                <a16:creationId xmlns:a16="http://schemas.microsoft.com/office/drawing/2014/main" id="{DCCA15F5-C4C0-D076-72CE-F9D6EF2CC7C1}"/>
              </a:ext>
            </a:extLst>
          </p:cNvPr>
          <p:cNvSpPr/>
          <p:nvPr/>
        </p:nvSpPr>
        <p:spPr>
          <a:xfrm>
            <a:off x="8654209" y="3322665"/>
            <a:ext cx="330200" cy="342900"/>
          </a:xfrm>
          <a:prstGeom prst="rect">
            <a:avLst/>
          </a:prstGeom>
          <a:blipFill>
            <a:blip r:embed="rId2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48">
            <a:extLst>
              <a:ext uri="{FF2B5EF4-FFF2-40B4-BE49-F238E27FC236}">
                <a16:creationId xmlns:a16="http://schemas.microsoft.com/office/drawing/2014/main" id="{7F2D2501-E663-229F-51FA-9AFDA2A76E3F}"/>
              </a:ext>
            </a:extLst>
          </p:cNvPr>
          <p:cNvSpPr txBox="1"/>
          <p:nvPr/>
        </p:nvSpPr>
        <p:spPr>
          <a:xfrm>
            <a:off x="5005117" y="3172762"/>
            <a:ext cx="2935201" cy="234863"/>
          </a:xfrm>
          <a:prstGeom prst="rect">
            <a:avLst/>
          </a:prstGeom>
          <a:solidFill>
            <a:srgbClr val="FFF2CC"/>
          </a:solidFill>
        </p:spPr>
        <p:txBody>
          <a:bodyPr wrap="square" lIns="0" tIns="12287" rIns="0" bIns="0" rtlCol="0" anchor="ctr" anchorCtr="0">
            <a:noAutofit/>
          </a:bodyPr>
          <a:lstStyle/>
          <a:p>
            <a:pPr marL="182563" marR="0" lvl="0" indent="0" algn="l" defTabSz="914400" rtl="0" eaLnBrk="1" fontAlgn="auto" latinLnBrk="0" hangingPunct="1">
              <a:lnSpc>
                <a:spcPts val="1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DANA BAGI HASIL</a:t>
            </a:r>
            <a:r>
              <a:rPr kumimoji="0" lang="en-US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(DBH)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0FE55-E9CD-F2C9-CA83-44D9F5B69518}"/>
              </a:ext>
            </a:extLst>
          </p:cNvPr>
          <p:cNvGrpSpPr/>
          <p:nvPr/>
        </p:nvGrpSpPr>
        <p:grpSpPr>
          <a:xfrm>
            <a:off x="8992587" y="3298445"/>
            <a:ext cx="475489" cy="475489"/>
            <a:chOff x="194098" y="4220974"/>
            <a:chExt cx="1177250" cy="117725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108A5A2-F51A-035E-3C5B-4FE56AE24CFE}"/>
                </a:ext>
              </a:extLst>
            </p:cNvPr>
            <p:cNvSpPr/>
            <p:nvPr/>
          </p:nvSpPr>
          <p:spPr>
            <a:xfrm>
              <a:off x="194098" y="4220974"/>
              <a:ext cx="1177250" cy="117725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Donut 8">
              <a:extLst>
                <a:ext uri="{FF2B5EF4-FFF2-40B4-BE49-F238E27FC236}">
                  <a16:creationId xmlns:a16="http://schemas.microsoft.com/office/drawing/2014/main" id="{C29D5219-6DFE-2789-B6E6-2C412DF08EF5}"/>
                </a:ext>
              </a:extLst>
            </p:cNvPr>
            <p:cNvSpPr/>
            <p:nvPr/>
          </p:nvSpPr>
          <p:spPr>
            <a:xfrm>
              <a:off x="477717" y="4361962"/>
              <a:ext cx="607736" cy="726439"/>
            </a:xfrm>
            <a:custGeom>
              <a:avLst/>
              <a:gdLst/>
              <a:ahLst/>
              <a:cxnLst/>
              <a:rect l="l" t="t" r="r" b="b"/>
              <a:pathLst>
                <a:path w="2688046" h="3213079">
                  <a:moveTo>
                    <a:pt x="1056023" y="556744"/>
                  </a:moveTo>
                  <a:lnTo>
                    <a:pt x="1056023" y="906412"/>
                  </a:lnTo>
                  <a:cubicBezTo>
                    <a:pt x="641240" y="1029807"/>
                    <a:pt x="338989" y="1414134"/>
                    <a:pt x="338989" y="1869056"/>
                  </a:cubicBezTo>
                  <a:cubicBezTo>
                    <a:pt x="338989" y="2424121"/>
                    <a:pt x="788958" y="2874090"/>
                    <a:pt x="1344023" y="2874090"/>
                  </a:cubicBezTo>
                  <a:cubicBezTo>
                    <a:pt x="1899088" y="2874090"/>
                    <a:pt x="2349057" y="2424121"/>
                    <a:pt x="2349057" y="1869056"/>
                  </a:cubicBezTo>
                  <a:cubicBezTo>
                    <a:pt x="2349057" y="1414134"/>
                    <a:pt x="2046806" y="1029807"/>
                    <a:pt x="1632023" y="906412"/>
                  </a:cubicBezTo>
                  <a:lnTo>
                    <a:pt x="1632023" y="556744"/>
                  </a:lnTo>
                  <a:cubicBezTo>
                    <a:pt x="2235992" y="687900"/>
                    <a:pt x="2688046" y="1225687"/>
                    <a:pt x="2688046" y="1869056"/>
                  </a:cubicBezTo>
                  <a:cubicBezTo>
                    <a:pt x="2688046" y="2611339"/>
                    <a:pt x="2086306" y="3213079"/>
                    <a:pt x="1344023" y="3213079"/>
                  </a:cubicBezTo>
                  <a:cubicBezTo>
                    <a:pt x="601740" y="3213079"/>
                    <a:pt x="0" y="2611339"/>
                    <a:pt x="0" y="1869056"/>
                  </a:cubicBezTo>
                  <a:cubicBezTo>
                    <a:pt x="0" y="1225687"/>
                    <a:pt x="452054" y="687900"/>
                    <a:pt x="1056023" y="556744"/>
                  </a:cubicBezTo>
                  <a:close/>
                  <a:moveTo>
                    <a:pt x="1344023" y="0"/>
                  </a:moveTo>
                  <a:cubicBezTo>
                    <a:pt x="1443445" y="0"/>
                    <a:pt x="1524043" y="80598"/>
                    <a:pt x="1524043" y="180020"/>
                  </a:cubicBezTo>
                  <a:lnTo>
                    <a:pt x="1524043" y="1413058"/>
                  </a:lnTo>
                  <a:cubicBezTo>
                    <a:pt x="1524043" y="1512480"/>
                    <a:pt x="1443445" y="1593078"/>
                    <a:pt x="1344023" y="1593078"/>
                  </a:cubicBezTo>
                  <a:cubicBezTo>
                    <a:pt x="1244601" y="1593078"/>
                    <a:pt x="1164003" y="1512480"/>
                    <a:pt x="1164003" y="1413058"/>
                  </a:cubicBezTo>
                  <a:lnTo>
                    <a:pt x="1164003" y="180020"/>
                  </a:lnTo>
                  <a:cubicBezTo>
                    <a:pt x="1164003" y="80598"/>
                    <a:pt x="1244601" y="0"/>
                    <a:pt x="134402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BDC0C72C-D96C-681B-EB23-F7241FA95018}"/>
              </a:ext>
            </a:extLst>
          </p:cNvPr>
          <p:cNvSpPr/>
          <p:nvPr/>
        </p:nvSpPr>
        <p:spPr>
          <a:xfrm>
            <a:off x="4657061" y="3062746"/>
            <a:ext cx="440507" cy="440507"/>
          </a:xfrm>
          <a:prstGeom prst="ellips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bject 48">
            <a:extLst>
              <a:ext uri="{FF2B5EF4-FFF2-40B4-BE49-F238E27FC236}">
                <a16:creationId xmlns:a16="http://schemas.microsoft.com/office/drawing/2014/main" id="{E6B474F4-8039-A5A9-038C-DD5AFB8883CC}"/>
              </a:ext>
            </a:extLst>
          </p:cNvPr>
          <p:cNvSpPr txBox="1"/>
          <p:nvPr/>
        </p:nvSpPr>
        <p:spPr>
          <a:xfrm>
            <a:off x="5008727" y="3663540"/>
            <a:ext cx="3428866" cy="262583"/>
          </a:xfrm>
          <a:prstGeom prst="rect">
            <a:avLst/>
          </a:prstGeom>
          <a:solidFill>
            <a:srgbClr val="FFE699"/>
          </a:solidFill>
        </p:spPr>
        <p:txBody>
          <a:bodyPr wrap="square" lIns="0" tIns="12287" rIns="0" bIns="0" rtlCol="0" anchor="ctr" anchorCtr="0">
            <a:noAutofit/>
          </a:bodyPr>
          <a:lstStyle/>
          <a:p>
            <a:pPr marL="182563" marR="0" lvl="0" indent="0" algn="l" defTabSz="914400" rtl="0" eaLnBrk="1" fontAlgn="auto" latinLnBrk="0" hangingPunct="1">
              <a:lnSpc>
                <a:spcPts val="1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DANA </a:t>
            </a:r>
            <a:r>
              <a:rPr kumimoji="0" lang="en-US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ALOKASI UMUM (DAU)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7B5B1D2-F428-EABA-4619-61FBB2E2447C}"/>
              </a:ext>
            </a:extLst>
          </p:cNvPr>
          <p:cNvSpPr/>
          <p:nvPr/>
        </p:nvSpPr>
        <p:spPr>
          <a:xfrm>
            <a:off x="4660670" y="3553524"/>
            <a:ext cx="440507" cy="440507"/>
          </a:xfrm>
          <a:prstGeom prst="ellipse">
            <a:avLst/>
          </a:prstGeom>
          <a:solidFill>
            <a:srgbClr val="FFE699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bject 48">
            <a:extLst>
              <a:ext uri="{FF2B5EF4-FFF2-40B4-BE49-F238E27FC236}">
                <a16:creationId xmlns:a16="http://schemas.microsoft.com/office/drawing/2014/main" id="{BB667E71-C51D-FAF0-FA4F-1381E70281D5}"/>
              </a:ext>
            </a:extLst>
          </p:cNvPr>
          <p:cNvSpPr txBox="1"/>
          <p:nvPr/>
        </p:nvSpPr>
        <p:spPr>
          <a:xfrm>
            <a:off x="5008727" y="4164697"/>
            <a:ext cx="3673716" cy="258349"/>
          </a:xfrm>
          <a:prstGeom prst="rect">
            <a:avLst/>
          </a:prstGeom>
          <a:solidFill>
            <a:srgbClr val="FFF2CC"/>
          </a:solidFill>
        </p:spPr>
        <p:txBody>
          <a:bodyPr wrap="square" lIns="0" tIns="12287" rIns="0" bIns="0" rtlCol="0" anchor="ctr" anchorCtr="0">
            <a:noAutofit/>
          </a:bodyPr>
          <a:lstStyle/>
          <a:p>
            <a:pPr marL="182563" marR="0" lvl="0" indent="0" algn="l" defTabSz="914400" rtl="0" eaLnBrk="1" fontAlgn="auto" latinLnBrk="0" hangingPunct="1">
              <a:lnSpc>
                <a:spcPts val="1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DANA </a:t>
            </a:r>
            <a:r>
              <a:rPr kumimoji="0" lang="en-US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ALOKASI KHUSUS (DAK)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13D5772-4559-785E-FC55-0DE48822A15A}"/>
              </a:ext>
            </a:extLst>
          </p:cNvPr>
          <p:cNvSpPr/>
          <p:nvPr/>
        </p:nvSpPr>
        <p:spPr>
          <a:xfrm>
            <a:off x="4660671" y="4052356"/>
            <a:ext cx="440507" cy="440507"/>
          </a:xfrm>
          <a:prstGeom prst="ellips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3" name="object 48">
            <a:extLst>
              <a:ext uri="{FF2B5EF4-FFF2-40B4-BE49-F238E27FC236}">
                <a16:creationId xmlns:a16="http://schemas.microsoft.com/office/drawing/2014/main" id="{512158AA-3FB5-C7FF-0709-1DA35F3227F5}"/>
              </a:ext>
            </a:extLst>
          </p:cNvPr>
          <p:cNvSpPr txBox="1"/>
          <p:nvPr/>
        </p:nvSpPr>
        <p:spPr>
          <a:xfrm>
            <a:off x="5008727" y="4651127"/>
            <a:ext cx="3091304" cy="305669"/>
          </a:xfrm>
          <a:prstGeom prst="rect">
            <a:avLst/>
          </a:prstGeom>
          <a:solidFill>
            <a:srgbClr val="FFE699"/>
          </a:solidFill>
        </p:spPr>
        <p:txBody>
          <a:bodyPr wrap="square" lIns="0" tIns="12287" rIns="0" bIns="0" rtlCol="0" anchor="ctr" anchorCtr="0">
            <a:noAutofit/>
          </a:bodyPr>
          <a:lstStyle/>
          <a:p>
            <a:pPr marL="182563" marR="0" lvl="0" indent="0" algn="l" defTabSz="914400" rtl="0" eaLnBrk="1" fontAlgn="auto" latinLnBrk="0" hangingPunct="1">
              <a:lnSpc>
                <a:spcPts val="1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DANA </a:t>
            </a:r>
            <a:r>
              <a:rPr kumimoji="0" lang="en-US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OTONOMI KHUSUS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F57A37F-B69A-2752-E519-DE494D85C2FA}"/>
              </a:ext>
            </a:extLst>
          </p:cNvPr>
          <p:cNvSpPr/>
          <p:nvPr/>
        </p:nvSpPr>
        <p:spPr>
          <a:xfrm>
            <a:off x="4660670" y="4569247"/>
            <a:ext cx="440507" cy="440507"/>
          </a:xfrm>
          <a:prstGeom prst="ellipse">
            <a:avLst/>
          </a:prstGeom>
          <a:solidFill>
            <a:srgbClr val="FFE699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5" name="object 48">
            <a:extLst>
              <a:ext uri="{FF2B5EF4-FFF2-40B4-BE49-F238E27FC236}">
                <a16:creationId xmlns:a16="http://schemas.microsoft.com/office/drawing/2014/main" id="{695F5756-8786-E577-5772-A3BD43C6AD96}"/>
              </a:ext>
            </a:extLst>
          </p:cNvPr>
          <p:cNvSpPr txBox="1"/>
          <p:nvPr/>
        </p:nvSpPr>
        <p:spPr>
          <a:xfrm>
            <a:off x="5008727" y="5182376"/>
            <a:ext cx="2658794" cy="270156"/>
          </a:xfrm>
          <a:prstGeom prst="rect">
            <a:avLst/>
          </a:prstGeom>
          <a:solidFill>
            <a:srgbClr val="FFF2CC"/>
          </a:solidFill>
        </p:spPr>
        <p:txBody>
          <a:bodyPr wrap="square" lIns="0" tIns="12287" rIns="0" bIns="0" rtlCol="0" anchor="ctr" anchorCtr="0">
            <a:noAutofit/>
          </a:bodyPr>
          <a:lstStyle/>
          <a:p>
            <a:pPr marL="182563" marR="0" lvl="0" indent="0" algn="l" defTabSz="914400" rtl="0" eaLnBrk="1" fontAlgn="auto" latinLnBrk="0" hangingPunct="1">
              <a:lnSpc>
                <a:spcPts val="1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DANA </a:t>
            </a:r>
            <a:r>
              <a:rPr kumimoji="0" lang="en-US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KEISTIMEWAAN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B5A9C04-DD12-3D25-B94E-5B2C6CED5023}"/>
              </a:ext>
            </a:extLst>
          </p:cNvPr>
          <p:cNvSpPr/>
          <p:nvPr/>
        </p:nvSpPr>
        <p:spPr>
          <a:xfrm>
            <a:off x="4660671" y="5081841"/>
            <a:ext cx="440507" cy="440507"/>
          </a:xfrm>
          <a:prstGeom prst="ellips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object 48">
            <a:extLst>
              <a:ext uri="{FF2B5EF4-FFF2-40B4-BE49-F238E27FC236}">
                <a16:creationId xmlns:a16="http://schemas.microsoft.com/office/drawing/2014/main" id="{B5073389-5415-7BFC-E94C-4D6AC2C2EB83}"/>
              </a:ext>
            </a:extLst>
          </p:cNvPr>
          <p:cNvSpPr txBox="1"/>
          <p:nvPr/>
        </p:nvSpPr>
        <p:spPr>
          <a:xfrm>
            <a:off x="5041764" y="5694964"/>
            <a:ext cx="1626323" cy="293439"/>
          </a:xfrm>
          <a:prstGeom prst="rect">
            <a:avLst/>
          </a:prstGeom>
          <a:solidFill>
            <a:srgbClr val="FFE699"/>
          </a:solidFill>
        </p:spPr>
        <p:txBody>
          <a:bodyPr wrap="square" lIns="0" tIns="12287" rIns="0" bIns="0" rtlCol="0" anchor="ctr" anchorCtr="0">
            <a:noAutofit/>
          </a:bodyPr>
          <a:lstStyle/>
          <a:p>
            <a:pPr marL="182563" marR="0" lvl="0" indent="0" algn="l" defTabSz="914400" rtl="0" eaLnBrk="1" fontAlgn="auto" latinLnBrk="0" hangingPunct="1">
              <a:lnSpc>
                <a:spcPts val="1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DANA </a:t>
            </a:r>
            <a:r>
              <a:rPr kumimoji="0" lang="en-US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E5269DF-45B4-AAB6-4B94-EA490C56D181}"/>
              </a:ext>
            </a:extLst>
          </p:cNvPr>
          <p:cNvSpPr/>
          <p:nvPr/>
        </p:nvSpPr>
        <p:spPr>
          <a:xfrm>
            <a:off x="4660670" y="5576504"/>
            <a:ext cx="440507" cy="440507"/>
          </a:xfrm>
          <a:prstGeom prst="ellipse">
            <a:avLst/>
          </a:prstGeom>
          <a:solidFill>
            <a:srgbClr val="FFE699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71E5771-23DF-C5AF-C14D-17837A5EF808}"/>
              </a:ext>
            </a:extLst>
          </p:cNvPr>
          <p:cNvSpPr/>
          <p:nvPr/>
        </p:nvSpPr>
        <p:spPr>
          <a:xfrm>
            <a:off x="9468076" y="3658819"/>
            <a:ext cx="2458318" cy="175432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Pemerintah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dapat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memberikan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insentif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fiskal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kepada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Daerah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pencapaian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kinerja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berdasarkan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kriteria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tertentu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5D03F86-99BA-69C7-CF00-BF5A0FFEA510}"/>
              </a:ext>
            </a:extLst>
          </p:cNvPr>
          <p:cNvSpPr/>
          <p:nvPr/>
        </p:nvSpPr>
        <p:spPr>
          <a:xfrm>
            <a:off x="1421043" y="861931"/>
            <a:ext cx="10073792" cy="56836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P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engelolaan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 T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ransfer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 Ke Daerah (TKD)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untuk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mengurangi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ketimpangan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 dan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mendorong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perbaikan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Tw Cen MT"/>
            </a:endParaRPr>
          </a:p>
          <a:p>
            <a:pPr marL="1034795" marR="1053746" lvl="0" indent="0" algn="ctr" defTabSz="914400" rtl="0" eaLnBrk="1" fontAlgn="auto" latinLnBrk="0" hangingPunct="1">
              <a:lnSpc>
                <a:spcPts val="1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kualitas</a:t>
            </a:r>
            <a:r>
              <a:rPr kumimoji="0" lang="en-US" sz="1800" b="1" i="0" u="none" strike="noStrike" kern="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belanja</a:t>
            </a:r>
            <a:r>
              <a:rPr kumimoji="0" lang="en-US" sz="1800" b="1" i="0" u="none" strike="noStrike" kern="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yang </a:t>
            </a:r>
            <a:r>
              <a:rPr kumimoji="0" lang="en-US" sz="1800" b="1" i="0" u="none" strike="noStrike" kern="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efisien</a:t>
            </a:r>
            <a:r>
              <a:rPr kumimoji="0" lang="en-US" sz="1800" b="1" i="0" u="none" strike="noStrike" kern="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, </a:t>
            </a:r>
            <a:r>
              <a:rPr kumimoji="0" lang="en-US" sz="1800" b="1" i="0" u="none" strike="noStrike" kern="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efektif</a:t>
            </a:r>
            <a:r>
              <a:rPr kumimoji="0" lang="en-US" sz="1800" b="0" i="0" u="none" strike="noStrike" kern="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,</a:t>
            </a:r>
            <a:r>
              <a:rPr kumimoji="0" lang="en-US" sz="1800" b="1" i="0" u="none" strike="noStrike" kern="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produktif</a:t>
            </a:r>
            <a:r>
              <a:rPr kumimoji="0" lang="en-US" sz="1800" b="0" i="0" u="none" strike="noStrike" kern="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melalui</a:t>
            </a:r>
            <a:r>
              <a:rPr kumimoji="0" lang="en-US" sz="1800" b="0" i="0" u="none" strike="noStrike" kern="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TKD yang </a:t>
            </a:r>
            <a:r>
              <a:rPr kumimoji="0" lang="en-US" sz="1800" b="1" i="0" u="none" strike="noStrike" kern="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berbasis</a:t>
            </a:r>
            <a:r>
              <a:rPr kumimoji="0" lang="en-US" sz="1800" b="1" i="0" u="none" strike="noStrike" kern="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kinerja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Tw Cen MT"/>
            </a:endParaRPr>
          </a:p>
        </p:txBody>
      </p:sp>
      <p:sp>
        <p:nvSpPr>
          <p:cNvPr id="71" name="object 6">
            <a:extLst>
              <a:ext uri="{FF2B5EF4-FFF2-40B4-BE49-F238E27FC236}">
                <a16:creationId xmlns:a16="http://schemas.microsoft.com/office/drawing/2014/main" id="{4A538D23-AB6F-D36F-9E35-CB14DEAA1CA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853592" y="6488683"/>
            <a:ext cx="422529" cy="3257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667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</a:rPr>
              <a:pPr marL="66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600" b="0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146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A0F03-820B-4F88-9C82-318812536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ound Diagonal Corner Rectangle 79">
            <a:extLst>
              <a:ext uri="{FF2B5EF4-FFF2-40B4-BE49-F238E27FC236}">
                <a16:creationId xmlns:a16="http://schemas.microsoft.com/office/drawing/2014/main" id="{00A9E1D6-AD9D-04D1-2239-B7C2E833B5FE}"/>
              </a:ext>
            </a:extLst>
          </p:cNvPr>
          <p:cNvSpPr/>
          <p:nvPr/>
        </p:nvSpPr>
        <p:spPr>
          <a:xfrm>
            <a:off x="7766425" y="2997011"/>
            <a:ext cx="4283956" cy="3305839"/>
          </a:xfrm>
          <a:prstGeom prst="round2DiagRect">
            <a:avLst>
              <a:gd name="adj1" fmla="val 746"/>
              <a:gd name="adj2" fmla="val 8716"/>
            </a:avLst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B0341BF-BB2B-75A4-CC8A-D6C4E1E81176}"/>
              </a:ext>
            </a:extLst>
          </p:cNvPr>
          <p:cNvSpPr/>
          <p:nvPr/>
        </p:nvSpPr>
        <p:spPr>
          <a:xfrm>
            <a:off x="7877400" y="3558566"/>
            <a:ext cx="1520530" cy="1871826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F91E5CE-6CB7-B01E-025D-EFCE375E7EC8}"/>
              </a:ext>
            </a:extLst>
          </p:cNvPr>
          <p:cNvSpPr/>
          <p:nvPr/>
        </p:nvSpPr>
        <p:spPr>
          <a:xfrm>
            <a:off x="9908403" y="3527966"/>
            <a:ext cx="1906226" cy="2215571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9205E0C-81F4-9B97-0D5E-4C778A997C2A}"/>
              </a:ext>
            </a:extLst>
          </p:cNvPr>
          <p:cNvCxnSpPr/>
          <p:nvPr/>
        </p:nvCxnSpPr>
        <p:spPr>
          <a:xfrm>
            <a:off x="757449" y="2907559"/>
            <a:ext cx="188595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F316697-5196-5614-3890-D7E369C6EA05}"/>
              </a:ext>
            </a:extLst>
          </p:cNvPr>
          <p:cNvCxnSpPr/>
          <p:nvPr/>
        </p:nvCxnSpPr>
        <p:spPr>
          <a:xfrm>
            <a:off x="746053" y="3608389"/>
            <a:ext cx="188595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42C313A-DE3D-FD55-FEE0-5A1C5581859A}"/>
              </a:ext>
            </a:extLst>
          </p:cNvPr>
          <p:cNvCxnSpPr/>
          <p:nvPr/>
        </p:nvCxnSpPr>
        <p:spPr>
          <a:xfrm>
            <a:off x="757777" y="4182820"/>
            <a:ext cx="188595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0D6598C-82D2-43EB-702A-9B8897E196E3}"/>
              </a:ext>
            </a:extLst>
          </p:cNvPr>
          <p:cNvCxnSpPr/>
          <p:nvPr/>
        </p:nvCxnSpPr>
        <p:spPr>
          <a:xfrm>
            <a:off x="769498" y="4743185"/>
            <a:ext cx="188595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87" name="Round Diagonal Corner Rectangle 86">
            <a:extLst>
              <a:ext uri="{FF2B5EF4-FFF2-40B4-BE49-F238E27FC236}">
                <a16:creationId xmlns:a16="http://schemas.microsoft.com/office/drawing/2014/main" id="{3D9C8DA7-CD76-8ACF-F60A-3BAA0E6476F1}"/>
              </a:ext>
            </a:extLst>
          </p:cNvPr>
          <p:cNvSpPr/>
          <p:nvPr/>
        </p:nvSpPr>
        <p:spPr>
          <a:xfrm>
            <a:off x="5809976" y="83365"/>
            <a:ext cx="4557932" cy="773723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49B1B4-1D89-479E-1B73-4CE7717AB36E}"/>
              </a:ext>
            </a:extLst>
          </p:cNvPr>
          <p:cNvSpPr/>
          <p:nvPr/>
        </p:nvSpPr>
        <p:spPr>
          <a:xfrm>
            <a:off x="5809975" y="69296"/>
            <a:ext cx="773723" cy="773723"/>
          </a:xfrm>
          <a:prstGeom prst="ellipse">
            <a:avLst/>
          </a:prstGeom>
          <a:solidFill>
            <a:sysClr val="windowText" lastClr="000000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bject 48">
            <a:extLst>
              <a:ext uri="{FF2B5EF4-FFF2-40B4-BE49-F238E27FC236}">
                <a16:creationId xmlns:a16="http://schemas.microsoft.com/office/drawing/2014/main" id="{C0781582-F005-B4C9-4959-BD1886776DF8}"/>
              </a:ext>
            </a:extLst>
          </p:cNvPr>
          <p:cNvSpPr txBox="1"/>
          <p:nvPr/>
        </p:nvSpPr>
        <p:spPr>
          <a:xfrm>
            <a:off x="6655070" y="371493"/>
            <a:ext cx="2410000" cy="364259"/>
          </a:xfrm>
          <a:prstGeom prst="rect">
            <a:avLst/>
          </a:prstGeom>
        </p:spPr>
        <p:txBody>
          <a:bodyPr wrap="none" lIns="0" tIns="12287" rIns="0" bIns="0" rtlCol="0" anchor="ctr" anchorCtr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DANA BAGI HASIL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ound Diagonal Corner Rectangle 89">
            <a:extLst>
              <a:ext uri="{FF2B5EF4-FFF2-40B4-BE49-F238E27FC236}">
                <a16:creationId xmlns:a16="http://schemas.microsoft.com/office/drawing/2014/main" id="{8B75D64A-FC64-FDC8-84CD-5317FACE551C}"/>
              </a:ext>
            </a:extLst>
          </p:cNvPr>
          <p:cNvSpPr/>
          <p:nvPr/>
        </p:nvSpPr>
        <p:spPr>
          <a:xfrm>
            <a:off x="452991" y="1280108"/>
            <a:ext cx="11565761" cy="1224939"/>
          </a:xfrm>
          <a:prstGeom prst="round2DiagRect">
            <a:avLst>
              <a:gd name="adj1" fmla="val 16667"/>
              <a:gd name="adj2" fmla="val 36250"/>
            </a:avLst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ound Diagonal Corner Rectangle 90">
            <a:extLst>
              <a:ext uri="{FF2B5EF4-FFF2-40B4-BE49-F238E27FC236}">
                <a16:creationId xmlns:a16="http://schemas.microsoft.com/office/drawing/2014/main" id="{A4B3123B-864B-ABFE-207D-0A74ACE4A496}"/>
              </a:ext>
            </a:extLst>
          </p:cNvPr>
          <p:cNvSpPr/>
          <p:nvPr/>
        </p:nvSpPr>
        <p:spPr>
          <a:xfrm>
            <a:off x="261907" y="1047991"/>
            <a:ext cx="1759116" cy="464233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FFC000">
              <a:lumMod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9CC7698-8633-590C-E71D-3403C1BA4448}"/>
              </a:ext>
            </a:extLst>
          </p:cNvPr>
          <p:cNvSpPr/>
          <p:nvPr/>
        </p:nvSpPr>
        <p:spPr>
          <a:xfrm>
            <a:off x="309054" y="1095441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PENGERTIAN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A5308A5-1FDD-F0D0-0F36-C57C26C3CABB}"/>
              </a:ext>
            </a:extLst>
          </p:cNvPr>
          <p:cNvSpPr/>
          <p:nvPr/>
        </p:nvSpPr>
        <p:spPr>
          <a:xfrm>
            <a:off x="624822" y="1436637"/>
            <a:ext cx="113939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adalah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bagian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dari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TKD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dialokasikan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berdasarkan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persentase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atas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pendapatan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tertentu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dalam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APBN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kinerja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tertentu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,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dibagikan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kepada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Daerah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penghasil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dengan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tujuan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2F2F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untuk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mengurangi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ketimpangan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fiskal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antara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Pemerintah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dan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Daerah,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serta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kepada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Daerah lain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nonpenghasil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dalam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rangka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menanggulangi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eksternalitas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negatif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dan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atau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meningkatkan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pemerataan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dalam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satu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wilayah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 Bold"/>
                <a:ea typeface="Arimo" panose="020B0604020202020204" pitchFamily="34" charset="0"/>
                <a:cs typeface="Arimo" panose="020B0604020202020204" pitchFamily="34" charset="0"/>
              </a:rPr>
              <a:t>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94" name="Round Diagonal Corner Rectangle 93">
            <a:extLst>
              <a:ext uri="{FF2B5EF4-FFF2-40B4-BE49-F238E27FC236}">
                <a16:creationId xmlns:a16="http://schemas.microsoft.com/office/drawing/2014/main" id="{80AA1422-9DAB-5DBC-C565-5478682F3C94}"/>
              </a:ext>
            </a:extLst>
          </p:cNvPr>
          <p:cNvSpPr/>
          <p:nvPr/>
        </p:nvSpPr>
        <p:spPr>
          <a:xfrm>
            <a:off x="898897" y="2844045"/>
            <a:ext cx="528356" cy="464233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FFC000">
              <a:lumMod val="50000"/>
            </a:srgbClr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B9D7AB4-07DE-2B9C-E2CE-D2D84C2C73DB}"/>
              </a:ext>
            </a:extLst>
          </p:cNvPr>
          <p:cNvSpPr/>
          <p:nvPr/>
        </p:nvSpPr>
        <p:spPr>
          <a:xfrm>
            <a:off x="1509451" y="2807350"/>
            <a:ext cx="6096000" cy="579646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Memperhatikan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kinerja</a:t>
            </a:r>
            <a:r>
              <a:rPr kumimoji="0" lang="en-US" sz="1800" b="1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dukungan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penerimaan</a:t>
            </a:r>
            <a:r>
              <a:rPr kumimoji="0" lang="en-US" sz="1800" b="1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negara</a:t>
            </a:r>
            <a:r>
              <a:rPr kumimoji="0" lang="en-US" sz="1800" b="1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pemulihan</a:t>
            </a:r>
            <a:r>
              <a:rPr kumimoji="0" lang="en-US" sz="1800" b="1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ekonomi</a:t>
            </a:r>
            <a:r>
              <a:rPr kumimoji="0" lang="en-US" sz="1800" b="1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;</a:t>
            </a:r>
          </a:p>
        </p:txBody>
      </p:sp>
      <p:sp>
        <p:nvSpPr>
          <p:cNvPr id="96" name="Round Diagonal Corner Rectangle 95">
            <a:extLst>
              <a:ext uri="{FF2B5EF4-FFF2-40B4-BE49-F238E27FC236}">
                <a16:creationId xmlns:a16="http://schemas.microsoft.com/office/drawing/2014/main" id="{6D1B61AF-C3E0-34F9-7176-2682F3EC6BAD}"/>
              </a:ext>
            </a:extLst>
          </p:cNvPr>
          <p:cNvSpPr/>
          <p:nvPr/>
        </p:nvSpPr>
        <p:spPr>
          <a:xfrm>
            <a:off x="887302" y="3453344"/>
            <a:ext cx="528356" cy="464233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4F5D5C0-30D4-6CB6-EB27-22906F2E04B9}"/>
              </a:ext>
            </a:extLst>
          </p:cNvPr>
          <p:cNvSpPr/>
          <p:nvPr/>
        </p:nvSpPr>
        <p:spPr>
          <a:xfrm>
            <a:off x="1474146" y="3441606"/>
            <a:ext cx="6096000" cy="579646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Penggunaan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sesuai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prioritas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daerah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diarahkan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sebagiannya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(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misalnya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: JKN,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reboisasi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, CHT,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dsb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);</a:t>
            </a:r>
          </a:p>
        </p:txBody>
      </p:sp>
      <p:sp>
        <p:nvSpPr>
          <p:cNvPr id="98" name="Round Diagonal Corner Rectangle 97">
            <a:extLst>
              <a:ext uri="{FF2B5EF4-FFF2-40B4-BE49-F238E27FC236}">
                <a16:creationId xmlns:a16="http://schemas.microsoft.com/office/drawing/2014/main" id="{DBDF20AA-79F3-B7B7-FEE4-5C9CDAC391E8}"/>
              </a:ext>
            </a:extLst>
          </p:cNvPr>
          <p:cNvSpPr/>
          <p:nvPr/>
        </p:nvSpPr>
        <p:spPr>
          <a:xfrm>
            <a:off x="898897" y="4051069"/>
            <a:ext cx="528356" cy="464233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8876D7B-8A15-2DB2-177F-FD70F019751D}"/>
              </a:ext>
            </a:extLst>
          </p:cNvPr>
          <p:cNvSpPr/>
          <p:nvPr/>
        </p:nvSpPr>
        <p:spPr>
          <a:xfrm>
            <a:off x="1474146" y="4157536"/>
            <a:ext cx="3963777" cy="33598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Pengalokasian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berdasarkan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srgbClr val="FF2F2F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realisasi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srgbClr val="FF2F2F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T-1;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07BFD63-ECDC-BC9F-98FF-CD43A328BD4D}"/>
              </a:ext>
            </a:extLst>
          </p:cNvPr>
          <p:cNvSpPr/>
          <p:nvPr/>
        </p:nvSpPr>
        <p:spPr>
          <a:xfrm>
            <a:off x="1474146" y="4743659"/>
            <a:ext cx="6096000" cy="1310615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Dialokasikan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kepada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:</a:t>
            </a:r>
          </a:p>
          <a:p>
            <a:pPr marL="365125" marR="0" lvl="0" indent="-342900" algn="just" defTabSz="4572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daerah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penghasil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;</a:t>
            </a:r>
          </a:p>
          <a:p>
            <a:pPr marL="365125" marR="0" lvl="0" indent="-342900" algn="just" defTabSz="4572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daerah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pengolah</a:t>
            </a:r>
            <a:r>
              <a:rPr kumimoji="0" lang="en-US" sz="1800" b="1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,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</a:p>
          <a:p>
            <a:pPr marL="365125" marR="0" lvl="0" indent="-342900" algn="just" defTabSz="4572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Daerah non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penghasil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yang </a:t>
            </a:r>
            <a:r>
              <a:rPr kumimoji="0" lang="en-US" sz="1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berbatasan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langsung</a:t>
            </a:r>
            <a:r>
              <a:rPr kumimoji="0" lang="en-US" sz="2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dengan</a:t>
            </a:r>
            <a:r>
              <a:rPr kumimoji="0" lang="en-US" sz="2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daerah</a:t>
            </a:r>
            <a:r>
              <a:rPr kumimoji="0" lang="en-US" sz="2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penghasi</a:t>
            </a:r>
            <a:r>
              <a:rPr kumimoji="0" lang="en-US" sz="2800" b="0" i="0" u="none" strike="noStrike" kern="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18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;</a:t>
            </a:r>
          </a:p>
        </p:txBody>
      </p:sp>
      <p:sp>
        <p:nvSpPr>
          <p:cNvPr id="101" name="Round Diagonal Corner Rectangle 100">
            <a:extLst>
              <a:ext uri="{FF2B5EF4-FFF2-40B4-BE49-F238E27FC236}">
                <a16:creationId xmlns:a16="http://schemas.microsoft.com/office/drawing/2014/main" id="{D85522BC-4EC0-F213-B8A8-435B45B47815}"/>
              </a:ext>
            </a:extLst>
          </p:cNvPr>
          <p:cNvSpPr/>
          <p:nvPr/>
        </p:nvSpPr>
        <p:spPr>
          <a:xfrm>
            <a:off x="898897" y="4660368"/>
            <a:ext cx="528356" cy="464233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4472C4">
              <a:lumMod val="75000"/>
            </a:srgbClr>
          </a:solidFill>
          <a:ln w="1270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6F18025-62E5-163B-7BD9-8CA7A65EC612}"/>
              </a:ext>
            </a:extLst>
          </p:cNvPr>
          <p:cNvSpPr txBox="1"/>
          <p:nvPr/>
        </p:nvSpPr>
        <p:spPr>
          <a:xfrm>
            <a:off x="7682932" y="2796956"/>
            <a:ext cx="1714997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JENIS DBH</a:t>
            </a:r>
            <a:endParaRPr kumimoji="0" lang="id-ID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Round Diagonal Corner Rectangle 102">
            <a:extLst>
              <a:ext uri="{FF2B5EF4-FFF2-40B4-BE49-F238E27FC236}">
                <a16:creationId xmlns:a16="http://schemas.microsoft.com/office/drawing/2014/main" id="{821B62CF-4C23-419C-3BD7-32C1D9FE2721}"/>
              </a:ext>
            </a:extLst>
          </p:cNvPr>
          <p:cNvSpPr/>
          <p:nvPr/>
        </p:nvSpPr>
        <p:spPr>
          <a:xfrm>
            <a:off x="261907" y="2844890"/>
            <a:ext cx="506437" cy="227971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B5D35"/>
          </a:solidFill>
          <a:ln w="12700" cap="flat" cmpd="sng" algn="ctr">
            <a:solidFill>
              <a:srgbClr val="DB5D3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80DF907-35AB-32B4-04A6-885F1573E726}"/>
              </a:ext>
            </a:extLst>
          </p:cNvPr>
          <p:cNvSpPr/>
          <p:nvPr/>
        </p:nvSpPr>
        <p:spPr>
          <a:xfrm rot="16200000">
            <a:off x="-572635" y="3784690"/>
            <a:ext cx="2154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PENGELOLAAN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C61267A-4F96-F322-0A21-FE045A88C247}"/>
              </a:ext>
            </a:extLst>
          </p:cNvPr>
          <p:cNvSpPr/>
          <p:nvPr/>
        </p:nvSpPr>
        <p:spPr>
          <a:xfrm>
            <a:off x="936276" y="2867549"/>
            <a:ext cx="407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mo" panose="020B0604020202020204" pitchFamily="34" charset="0"/>
              </a:rPr>
              <a:t>√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D2B52C7-3F9C-64B8-DB08-213F023CD610}"/>
              </a:ext>
            </a:extLst>
          </p:cNvPr>
          <p:cNvSpPr/>
          <p:nvPr/>
        </p:nvSpPr>
        <p:spPr>
          <a:xfrm>
            <a:off x="917503" y="3479618"/>
            <a:ext cx="407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mo" panose="020B0604020202020204" pitchFamily="34" charset="0"/>
              </a:rPr>
              <a:t>√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0847262-1377-CB8F-F9AD-967F141289FA}"/>
              </a:ext>
            </a:extLst>
          </p:cNvPr>
          <p:cNvSpPr/>
          <p:nvPr/>
        </p:nvSpPr>
        <p:spPr>
          <a:xfrm>
            <a:off x="917503" y="4093415"/>
            <a:ext cx="407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mo" panose="020B0604020202020204" pitchFamily="34" charset="0"/>
              </a:rPr>
              <a:t>√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5D96912-05A3-D21B-80CE-7437716D51F0}"/>
              </a:ext>
            </a:extLst>
          </p:cNvPr>
          <p:cNvSpPr/>
          <p:nvPr/>
        </p:nvSpPr>
        <p:spPr>
          <a:xfrm>
            <a:off x="907115" y="4675037"/>
            <a:ext cx="407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mo" panose="020B0604020202020204" pitchFamily="34" charset="0"/>
              </a:rPr>
              <a:t>√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E7B1DCD-899B-5D57-D92B-B41A796C3D93}"/>
              </a:ext>
            </a:extLst>
          </p:cNvPr>
          <p:cNvSpPr/>
          <p:nvPr/>
        </p:nvSpPr>
        <p:spPr>
          <a:xfrm>
            <a:off x="8080597" y="3351936"/>
            <a:ext cx="1037656" cy="462051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4AB8DCA-6D07-1ACB-2BD4-D489C7D5CE29}"/>
              </a:ext>
            </a:extLst>
          </p:cNvPr>
          <p:cNvSpPr/>
          <p:nvPr/>
        </p:nvSpPr>
        <p:spPr>
          <a:xfrm>
            <a:off x="8080597" y="3389948"/>
            <a:ext cx="103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PAJAK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FFAE371-086F-A25A-D2CB-623EE65DCA4B}"/>
              </a:ext>
            </a:extLst>
          </p:cNvPr>
          <p:cNvSpPr/>
          <p:nvPr/>
        </p:nvSpPr>
        <p:spPr>
          <a:xfrm>
            <a:off x="10330323" y="3351935"/>
            <a:ext cx="1037656" cy="462051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B4E4B5B-6ECD-A037-8172-A51075AFE5E9}"/>
              </a:ext>
            </a:extLst>
          </p:cNvPr>
          <p:cNvSpPr/>
          <p:nvPr/>
        </p:nvSpPr>
        <p:spPr>
          <a:xfrm>
            <a:off x="10330323" y="3395780"/>
            <a:ext cx="1037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SDA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3" name="Group 9">
            <a:extLst>
              <a:ext uri="{FF2B5EF4-FFF2-40B4-BE49-F238E27FC236}">
                <a16:creationId xmlns:a16="http://schemas.microsoft.com/office/drawing/2014/main" id="{90B68A3A-C9E3-18CC-4686-FAEF80C30DC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55547" y="3954826"/>
            <a:ext cx="271070" cy="179434"/>
            <a:chOff x="1348" y="362"/>
            <a:chExt cx="565" cy="374"/>
          </a:xfrm>
          <a:solidFill>
            <a:srgbClr val="5B9BD5"/>
          </a:solidFill>
        </p:grpSpPr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479F532B-E5B5-052C-F646-A807995AB8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6" y="362"/>
              <a:ext cx="467" cy="274"/>
            </a:xfrm>
            <a:custGeom>
              <a:avLst/>
              <a:gdLst>
                <a:gd name="T0" fmla="*/ 1139 w 2800"/>
                <a:gd name="T1" fmla="*/ 116 h 1641"/>
                <a:gd name="T2" fmla="*/ 122 w 2800"/>
                <a:gd name="T3" fmla="*/ 366 h 1641"/>
                <a:gd name="T4" fmla="*/ 116 w 2800"/>
                <a:gd name="T5" fmla="*/ 393 h 1641"/>
                <a:gd name="T6" fmla="*/ 161 w 2800"/>
                <a:gd name="T7" fmla="*/ 474 h 1641"/>
                <a:gd name="T8" fmla="*/ 242 w 2800"/>
                <a:gd name="T9" fmla="*/ 605 h 1641"/>
                <a:gd name="T10" fmla="*/ 345 w 2800"/>
                <a:gd name="T11" fmla="*/ 751 h 1641"/>
                <a:gd name="T12" fmla="*/ 472 w 2800"/>
                <a:gd name="T13" fmla="*/ 905 h 1641"/>
                <a:gd name="T14" fmla="*/ 620 w 2800"/>
                <a:gd name="T15" fmla="*/ 1060 h 1641"/>
                <a:gd name="T16" fmla="*/ 793 w 2800"/>
                <a:gd name="T17" fmla="*/ 1205 h 1641"/>
                <a:gd name="T18" fmla="*/ 989 w 2800"/>
                <a:gd name="T19" fmla="*/ 1335 h 1641"/>
                <a:gd name="T20" fmla="*/ 1210 w 2800"/>
                <a:gd name="T21" fmla="*/ 1439 h 1641"/>
                <a:gd name="T22" fmla="*/ 1453 w 2800"/>
                <a:gd name="T23" fmla="*/ 1510 h 1641"/>
                <a:gd name="T24" fmla="*/ 2485 w 2800"/>
                <a:gd name="T25" fmla="*/ 1068 h 1641"/>
                <a:gd name="T26" fmla="*/ 2341 w 2800"/>
                <a:gd name="T27" fmla="*/ 1034 h 1641"/>
                <a:gd name="T28" fmla="*/ 2177 w 2800"/>
                <a:gd name="T29" fmla="*/ 983 h 1641"/>
                <a:gd name="T30" fmla="*/ 2002 w 2800"/>
                <a:gd name="T31" fmla="*/ 909 h 1641"/>
                <a:gd name="T32" fmla="*/ 1822 w 2800"/>
                <a:gd name="T33" fmla="*/ 810 h 1641"/>
                <a:gd name="T34" fmla="*/ 1644 w 2800"/>
                <a:gd name="T35" fmla="*/ 681 h 1641"/>
                <a:gd name="T36" fmla="*/ 1476 w 2800"/>
                <a:gd name="T37" fmla="*/ 518 h 1641"/>
                <a:gd name="T38" fmla="*/ 1323 w 2800"/>
                <a:gd name="T39" fmla="*/ 319 h 1641"/>
                <a:gd name="T40" fmla="*/ 1224 w 2800"/>
                <a:gd name="T41" fmla="*/ 147 h 1641"/>
                <a:gd name="T42" fmla="*/ 1174 w 2800"/>
                <a:gd name="T43" fmla="*/ 116 h 1641"/>
                <a:gd name="T44" fmla="*/ 1171 w 2800"/>
                <a:gd name="T45" fmla="*/ 1 h 1641"/>
                <a:gd name="T46" fmla="*/ 1255 w 2800"/>
                <a:gd name="T47" fmla="*/ 27 h 1641"/>
                <a:gd name="T48" fmla="*/ 1322 w 2800"/>
                <a:gd name="T49" fmla="*/ 87 h 1641"/>
                <a:gd name="T50" fmla="*/ 1424 w 2800"/>
                <a:gd name="T51" fmla="*/ 262 h 1641"/>
                <a:gd name="T52" fmla="*/ 1573 w 2800"/>
                <a:gd name="T53" fmla="*/ 454 h 1641"/>
                <a:gd name="T54" fmla="*/ 1738 w 2800"/>
                <a:gd name="T55" fmla="*/ 608 h 1641"/>
                <a:gd name="T56" fmla="*/ 1910 w 2800"/>
                <a:gd name="T57" fmla="*/ 729 h 1641"/>
                <a:gd name="T58" fmla="*/ 2084 w 2800"/>
                <a:gd name="T59" fmla="*/ 821 h 1641"/>
                <a:gd name="T60" fmla="*/ 2252 w 2800"/>
                <a:gd name="T61" fmla="*/ 888 h 1641"/>
                <a:gd name="T62" fmla="*/ 2407 w 2800"/>
                <a:gd name="T63" fmla="*/ 934 h 1641"/>
                <a:gd name="T64" fmla="*/ 2541 w 2800"/>
                <a:gd name="T65" fmla="*/ 961 h 1641"/>
                <a:gd name="T66" fmla="*/ 2646 w 2800"/>
                <a:gd name="T67" fmla="*/ 977 h 1641"/>
                <a:gd name="T68" fmla="*/ 2716 w 2800"/>
                <a:gd name="T69" fmla="*/ 983 h 1641"/>
                <a:gd name="T70" fmla="*/ 2743 w 2800"/>
                <a:gd name="T71" fmla="*/ 985 h 1641"/>
                <a:gd name="T72" fmla="*/ 2784 w 2800"/>
                <a:gd name="T73" fmla="*/ 1003 h 1641"/>
                <a:gd name="T74" fmla="*/ 2800 w 2800"/>
                <a:gd name="T75" fmla="*/ 1047 h 1641"/>
                <a:gd name="T76" fmla="*/ 2780 w 2800"/>
                <a:gd name="T77" fmla="*/ 1086 h 1641"/>
                <a:gd name="T78" fmla="*/ 1561 w 2800"/>
                <a:gd name="T79" fmla="*/ 1640 h 1641"/>
                <a:gd name="T80" fmla="*/ 1542 w 2800"/>
                <a:gd name="T81" fmla="*/ 1641 h 1641"/>
                <a:gd name="T82" fmla="*/ 1279 w 2800"/>
                <a:gd name="T83" fmla="*/ 1585 h 1641"/>
                <a:gd name="T84" fmla="*/ 1041 w 2800"/>
                <a:gd name="T85" fmla="*/ 1492 h 1641"/>
                <a:gd name="T86" fmla="*/ 827 w 2800"/>
                <a:gd name="T87" fmla="*/ 1371 h 1641"/>
                <a:gd name="T88" fmla="*/ 638 w 2800"/>
                <a:gd name="T89" fmla="*/ 1229 h 1641"/>
                <a:gd name="T90" fmla="*/ 471 w 2800"/>
                <a:gd name="T91" fmla="*/ 1074 h 1641"/>
                <a:gd name="T92" fmla="*/ 328 w 2800"/>
                <a:gd name="T93" fmla="*/ 915 h 1641"/>
                <a:gd name="T94" fmla="*/ 209 w 2800"/>
                <a:gd name="T95" fmla="*/ 760 h 1641"/>
                <a:gd name="T96" fmla="*/ 112 w 2800"/>
                <a:gd name="T97" fmla="*/ 616 h 1641"/>
                <a:gd name="T98" fmla="*/ 38 w 2800"/>
                <a:gd name="T99" fmla="*/ 492 h 1641"/>
                <a:gd name="T100" fmla="*/ 1 w 2800"/>
                <a:gd name="T101" fmla="*/ 404 h 1641"/>
                <a:gd name="T102" fmla="*/ 11 w 2800"/>
                <a:gd name="T103" fmla="*/ 327 h 1641"/>
                <a:gd name="T104" fmla="*/ 64 w 2800"/>
                <a:gd name="T105" fmla="*/ 265 h 1641"/>
                <a:gd name="T106" fmla="*/ 1112 w 2800"/>
                <a:gd name="T107" fmla="*/ 5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00" h="1641">
                  <a:moveTo>
                    <a:pt x="1155" y="114"/>
                  </a:moveTo>
                  <a:lnTo>
                    <a:pt x="1147" y="114"/>
                  </a:lnTo>
                  <a:lnTo>
                    <a:pt x="1139" y="116"/>
                  </a:lnTo>
                  <a:lnTo>
                    <a:pt x="144" y="355"/>
                  </a:lnTo>
                  <a:lnTo>
                    <a:pt x="132" y="359"/>
                  </a:lnTo>
                  <a:lnTo>
                    <a:pt x="122" y="366"/>
                  </a:lnTo>
                  <a:lnTo>
                    <a:pt x="117" y="373"/>
                  </a:lnTo>
                  <a:lnTo>
                    <a:pt x="115" y="383"/>
                  </a:lnTo>
                  <a:lnTo>
                    <a:pt x="116" y="393"/>
                  </a:lnTo>
                  <a:lnTo>
                    <a:pt x="120" y="401"/>
                  </a:lnTo>
                  <a:lnTo>
                    <a:pt x="140" y="436"/>
                  </a:lnTo>
                  <a:lnTo>
                    <a:pt x="161" y="474"/>
                  </a:lnTo>
                  <a:lnTo>
                    <a:pt x="185" y="515"/>
                  </a:lnTo>
                  <a:lnTo>
                    <a:pt x="212" y="559"/>
                  </a:lnTo>
                  <a:lnTo>
                    <a:pt x="242" y="605"/>
                  </a:lnTo>
                  <a:lnTo>
                    <a:pt x="274" y="652"/>
                  </a:lnTo>
                  <a:lnTo>
                    <a:pt x="308" y="701"/>
                  </a:lnTo>
                  <a:lnTo>
                    <a:pt x="345" y="751"/>
                  </a:lnTo>
                  <a:lnTo>
                    <a:pt x="384" y="801"/>
                  </a:lnTo>
                  <a:lnTo>
                    <a:pt x="426" y="854"/>
                  </a:lnTo>
                  <a:lnTo>
                    <a:pt x="472" y="905"/>
                  </a:lnTo>
                  <a:lnTo>
                    <a:pt x="518" y="957"/>
                  </a:lnTo>
                  <a:lnTo>
                    <a:pt x="569" y="1009"/>
                  </a:lnTo>
                  <a:lnTo>
                    <a:pt x="620" y="1060"/>
                  </a:lnTo>
                  <a:lnTo>
                    <a:pt x="676" y="1110"/>
                  </a:lnTo>
                  <a:lnTo>
                    <a:pt x="733" y="1158"/>
                  </a:lnTo>
                  <a:lnTo>
                    <a:pt x="793" y="1205"/>
                  </a:lnTo>
                  <a:lnTo>
                    <a:pt x="856" y="1251"/>
                  </a:lnTo>
                  <a:lnTo>
                    <a:pt x="921" y="1294"/>
                  </a:lnTo>
                  <a:lnTo>
                    <a:pt x="989" y="1335"/>
                  </a:lnTo>
                  <a:lnTo>
                    <a:pt x="1060" y="1373"/>
                  </a:lnTo>
                  <a:lnTo>
                    <a:pt x="1134" y="1407"/>
                  </a:lnTo>
                  <a:lnTo>
                    <a:pt x="1210" y="1439"/>
                  </a:lnTo>
                  <a:lnTo>
                    <a:pt x="1288" y="1467"/>
                  </a:lnTo>
                  <a:lnTo>
                    <a:pt x="1370" y="1491"/>
                  </a:lnTo>
                  <a:lnTo>
                    <a:pt x="1453" y="1510"/>
                  </a:lnTo>
                  <a:lnTo>
                    <a:pt x="1540" y="1524"/>
                  </a:lnTo>
                  <a:lnTo>
                    <a:pt x="2527" y="1076"/>
                  </a:lnTo>
                  <a:lnTo>
                    <a:pt x="2485" y="1068"/>
                  </a:lnTo>
                  <a:lnTo>
                    <a:pt x="2440" y="1059"/>
                  </a:lnTo>
                  <a:lnTo>
                    <a:pt x="2391" y="1048"/>
                  </a:lnTo>
                  <a:lnTo>
                    <a:pt x="2341" y="1034"/>
                  </a:lnTo>
                  <a:lnTo>
                    <a:pt x="2288" y="1020"/>
                  </a:lnTo>
                  <a:lnTo>
                    <a:pt x="2234" y="1002"/>
                  </a:lnTo>
                  <a:lnTo>
                    <a:pt x="2177" y="983"/>
                  </a:lnTo>
                  <a:lnTo>
                    <a:pt x="2120" y="961"/>
                  </a:lnTo>
                  <a:lnTo>
                    <a:pt x="2061" y="937"/>
                  </a:lnTo>
                  <a:lnTo>
                    <a:pt x="2002" y="909"/>
                  </a:lnTo>
                  <a:lnTo>
                    <a:pt x="1942" y="879"/>
                  </a:lnTo>
                  <a:lnTo>
                    <a:pt x="1882" y="847"/>
                  </a:lnTo>
                  <a:lnTo>
                    <a:pt x="1822" y="810"/>
                  </a:lnTo>
                  <a:lnTo>
                    <a:pt x="1762" y="771"/>
                  </a:lnTo>
                  <a:lnTo>
                    <a:pt x="1703" y="728"/>
                  </a:lnTo>
                  <a:lnTo>
                    <a:pt x="1644" y="681"/>
                  </a:lnTo>
                  <a:lnTo>
                    <a:pt x="1587" y="631"/>
                  </a:lnTo>
                  <a:lnTo>
                    <a:pt x="1531" y="577"/>
                  </a:lnTo>
                  <a:lnTo>
                    <a:pt x="1476" y="518"/>
                  </a:lnTo>
                  <a:lnTo>
                    <a:pt x="1423" y="457"/>
                  </a:lnTo>
                  <a:lnTo>
                    <a:pt x="1372" y="390"/>
                  </a:lnTo>
                  <a:lnTo>
                    <a:pt x="1323" y="319"/>
                  </a:lnTo>
                  <a:lnTo>
                    <a:pt x="1278" y="244"/>
                  </a:lnTo>
                  <a:lnTo>
                    <a:pt x="1235" y="164"/>
                  </a:lnTo>
                  <a:lnTo>
                    <a:pt x="1224" y="147"/>
                  </a:lnTo>
                  <a:lnTo>
                    <a:pt x="1210" y="134"/>
                  </a:lnTo>
                  <a:lnTo>
                    <a:pt x="1192" y="124"/>
                  </a:lnTo>
                  <a:lnTo>
                    <a:pt x="1174" y="116"/>
                  </a:lnTo>
                  <a:lnTo>
                    <a:pt x="1155" y="114"/>
                  </a:lnTo>
                  <a:close/>
                  <a:moveTo>
                    <a:pt x="1141" y="0"/>
                  </a:moveTo>
                  <a:lnTo>
                    <a:pt x="1171" y="1"/>
                  </a:lnTo>
                  <a:lnTo>
                    <a:pt x="1200" y="5"/>
                  </a:lnTo>
                  <a:lnTo>
                    <a:pt x="1228" y="14"/>
                  </a:lnTo>
                  <a:lnTo>
                    <a:pt x="1255" y="27"/>
                  </a:lnTo>
                  <a:lnTo>
                    <a:pt x="1281" y="44"/>
                  </a:lnTo>
                  <a:lnTo>
                    <a:pt x="1304" y="63"/>
                  </a:lnTo>
                  <a:lnTo>
                    <a:pt x="1322" y="87"/>
                  </a:lnTo>
                  <a:lnTo>
                    <a:pt x="1339" y="112"/>
                  </a:lnTo>
                  <a:lnTo>
                    <a:pt x="1380" y="189"/>
                  </a:lnTo>
                  <a:lnTo>
                    <a:pt x="1424" y="262"/>
                  </a:lnTo>
                  <a:lnTo>
                    <a:pt x="1472" y="331"/>
                  </a:lnTo>
                  <a:lnTo>
                    <a:pt x="1521" y="394"/>
                  </a:lnTo>
                  <a:lnTo>
                    <a:pt x="1573" y="454"/>
                  </a:lnTo>
                  <a:lnTo>
                    <a:pt x="1626" y="509"/>
                  </a:lnTo>
                  <a:lnTo>
                    <a:pt x="1681" y="560"/>
                  </a:lnTo>
                  <a:lnTo>
                    <a:pt x="1738" y="608"/>
                  </a:lnTo>
                  <a:lnTo>
                    <a:pt x="1794" y="652"/>
                  </a:lnTo>
                  <a:lnTo>
                    <a:pt x="1852" y="692"/>
                  </a:lnTo>
                  <a:lnTo>
                    <a:pt x="1910" y="729"/>
                  </a:lnTo>
                  <a:lnTo>
                    <a:pt x="1969" y="762"/>
                  </a:lnTo>
                  <a:lnTo>
                    <a:pt x="2026" y="793"/>
                  </a:lnTo>
                  <a:lnTo>
                    <a:pt x="2084" y="821"/>
                  </a:lnTo>
                  <a:lnTo>
                    <a:pt x="2142" y="846"/>
                  </a:lnTo>
                  <a:lnTo>
                    <a:pt x="2198" y="868"/>
                  </a:lnTo>
                  <a:lnTo>
                    <a:pt x="2252" y="888"/>
                  </a:lnTo>
                  <a:lnTo>
                    <a:pt x="2306" y="905"/>
                  </a:lnTo>
                  <a:lnTo>
                    <a:pt x="2357" y="920"/>
                  </a:lnTo>
                  <a:lnTo>
                    <a:pt x="2407" y="934"/>
                  </a:lnTo>
                  <a:lnTo>
                    <a:pt x="2454" y="944"/>
                  </a:lnTo>
                  <a:lnTo>
                    <a:pt x="2499" y="954"/>
                  </a:lnTo>
                  <a:lnTo>
                    <a:pt x="2541" y="961"/>
                  </a:lnTo>
                  <a:lnTo>
                    <a:pt x="2579" y="969"/>
                  </a:lnTo>
                  <a:lnTo>
                    <a:pt x="2615" y="974"/>
                  </a:lnTo>
                  <a:lnTo>
                    <a:pt x="2646" y="977"/>
                  </a:lnTo>
                  <a:lnTo>
                    <a:pt x="2674" y="980"/>
                  </a:lnTo>
                  <a:lnTo>
                    <a:pt x="2698" y="982"/>
                  </a:lnTo>
                  <a:lnTo>
                    <a:pt x="2716" y="983"/>
                  </a:lnTo>
                  <a:lnTo>
                    <a:pt x="2730" y="984"/>
                  </a:lnTo>
                  <a:lnTo>
                    <a:pt x="2739" y="985"/>
                  </a:lnTo>
                  <a:lnTo>
                    <a:pt x="2743" y="985"/>
                  </a:lnTo>
                  <a:lnTo>
                    <a:pt x="2758" y="987"/>
                  </a:lnTo>
                  <a:lnTo>
                    <a:pt x="2773" y="993"/>
                  </a:lnTo>
                  <a:lnTo>
                    <a:pt x="2784" y="1003"/>
                  </a:lnTo>
                  <a:lnTo>
                    <a:pt x="2793" y="1016"/>
                  </a:lnTo>
                  <a:lnTo>
                    <a:pt x="2799" y="1030"/>
                  </a:lnTo>
                  <a:lnTo>
                    <a:pt x="2800" y="1047"/>
                  </a:lnTo>
                  <a:lnTo>
                    <a:pt x="2796" y="1061"/>
                  </a:lnTo>
                  <a:lnTo>
                    <a:pt x="2790" y="1075"/>
                  </a:lnTo>
                  <a:lnTo>
                    <a:pt x="2780" y="1086"/>
                  </a:lnTo>
                  <a:lnTo>
                    <a:pt x="2767" y="1095"/>
                  </a:lnTo>
                  <a:lnTo>
                    <a:pt x="1573" y="1636"/>
                  </a:lnTo>
                  <a:lnTo>
                    <a:pt x="1561" y="1640"/>
                  </a:lnTo>
                  <a:lnTo>
                    <a:pt x="1549" y="1641"/>
                  </a:lnTo>
                  <a:lnTo>
                    <a:pt x="1545" y="1641"/>
                  </a:lnTo>
                  <a:lnTo>
                    <a:pt x="1542" y="1641"/>
                  </a:lnTo>
                  <a:lnTo>
                    <a:pt x="1451" y="1627"/>
                  </a:lnTo>
                  <a:lnTo>
                    <a:pt x="1364" y="1607"/>
                  </a:lnTo>
                  <a:lnTo>
                    <a:pt x="1279" y="1585"/>
                  </a:lnTo>
                  <a:lnTo>
                    <a:pt x="1197" y="1557"/>
                  </a:lnTo>
                  <a:lnTo>
                    <a:pt x="1117" y="1526"/>
                  </a:lnTo>
                  <a:lnTo>
                    <a:pt x="1041" y="1492"/>
                  </a:lnTo>
                  <a:lnTo>
                    <a:pt x="967" y="1454"/>
                  </a:lnTo>
                  <a:lnTo>
                    <a:pt x="895" y="1414"/>
                  </a:lnTo>
                  <a:lnTo>
                    <a:pt x="827" y="1371"/>
                  </a:lnTo>
                  <a:lnTo>
                    <a:pt x="761" y="1325"/>
                  </a:lnTo>
                  <a:lnTo>
                    <a:pt x="698" y="1277"/>
                  </a:lnTo>
                  <a:lnTo>
                    <a:pt x="638" y="1229"/>
                  </a:lnTo>
                  <a:lnTo>
                    <a:pt x="579" y="1178"/>
                  </a:lnTo>
                  <a:lnTo>
                    <a:pt x="524" y="1126"/>
                  </a:lnTo>
                  <a:lnTo>
                    <a:pt x="471" y="1074"/>
                  </a:lnTo>
                  <a:lnTo>
                    <a:pt x="421" y="1022"/>
                  </a:lnTo>
                  <a:lnTo>
                    <a:pt x="374" y="969"/>
                  </a:lnTo>
                  <a:lnTo>
                    <a:pt x="328" y="915"/>
                  </a:lnTo>
                  <a:lnTo>
                    <a:pt x="286" y="863"/>
                  </a:lnTo>
                  <a:lnTo>
                    <a:pt x="246" y="812"/>
                  </a:lnTo>
                  <a:lnTo>
                    <a:pt x="209" y="760"/>
                  </a:lnTo>
                  <a:lnTo>
                    <a:pt x="174" y="710"/>
                  </a:lnTo>
                  <a:lnTo>
                    <a:pt x="142" y="663"/>
                  </a:lnTo>
                  <a:lnTo>
                    <a:pt x="112" y="616"/>
                  </a:lnTo>
                  <a:lnTo>
                    <a:pt x="85" y="573"/>
                  </a:lnTo>
                  <a:lnTo>
                    <a:pt x="60" y="531"/>
                  </a:lnTo>
                  <a:lnTo>
                    <a:pt x="38" y="492"/>
                  </a:lnTo>
                  <a:lnTo>
                    <a:pt x="18" y="456"/>
                  </a:lnTo>
                  <a:lnTo>
                    <a:pt x="7" y="430"/>
                  </a:lnTo>
                  <a:lnTo>
                    <a:pt x="1" y="404"/>
                  </a:lnTo>
                  <a:lnTo>
                    <a:pt x="0" y="378"/>
                  </a:lnTo>
                  <a:lnTo>
                    <a:pt x="3" y="351"/>
                  </a:lnTo>
                  <a:lnTo>
                    <a:pt x="11" y="327"/>
                  </a:lnTo>
                  <a:lnTo>
                    <a:pt x="24" y="303"/>
                  </a:lnTo>
                  <a:lnTo>
                    <a:pt x="42" y="283"/>
                  </a:lnTo>
                  <a:lnTo>
                    <a:pt x="64" y="265"/>
                  </a:lnTo>
                  <a:lnTo>
                    <a:pt x="88" y="252"/>
                  </a:lnTo>
                  <a:lnTo>
                    <a:pt x="116" y="243"/>
                  </a:lnTo>
                  <a:lnTo>
                    <a:pt x="1112" y="5"/>
                  </a:lnTo>
                  <a:lnTo>
                    <a:pt x="11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12">
              <a:extLst>
                <a:ext uri="{FF2B5EF4-FFF2-40B4-BE49-F238E27FC236}">
                  <a16:creationId xmlns:a16="http://schemas.microsoft.com/office/drawing/2014/main" id="{C48570D2-7944-FB84-9368-D8A0C3407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8" y="716"/>
              <a:ext cx="351" cy="2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BF88D24F-F947-DB2B-6524-45C5C5263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" y="626"/>
              <a:ext cx="199" cy="110"/>
            </a:xfrm>
            <a:custGeom>
              <a:avLst/>
              <a:gdLst>
                <a:gd name="T0" fmla="*/ 1193 w 1193"/>
                <a:gd name="T1" fmla="*/ 0 h 658"/>
                <a:gd name="T2" fmla="*/ 1193 w 1193"/>
                <a:gd name="T3" fmla="*/ 121 h 658"/>
                <a:gd name="T4" fmla="*/ 0 w 1193"/>
                <a:gd name="T5" fmla="*/ 658 h 658"/>
                <a:gd name="T6" fmla="*/ 0 w 1193"/>
                <a:gd name="T7" fmla="*/ 537 h 658"/>
                <a:gd name="T8" fmla="*/ 1193 w 1193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658">
                  <a:moveTo>
                    <a:pt x="1193" y="0"/>
                  </a:moveTo>
                  <a:lnTo>
                    <a:pt x="1193" y="121"/>
                  </a:lnTo>
                  <a:lnTo>
                    <a:pt x="0" y="658"/>
                  </a:lnTo>
                  <a:lnTo>
                    <a:pt x="0" y="537"/>
                  </a:lnTo>
                  <a:lnTo>
                    <a:pt x="11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DBE276F7-94FF-A470-B693-B11F173D0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" y="619"/>
              <a:ext cx="555" cy="89"/>
            </a:xfrm>
            <a:custGeom>
              <a:avLst/>
              <a:gdLst>
                <a:gd name="T0" fmla="*/ 3020 w 3330"/>
                <a:gd name="T1" fmla="*/ 0 h 536"/>
                <a:gd name="T2" fmla="*/ 3330 w 3330"/>
                <a:gd name="T3" fmla="*/ 0 h 536"/>
                <a:gd name="T4" fmla="*/ 2109 w 3330"/>
                <a:gd name="T5" fmla="*/ 536 h 536"/>
                <a:gd name="T6" fmla="*/ 0 w 3330"/>
                <a:gd name="T7" fmla="*/ 536 h 536"/>
                <a:gd name="T8" fmla="*/ 795 w 3330"/>
                <a:gd name="T9" fmla="*/ 217 h 536"/>
                <a:gd name="T10" fmla="*/ 871 w 3330"/>
                <a:gd name="T11" fmla="*/ 243 h 536"/>
                <a:gd name="T12" fmla="*/ 953 w 3330"/>
                <a:gd name="T13" fmla="*/ 267 h 536"/>
                <a:gd name="T14" fmla="*/ 1037 w 3330"/>
                <a:gd name="T15" fmla="*/ 291 h 536"/>
                <a:gd name="T16" fmla="*/ 1125 w 3330"/>
                <a:gd name="T17" fmla="*/ 313 h 536"/>
                <a:gd name="T18" fmla="*/ 1218 w 3330"/>
                <a:gd name="T19" fmla="*/ 334 h 536"/>
                <a:gd name="T20" fmla="*/ 1313 w 3330"/>
                <a:gd name="T21" fmla="*/ 353 h 536"/>
                <a:gd name="T22" fmla="*/ 1413 w 3330"/>
                <a:gd name="T23" fmla="*/ 370 h 536"/>
                <a:gd name="T24" fmla="*/ 1516 w 3330"/>
                <a:gd name="T25" fmla="*/ 385 h 536"/>
                <a:gd name="T26" fmla="*/ 1624 w 3330"/>
                <a:gd name="T27" fmla="*/ 399 h 536"/>
                <a:gd name="T28" fmla="*/ 1735 w 3330"/>
                <a:gd name="T29" fmla="*/ 409 h 536"/>
                <a:gd name="T30" fmla="*/ 1849 w 3330"/>
                <a:gd name="T31" fmla="*/ 417 h 536"/>
                <a:gd name="T32" fmla="*/ 1969 w 3330"/>
                <a:gd name="T33" fmla="*/ 421 h 536"/>
                <a:gd name="T34" fmla="*/ 2091 w 3330"/>
                <a:gd name="T35" fmla="*/ 423 h 536"/>
                <a:gd name="T36" fmla="*/ 2130 w 3330"/>
                <a:gd name="T37" fmla="*/ 423 h 536"/>
                <a:gd name="T38" fmla="*/ 3020 w 3330"/>
                <a:gd name="T39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30" h="536">
                  <a:moveTo>
                    <a:pt x="3020" y="0"/>
                  </a:moveTo>
                  <a:lnTo>
                    <a:pt x="3330" y="0"/>
                  </a:lnTo>
                  <a:lnTo>
                    <a:pt x="2109" y="536"/>
                  </a:lnTo>
                  <a:lnTo>
                    <a:pt x="0" y="536"/>
                  </a:lnTo>
                  <a:lnTo>
                    <a:pt x="795" y="217"/>
                  </a:lnTo>
                  <a:lnTo>
                    <a:pt x="871" y="243"/>
                  </a:lnTo>
                  <a:lnTo>
                    <a:pt x="953" y="267"/>
                  </a:lnTo>
                  <a:lnTo>
                    <a:pt x="1037" y="291"/>
                  </a:lnTo>
                  <a:lnTo>
                    <a:pt x="1125" y="313"/>
                  </a:lnTo>
                  <a:lnTo>
                    <a:pt x="1218" y="334"/>
                  </a:lnTo>
                  <a:lnTo>
                    <a:pt x="1313" y="353"/>
                  </a:lnTo>
                  <a:lnTo>
                    <a:pt x="1413" y="370"/>
                  </a:lnTo>
                  <a:lnTo>
                    <a:pt x="1516" y="385"/>
                  </a:lnTo>
                  <a:lnTo>
                    <a:pt x="1624" y="399"/>
                  </a:lnTo>
                  <a:lnTo>
                    <a:pt x="1735" y="409"/>
                  </a:lnTo>
                  <a:lnTo>
                    <a:pt x="1849" y="417"/>
                  </a:lnTo>
                  <a:lnTo>
                    <a:pt x="1969" y="421"/>
                  </a:lnTo>
                  <a:lnTo>
                    <a:pt x="2091" y="423"/>
                  </a:lnTo>
                  <a:lnTo>
                    <a:pt x="2130" y="423"/>
                  </a:lnTo>
                  <a:lnTo>
                    <a:pt x="30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4D330AB1-89E5-692B-9046-6DD76366C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" y="525"/>
              <a:ext cx="517" cy="145"/>
            </a:xfrm>
            <a:custGeom>
              <a:avLst/>
              <a:gdLst>
                <a:gd name="T0" fmla="*/ 669 w 3105"/>
                <a:gd name="T1" fmla="*/ 0 h 870"/>
                <a:gd name="T2" fmla="*/ 711 w 3105"/>
                <a:gd name="T3" fmla="*/ 51 h 870"/>
                <a:gd name="T4" fmla="*/ 755 w 3105"/>
                <a:gd name="T5" fmla="*/ 103 h 870"/>
                <a:gd name="T6" fmla="*/ 803 w 3105"/>
                <a:gd name="T7" fmla="*/ 156 h 870"/>
                <a:gd name="T8" fmla="*/ 852 w 3105"/>
                <a:gd name="T9" fmla="*/ 207 h 870"/>
                <a:gd name="T10" fmla="*/ 905 w 3105"/>
                <a:gd name="T11" fmla="*/ 258 h 870"/>
                <a:gd name="T12" fmla="*/ 959 w 3105"/>
                <a:gd name="T13" fmla="*/ 308 h 870"/>
                <a:gd name="T14" fmla="*/ 1017 w 3105"/>
                <a:gd name="T15" fmla="*/ 358 h 870"/>
                <a:gd name="T16" fmla="*/ 1077 w 3105"/>
                <a:gd name="T17" fmla="*/ 406 h 870"/>
                <a:gd name="T18" fmla="*/ 1140 w 3105"/>
                <a:gd name="T19" fmla="*/ 453 h 870"/>
                <a:gd name="T20" fmla="*/ 1205 w 3105"/>
                <a:gd name="T21" fmla="*/ 497 h 870"/>
                <a:gd name="T22" fmla="*/ 1273 w 3105"/>
                <a:gd name="T23" fmla="*/ 539 h 870"/>
                <a:gd name="T24" fmla="*/ 1344 w 3105"/>
                <a:gd name="T25" fmla="*/ 579 h 870"/>
                <a:gd name="T26" fmla="*/ 1417 w 3105"/>
                <a:gd name="T27" fmla="*/ 616 h 870"/>
                <a:gd name="T28" fmla="*/ 1493 w 3105"/>
                <a:gd name="T29" fmla="*/ 650 h 870"/>
                <a:gd name="T30" fmla="*/ 1572 w 3105"/>
                <a:gd name="T31" fmla="*/ 681 h 870"/>
                <a:gd name="T32" fmla="*/ 1653 w 3105"/>
                <a:gd name="T33" fmla="*/ 707 h 870"/>
                <a:gd name="T34" fmla="*/ 1738 w 3105"/>
                <a:gd name="T35" fmla="*/ 730 h 870"/>
                <a:gd name="T36" fmla="*/ 1824 w 3105"/>
                <a:gd name="T37" fmla="*/ 749 h 870"/>
                <a:gd name="T38" fmla="*/ 1914 w 3105"/>
                <a:gd name="T39" fmla="*/ 763 h 870"/>
                <a:gd name="T40" fmla="*/ 1931 w 3105"/>
                <a:gd name="T41" fmla="*/ 766 h 870"/>
                <a:gd name="T42" fmla="*/ 2937 w 3105"/>
                <a:gd name="T43" fmla="*/ 308 h 870"/>
                <a:gd name="T44" fmla="*/ 2979 w 3105"/>
                <a:gd name="T45" fmla="*/ 309 h 870"/>
                <a:gd name="T46" fmla="*/ 3016 w 3105"/>
                <a:gd name="T47" fmla="*/ 311 h 870"/>
                <a:gd name="T48" fmla="*/ 3047 w 3105"/>
                <a:gd name="T49" fmla="*/ 311 h 870"/>
                <a:gd name="T50" fmla="*/ 3072 w 3105"/>
                <a:gd name="T51" fmla="*/ 312 h 870"/>
                <a:gd name="T52" fmla="*/ 3089 w 3105"/>
                <a:gd name="T53" fmla="*/ 312 h 870"/>
                <a:gd name="T54" fmla="*/ 3101 w 3105"/>
                <a:gd name="T55" fmla="*/ 312 h 870"/>
                <a:gd name="T56" fmla="*/ 3105 w 3105"/>
                <a:gd name="T57" fmla="*/ 312 h 870"/>
                <a:gd name="T58" fmla="*/ 1926 w 3105"/>
                <a:gd name="T59" fmla="*/ 870 h 870"/>
                <a:gd name="T60" fmla="*/ 1797 w 3105"/>
                <a:gd name="T61" fmla="*/ 869 h 870"/>
                <a:gd name="T62" fmla="*/ 1671 w 3105"/>
                <a:gd name="T63" fmla="*/ 864 h 870"/>
                <a:gd name="T64" fmla="*/ 1549 w 3105"/>
                <a:gd name="T65" fmla="*/ 856 h 870"/>
                <a:gd name="T66" fmla="*/ 1432 w 3105"/>
                <a:gd name="T67" fmla="*/ 845 h 870"/>
                <a:gd name="T68" fmla="*/ 1319 w 3105"/>
                <a:gd name="T69" fmla="*/ 831 h 870"/>
                <a:gd name="T70" fmla="*/ 1210 w 3105"/>
                <a:gd name="T71" fmla="*/ 814 h 870"/>
                <a:gd name="T72" fmla="*/ 1106 w 3105"/>
                <a:gd name="T73" fmla="*/ 796 h 870"/>
                <a:gd name="T74" fmla="*/ 1006 w 3105"/>
                <a:gd name="T75" fmla="*/ 774 h 870"/>
                <a:gd name="T76" fmla="*/ 910 w 3105"/>
                <a:gd name="T77" fmla="*/ 751 h 870"/>
                <a:gd name="T78" fmla="*/ 818 w 3105"/>
                <a:gd name="T79" fmla="*/ 727 h 870"/>
                <a:gd name="T80" fmla="*/ 731 w 3105"/>
                <a:gd name="T81" fmla="*/ 701 h 870"/>
                <a:gd name="T82" fmla="*/ 648 w 3105"/>
                <a:gd name="T83" fmla="*/ 675 h 870"/>
                <a:gd name="T84" fmla="*/ 570 w 3105"/>
                <a:gd name="T85" fmla="*/ 648 h 870"/>
                <a:gd name="T86" fmla="*/ 497 w 3105"/>
                <a:gd name="T87" fmla="*/ 620 h 870"/>
                <a:gd name="T88" fmla="*/ 426 w 3105"/>
                <a:gd name="T89" fmla="*/ 591 h 870"/>
                <a:gd name="T90" fmla="*/ 363 w 3105"/>
                <a:gd name="T91" fmla="*/ 564 h 870"/>
                <a:gd name="T92" fmla="*/ 302 w 3105"/>
                <a:gd name="T93" fmla="*/ 536 h 870"/>
                <a:gd name="T94" fmla="*/ 246 w 3105"/>
                <a:gd name="T95" fmla="*/ 509 h 870"/>
                <a:gd name="T96" fmla="*/ 195 w 3105"/>
                <a:gd name="T97" fmla="*/ 483 h 870"/>
                <a:gd name="T98" fmla="*/ 148 w 3105"/>
                <a:gd name="T99" fmla="*/ 458 h 870"/>
                <a:gd name="T100" fmla="*/ 107 w 3105"/>
                <a:gd name="T101" fmla="*/ 435 h 870"/>
                <a:gd name="T102" fmla="*/ 70 w 3105"/>
                <a:gd name="T103" fmla="*/ 413 h 870"/>
                <a:gd name="T104" fmla="*/ 37 w 3105"/>
                <a:gd name="T105" fmla="*/ 393 h 870"/>
                <a:gd name="T106" fmla="*/ 19 w 3105"/>
                <a:gd name="T107" fmla="*/ 379 h 870"/>
                <a:gd name="T108" fmla="*/ 7 w 3105"/>
                <a:gd name="T109" fmla="*/ 365 h 870"/>
                <a:gd name="T110" fmla="*/ 1 w 3105"/>
                <a:gd name="T111" fmla="*/ 349 h 870"/>
                <a:gd name="T112" fmla="*/ 0 w 3105"/>
                <a:gd name="T113" fmla="*/ 333 h 870"/>
                <a:gd name="T114" fmla="*/ 4 w 3105"/>
                <a:gd name="T115" fmla="*/ 319 h 870"/>
                <a:gd name="T116" fmla="*/ 13 w 3105"/>
                <a:gd name="T117" fmla="*/ 304 h 870"/>
                <a:gd name="T118" fmla="*/ 28 w 3105"/>
                <a:gd name="T119" fmla="*/ 291 h 870"/>
                <a:gd name="T120" fmla="*/ 47 w 3105"/>
                <a:gd name="T121" fmla="*/ 280 h 870"/>
                <a:gd name="T122" fmla="*/ 669 w 3105"/>
                <a:gd name="T123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05" h="870">
                  <a:moveTo>
                    <a:pt x="669" y="0"/>
                  </a:moveTo>
                  <a:lnTo>
                    <a:pt x="711" y="51"/>
                  </a:lnTo>
                  <a:lnTo>
                    <a:pt x="755" y="103"/>
                  </a:lnTo>
                  <a:lnTo>
                    <a:pt x="803" y="156"/>
                  </a:lnTo>
                  <a:lnTo>
                    <a:pt x="852" y="207"/>
                  </a:lnTo>
                  <a:lnTo>
                    <a:pt x="905" y="258"/>
                  </a:lnTo>
                  <a:lnTo>
                    <a:pt x="959" y="308"/>
                  </a:lnTo>
                  <a:lnTo>
                    <a:pt x="1017" y="358"/>
                  </a:lnTo>
                  <a:lnTo>
                    <a:pt x="1077" y="406"/>
                  </a:lnTo>
                  <a:lnTo>
                    <a:pt x="1140" y="453"/>
                  </a:lnTo>
                  <a:lnTo>
                    <a:pt x="1205" y="497"/>
                  </a:lnTo>
                  <a:lnTo>
                    <a:pt x="1273" y="539"/>
                  </a:lnTo>
                  <a:lnTo>
                    <a:pt x="1344" y="579"/>
                  </a:lnTo>
                  <a:lnTo>
                    <a:pt x="1417" y="616"/>
                  </a:lnTo>
                  <a:lnTo>
                    <a:pt x="1493" y="650"/>
                  </a:lnTo>
                  <a:lnTo>
                    <a:pt x="1572" y="681"/>
                  </a:lnTo>
                  <a:lnTo>
                    <a:pt x="1653" y="707"/>
                  </a:lnTo>
                  <a:lnTo>
                    <a:pt x="1738" y="730"/>
                  </a:lnTo>
                  <a:lnTo>
                    <a:pt x="1824" y="749"/>
                  </a:lnTo>
                  <a:lnTo>
                    <a:pt x="1914" y="763"/>
                  </a:lnTo>
                  <a:lnTo>
                    <a:pt x="1931" y="766"/>
                  </a:lnTo>
                  <a:lnTo>
                    <a:pt x="2937" y="308"/>
                  </a:lnTo>
                  <a:lnTo>
                    <a:pt x="2979" y="309"/>
                  </a:lnTo>
                  <a:lnTo>
                    <a:pt x="3016" y="311"/>
                  </a:lnTo>
                  <a:lnTo>
                    <a:pt x="3047" y="311"/>
                  </a:lnTo>
                  <a:lnTo>
                    <a:pt x="3072" y="312"/>
                  </a:lnTo>
                  <a:lnTo>
                    <a:pt x="3089" y="312"/>
                  </a:lnTo>
                  <a:lnTo>
                    <a:pt x="3101" y="312"/>
                  </a:lnTo>
                  <a:lnTo>
                    <a:pt x="3105" y="312"/>
                  </a:lnTo>
                  <a:lnTo>
                    <a:pt x="1926" y="870"/>
                  </a:lnTo>
                  <a:lnTo>
                    <a:pt x="1797" y="869"/>
                  </a:lnTo>
                  <a:lnTo>
                    <a:pt x="1671" y="864"/>
                  </a:lnTo>
                  <a:lnTo>
                    <a:pt x="1549" y="856"/>
                  </a:lnTo>
                  <a:lnTo>
                    <a:pt x="1432" y="845"/>
                  </a:lnTo>
                  <a:lnTo>
                    <a:pt x="1319" y="831"/>
                  </a:lnTo>
                  <a:lnTo>
                    <a:pt x="1210" y="814"/>
                  </a:lnTo>
                  <a:lnTo>
                    <a:pt x="1106" y="796"/>
                  </a:lnTo>
                  <a:lnTo>
                    <a:pt x="1006" y="774"/>
                  </a:lnTo>
                  <a:lnTo>
                    <a:pt x="910" y="751"/>
                  </a:lnTo>
                  <a:lnTo>
                    <a:pt x="818" y="727"/>
                  </a:lnTo>
                  <a:lnTo>
                    <a:pt x="731" y="701"/>
                  </a:lnTo>
                  <a:lnTo>
                    <a:pt x="648" y="675"/>
                  </a:lnTo>
                  <a:lnTo>
                    <a:pt x="570" y="648"/>
                  </a:lnTo>
                  <a:lnTo>
                    <a:pt x="497" y="620"/>
                  </a:lnTo>
                  <a:lnTo>
                    <a:pt x="426" y="591"/>
                  </a:lnTo>
                  <a:lnTo>
                    <a:pt x="363" y="564"/>
                  </a:lnTo>
                  <a:lnTo>
                    <a:pt x="302" y="536"/>
                  </a:lnTo>
                  <a:lnTo>
                    <a:pt x="246" y="509"/>
                  </a:lnTo>
                  <a:lnTo>
                    <a:pt x="195" y="483"/>
                  </a:lnTo>
                  <a:lnTo>
                    <a:pt x="148" y="458"/>
                  </a:lnTo>
                  <a:lnTo>
                    <a:pt x="107" y="435"/>
                  </a:lnTo>
                  <a:lnTo>
                    <a:pt x="70" y="413"/>
                  </a:lnTo>
                  <a:lnTo>
                    <a:pt x="37" y="393"/>
                  </a:lnTo>
                  <a:lnTo>
                    <a:pt x="19" y="379"/>
                  </a:lnTo>
                  <a:lnTo>
                    <a:pt x="7" y="365"/>
                  </a:lnTo>
                  <a:lnTo>
                    <a:pt x="1" y="349"/>
                  </a:lnTo>
                  <a:lnTo>
                    <a:pt x="0" y="333"/>
                  </a:lnTo>
                  <a:lnTo>
                    <a:pt x="4" y="319"/>
                  </a:lnTo>
                  <a:lnTo>
                    <a:pt x="13" y="304"/>
                  </a:lnTo>
                  <a:lnTo>
                    <a:pt x="28" y="291"/>
                  </a:lnTo>
                  <a:lnTo>
                    <a:pt x="47" y="280"/>
                  </a:lnTo>
                  <a:lnTo>
                    <a:pt x="6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9" name="Group 23">
            <a:extLst>
              <a:ext uri="{FF2B5EF4-FFF2-40B4-BE49-F238E27FC236}">
                <a16:creationId xmlns:a16="http://schemas.microsoft.com/office/drawing/2014/main" id="{CF0A011C-088B-157A-AE61-FF009A3BD3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62605" y="4400955"/>
            <a:ext cx="302716" cy="253314"/>
            <a:chOff x="1174" y="386"/>
            <a:chExt cx="576" cy="482"/>
          </a:xfrm>
          <a:solidFill>
            <a:srgbClr val="ED7D31">
              <a:lumMod val="75000"/>
            </a:srgbClr>
          </a:solidFill>
        </p:grpSpPr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id="{3B25CDAF-F4B8-8FCA-9B1E-9644F4EF0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" y="668"/>
              <a:ext cx="124" cy="54"/>
            </a:xfrm>
            <a:custGeom>
              <a:avLst/>
              <a:gdLst>
                <a:gd name="T0" fmla="*/ 157 w 746"/>
                <a:gd name="T1" fmla="*/ 0 h 328"/>
                <a:gd name="T2" fmla="*/ 589 w 746"/>
                <a:gd name="T3" fmla="*/ 0 h 328"/>
                <a:gd name="T4" fmla="*/ 589 w 746"/>
                <a:gd name="T5" fmla="*/ 137 h 328"/>
                <a:gd name="T6" fmla="*/ 591 w 746"/>
                <a:gd name="T7" fmla="*/ 163 h 328"/>
                <a:gd name="T8" fmla="*/ 600 w 746"/>
                <a:gd name="T9" fmla="*/ 189 h 328"/>
                <a:gd name="T10" fmla="*/ 612 w 746"/>
                <a:gd name="T11" fmla="*/ 213 h 328"/>
                <a:gd name="T12" fmla="*/ 629 w 746"/>
                <a:gd name="T13" fmla="*/ 232 h 328"/>
                <a:gd name="T14" fmla="*/ 649 w 746"/>
                <a:gd name="T15" fmla="*/ 249 h 328"/>
                <a:gd name="T16" fmla="*/ 671 w 746"/>
                <a:gd name="T17" fmla="*/ 262 h 328"/>
                <a:gd name="T18" fmla="*/ 697 w 746"/>
                <a:gd name="T19" fmla="*/ 270 h 328"/>
                <a:gd name="T20" fmla="*/ 724 w 746"/>
                <a:gd name="T21" fmla="*/ 273 h 328"/>
                <a:gd name="T22" fmla="*/ 746 w 746"/>
                <a:gd name="T23" fmla="*/ 273 h 328"/>
                <a:gd name="T24" fmla="*/ 737 w 746"/>
                <a:gd name="T25" fmla="*/ 290 h 328"/>
                <a:gd name="T26" fmla="*/ 724 w 746"/>
                <a:gd name="T27" fmla="*/ 305 h 328"/>
                <a:gd name="T28" fmla="*/ 708 w 746"/>
                <a:gd name="T29" fmla="*/ 317 h 328"/>
                <a:gd name="T30" fmla="*/ 690 w 746"/>
                <a:gd name="T31" fmla="*/ 325 h 328"/>
                <a:gd name="T32" fmla="*/ 670 w 746"/>
                <a:gd name="T33" fmla="*/ 328 h 328"/>
                <a:gd name="T34" fmla="*/ 77 w 746"/>
                <a:gd name="T35" fmla="*/ 328 h 328"/>
                <a:gd name="T36" fmla="*/ 55 w 746"/>
                <a:gd name="T37" fmla="*/ 325 h 328"/>
                <a:gd name="T38" fmla="*/ 37 w 746"/>
                <a:gd name="T39" fmla="*/ 317 h 328"/>
                <a:gd name="T40" fmla="*/ 21 w 746"/>
                <a:gd name="T41" fmla="*/ 305 h 328"/>
                <a:gd name="T42" fmla="*/ 9 w 746"/>
                <a:gd name="T43" fmla="*/ 290 h 328"/>
                <a:gd name="T44" fmla="*/ 0 w 746"/>
                <a:gd name="T45" fmla="*/ 273 h 328"/>
                <a:gd name="T46" fmla="*/ 22 w 746"/>
                <a:gd name="T47" fmla="*/ 273 h 328"/>
                <a:gd name="T48" fmla="*/ 49 w 746"/>
                <a:gd name="T49" fmla="*/ 270 h 328"/>
                <a:gd name="T50" fmla="*/ 74 w 746"/>
                <a:gd name="T51" fmla="*/ 262 h 328"/>
                <a:gd name="T52" fmla="*/ 98 w 746"/>
                <a:gd name="T53" fmla="*/ 249 h 328"/>
                <a:gd name="T54" fmla="*/ 117 w 746"/>
                <a:gd name="T55" fmla="*/ 232 h 328"/>
                <a:gd name="T56" fmla="*/ 134 w 746"/>
                <a:gd name="T57" fmla="*/ 213 h 328"/>
                <a:gd name="T58" fmla="*/ 147 w 746"/>
                <a:gd name="T59" fmla="*/ 189 h 328"/>
                <a:gd name="T60" fmla="*/ 154 w 746"/>
                <a:gd name="T61" fmla="*/ 163 h 328"/>
                <a:gd name="T62" fmla="*/ 157 w 746"/>
                <a:gd name="T63" fmla="*/ 137 h 328"/>
                <a:gd name="T64" fmla="*/ 157 w 746"/>
                <a:gd name="T6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6" h="328">
                  <a:moveTo>
                    <a:pt x="157" y="0"/>
                  </a:moveTo>
                  <a:lnTo>
                    <a:pt x="589" y="0"/>
                  </a:lnTo>
                  <a:lnTo>
                    <a:pt x="589" y="137"/>
                  </a:lnTo>
                  <a:lnTo>
                    <a:pt x="591" y="163"/>
                  </a:lnTo>
                  <a:lnTo>
                    <a:pt x="600" y="189"/>
                  </a:lnTo>
                  <a:lnTo>
                    <a:pt x="612" y="213"/>
                  </a:lnTo>
                  <a:lnTo>
                    <a:pt x="629" y="232"/>
                  </a:lnTo>
                  <a:lnTo>
                    <a:pt x="649" y="249"/>
                  </a:lnTo>
                  <a:lnTo>
                    <a:pt x="671" y="262"/>
                  </a:lnTo>
                  <a:lnTo>
                    <a:pt x="697" y="270"/>
                  </a:lnTo>
                  <a:lnTo>
                    <a:pt x="724" y="273"/>
                  </a:lnTo>
                  <a:lnTo>
                    <a:pt x="746" y="273"/>
                  </a:lnTo>
                  <a:lnTo>
                    <a:pt x="737" y="290"/>
                  </a:lnTo>
                  <a:lnTo>
                    <a:pt x="724" y="305"/>
                  </a:lnTo>
                  <a:lnTo>
                    <a:pt x="708" y="317"/>
                  </a:lnTo>
                  <a:lnTo>
                    <a:pt x="690" y="325"/>
                  </a:lnTo>
                  <a:lnTo>
                    <a:pt x="670" y="328"/>
                  </a:lnTo>
                  <a:lnTo>
                    <a:pt x="77" y="328"/>
                  </a:lnTo>
                  <a:lnTo>
                    <a:pt x="55" y="325"/>
                  </a:lnTo>
                  <a:lnTo>
                    <a:pt x="37" y="317"/>
                  </a:lnTo>
                  <a:lnTo>
                    <a:pt x="21" y="305"/>
                  </a:lnTo>
                  <a:lnTo>
                    <a:pt x="9" y="290"/>
                  </a:lnTo>
                  <a:lnTo>
                    <a:pt x="0" y="273"/>
                  </a:lnTo>
                  <a:lnTo>
                    <a:pt x="22" y="273"/>
                  </a:lnTo>
                  <a:lnTo>
                    <a:pt x="49" y="270"/>
                  </a:lnTo>
                  <a:lnTo>
                    <a:pt x="74" y="262"/>
                  </a:lnTo>
                  <a:lnTo>
                    <a:pt x="98" y="249"/>
                  </a:lnTo>
                  <a:lnTo>
                    <a:pt x="117" y="232"/>
                  </a:lnTo>
                  <a:lnTo>
                    <a:pt x="134" y="213"/>
                  </a:lnTo>
                  <a:lnTo>
                    <a:pt x="147" y="189"/>
                  </a:lnTo>
                  <a:lnTo>
                    <a:pt x="154" y="163"/>
                  </a:lnTo>
                  <a:lnTo>
                    <a:pt x="157" y="137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26">
              <a:extLst>
                <a:ext uri="{FF2B5EF4-FFF2-40B4-BE49-F238E27FC236}">
                  <a16:creationId xmlns:a16="http://schemas.microsoft.com/office/drawing/2014/main" id="{737F8080-2D76-2D22-8CD9-220A8004B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" y="759"/>
              <a:ext cx="135" cy="54"/>
            </a:xfrm>
            <a:custGeom>
              <a:avLst/>
              <a:gdLst>
                <a:gd name="T0" fmla="*/ 0 w 810"/>
                <a:gd name="T1" fmla="*/ 0 h 327"/>
                <a:gd name="T2" fmla="*/ 220 w 810"/>
                <a:gd name="T3" fmla="*/ 0 h 327"/>
                <a:gd name="T4" fmla="*/ 217 w 810"/>
                <a:gd name="T5" fmla="*/ 13 h 327"/>
                <a:gd name="T6" fmla="*/ 216 w 810"/>
                <a:gd name="T7" fmla="*/ 27 h 327"/>
                <a:gd name="T8" fmla="*/ 219 w 810"/>
                <a:gd name="T9" fmla="*/ 47 h 327"/>
                <a:gd name="T10" fmla="*/ 225 w 810"/>
                <a:gd name="T11" fmla="*/ 67 h 327"/>
                <a:gd name="T12" fmla="*/ 236 w 810"/>
                <a:gd name="T13" fmla="*/ 83 h 327"/>
                <a:gd name="T14" fmla="*/ 250 w 810"/>
                <a:gd name="T15" fmla="*/ 97 h 327"/>
                <a:gd name="T16" fmla="*/ 266 w 810"/>
                <a:gd name="T17" fmla="*/ 105 h 327"/>
                <a:gd name="T18" fmla="*/ 284 w 810"/>
                <a:gd name="T19" fmla="*/ 108 h 327"/>
                <a:gd name="T20" fmla="*/ 554 w 810"/>
                <a:gd name="T21" fmla="*/ 108 h 327"/>
                <a:gd name="T22" fmla="*/ 571 w 810"/>
                <a:gd name="T23" fmla="*/ 105 h 327"/>
                <a:gd name="T24" fmla="*/ 588 w 810"/>
                <a:gd name="T25" fmla="*/ 97 h 327"/>
                <a:gd name="T26" fmla="*/ 601 w 810"/>
                <a:gd name="T27" fmla="*/ 83 h 327"/>
                <a:gd name="T28" fmla="*/ 611 w 810"/>
                <a:gd name="T29" fmla="*/ 67 h 327"/>
                <a:gd name="T30" fmla="*/ 619 w 810"/>
                <a:gd name="T31" fmla="*/ 47 h 327"/>
                <a:gd name="T32" fmla="*/ 621 w 810"/>
                <a:gd name="T33" fmla="*/ 27 h 327"/>
                <a:gd name="T34" fmla="*/ 620 w 810"/>
                <a:gd name="T35" fmla="*/ 13 h 327"/>
                <a:gd name="T36" fmla="*/ 617 w 810"/>
                <a:gd name="T37" fmla="*/ 0 h 327"/>
                <a:gd name="T38" fmla="*/ 810 w 810"/>
                <a:gd name="T39" fmla="*/ 0 h 327"/>
                <a:gd name="T40" fmla="*/ 810 w 810"/>
                <a:gd name="T41" fmla="*/ 327 h 327"/>
                <a:gd name="T42" fmla="*/ 0 w 810"/>
                <a:gd name="T43" fmla="*/ 327 h 327"/>
                <a:gd name="T44" fmla="*/ 0 w 810"/>
                <a:gd name="T4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0" h="327">
                  <a:moveTo>
                    <a:pt x="0" y="0"/>
                  </a:moveTo>
                  <a:lnTo>
                    <a:pt x="220" y="0"/>
                  </a:lnTo>
                  <a:lnTo>
                    <a:pt x="217" y="13"/>
                  </a:lnTo>
                  <a:lnTo>
                    <a:pt x="216" y="27"/>
                  </a:lnTo>
                  <a:lnTo>
                    <a:pt x="219" y="47"/>
                  </a:lnTo>
                  <a:lnTo>
                    <a:pt x="225" y="67"/>
                  </a:lnTo>
                  <a:lnTo>
                    <a:pt x="236" y="83"/>
                  </a:lnTo>
                  <a:lnTo>
                    <a:pt x="250" y="97"/>
                  </a:lnTo>
                  <a:lnTo>
                    <a:pt x="266" y="105"/>
                  </a:lnTo>
                  <a:lnTo>
                    <a:pt x="284" y="108"/>
                  </a:lnTo>
                  <a:lnTo>
                    <a:pt x="554" y="108"/>
                  </a:lnTo>
                  <a:lnTo>
                    <a:pt x="571" y="105"/>
                  </a:lnTo>
                  <a:lnTo>
                    <a:pt x="588" y="97"/>
                  </a:lnTo>
                  <a:lnTo>
                    <a:pt x="601" y="83"/>
                  </a:lnTo>
                  <a:lnTo>
                    <a:pt x="611" y="67"/>
                  </a:lnTo>
                  <a:lnTo>
                    <a:pt x="619" y="47"/>
                  </a:lnTo>
                  <a:lnTo>
                    <a:pt x="621" y="27"/>
                  </a:lnTo>
                  <a:lnTo>
                    <a:pt x="620" y="13"/>
                  </a:lnTo>
                  <a:lnTo>
                    <a:pt x="617" y="0"/>
                  </a:lnTo>
                  <a:lnTo>
                    <a:pt x="810" y="0"/>
                  </a:lnTo>
                  <a:lnTo>
                    <a:pt x="810" y="327"/>
                  </a:lnTo>
                  <a:lnTo>
                    <a:pt x="0" y="32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27">
              <a:extLst>
                <a:ext uri="{FF2B5EF4-FFF2-40B4-BE49-F238E27FC236}">
                  <a16:creationId xmlns:a16="http://schemas.microsoft.com/office/drawing/2014/main" id="{15BBB037-71C0-2B97-5495-434325CCA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" y="659"/>
              <a:ext cx="135" cy="54"/>
            </a:xfrm>
            <a:custGeom>
              <a:avLst/>
              <a:gdLst>
                <a:gd name="T0" fmla="*/ 0 w 810"/>
                <a:gd name="T1" fmla="*/ 0 h 328"/>
                <a:gd name="T2" fmla="*/ 220 w 810"/>
                <a:gd name="T3" fmla="*/ 0 h 328"/>
                <a:gd name="T4" fmla="*/ 217 w 810"/>
                <a:gd name="T5" fmla="*/ 13 h 328"/>
                <a:gd name="T6" fmla="*/ 216 w 810"/>
                <a:gd name="T7" fmla="*/ 27 h 328"/>
                <a:gd name="T8" fmla="*/ 219 w 810"/>
                <a:gd name="T9" fmla="*/ 48 h 328"/>
                <a:gd name="T10" fmla="*/ 225 w 810"/>
                <a:gd name="T11" fmla="*/ 67 h 328"/>
                <a:gd name="T12" fmla="*/ 236 w 810"/>
                <a:gd name="T13" fmla="*/ 84 h 328"/>
                <a:gd name="T14" fmla="*/ 250 w 810"/>
                <a:gd name="T15" fmla="*/ 97 h 328"/>
                <a:gd name="T16" fmla="*/ 266 w 810"/>
                <a:gd name="T17" fmla="*/ 107 h 328"/>
                <a:gd name="T18" fmla="*/ 284 w 810"/>
                <a:gd name="T19" fmla="*/ 110 h 328"/>
                <a:gd name="T20" fmla="*/ 554 w 810"/>
                <a:gd name="T21" fmla="*/ 110 h 328"/>
                <a:gd name="T22" fmla="*/ 571 w 810"/>
                <a:gd name="T23" fmla="*/ 107 h 328"/>
                <a:gd name="T24" fmla="*/ 588 w 810"/>
                <a:gd name="T25" fmla="*/ 97 h 328"/>
                <a:gd name="T26" fmla="*/ 601 w 810"/>
                <a:gd name="T27" fmla="*/ 84 h 328"/>
                <a:gd name="T28" fmla="*/ 611 w 810"/>
                <a:gd name="T29" fmla="*/ 67 h 328"/>
                <a:gd name="T30" fmla="*/ 619 w 810"/>
                <a:gd name="T31" fmla="*/ 48 h 328"/>
                <a:gd name="T32" fmla="*/ 621 w 810"/>
                <a:gd name="T33" fmla="*/ 27 h 328"/>
                <a:gd name="T34" fmla="*/ 620 w 810"/>
                <a:gd name="T35" fmla="*/ 13 h 328"/>
                <a:gd name="T36" fmla="*/ 617 w 810"/>
                <a:gd name="T37" fmla="*/ 0 h 328"/>
                <a:gd name="T38" fmla="*/ 810 w 810"/>
                <a:gd name="T39" fmla="*/ 0 h 328"/>
                <a:gd name="T40" fmla="*/ 810 w 810"/>
                <a:gd name="T41" fmla="*/ 328 h 328"/>
                <a:gd name="T42" fmla="*/ 0 w 810"/>
                <a:gd name="T43" fmla="*/ 328 h 328"/>
                <a:gd name="T44" fmla="*/ 0 w 810"/>
                <a:gd name="T4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0" h="328">
                  <a:moveTo>
                    <a:pt x="0" y="0"/>
                  </a:moveTo>
                  <a:lnTo>
                    <a:pt x="220" y="0"/>
                  </a:lnTo>
                  <a:lnTo>
                    <a:pt x="217" y="13"/>
                  </a:lnTo>
                  <a:lnTo>
                    <a:pt x="216" y="27"/>
                  </a:lnTo>
                  <a:lnTo>
                    <a:pt x="219" y="48"/>
                  </a:lnTo>
                  <a:lnTo>
                    <a:pt x="225" y="67"/>
                  </a:lnTo>
                  <a:lnTo>
                    <a:pt x="236" y="84"/>
                  </a:lnTo>
                  <a:lnTo>
                    <a:pt x="250" y="97"/>
                  </a:lnTo>
                  <a:lnTo>
                    <a:pt x="266" y="107"/>
                  </a:lnTo>
                  <a:lnTo>
                    <a:pt x="284" y="110"/>
                  </a:lnTo>
                  <a:lnTo>
                    <a:pt x="554" y="110"/>
                  </a:lnTo>
                  <a:lnTo>
                    <a:pt x="571" y="107"/>
                  </a:lnTo>
                  <a:lnTo>
                    <a:pt x="588" y="97"/>
                  </a:lnTo>
                  <a:lnTo>
                    <a:pt x="601" y="84"/>
                  </a:lnTo>
                  <a:lnTo>
                    <a:pt x="611" y="67"/>
                  </a:lnTo>
                  <a:lnTo>
                    <a:pt x="619" y="48"/>
                  </a:lnTo>
                  <a:lnTo>
                    <a:pt x="621" y="27"/>
                  </a:lnTo>
                  <a:lnTo>
                    <a:pt x="620" y="13"/>
                  </a:lnTo>
                  <a:lnTo>
                    <a:pt x="617" y="0"/>
                  </a:lnTo>
                  <a:lnTo>
                    <a:pt x="810" y="0"/>
                  </a:lnTo>
                  <a:lnTo>
                    <a:pt x="810" y="328"/>
                  </a:lnTo>
                  <a:lnTo>
                    <a:pt x="0" y="3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28">
              <a:extLst>
                <a:ext uri="{FF2B5EF4-FFF2-40B4-BE49-F238E27FC236}">
                  <a16:creationId xmlns:a16="http://schemas.microsoft.com/office/drawing/2014/main" id="{5AF375E8-2DB7-AFBB-362B-E2A5160F8A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" y="631"/>
              <a:ext cx="378" cy="237"/>
            </a:xfrm>
            <a:custGeom>
              <a:avLst/>
              <a:gdLst>
                <a:gd name="T0" fmla="*/ 108 w 2268"/>
                <a:gd name="T1" fmla="*/ 709 h 1418"/>
                <a:gd name="T2" fmla="*/ 108 w 2268"/>
                <a:gd name="T3" fmla="*/ 1145 h 1418"/>
                <a:gd name="T4" fmla="*/ 1026 w 2268"/>
                <a:gd name="T5" fmla="*/ 1145 h 1418"/>
                <a:gd name="T6" fmla="*/ 1026 w 2268"/>
                <a:gd name="T7" fmla="*/ 709 h 1418"/>
                <a:gd name="T8" fmla="*/ 108 w 2268"/>
                <a:gd name="T9" fmla="*/ 709 h 1418"/>
                <a:gd name="T10" fmla="*/ 1134 w 2268"/>
                <a:gd name="T11" fmla="*/ 163 h 1418"/>
                <a:gd name="T12" fmla="*/ 1134 w 2268"/>
                <a:gd name="T13" fmla="*/ 327 h 1418"/>
                <a:gd name="T14" fmla="*/ 2160 w 2268"/>
                <a:gd name="T15" fmla="*/ 327 h 1418"/>
                <a:gd name="T16" fmla="*/ 2160 w 2268"/>
                <a:gd name="T17" fmla="*/ 163 h 1418"/>
                <a:gd name="T18" fmla="*/ 1134 w 2268"/>
                <a:gd name="T19" fmla="*/ 163 h 1418"/>
                <a:gd name="T20" fmla="*/ 108 w 2268"/>
                <a:gd name="T21" fmla="*/ 108 h 1418"/>
                <a:gd name="T22" fmla="*/ 108 w 2268"/>
                <a:gd name="T23" fmla="*/ 546 h 1418"/>
                <a:gd name="T24" fmla="*/ 1026 w 2268"/>
                <a:gd name="T25" fmla="*/ 546 h 1418"/>
                <a:gd name="T26" fmla="*/ 1026 w 2268"/>
                <a:gd name="T27" fmla="*/ 108 h 1418"/>
                <a:gd name="T28" fmla="*/ 108 w 2268"/>
                <a:gd name="T29" fmla="*/ 108 h 1418"/>
                <a:gd name="T30" fmla="*/ 0 w 2268"/>
                <a:gd name="T31" fmla="*/ 0 h 1418"/>
                <a:gd name="T32" fmla="*/ 2268 w 2268"/>
                <a:gd name="T33" fmla="*/ 0 h 1418"/>
                <a:gd name="T34" fmla="*/ 2268 w 2268"/>
                <a:gd name="T35" fmla="*/ 1418 h 1418"/>
                <a:gd name="T36" fmla="*/ 2160 w 2268"/>
                <a:gd name="T37" fmla="*/ 1418 h 1418"/>
                <a:gd name="T38" fmla="*/ 2160 w 2268"/>
                <a:gd name="T39" fmla="*/ 436 h 1418"/>
                <a:gd name="T40" fmla="*/ 1134 w 2268"/>
                <a:gd name="T41" fmla="*/ 436 h 1418"/>
                <a:gd name="T42" fmla="*/ 1134 w 2268"/>
                <a:gd name="T43" fmla="*/ 1418 h 1418"/>
                <a:gd name="T44" fmla="*/ 1026 w 2268"/>
                <a:gd name="T45" fmla="*/ 1418 h 1418"/>
                <a:gd name="T46" fmla="*/ 1026 w 2268"/>
                <a:gd name="T47" fmla="*/ 1254 h 1418"/>
                <a:gd name="T48" fmla="*/ 108 w 2268"/>
                <a:gd name="T49" fmla="*/ 1254 h 1418"/>
                <a:gd name="T50" fmla="*/ 108 w 2268"/>
                <a:gd name="T51" fmla="*/ 1418 h 1418"/>
                <a:gd name="T52" fmla="*/ 0 w 2268"/>
                <a:gd name="T53" fmla="*/ 1418 h 1418"/>
                <a:gd name="T54" fmla="*/ 0 w 2268"/>
                <a:gd name="T55" fmla="*/ 0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68" h="1418">
                  <a:moveTo>
                    <a:pt x="108" y="709"/>
                  </a:moveTo>
                  <a:lnTo>
                    <a:pt x="108" y="1145"/>
                  </a:lnTo>
                  <a:lnTo>
                    <a:pt x="1026" y="1145"/>
                  </a:lnTo>
                  <a:lnTo>
                    <a:pt x="1026" y="709"/>
                  </a:lnTo>
                  <a:lnTo>
                    <a:pt x="108" y="709"/>
                  </a:lnTo>
                  <a:close/>
                  <a:moveTo>
                    <a:pt x="1134" y="163"/>
                  </a:moveTo>
                  <a:lnTo>
                    <a:pt x="1134" y="327"/>
                  </a:lnTo>
                  <a:lnTo>
                    <a:pt x="2160" y="327"/>
                  </a:lnTo>
                  <a:lnTo>
                    <a:pt x="2160" y="163"/>
                  </a:lnTo>
                  <a:lnTo>
                    <a:pt x="1134" y="163"/>
                  </a:lnTo>
                  <a:close/>
                  <a:moveTo>
                    <a:pt x="108" y="108"/>
                  </a:moveTo>
                  <a:lnTo>
                    <a:pt x="108" y="546"/>
                  </a:lnTo>
                  <a:lnTo>
                    <a:pt x="1026" y="546"/>
                  </a:lnTo>
                  <a:lnTo>
                    <a:pt x="1026" y="108"/>
                  </a:lnTo>
                  <a:lnTo>
                    <a:pt x="108" y="108"/>
                  </a:lnTo>
                  <a:close/>
                  <a:moveTo>
                    <a:pt x="0" y="0"/>
                  </a:moveTo>
                  <a:lnTo>
                    <a:pt x="2268" y="0"/>
                  </a:lnTo>
                  <a:lnTo>
                    <a:pt x="2268" y="1418"/>
                  </a:lnTo>
                  <a:lnTo>
                    <a:pt x="2160" y="1418"/>
                  </a:lnTo>
                  <a:lnTo>
                    <a:pt x="2160" y="436"/>
                  </a:lnTo>
                  <a:lnTo>
                    <a:pt x="1134" y="436"/>
                  </a:lnTo>
                  <a:lnTo>
                    <a:pt x="1134" y="1418"/>
                  </a:lnTo>
                  <a:lnTo>
                    <a:pt x="1026" y="1418"/>
                  </a:lnTo>
                  <a:lnTo>
                    <a:pt x="1026" y="1254"/>
                  </a:lnTo>
                  <a:lnTo>
                    <a:pt x="108" y="1254"/>
                  </a:lnTo>
                  <a:lnTo>
                    <a:pt x="108" y="1418"/>
                  </a:lnTo>
                  <a:lnTo>
                    <a:pt x="0" y="14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29">
              <a:extLst>
                <a:ext uri="{FF2B5EF4-FFF2-40B4-BE49-F238E27FC236}">
                  <a16:creationId xmlns:a16="http://schemas.microsoft.com/office/drawing/2014/main" id="{D15D5379-AD77-64CD-19CC-65DD86848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577"/>
              <a:ext cx="135" cy="36"/>
            </a:xfrm>
            <a:custGeom>
              <a:avLst/>
              <a:gdLst>
                <a:gd name="T0" fmla="*/ 108 w 810"/>
                <a:gd name="T1" fmla="*/ 0 h 218"/>
                <a:gd name="T2" fmla="*/ 702 w 810"/>
                <a:gd name="T3" fmla="*/ 0 h 218"/>
                <a:gd name="T4" fmla="*/ 702 w 810"/>
                <a:gd name="T5" fmla="*/ 109 h 218"/>
                <a:gd name="T6" fmla="*/ 810 w 810"/>
                <a:gd name="T7" fmla="*/ 109 h 218"/>
                <a:gd name="T8" fmla="*/ 810 w 810"/>
                <a:gd name="T9" fmla="*/ 218 h 218"/>
                <a:gd name="T10" fmla="*/ 0 w 810"/>
                <a:gd name="T11" fmla="*/ 218 h 218"/>
                <a:gd name="T12" fmla="*/ 0 w 810"/>
                <a:gd name="T13" fmla="*/ 109 h 218"/>
                <a:gd name="T14" fmla="*/ 108 w 810"/>
                <a:gd name="T15" fmla="*/ 109 h 218"/>
                <a:gd name="T16" fmla="*/ 108 w 810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0" h="218">
                  <a:moveTo>
                    <a:pt x="108" y="0"/>
                  </a:moveTo>
                  <a:lnTo>
                    <a:pt x="702" y="0"/>
                  </a:lnTo>
                  <a:lnTo>
                    <a:pt x="702" y="109"/>
                  </a:lnTo>
                  <a:lnTo>
                    <a:pt x="810" y="109"/>
                  </a:lnTo>
                  <a:lnTo>
                    <a:pt x="810" y="218"/>
                  </a:lnTo>
                  <a:lnTo>
                    <a:pt x="0" y="218"/>
                  </a:lnTo>
                  <a:lnTo>
                    <a:pt x="0" y="109"/>
                  </a:lnTo>
                  <a:lnTo>
                    <a:pt x="108" y="109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30">
              <a:extLst>
                <a:ext uri="{FF2B5EF4-FFF2-40B4-BE49-F238E27FC236}">
                  <a16:creationId xmlns:a16="http://schemas.microsoft.com/office/drawing/2014/main" id="{705B2648-ABDC-FD49-A12B-294363BC16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" y="386"/>
              <a:ext cx="225" cy="182"/>
            </a:xfrm>
            <a:custGeom>
              <a:avLst/>
              <a:gdLst>
                <a:gd name="T0" fmla="*/ 702 w 1350"/>
                <a:gd name="T1" fmla="*/ 872 h 1090"/>
                <a:gd name="T2" fmla="*/ 684 w 1350"/>
                <a:gd name="T3" fmla="*/ 876 h 1090"/>
                <a:gd name="T4" fmla="*/ 668 w 1350"/>
                <a:gd name="T5" fmla="*/ 882 h 1090"/>
                <a:gd name="T6" fmla="*/ 654 w 1350"/>
                <a:gd name="T7" fmla="*/ 893 h 1090"/>
                <a:gd name="T8" fmla="*/ 644 w 1350"/>
                <a:gd name="T9" fmla="*/ 907 h 1090"/>
                <a:gd name="T10" fmla="*/ 637 w 1350"/>
                <a:gd name="T11" fmla="*/ 923 h 1090"/>
                <a:gd name="T12" fmla="*/ 635 w 1350"/>
                <a:gd name="T13" fmla="*/ 941 h 1090"/>
                <a:gd name="T14" fmla="*/ 637 w 1350"/>
                <a:gd name="T15" fmla="*/ 959 h 1090"/>
                <a:gd name="T16" fmla="*/ 644 w 1350"/>
                <a:gd name="T17" fmla="*/ 975 h 1090"/>
                <a:gd name="T18" fmla="*/ 654 w 1350"/>
                <a:gd name="T19" fmla="*/ 989 h 1090"/>
                <a:gd name="T20" fmla="*/ 668 w 1350"/>
                <a:gd name="T21" fmla="*/ 1000 h 1090"/>
                <a:gd name="T22" fmla="*/ 684 w 1350"/>
                <a:gd name="T23" fmla="*/ 1007 h 1090"/>
                <a:gd name="T24" fmla="*/ 702 w 1350"/>
                <a:gd name="T25" fmla="*/ 1009 h 1090"/>
                <a:gd name="T26" fmla="*/ 720 w 1350"/>
                <a:gd name="T27" fmla="*/ 1007 h 1090"/>
                <a:gd name="T28" fmla="*/ 736 w 1350"/>
                <a:gd name="T29" fmla="*/ 1000 h 1090"/>
                <a:gd name="T30" fmla="*/ 750 w 1350"/>
                <a:gd name="T31" fmla="*/ 989 h 1090"/>
                <a:gd name="T32" fmla="*/ 761 w 1350"/>
                <a:gd name="T33" fmla="*/ 975 h 1090"/>
                <a:gd name="T34" fmla="*/ 767 w 1350"/>
                <a:gd name="T35" fmla="*/ 959 h 1090"/>
                <a:gd name="T36" fmla="*/ 770 w 1350"/>
                <a:gd name="T37" fmla="*/ 941 h 1090"/>
                <a:gd name="T38" fmla="*/ 767 w 1350"/>
                <a:gd name="T39" fmla="*/ 923 h 1090"/>
                <a:gd name="T40" fmla="*/ 761 w 1350"/>
                <a:gd name="T41" fmla="*/ 907 h 1090"/>
                <a:gd name="T42" fmla="*/ 750 w 1350"/>
                <a:gd name="T43" fmla="*/ 893 h 1090"/>
                <a:gd name="T44" fmla="*/ 736 w 1350"/>
                <a:gd name="T45" fmla="*/ 882 h 1090"/>
                <a:gd name="T46" fmla="*/ 720 w 1350"/>
                <a:gd name="T47" fmla="*/ 876 h 1090"/>
                <a:gd name="T48" fmla="*/ 702 w 1350"/>
                <a:gd name="T49" fmla="*/ 872 h 1090"/>
                <a:gd name="T50" fmla="*/ 108 w 1350"/>
                <a:gd name="T51" fmla="*/ 109 h 1090"/>
                <a:gd name="T52" fmla="*/ 108 w 1350"/>
                <a:gd name="T53" fmla="*/ 818 h 1090"/>
                <a:gd name="T54" fmla="*/ 1242 w 1350"/>
                <a:gd name="T55" fmla="*/ 818 h 1090"/>
                <a:gd name="T56" fmla="*/ 1242 w 1350"/>
                <a:gd name="T57" fmla="*/ 109 h 1090"/>
                <a:gd name="T58" fmla="*/ 108 w 1350"/>
                <a:gd name="T59" fmla="*/ 109 h 1090"/>
                <a:gd name="T60" fmla="*/ 0 w 1350"/>
                <a:gd name="T61" fmla="*/ 0 h 1090"/>
                <a:gd name="T62" fmla="*/ 1350 w 1350"/>
                <a:gd name="T63" fmla="*/ 0 h 1090"/>
                <a:gd name="T64" fmla="*/ 1350 w 1350"/>
                <a:gd name="T65" fmla="*/ 1090 h 1090"/>
                <a:gd name="T66" fmla="*/ 0 w 1350"/>
                <a:gd name="T67" fmla="*/ 1090 h 1090"/>
                <a:gd name="T68" fmla="*/ 0 w 1350"/>
                <a:gd name="T69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50" h="1090">
                  <a:moveTo>
                    <a:pt x="702" y="872"/>
                  </a:moveTo>
                  <a:lnTo>
                    <a:pt x="684" y="876"/>
                  </a:lnTo>
                  <a:lnTo>
                    <a:pt x="668" y="882"/>
                  </a:lnTo>
                  <a:lnTo>
                    <a:pt x="654" y="893"/>
                  </a:lnTo>
                  <a:lnTo>
                    <a:pt x="644" y="907"/>
                  </a:lnTo>
                  <a:lnTo>
                    <a:pt x="637" y="923"/>
                  </a:lnTo>
                  <a:lnTo>
                    <a:pt x="635" y="941"/>
                  </a:lnTo>
                  <a:lnTo>
                    <a:pt x="637" y="959"/>
                  </a:lnTo>
                  <a:lnTo>
                    <a:pt x="644" y="975"/>
                  </a:lnTo>
                  <a:lnTo>
                    <a:pt x="654" y="989"/>
                  </a:lnTo>
                  <a:lnTo>
                    <a:pt x="668" y="1000"/>
                  </a:lnTo>
                  <a:lnTo>
                    <a:pt x="684" y="1007"/>
                  </a:lnTo>
                  <a:lnTo>
                    <a:pt x="702" y="1009"/>
                  </a:lnTo>
                  <a:lnTo>
                    <a:pt x="720" y="1007"/>
                  </a:lnTo>
                  <a:lnTo>
                    <a:pt x="736" y="1000"/>
                  </a:lnTo>
                  <a:lnTo>
                    <a:pt x="750" y="989"/>
                  </a:lnTo>
                  <a:lnTo>
                    <a:pt x="761" y="975"/>
                  </a:lnTo>
                  <a:lnTo>
                    <a:pt x="767" y="959"/>
                  </a:lnTo>
                  <a:lnTo>
                    <a:pt x="770" y="941"/>
                  </a:lnTo>
                  <a:lnTo>
                    <a:pt x="767" y="923"/>
                  </a:lnTo>
                  <a:lnTo>
                    <a:pt x="761" y="907"/>
                  </a:lnTo>
                  <a:lnTo>
                    <a:pt x="750" y="893"/>
                  </a:lnTo>
                  <a:lnTo>
                    <a:pt x="736" y="882"/>
                  </a:lnTo>
                  <a:lnTo>
                    <a:pt x="720" y="876"/>
                  </a:lnTo>
                  <a:lnTo>
                    <a:pt x="702" y="872"/>
                  </a:lnTo>
                  <a:close/>
                  <a:moveTo>
                    <a:pt x="108" y="109"/>
                  </a:moveTo>
                  <a:lnTo>
                    <a:pt x="108" y="818"/>
                  </a:lnTo>
                  <a:lnTo>
                    <a:pt x="1242" y="818"/>
                  </a:lnTo>
                  <a:lnTo>
                    <a:pt x="1242" y="109"/>
                  </a:lnTo>
                  <a:lnTo>
                    <a:pt x="108" y="109"/>
                  </a:lnTo>
                  <a:close/>
                  <a:moveTo>
                    <a:pt x="0" y="0"/>
                  </a:moveTo>
                  <a:lnTo>
                    <a:pt x="1350" y="0"/>
                  </a:lnTo>
                  <a:lnTo>
                    <a:pt x="1350" y="1090"/>
                  </a:lnTo>
                  <a:lnTo>
                    <a:pt x="0" y="10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31">
              <a:extLst>
                <a:ext uri="{FF2B5EF4-FFF2-40B4-BE49-F238E27FC236}">
                  <a16:creationId xmlns:a16="http://schemas.microsoft.com/office/drawing/2014/main" id="{6849501C-A1E9-8462-1068-9A70B2675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1" y="404"/>
              <a:ext cx="126" cy="218"/>
            </a:xfrm>
            <a:custGeom>
              <a:avLst/>
              <a:gdLst>
                <a:gd name="T0" fmla="*/ 594 w 757"/>
                <a:gd name="T1" fmla="*/ 995 h 1309"/>
                <a:gd name="T2" fmla="*/ 575 w 757"/>
                <a:gd name="T3" fmla="*/ 998 h 1309"/>
                <a:gd name="T4" fmla="*/ 557 w 757"/>
                <a:gd name="T5" fmla="*/ 1005 h 1309"/>
                <a:gd name="T6" fmla="*/ 542 w 757"/>
                <a:gd name="T7" fmla="*/ 1017 h 1309"/>
                <a:gd name="T8" fmla="*/ 530 w 757"/>
                <a:gd name="T9" fmla="*/ 1033 h 1309"/>
                <a:gd name="T10" fmla="*/ 523 w 757"/>
                <a:gd name="T11" fmla="*/ 1050 h 1309"/>
                <a:gd name="T12" fmla="*/ 519 w 757"/>
                <a:gd name="T13" fmla="*/ 1071 h 1309"/>
                <a:gd name="T14" fmla="*/ 523 w 757"/>
                <a:gd name="T15" fmla="*/ 1090 h 1309"/>
                <a:gd name="T16" fmla="*/ 530 w 757"/>
                <a:gd name="T17" fmla="*/ 1108 h 1309"/>
                <a:gd name="T18" fmla="*/ 542 w 757"/>
                <a:gd name="T19" fmla="*/ 1123 h 1309"/>
                <a:gd name="T20" fmla="*/ 557 w 757"/>
                <a:gd name="T21" fmla="*/ 1135 h 1309"/>
                <a:gd name="T22" fmla="*/ 575 w 757"/>
                <a:gd name="T23" fmla="*/ 1143 h 1309"/>
                <a:gd name="T24" fmla="*/ 594 w 757"/>
                <a:gd name="T25" fmla="*/ 1145 h 1309"/>
                <a:gd name="T26" fmla="*/ 614 w 757"/>
                <a:gd name="T27" fmla="*/ 1143 h 1309"/>
                <a:gd name="T28" fmla="*/ 631 w 757"/>
                <a:gd name="T29" fmla="*/ 1135 h 1309"/>
                <a:gd name="T30" fmla="*/ 647 w 757"/>
                <a:gd name="T31" fmla="*/ 1123 h 1309"/>
                <a:gd name="T32" fmla="*/ 658 w 757"/>
                <a:gd name="T33" fmla="*/ 1108 h 1309"/>
                <a:gd name="T34" fmla="*/ 666 w 757"/>
                <a:gd name="T35" fmla="*/ 1090 h 1309"/>
                <a:gd name="T36" fmla="*/ 668 w 757"/>
                <a:gd name="T37" fmla="*/ 1071 h 1309"/>
                <a:gd name="T38" fmla="*/ 666 w 757"/>
                <a:gd name="T39" fmla="*/ 1050 h 1309"/>
                <a:gd name="T40" fmla="*/ 658 w 757"/>
                <a:gd name="T41" fmla="*/ 1033 h 1309"/>
                <a:gd name="T42" fmla="*/ 647 w 757"/>
                <a:gd name="T43" fmla="*/ 1017 h 1309"/>
                <a:gd name="T44" fmla="*/ 631 w 757"/>
                <a:gd name="T45" fmla="*/ 1005 h 1309"/>
                <a:gd name="T46" fmla="*/ 614 w 757"/>
                <a:gd name="T47" fmla="*/ 998 h 1309"/>
                <a:gd name="T48" fmla="*/ 594 w 757"/>
                <a:gd name="T49" fmla="*/ 995 h 1309"/>
                <a:gd name="T50" fmla="*/ 216 w 757"/>
                <a:gd name="T51" fmla="*/ 437 h 1309"/>
                <a:gd name="T52" fmla="*/ 216 w 757"/>
                <a:gd name="T53" fmla="*/ 490 h 1309"/>
                <a:gd name="T54" fmla="*/ 540 w 757"/>
                <a:gd name="T55" fmla="*/ 490 h 1309"/>
                <a:gd name="T56" fmla="*/ 540 w 757"/>
                <a:gd name="T57" fmla="*/ 437 h 1309"/>
                <a:gd name="T58" fmla="*/ 216 w 757"/>
                <a:gd name="T59" fmla="*/ 437 h 1309"/>
                <a:gd name="T60" fmla="*/ 108 w 757"/>
                <a:gd name="T61" fmla="*/ 164 h 1309"/>
                <a:gd name="T62" fmla="*/ 108 w 757"/>
                <a:gd name="T63" fmla="*/ 272 h 1309"/>
                <a:gd name="T64" fmla="*/ 648 w 757"/>
                <a:gd name="T65" fmla="*/ 272 h 1309"/>
                <a:gd name="T66" fmla="*/ 648 w 757"/>
                <a:gd name="T67" fmla="*/ 164 h 1309"/>
                <a:gd name="T68" fmla="*/ 108 w 757"/>
                <a:gd name="T69" fmla="*/ 164 h 1309"/>
                <a:gd name="T70" fmla="*/ 0 w 757"/>
                <a:gd name="T71" fmla="*/ 0 h 1309"/>
                <a:gd name="T72" fmla="*/ 757 w 757"/>
                <a:gd name="T73" fmla="*/ 0 h 1309"/>
                <a:gd name="T74" fmla="*/ 757 w 757"/>
                <a:gd name="T75" fmla="*/ 1309 h 1309"/>
                <a:gd name="T76" fmla="*/ 0 w 757"/>
                <a:gd name="T77" fmla="*/ 1309 h 1309"/>
                <a:gd name="T78" fmla="*/ 0 w 757"/>
                <a:gd name="T79" fmla="*/ 0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57" h="1309">
                  <a:moveTo>
                    <a:pt x="594" y="995"/>
                  </a:moveTo>
                  <a:lnTo>
                    <a:pt x="575" y="998"/>
                  </a:lnTo>
                  <a:lnTo>
                    <a:pt x="557" y="1005"/>
                  </a:lnTo>
                  <a:lnTo>
                    <a:pt x="542" y="1017"/>
                  </a:lnTo>
                  <a:lnTo>
                    <a:pt x="530" y="1033"/>
                  </a:lnTo>
                  <a:lnTo>
                    <a:pt x="523" y="1050"/>
                  </a:lnTo>
                  <a:lnTo>
                    <a:pt x="519" y="1071"/>
                  </a:lnTo>
                  <a:lnTo>
                    <a:pt x="523" y="1090"/>
                  </a:lnTo>
                  <a:lnTo>
                    <a:pt x="530" y="1108"/>
                  </a:lnTo>
                  <a:lnTo>
                    <a:pt x="542" y="1123"/>
                  </a:lnTo>
                  <a:lnTo>
                    <a:pt x="557" y="1135"/>
                  </a:lnTo>
                  <a:lnTo>
                    <a:pt x="575" y="1143"/>
                  </a:lnTo>
                  <a:lnTo>
                    <a:pt x="594" y="1145"/>
                  </a:lnTo>
                  <a:lnTo>
                    <a:pt x="614" y="1143"/>
                  </a:lnTo>
                  <a:lnTo>
                    <a:pt x="631" y="1135"/>
                  </a:lnTo>
                  <a:lnTo>
                    <a:pt x="647" y="1123"/>
                  </a:lnTo>
                  <a:lnTo>
                    <a:pt x="658" y="1108"/>
                  </a:lnTo>
                  <a:lnTo>
                    <a:pt x="666" y="1090"/>
                  </a:lnTo>
                  <a:lnTo>
                    <a:pt x="668" y="1071"/>
                  </a:lnTo>
                  <a:lnTo>
                    <a:pt x="666" y="1050"/>
                  </a:lnTo>
                  <a:lnTo>
                    <a:pt x="658" y="1033"/>
                  </a:lnTo>
                  <a:lnTo>
                    <a:pt x="647" y="1017"/>
                  </a:lnTo>
                  <a:lnTo>
                    <a:pt x="631" y="1005"/>
                  </a:lnTo>
                  <a:lnTo>
                    <a:pt x="614" y="998"/>
                  </a:lnTo>
                  <a:lnTo>
                    <a:pt x="594" y="995"/>
                  </a:lnTo>
                  <a:close/>
                  <a:moveTo>
                    <a:pt x="216" y="437"/>
                  </a:moveTo>
                  <a:lnTo>
                    <a:pt x="216" y="490"/>
                  </a:lnTo>
                  <a:lnTo>
                    <a:pt x="540" y="490"/>
                  </a:lnTo>
                  <a:lnTo>
                    <a:pt x="540" y="437"/>
                  </a:lnTo>
                  <a:lnTo>
                    <a:pt x="216" y="437"/>
                  </a:lnTo>
                  <a:close/>
                  <a:moveTo>
                    <a:pt x="108" y="164"/>
                  </a:moveTo>
                  <a:lnTo>
                    <a:pt x="108" y="272"/>
                  </a:lnTo>
                  <a:lnTo>
                    <a:pt x="648" y="272"/>
                  </a:lnTo>
                  <a:lnTo>
                    <a:pt x="648" y="164"/>
                  </a:lnTo>
                  <a:lnTo>
                    <a:pt x="108" y="164"/>
                  </a:lnTo>
                  <a:close/>
                  <a:moveTo>
                    <a:pt x="0" y="0"/>
                  </a:moveTo>
                  <a:lnTo>
                    <a:pt x="757" y="0"/>
                  </a:lnTo>
                  <a:lnTo>
                    <a:pt x="757" y="1309"/>
                  </a:lnTo>
                  <a:lnTo>
                    <a:pt x="0" y="1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E512E31B-D11A-C8A3-7F09-CE3E5302B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449"/>
              <a:ext cx="126" cy="210"/>
            </a:xfrm>
            <a:custGeom>
              <a:avLst/>
              <a:gdLst>
                <a:gd name="T0" fmla="*/ 89 w 756"/>
                <a:gd name="T1" fmla="*/ 0 h 1255"/>
                <a:gd name="T2" fmla="*/ 668 w 756"/>
                <a:gd name="T3" fmla="*/ 0 h 1255"/>
                <a:gd name="T4" fmla="*/ 691 w 756"/>
                <a:gd name="T5" fmla="*/ 4 h 1255"/>
                <a:gd name="T6" fmla="*/ 712 w 756"/>
                <a:gd name="T7" fmla="*/ 12 h 1255"/>
                <a:gd name="T8" fmla="*/ 730 w 756"/>
                <a:gd name="T9" fmla="*/ 25 h 1255"/>
                <a:gd name="T10" fmla="*/ 744 w 756"/>
                <a:gd name="T11" fmla="*/ 41 h 1255"/>
                <a:gd name="T12" fmla="*/ 753 w 756"/>
                <a:gd name="T13" fmla="*/ 60 h 1255"/>
                <a:gd name="T14" fmla="*/ 756 w 756"/>
                <a:gd name="T15" fmla="*/ 83 h 1255"/>
                <a:gd name="T16" fmla="*/ 756 w 756"/>
                <a:gd name="T17" fmla="*/ 1037 h 1255"/>
                <a:gd name="T18" fmla="*/ 729 w 756"/>
                <a:gd name="T19" fmla="*/ 1037 h 1255"/>
                <a:gd name="T20" fmla="*/ 702 w 756"/>
                <a:gd name="T21" fmla="*/ 1040 h 1255"/>
                <a:gd name="T22" fmla="*/ 676 w 756"/>
                <a:gd name="T23" fmla="*/ 1048 h 1255"/>
                <a:gd name="T24" fmla="*/ 654 w 756"/>
                <a:gd name="T25" fmla="*/ 1061 h 1255"/>
                <a:gd name="T26" fmla="*/ 634 w 756"/>
                <a:gd name="T27" fmla="*/ 1077 h 1255"/>
                <a:gd name="T28" fmla="*/ 617 w 756"/>
                <a:gd name="T29" fmla="*/ 1097 h 1255"/>
                <a:gd name="T30" fmla="*/ 605 w 756"/>
                <a:gd name="T31" fmla="*/ 1121 h 1255"/>
                <a:gd name="T32" fmla="*/ 596 w 756"/>
                <a:gd name="T33" fmla="*/ 1146 h 1255"/>
                <a:gd name="T34" fmla="*/ 594 w 756"/>
                <a:gd name="T35" fmla="*/ 1174 h 1255"/>
                <a:gd name="T36" fmla="*/ 594 w 756"/>
                <a:gd name="T37" fmla="*/ 1255 h 1255"/>
                <a:gd name="T38" fmla="*/ 162 w 756"/>
                <a:gd name="T39" fmla="*/ 1255 h 1255"/>
                <a:gd name="T40" fmla="*/ 162 w 756"/>
                <a:gd name="T41" fmla="*/ 1174 h 1255"/>
                <a:gd name="T42" fmla="*/ 159 w 756"/>
                <a:gd name="T43" fmla="*/ 1146 h 1255"/>
                <a:gd name="T44" fmla="*/ 152 w 756"/>
                <a:gd name="T45" fmla="*/ 1121 h 1255"/>
                <a:gd name="T46" fmla="*/ 139 w 756"/>
                <a:gd name="T47" fmla="*/ 1097 h 1255"/>
                <a:gd name="T48" fmla="*/ 122 w 756"/>
                <a:gd name="T49" fmla="*/ 1077 h 1255"/>
                <a:gd name="T50" fmla="*/ 103 w 756"/>
                <a:gd name="T51" fmla="*/ 1061 h 1255"/>
                <a:gd name="T52" fmla="*/ 79 w 756"/>
                <a:gd name="T53" fmla="*/ 1048 h 1255"/>
                <a:gd name="T54" fmla="*/ 54 w 756"/>
                <a:gd name="T55" fmla="*/ 1040 h 1255"/>
                <a:gd name="T56" fmla="*/ 27 w 756"/>
                <a:gd name="T57" fmla="*/ 1037 h 1255"/>
                <a:gd name="T58" fmla="*/ 0 w 756"/>
                <a:gd name="T59" fmla="*/ 1037 h 1255"/>
                <a:gd name="T60" fmla="*/ 0 w 756"/>
                <a:gd name="T61" fmla="*/ 83 h 1255"/>
                <a:gd name="T62" fmla="*/ 3 w 756"/>
                <a:gd name="T63" fmla="*/ 60 h 1255"/>
                <a:gd name="T64" fmla="*/ 12 w 756"/>
                <a:gd name="T65" fmla="*/ 41 h 1255"/>
                <a:gd name="T66" fmla="*/ 26 w 756"/>
                <a:gd name="T67" fmla="*/ 25 h 1255"/>
                <a:gd name="T68" fmla="*/ 44 w 756"/>
                <a:gd name="T69" fmla="*/ 12 h 1255"/>
                <a:gd name="T70" fmla="*/ 66 w 756"/>
                <a:gd name="T71" fmla="*/ 4 h 1255"/>
                <a:gd name="T72" fmla="*/ 89 w 756"/>
                <a:gd name="T73" fmla="*/ 0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255">
                  <a:moveTo>
                    <a:pt x="89" y="0"/>
                  </a:moveTo>
                  <a:lnTo>
                    <a:pt x="668" y="0"/>
                  </a:lnTo>
                  <a:lnTo>
                    <a:pt x="691" y="4"/>
                  </a:lnTo>
                  <a:lnTo>
                    <a:pt x="712" y="12"/>
                  </a:lnTo>
                  <a:lnTo>
                    <a:pt x="730" y="25"/>
                  </a:lnTo>
                  <a:lnTo>
                    <a:pt x="744" y="41"/>
                  </a:lnTo>
                  <a:lnTo>
                    <a:pt x="753" y="60"/>
                  </a:lnTo>
                  <a:lnTo>
                    <a:pt x="756" y="83"/>
                  </a:lnTo>
                  <a:lnTo>
                    <a:pt x="756" y="1037"/>
                  </a:lnTo>
                  <a:lnTo>
                    <a:pt x="729" y="1037"/>
                  </a:lnTo>
                  <a:lnTo>
                    <a:pt x="702" y="1040"/>
                  </a:lnTo>
                  <a:lnTo>
                    <a:pt x="676" y="1048"/>
                  </a:lnTo>
                  <a:lnTo>
                    <a:pt x="654" y="1061"/>
                  </a:lnTo>
                  <a:lnTo>
                    <a:pt x="634" y="1077"/>
                  </a:lnTo>
                  <a:lnTo>
                    <a:pt x="617" y="1097"/>
                  </a:lnTo>
                  <a:lnTo>
                    <a:pt x="605" y="1121"/>
                  </a:lnTo>
                  <a:lnTo>
                    <a:pt x="596" y="1146"/>
                  </a:lnTo>
                  <a:lnTo>
                    <a:pt x="594" y="1174"/>
                  </a:lnTo>
                  <a:lnTo>
                    <a:pt x="594" y="1255"/>
                  </a:lnTo>
                  <a:lnTo>
                    <a:pt x="162" y="1255"/>
                  </a:lnTo>
                  <a:lnTo>
                    <a:pt x="162" y="1174"/>
                  </a:lnTo>
                  <a:lnTo>
                    <a:pt x="159" y="1146"/>
                  </a:lnTo>
                  <a:lnTo>
                    <a:pt x="152" y="1121"/>
                  </a:lnTo>
                  <a:lnTo>
                    <a:pt x="139" y="1097"/>
                  </a:lnTo>
                  <a:lnTo>
                    <a:pt x="122" y="1077"/>
                  </a:lnTo>
                  <a:lnTo>
                    <a:pt x="103" y="1061"/>
                  </a:lnTo>
                  <a:lnTo>
                    <a:pt x="79" y="1048"/>
                  </a:lnTo>
                  <a:lnTo>
                    <a:pt x="54" y="1040"/>
                  </a:lnTo>
                  <a:lnTo>
                    <a:pt x="27" y="1037"/>
                  </a:lnTo>
                  <a:lnTo>
                    <a:pt x="0" y="1037"/>
                  </a:lnTo>
                  <a:lnTo>
                    <a:pt x="0" y="83"/>
                  </a:lnTo>
                  <a:lnTo>
                    <a:pt x="3" y="60"/>
                  </a:lnTo>
                  <a:lnTo>
                    <a:pt x="12" y="41"/>
                  </a:lnTo>
                  <a:lnTo>
                    <a:pt x="26" y="25"/>
                  </a:lnTo>
                  <a:lnTo>
                    <a:pt x="44" y="12"/>
                  </a:lnTo>
                  <a:lnTo>
                    <a:pt x="66" y="4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DF706667-E9D1-1E1D-CAE1-BAB64F86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4" y="631"/>
              <a:ext cx="45" cy="73"/>
            </a:xfrm>
            <a:custGeom>
              <a:avLst/>
              <a:gdLst>
                <a:gd name="T0" fmla="*/ 81 w 270"/>
                <a:gd name="T1" fmla="*/ 0 h 436"/>
                <a:gd name="T2" fmla="*/ 189 w 270"/>
                <a:gd name="T3" fmla="*/ 0 h 436"/>
                <a:gd name="T4" fmla="*/ 211 w 270"/>
                <a:gd name="T5" fmla="*/ 3 h 436"/>
                <a:gd name="T6" fmla="*/ 230 w 270"/>
                <a:gd name="T7" fmla="*/ 11 h 436"/>
                <a:gd name="T8" fmla="*/ 247 w 270"/>
                <a:gd name="T9" fmla="*/ 24 h 436"/>
                <a:gd name="T10" fmla="*/ 258 w 270"/>
                <a:gd name="T11" fmla="*/ 40 h 436"/>
                <a:gd name="T12" fmla="*/ 267 w 270"/>
                <a:gd name="T13" fmla="*/ 60 h 436"/>
                <a:gd name="T14" fmla="*/ 270 w 270"/>
                <a:gd name="T15" fmla="*/ 82 h 436"/>
                <a:gd name="T16" fmla="*/ 270 w 270"/>
                <a:gd name="T17" fmla="*/ 355 h 436"/>
                <a:gd name="T18" fmla="*/ 267 w 270"/>
                <a:gd name="T19" fmla="*/ 376 h 436"/>
                <a:gd name="T20" fmla="*/ 258 w 270"/>
                <a:gd name="T21" fmla="*/ 395 h 436"/>
                <a:gd name="T22" fmla="*/ 247 w 270"/>
                <a:gd name="T23" fmla="*/ 413 h 436"/>
                <a:gd name="T24" fmla="*/ 230 w 270"/>
                <a:gd name="T25" fmla="*/ 424 h 436"/>
                <a:gd name="T26" fmla="*/ 211 w 270"/>
                <a:gd name="T27" fmla="*/ 433 h 436"/>
                <a:gd name="T28" fmla="*/ 189 w 270"/>
                <a:gd name="T29" fmla="*/ 436 h 436"/>
                <a:gd name="T30" fmla="*/ 81 w 270"/>
                <a:gd name="T31" fmla="*/ 436 h 436"/>
                <a:gd name="T32" fmla="*/ 60 w 270"/>
                <a:gd name="T33" fmla="*/ 433 h 436"/>
                <a:gd name="T34" fmla="*/ 40 w 270"/>
                <a:gd name="T35" fmla="*/ 424 h 436"/>
                <a:gd name="T36" fmla="*/ 23 w 270"/>
                <a:gd name="T37" fmla="*/ 413 h 436"/>
                <a:gd name="T38" fmla="*/ 11 w 270"/>
                <a:gd name="T39" fmla="*/ 395 h 436"/>
                <a:gd name="T40" fmla="*/ 3 w 270"/>
                <a:gd name="T41" fmla="*/ 376 h 436"/>
                <a:gd name="T42" fmla="*/ 0 w 270"/>
                <a:gd name="T43" fmla="*/ 355 h 436"/>
                <a:gd name="T44" fmla="*/ 0 w 270"/>
                <a:gd name="T45" fmla="*/ 82 h 436"/>
                <a:gd name="T46" fmla="*/ 3 w 270"/>
                <a:gd name="T47" fmla="*/ 60 h 436"/>
                <a:gd name="T48" fmla="*/ 11 w 270"/>
                <a:gd name="T49" fmla="*/ 40 h 436"/>
                <a:gd name="T50" fmla="*/ 23 w 270"/>
                <a:gd name="T51" fmla="*/ 24 h 436"/>
                <a:gd name="T52" fmla="*/ 40 w 270"/>
                <a:gd name="T53" fmla="*/ 11 h 436"/>
                <a:gd name="T54" fmla="*/ 60 w 270"/>
                <a:gd name="T55" fmla="*/ 3 h 436"/>
                <a:gd name="T56" fmla="*/ 81 w 270"/>
                <a:gd name="T57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0" h="436">
                  <a:moveTo>
                    <a:pt x="81" y="0"/>
                  </a:moveTo>
                  <a:lnTo>
                    <a:pt x="189" y="0"/>
                  </a:lnTo>
                  <a:lnTo>
                    <a:pt x="211" y="3"/>
                  </a:lnTo>
                  <a:lnTo>
                    <a:pt x="230" y="11"/>
                  </a:lnTo>
                  <a:lnTo>
                    <a:pt x="247" y="24"/>
                  </a:lnTo>
                  <a:lnTo>
                    <a:pt x="258" y="40"/>
                  </a:lnTo>
                  <a:lnTo>
                    <a:pt x="267" y="60"/>
                  </a:lnTo>
                  <a:lnTo>
                    <a:pt x="270" y="82"/>
                  </a:lnTo>
                  <a:lnTo>
                    <a:pt x="270" y="355"/>
                  </a:lnTo>
                  <a:lnTo>
                    <a:pt x="267" y="376"/>
                  </a:lnTo>
                  <a:lnTo>
                    <a:pt x="258" y="395"/>
                  </a:lnTo>
                  <a:lnTo>
                    <a:pt x="247" y="413"/>
                  </a:lnTo>
                  <a:lnTo>
                    <a:pt x="230" y="424"/>
                  </a:lnTo>
                  <a:lnTo>
                    <a:pt x="211" y="433"/>
                  </a:lnTo>
                  <a:lnTo>
                    <a:pt x="189" y="436"/>
                  </a:lnTo>
                  <a:lnTo>
                    <a:pt x="81" y="436"/>
                  </a:lnTo>
                  <a:lnTo>
                    <a:pt x="60" y="433"/>
                  </a:lnTo>
                  <a:lnTo>
                    <a:pt x="40" y="424"/>
                  </a:lnTo>
                  <a:lnTo>
                    <a:pt x="23" y="413"/>
                  </a:lnTo>
                  <a:lnTo>
                    <a:pt x="11" y="395"/>
                  </a:lnTo>
                  <a:lnTo>
                    <a:pt x="3" y="376"/>
                  </a:lnTo>
                  <a:lnTo>
                    <a:pt x="0" y="355"/>
                  </a:lnTo>
                  <a:lnTo>
                    <a:pt x="0" y="82"/>
                  </a:lnTo>
                  <a:lnTo>
                    <a:pt x="3" y="60"/>
                  </a:lnTo>
                  <a:lnTo>
                    <a:pt x="11" y="40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60" y="3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6239A0B9-8022-B174-A808-E64AA56A2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631"/>
              <a:ext cx="45" cy="73"/>
            </a:xfrm>
            <a:custGeom>
              <a:avLst/>
              <a:gdLst>
                <a:gd name="T0" fmla="*/ 81 w 270"/>
                <a:gd name="T1" fmla="*/ 0 h 436"/>
                <a:gd name="T2" fmla="*/ 162 w 270"/>
                <a:gd name="T3" fmla="*/ 0 h 436"/>
                <a:gd name="T4" fmla="*/ 187 w 270"/>
                <a:gd name="T5" fmla="*/ 2 h 436"/>
                <a:gd name="T6" fmla="*/ 209 w 270"/>
                <a:gd name="T7" fmla="*/ 11 h 436"/>
                <a:gd name="T8" fmla="*/ 229 w 270"/>
                <a:gd name="T9" fmla="*/ 24 h 436"/>
                <a:gd name="T10" fmla="*/ 246 w 270"/>
                <a:gd name="T11" fmla="*/ 41 h 436"/>
                <a:gd name="T12" fmla="*/ 259 w 270"/>
                <a:gd name="T13" fmla="*/ 61 h 436"/>
                <a:gd name="T14" fmla="*/ 267 w 270"/>
                <a:gd name="T15" fmla="*/ 84 h 436"/>
                <a:gd name="T16" fmla="*/ 270 w 270"/>
                <a:gd name="T17" fmla="*/ 108 h 436"/>
                <a:gd name="T18" fmla="*/ 270 w 270"/>
                <a:gd name="T19" fmla="*/ 355 h 436"/>
                <a:gd name="T20" fmla="*/ 267 w 270"/>
                <a:gd name="T21" fmla="*/ 376 h 436"/>
                <a:gd name="T22" fmla="*/ 259 w 270"/>
                <a:gd name="T23" fmla="*/ 395 h 436"/>
                <a:gd name="T24" fmla="*/ 246 w 270"/>
                <a:gd name="T25" fmla="*/ 413 h 436"/>
                <a:gd name="T26" fmla="*/ 230 w 270"/>
                <a:gd name="T27" fmla="*/ 424 h 436"/>
                <a:gd name="T28" fmla="*/ 210 w 270"/>
                <a:gd name="T29" fmla="*/ 433 h 436"/>
                <a:gd name="T30" fmla="*/ 189 w 270"/>
                <a:gd name="T31" fmla="*/ 436 h 436"/>
                <a:gd name="T32" fmla="*/ 81 w 270"/>
                <a:gd name="T33" fmla="*/ 436 h 436"/>
                <a:gd name="T34" fmla="*/ 59 w 270"/>
                <a:gd name="T35" fmla="*/ 433 h 436"/>
                <a:gd name="T36" fmla="*/ 40 w 270"/>
                <a:gd name="T37" fmla="*/ 424 h 436"/>
                <a:gd name="T38" fmla="*/ 24 w 270"/>
                <a:gd name="T39" fmla="*/ 413 h 436"/>
                <a:gd name="T40" fmla="*/ 11 w 270"/>
                <a:gd name="T41" fmla="*/ 395 h 436"/>
                <a:gd name="T42" fmla="*/ 3 w 270"/>
                <a:gd name="T43" fmla="*/ 376 h 436"/>
                <a:gd name="T44" fmla="*/ 0 w 270"/>
                <a:gd name="T45" fmla="*/ 355 h 436"/>
                <a:gd name="T46" fmla="*/ 0 w 270"/>
                <a:gd name="T47" fmla="*/ 82 h 436"/>
                <a:gd name="T48" fmla="*/ 3 w 270"/>
                <a:gd name="T49" fmla="*/ 60 h 436"/>
                <a:gd name="T50" fmla="*/ 11 w 270"/>
                <a:gd name="T51" fmla="*/ 40 h 436"/>
                <a:gd name="T52" fmla="*/ 24 w 270"/>
                <a:gd name="T53" fmla="*/ 24 h 436"/>
                <a:gd name="T54" fmla="*/ 40 w 270"/>
                <a:gd name="T55" fmla="*/ 11 h 436"/>
                <a:gd name="T56" fmla="*/ 59 w 270"/>
                <a:gd name="T57" fmla="*/ 3 h 436"/>
                <a:gd name="T58" fmla="*/ 81 w 270"/>
                <a:gd name="T59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0" h="436">
                  <a:moveTo>
                    <a:pt x="81" y="0"/>
                  </a:moveTo>
                  <a:lnTo>
                    <a:pt x="162" y="0"/>
                  </a:lnTo>
                  <a:lnTo>
                    <a:pt x="187" y="2"/>
                  </a:lnTo>
                  <a:lnTo>
                    <a:pt x="209" y="11"/>
                  </a:lnTo>
                  <a:lnTo>
                    <a:pt x="229" y="24"/>
                  </a:lnTo>
                  <a:lnTo>
                    <a:pt x="246" y="41"/>
                  </a:lnTo>
                  <a:lnTo>
                    <a:pt x="259" y="61"/>
                  </a:lnTo>
                  <a:lnTo>
                    <a:pt x="267" y="84"/>
                  </a:lnTo>
                  <a:lnTo>
                    <a:pt x="270" y="108"/>
                  </a:lnTo>
                  <a:lnTo>
                    <a:pt x="270" y="355"/>
                  </a:lnTo>
                  <a:lnTo>
                    <a:pt x="267" y="376"/>
                  </a:lnTo>
                  <a:lnTo>
                    <a:pt x="259" y="395"/>
                  </a:lnTo>
                  <a:lnTo>
                    <a:pt x="246" y="413"/>
                  </a:lnTo>
                  <a:lnTo>
                    <a:pt x="230" y="424"/>
                  </a:lnTo>
                  <a:lnTo>
                    <a:pt x="210" y="433"/>
                  </a:lnTo>
                  <a:lnTo>
                    <a:pt x="189" y="436"/>
                  </a:lnTo>
                  <a:lnTo>
                    <a:pt x="81" y="436"/>
                  </a:lnTo>
                  <a:lnTo>
                    <a:pt x="59" y="433"/>
                  </a:lnTo>
                  <a:lnTo>
                    <a:pt x="40" y="424"/>
                  </a:lnTo>
                  <a:lnTo>
                    <a:pt x="24" y="413"/>
                  </a:lnTo>
                  <a:lnTo>
                    <a:pt x="11" y="395"/>
                  </a:lnTo>
                  <a:lnTo>
                    <a:pt x="3" y="376"/>
                  </a:lnTo>
                  <a:lnTo>
                    <a:pt x="0" y="355"/>
                  </a:lnTo>
                  <a:lnTo>
                    <a:pt x="0" y="82"/>
                  </a:lnTo>
                  <a:lnTo>
                    <a:pt x="3" y="60"/>
                  </a:lnTo>
                  <a:lnTo>
                    <a:pt x="11" y="40"/>
                  </a:lnTo>
                  <a:lnTo>
                    <a:pt x="24" y="24"/>
                  </a:lnTo>
                  <a:lnTo>
                    <a:pt x="40" y="11"/>
                  </a:lnTo>
                  <a:lnTo>
                    <a:pt x="59" y="3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4FAB4C4D-EAC2-8216-9C15-90AA2BFEA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" y="731"/>
              <a:ext cx="155" cy="132"/>
            </a:xfrm>
            <a:custGeom>
              <a:avLst/>
              <a:gdLst>
                <a:gd name="T0" fmla="*/ 507 w 931"/>
                <a:gd name="T1" fmla="*/ 0 h 790"/>
                <a:gd name="T2" fmla="*/ 560 w 931"/>
                <a:gd name="T3" fmla="*/ 383 h 790"/>
                <a:gd name="T4" fmla="*/ 790 w 931"/>
                <a:gd name="T5" fmla="*/ 414 h 790"/>
                <a:gd name="T6" fmla="*/ 824 w 931"/>
                <a:gd name="T7" fmla="*/ 397 h 790"/>
                <a:gd name="T8" fmla="*/ 867 w 931"/>
                <a:gd name="T9" fmla="*/ 398 h 790"/>
                <a:gd name="T10" fmla="*/ 905 w 931"/>
                <a:gd name="T11" fmla="*/ 421 h 790"/>
                <a:gd name="T12" fmla="*/ 928 w 931"/>
                <a:gd name="T13" fmla="*/ 460 h 790"/>
                <a:gd name="T14" fmla="*/ 928 w 931"/>
                <a:gd name="T15" fmla="*/ 508 h 790"/>
                <a:gd name="T16" fmla="*/ 905 w 931"/>
                <a:gd name="T17" fmla="*/ 546 h 790"/>
                <a:gd name="T18" fmla="*/ 867 w 931"/>
                <a:gd name="T19" fmla="*/ 569 h 790"/>
                <a:gd name="T20" fmla="*/ 824 w 931"/>
                <a:gd name="T21" fmla="*/ 570 h 790"/>
                <a:gd name="T22" fmla="*/ 790 w 931"/>
                <a:gd name="T23" fmla="*/ 553 h 790"/>
                <a:gd name="T24" fmla="*/ 567 w 931"/>
                <a:gd name="T25" fmla="*/ 496 h 790"/>
                <a:gd name="T26" fmla="*/ 679 w 931"/>
                <a:gd name="T27" fmla="*/ 613 h 790"/>
                <a:gd name="T28" fmla="*/ 704 w 931"/>
                <a:gd name="T29" fmla="*/ 616 h 790"/>
                <a:gd name="T30" fmla="*/ 744 w 931"/>
                <a:gd name="T31" fmla="*/ 639 h 790"/>
                <a:gd name="T32" fmla="*/ 766 w 931"/>
                <a:gd name="T33" fmla="*/ 679 h 790"/>
                <a:gd name="T34" fmla="*/ 766 w 931"/>
                <a:gd name="T35" fmla="*/ 726 h 790"/>
                <a:gd name="T36" fmla="*/ 744 w 931"/>
                <a:gd name="T37" fmla="*/ 765 h 790"/>
                <a:gd name="T38" fmla="*/ 704 w 931"/>
                <a:gd name="T39" fmla="*/ 787 h 790"/>
                <a:gd name="T40" fmla="*/ 659 w 931"/>
                <a:gd name="T41" fmla="*/ 787 h 790"/>
                <a:gd name="T42" fmla="*/ 619 w 931"/>
                <a:gd name="T43" fmla="*/ 765 h 790"/>
                <a:gd name="T44" fmla="*/ 597 w 931"/>
                <a:gd name="T45" fmla="*/ 726 h 790"/>
                <a:gd name="T46" fmla="*/ 594 w 931"/>
                <a:gd name="T47" fmla="*/ 695 h 790"/>
                <a:gd name="T48" fmla="*/ 466 w 931"/>
                <a:gd name="T49" fmla="*/ 545 h 790"/>
                <a:gd name="T50" fmla="*/ 336 w 931"/>
                <a:gd name="T51" fmla="*/ 687 h 790"/>
                <a:gd name="T52" fmla="*/ 334 w 931"/>
                <a:gd name="T53" fmla="*/ 726 h 790"/>
                <a:gd name="T54" fmla="*/ 312 w 931"/>
                <a:gd name="T55" fmla="*/ 765 h 790"/>
                <a:gd name="T56" fmla="*/ 273 w 931"/>
                <a:gd name="T57" fmla="*/ 787 h 790"/>
                <a:gd name="T58" fmla="*/ 226 w 931"/>
                <a:gd name="T59" fmla="*/ 787 h 790"/>
                <a:gd name="T60" fmla="*/ 187 w 931"/>
                <a:gd name="T61" fmla="*/ 765 h 790"/>
                <a:gd name="T62" fmla="*/ 165 w 931"/>
                <a:gd name="T63" fmla="*/ 726 h 790"/>
                <a:gd name="T64" fmla="*/ 164 w 931"/>
                <a:gd name="T65" fmla="*/ 681 h 790"/>
                <a:gd name="T66" fmla="*/ 183 w 931"/>
                <a:gd name="T67" fmla="*/ 644 h 790"/>
                <a:gd name="T68" fmla="*/ 216 w 931"/>
                <a:gd name="T69" fmla="*/ 621 h 790"/>
                <a:gd name="T70" fmla="*/ 344 w 931"/>
                <a:gd name="T71" fmla="*/ 512 h 790"/>
                <a:gd name="T72" fmla="*/ 344 w 931"/>
                <a:gd name="T73" fmla="*/ 493 h 790"/>
                <a:gd name="T74" fmla="*/ 172 w 931"/>
                <a:gd name="T75" fmla="*/ 563 h 790"/>
                <a:gd name="T76" fmla="*/ 149 w 931"/>
                <a:gd name="T77" fmla="*/ 601 h 790"/>
                <a:gd name="T78" fmla="*/ 111 w 931"/>
                <a:gd name="T79" fmla="*/ 624 h 790"/>
                <a:gd name="T80" fmla="*/ 64 w 931"/>
                <a:gd name="T81" fmla="*/ 624 h 790"/>
                <a:gd name="T82" fmla="*/ 26 w 931"/>
                <a:gd name="T83" fmla="*/ 601 h 790"/>
                <a:gd name="T84" fmla="*/ 3 w 931"/>
                <a:gd name="T85" fmla="*/ 563 h 790"/>
                <a:gd name="T86" fmla="*/ 2 w 931"/>
                <a:gd name="T87" fmla="*/ 517 h 790"/>
                <a:gd name="T88" fmla="*/ 19 w 931"/>
                <a:gd name="T89" fmla="*/ 483 h 790"/>
                <a:gd name="T90" fmla="*/ 33 w 931"/>
                <a:gd name="T91" fmla="*/ 466 h 790"/>
                <a:gd name="T92" fmla="*/ 57 w 931"/>
                <a:gd name="T93" fmla="*/ 456 h 790"/>
                <a:gd name="T94" fmla="*/ 88 w 931"/>
                <a:gd name="T95" fmla="*/ 450 h 790"/>
                <a:gd name="T96" fmla="*/ 89 w 931"/>
                <a:gd name="T97" fmla="*/ 450 h 790"/>
                <a:gd name="T98" fmla="*/ 398 w 931"/>
                <a:gd name="T99" fmla="*/ 365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1" h="790">
                  <a:moveTo>
                    <a:pt x="398" y="0"/>
                  </a:moveTo>
                  <a:lnTo>
                    <a:pt x="507" y="0"/>
                  </a:lnTo>
                  <a:lnTo>
                    <a:pt x="507" y="371"/>
                  </a:lnTo>
                  <a:lnTo>
                    <a:pt x="560" y="383"/>
                  </a:lnTo>
                  <a:lnTo>
                    <a:pt x="776" y="428"/>
                  </a:lnTo>
                  <a:lnTo>
                    <a:pt x="790" y="414"/>
                  </a:lnTo>
                  <a:lnTo>
                    <a:pt x="805" y="405"/>
                  </a:lnTo>
                  <a:lnTo>
                    <a:pt x="824" y="397"/>
                  </a:lnTo>
                  <a:lnTo>
                    <a:pt x="844" y="395"/>
                  </a:lnTo>
                  <a:lnTo>
                    <a:pt x="867" y="398"/>
                  </a:lnTo>
                  <a:lnTo>
                    <a:pt x="888" y="407"/>
                  </a:lnTo>
                  <a:lnTo>
                    <a:pt x="905" y="421"/>
                  </a:lnTo>
                  <a:lnTo>
                    <a:pt x="919" y="439"/>
                  </a:lnTo>
                  <a:lnTo>
                    <a:pt x="928" y="460"/>
                  </a:lnTo>
                  <a:lnTo>
                    <a:pt x="931" y="484"/>
                  </a:lnTo>
                  <a:lnTo>
                    <a:pt x="928" y="508"/>
                  </a:lnTo>
                  <a:lnTo>
                    <a:pt x="919" y="528"/>
                  </a:lnTo>
                  <a:lnTo>
                    <a:pt x="905" y="546"/>
                  </a:lnTo>
                  <a:lnTo>
                    <a:pt x="888" y="560"/>
                  </a:lnTo>
                  <a:lnTo>
                    <a:pt x="867" y="569"/>
                  </a:lnTo>
                  <a:lnTo>
                    <a:pt x="844" y="572"/>
                  </a:lnTo>
                  <a:lnTo>
                    <a:pt x="824" y="570"/>
                  </a:lnTo>
                  <a:lnTo>
                    <a:pt x="805" y="564"/>
                  </a:lnTo>
                  <a:lnTo>
                    <a:pt x="790" y="553"/>
                  </a:lnTo>
                  <a:lnTo>
                    <a:pt x="776" y="540"/>
                  </a:lnTo>
                  <a:lnTo>
                    <a:pt x="567" y="496"/>
                  </a:lnTo>
                  <a:lnTo>
                    <a:pt x="676" y="614"/>
                  </a:lnTo>
                  <a:lnTo>
                    <a:pt x="679" y="613"/>
                  </a:lnTo>
                  <a:lnTo>
                    <a:pt x="681" y="613"/>
                  </a:lnTo>
                  <a:lnTo>
                    <a:pt x="704" y="616"/>
                  </a:lnTo>
                  <a:lnTo>
                    <a:pt x="726" y="625"/>
                  </a:lnTo>
                  <a:lnTo>
                    <a:pt x="744" y="639"/>
                  </a:lnTo>
                  <a:lnTo>
                    <a:pt x="758" y="657"/>
                  </a:lnTo>
                  <a:lnTo>
                    <a:pt x="766" y="679"/>
                  </a:lnTo>
                  <a:lnTo>
                    <a:pt x="769" y="702"/>
                  </a:lnTo>
                  <a:lnTo>
                    <a:pt x="766" y="726"/>
                  </a:lnTo>
                  <a:lnTo>
                    <a:pt x="758" y="746"/>
                  </a:lnTo>
                  <a:lnTo>
                    <a:pt x="744" y="765"/>
                  </a:lnTo>
                  <a:lnTo>
                    <a:pt x="726" y="779"/>
                  </a:lnTo>
                  <a:lnTo>
                    <a:pt x="704" y="787"/>
                  </a:lnTo>
                  <a:lnTo>
                    <a:pt x="681" y="790"/>
                  </a:lnTo>
                  <a:lnTo>
                    <a:pt x="659" y="787"/>
                  </a:lnTo>
                  <a:lnTo>
                    <a:pt x="637" y="779"/>
                  </a:lnTo>
                  <a:lnTo>
                    <a:pt x="619" y="765"/>
                  </a:lnTo>
                  <a:lnTo>
                    <a:pt x="605" y="746"/>
                  </a:lnTo>
                  <a:lnTo>
                    <a:pt x="597" y="726"/>
                  </a:lnTo>
                  <a:lnTo>
                    <a:pt x="594" y="702"/>
                  </a:lnTo>
                  <a:lnTo>
                    <a:pt x="594" y="695"/>
                  </a:lnTo>
                  <a:lnTo>
                    <a:pt x="595" y="687"/>
                  </a:lnTo>
                  <a:lnTo>
                    <a:pt x="466" y="545"/>
                  </a:lnTo>
                  <a:lnTo>
                    <a:pt x="332" y="673"/>
                  </a:lnTo>
                  <a:lnTo>
                    <a:pt x="336" y="687"/>
                  </a:lnTo>
                  <a:lnTo>
                    <a:pt x="337" y="702"/>
                  </a:lnTo>
                  <a:lnTo>
                    <a:pt x="334" y="726"/>
                  </a:lnTo>
                  <a:lnTo>
                    <a:pt x="326" y="746"/>
                  </a:lnTo>
                  <a:lnTo>
                    <a:pt x="312" y="765"/>
                  </a:lnTo>
                  <a:lnTo>
                    <a:pt x="294" y="779"/>
                  </a:lnTo>
                  <a:lnTo>
                    <a:pt x="273" y="787"/>
                  </a:lnTo>
                  <a:lnTo>
                    <a:pt x="249" y="790"/>
                  </a:lnTo>
                  <a:lnTo>
                    <a:pt x="226" y="787"/>
                  </a:lnTo>
                  <a:lnTo>
                    <a:pt x="206" y="779"/>
                  </a:lnTo>
                  <a:lnTo>
                    <a:pt x="187" y="765"/>
                  </a:lnTo>
                  <a:lnTo>
                    <a:pt x="174" y="746"/>
                  </a:lnTo>
                  <a:lnTo>
                    <a:pt x="165" y="726"/>
                  </a:lnTo>
                  <a:lnTo>
                    <a:pt x="162" y="702"/>
                  </a:lnTo>
                  <a:lnTo>
                    <a:pt x="164" y="681"/>
                  </a:lnTo>
                  <a:lnTo>
                    <a:pt x="172" y="661"/>
                  </a:lnTo>
                  <a:lnTo>
                    <a:pt x="183" y="644"/>
                  </a:lnTo>
                  <a:lnTo>
                    <a:pt x="198" y="630"/>
                  </a:lnTo>
                  <a:lnTo>
                    <a:pt x="216" y="621"/>
                  </a:lnTo>
                  <a:lnTo>
                    <a:pt x="236" y="615"/>
                  </a:lnTo>
                  <a:lnTo>
                    <a:pt x="344" y="512"/>
                  </a:lnTo>
                  <a:lnTo>
                    <a:pt x="373" y="485"/>
                  </a:lnTo>
                  <a:lnTo>
                    <a:pt x="344" y="493"/>
                  </a:lnTo>
                  <a:lnTo>
                    <a:pt x="175" y="539"/>
                  </a:lnTo>
                  <a:lnTo>
                    <a:pt x="172" y="563"/>
                  </a:lnTo>
                  <a:lnTo>
                    <a:pt x="163" y="584"/>
                  </a:lnTo>
                  <a:lnTo>
                    <a:pt x="149" y="601"/>
                  </a:lnTo>
                  <a:lnTo>
                    <a:pt x="132" y="615"/>
                  </a:lnTo>
                  <a:lnTo>
                    <a:pt x="111" y="624"/>
                  </a:lnTo>
                  <a:lnTo>
                    <a:pt x="88" y="627"/>
                  </a:lnTo>
                  <a:lnTo>
                    <a:pt x="64" y="624"/>
                  </a:lnTo>
                  <a:lnTo>
                    <a:pt x="43" y="615"/>
                  </a:lnTo>
                  <a:lnTo>
                    <a:pt x="26" y="601"/>
                  </a:lnTo>
                  <a:lnTo>
                    <a:pt x="12" y="583"/>
                  </a:lnTo>
                  <a:lnTo>
                    <a:pt x="3" y="563"/>
                  </a:lnTo>
                  <a:lnTo>
                    <a:pt x="0" y="539"/>
                  </a:lnTo>
                  <a:lnTo>
                    <a:pt x="2" y="517"/>
                  </a:lnTo>
                  <a:lnTo>
                    <a:pt x="9" y="499"/>
                  </a:lnTo>
                  <a:lnTo>
                    <a:pt x="19" y="483"/>
                  </a:lnTo>
                  <a:lnTo>
                    <a:pt x="34" y="469"/>
                  </a:lnTo>
                  <a:lnTo>
                    <a:pt x="33" y="466"/>
                  </a:lnTo>
                  <a:lnTo>
                    <a:pt x="43" y="463"/>
                  </a:lnTo>
                  <a:lnTo>
                    <a:pt x="57" y="456"/>
                  </a:lnTo>
                  <a:lnTo>
                    <a:pt x="72" y="451"/>
                  </a:lnTo>
                  <a:lnTo>
                    <a:pt x="88" y="450"/>
                  </a:lnTo>
                  <a:lnTo>
                    <a:pt x="89" y="450"/>
                  </a:lnTo>
                  <a:lnTo>
                    <a:pt x="89" y="450"/>
                  </a:lnTo>
                  <a:lnTo>
                    <a:pt x="344" y="380"/>
                  </a:lnTo>
                  <a:lnTo>
                    <a:pt x="398" y="365"/>
                  </a:lnTo>
                  <a:lnTo>
                    <a:pt x="3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Group 22">
            <a:extLst>
              <a:ext uri="{FF2B5EF4-FFF2-40B4-BE49-F238E27FC236}">
                <a16:creationId xmlns:a16="http://schemas.microsoft.com/office/drawing/2014/main" id="{7078CA3C-B8B3-4066-B8B7-080790A728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78826" y="4900220"/>
            <a:ext cx="284729" cy="331435"/>
            <a:chOff x="-231" y="578"/>
            <a:chExt cx="317" cy="369"/>
          </a:xfrm>
          <a:solidFill>
            <a:srgbClr val="92D050"/>
          </a:solidFill>
        </p:grpSpPr>
        <p:sp>
          <p:nvSpPr>
            <p:cNvPr id="132" name="Freeform 24">
              <a:extLst>
                <a:ext uri="{FF2B5EF4-FFF2-40B4-BE49-F238E27FC236}">
                  <a16:creationId xmlns:a16="http://schemas.microsoft.com/office/drawing/2014/main" id="{D736854D-8CB8-662E-9D61-2D0C29FB2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4" y="623"/>
              <a:ext cx="58" cy="51"/>
            </a:xfrm>
            <a:custGeom>
              <a:avLst/>
              <a:gdLst>
                <a:gd name="T0" fmla="*/ 320 w 528"/>
                <a:gd name="T1" fmla="*/ 0 h 456"/>
                <a:gd name="T2" fmla="*/ 358 w 528"/>
                <a:gd name="T3" fmla="*/ 2 h 456"/>
                <a:gd name="T4" fmla="*/ 397 w 528"/>
                <a:gd name="T5" fmla="*/ 10 h 456"/>
                <a:gd name="T6" fmla="*/ 432 w 528"/>
                <a:gd name="T7" fmla="*/ 21 h 456"/>
                <a:gd name="T8" fmla="*/ 467 w 528"/>
                <a:gd name="T9" fmla="*/ 37 h 456"/>
                <a:gd name="T10" fmla="*/ 499 w 528"/>
                <a:gd name="T11" fmla="*/ 56 h 456"/>
                <a:gd name="T12" fmla="*/ 528 w 528"/>
                <a:gd name="T13" fmla="*/ 78 h 456"/>
                <a:gd name="T14" fmla="*/ 448 w 528"/>
                <a:gd name="T15" fmla="*/ 120 h 456"/>
                <a:gd name="T16" fmla="*/ 370 w 528"/>
                <a:gd name="T17" fmla="*/ 166 h 456"/>
                <a:gd name="T18" fmla="*/ 295 w 528"/>
                <a:gd name="T19" fmla="*/ 216 h 456"/>
                <a:gd name="T20" fmla="*/ 224 w 528"/>
                <a:gd name="T21" fmla="*/ 269 h 456"/>
                <a:gd name="T22" fmla="*/ 156 w 528"/>
                <a:gd name="T23" fmla="*/ 328 h 456"/>
                <a:gd name="T24" fmla="*/ 91 w 528"/>
                <a:gd name="T25" fmla="*/ 390 h 456"/>
                <a:gd name="T26" fmla="*/ 30 w 528"/>
                <a:gd name="T27" fmla="*/ 456 h 456"/>
                <a:gd name="T28" fmla="*/ 17 w 528"/>
                <a:gd name="T29" fmla="*/ 424 h 456"/>
                <a:gd name="T30" fmla="*/ 9 w 528"/>
                <a:gd name="T31" fmla="*/ 391 h 456"/>
                <a:gd name="T32" fmla="*/ 3 w 528"/>
                <a:gd name="T33" fmla="*/ 357 h 456"/>
                <a:gd name="T34" fmla="*/ 0 w 528"/>
                <a:gd name="T35" fmla="*/ 322 h 456"/>
                <a:gd name="T36" fmla="*/ 4 w 528"/>
                <a:gd name="T37" fmla="*/ 278 h 456"/>
                <a:gd name="T38" fmla="*/ 12 w 528"/>
                <a:gd name="T39" fmla="*/ 236 h 456"/>
                <a:gd name="T40" fmla="*/ 25 w 528"/>
                <a:gd name="T41" fmla="*/ 196 h 456"/>
                <a:gd name="T42" fmla="*/ 44 w 528"/>
                <a:gd name="T43" fmla="*/ 159 h 456"/>
                <a:gd name="T44" fmla="*/ 67 w 528"/>
                <a:gd name="T45" fmla="*/ 125 h 456"/>
                <a:gd name="T46" fmla="*/ 94 w 528"/>
                <a:gd name="T47" fmla="*/ 94 h 456"/>
                <a:gd name="T48" fmla="*/ 124 w 528"/>
                <a:gd name="T49" fmla="*/ 67 h 456"/>
                <a:gd name="T50" fmla="*/ 159 w 528"/>
                <a:gd name="T51" fmla="*/ 44 h 456"/>
                <a:gd name="T52" fmla="*/ 195 w 528"/>
                <a:gd name="T53" fmla="*/ 25 h 456"/>
                <a:gd name="T54" fmla="*/ 235 w 528"/>
                <a:gd name="T55" fmla="*/ 12 h 456"/>
                <a:gd name="T56" fmla="*/ 276 w 528"/>
                <a:gd name="T57" fmla="*/ 3 h 456"/>
                <a:gd name="T58" fmla="*/ 320 w 528"/>
                <a:gd name="T5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8" h="456">
                  <a:moveTo>
                    <a:pt x="320" y="0"/>
                  </a:moveTo>
                  <a:lnTo>
                    <a:pt x="358" y="2"/>
                  </a:lnTo>
                  <a:lnTo>
                    <a:pt x="397" y="10"/>
                  </a:lnTo>
                  <a:lnTo>
                    <a:pt x="432" y="21"/>
                  </a:lnTo>
                  <a:lnTo>
                    <a:pt x="467" y="37"/>
                  </a:lnTo>
                  <a:lnTo>
                    <a:pt x="499" y="56"/>
                  </a:lnTo>
                  <a:lnTo>
                    <a:pt x="528" y="78"/>
                  </a:lnTo>
                  <a:lnTo>
                    <a:pt x="448" y="120"/>
                  </a:lnTo>
                  <a:lnTo>
                    <a:pt x="370" y="166"/>
                  </a:lnTo>
                  <a:lnTo>
                    <a:pt x="295" y="216"/>
                  </a:lnTo>
                  <a:lnTo>
                    <a:pt x="224" y="269"/>
                  </a:lnTo>
                  <a:lnTo>
                    <a:pt x="156" y="328"/>
                  </a:lnTo>
                  <a:lnTo>
                    <a:pt x="91" y="390"/>
                  </a:lnTo>
                  <a:lnTo>
                    <a:pt x="30" y="456"/>
                  </a:lnTo>
                  <a:lnTo>
                    <a:pt x="17" y="424"/>
                  </a:lnTo>
                  <a:lnTo>
                    <a:pt x="9" y="391"/>
                  </a:lnTo>
                  <a:lnTo>
                    <a:pt x="3" y="357"/>
                  </a:lnTo>
                  <a:lnTo>
                    <a:pt x="0" y="322"/>
                  </a:lnTo>
                  <a:lnTo>
                    <a:pt x="4" y="278"/>
                  </a:lnTo>
                  <a:lnTo>
                    <a:pt x="12" y="236"/>
                  </a:lnTo>
                  <a:lnTo>
                    <a:pt x="25" y="196"/>
                  </a:lnTo>
                  <a:lnTo>
                    <a:pt x="44" y="159"/>
                  </a:lnTo>
                  <a:lnTo>
                    <a:pt x="67" y="125"/>
                  </a:lnTo>
                  <a:lnTo>
                    <a:pt x="94" y="94"/>
                  </a:lnTo>
                  <a:lnTo>
                    <a:pt x="124" y="67"/>
                  </a:lnTo>
                  <a:lnTo>
                    <a:pt x="159" y="44"/>
                  </a:lnTo>
                  <a:lnTo>
                    <a:pt x="195" y="25"/>
                  </a:lnTo>
                  <a:lnTo>
                    <a:pt x="235" y="12"/>
                  </a:lnTo>
                  <a:lnTo>
                    <a:pt x="276" y="3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25">
              <a:extLst>
                <a:ext uri="{FF2B5EF4-FFF2-40B4-BE49-F238E27FC236}">
                  <a16:creationId xmlns:a16="http://schemas.microsoft.com/office/drawing/2014/main" id="{C46492B8-0FCD-543F-CA11-C51A85FAC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1" y="578"/>
              <a:ext cx="317" cy="369"/>
            </a:xfrm>
            <a:custGeom>
              <a:avLst/>
              <a:gdLst>
                <a:gd name="T0" fmla="*/ 1170 w 2854"/>
                <a:gd name="T1" fmla="*/ 717 h 3317"/>
                <a:gd name="T2" fmla="*/ 860 w 2854"/>
                <a:gd name="T3" fmla="*/ 836 h 3317"/>
                <a:gd name="T4" fmla="*/ 636 w 2854"/>
                <a:gd name="T5" fmla="*/ 995 h 3317"/>
                <a:gd name="T6" fmla="*/ 432 w 2854"/>
                <a:gd name="T7" fmla="*/ 1236 h 3317"/>
                <a:gd name="T8" fmla="*/ 291 w 2854"/>
                <a:gd name="T9" fmla="*/ 1540 h 3317"/>
                <a:gd name="T10" fmla="*/ 242 w 2854"/>
                <a:gd name="T11" fmla="*/ 1881 h 3317"/>
                <a:gd name="T12" fmla="*/ 292 w 2854"/>
                <a:gd name="T13" fmla="*/ 2225 h 3317"/>
                <a:gd name="T14" fmla="*/ 433 w 2854"/>
                <a:gd name="T15" fmla="*/ 2530 h 3317"/>
                <a:gd name="T16" fmla="*/ 650 w 2854"/>
                <a:gd name="T17" fmla="*/ 2781 h 3317"/>
                <a:gd name="T18" fmla="*/ 928 w 2854"/>
                <a:gd name="T19" fmla="*/ 2963 h 3317"/>
                <a:gd name="T20" fmla="*/ 1252 w 2854"/>
                <a:gd name="T21" fmla="*/ 3060 h 3317"/>
                <a:gd name="T22" fmla="*/ 1602 w 2854"/>
                <a:gd name="T23" fmla="*/ 3060 h 3317"/>
                <a:gd name="T24" fmla="*/ 1926 w 2854"/>
                <a:gd name="T25" fmla="*/ 2963 h 3317"/>
                <a:gd name="T26" fmla="*/ 2203 w 2854"/>
                <a:gd name="T27" fmla="*/ 2781 h 3317"/>
                <a:gd name="T28" fmla="*/ 2421 w 2854"/>
                <a:gd name="T29" fmla="*/ 2530 h 3317"/>
                <a:gd name="T30" fmla="*/ 2561 w 2854"/>
                <a:gd name="T31" fmla="*/ 2225 h 3317"/>
                <a:gd name="T32" fmla="*/ 2611 w 2854"/>
                <a:gd name="T33" fmla="*/ 1881 h 3317"/>
                <a:gd name="T34" fmla="*/ 2561 w 2854"/>
                <a:gd name="T35" fmla="*/ 1537 h 3317"/>
                <a:gd name="T36" fmla="*/ 2421 w 2854"/>
                <a:gd name="T37" fmla="*/ 1233 h 3317"/>
                <a:gd name="T38" fmla="*/ 2203 w 2854"/>
                <a:gd name="T39" fmla="*/ 981 h 3317"/>
                <a:gd name="T40" fmla="*/ 1926 w 2854"/>
                <a:gd name="T41" fmla="*/ 800 h 3317"/>
                <a:gd name="T42" fmla="*/ 1602 w 2854"/>
                <a:gd name="T43" fmla="*/ 702 h 3317"/>
                <a:gd name="T44" fmla="*/ 1792 w 2854"/>
                <a:gd name="T45" fmla="*/ 0 h 3317"/>
                <a:gd name="T46" fmla="*/ 1849 w 2854"/>
                <a:gd name="T47" fmla="*/ 38 h 3317"/>
                <a:gd name="T48" fmla="*/ 1864 w 2854"/>
                <a:gd name="T49" fmla="*/ 122 h 3317"/>
                <a:gd name="T50" fmla="*/ 1824 w 2854"/>
                <a:gd name="T51" fmla="*/ 187 h 3317"/>
                <a:gd name="T52" fmla="*/ 1668 w 2854"/>
                <a:gd name="T53" fmla="*/ 466 h 3317"/>
                <a:gd name="T54" fmla="*/ 2017 w 2854"/>
                <a:gd name="T55" fmla="*/ 574 h 3317"/>
                <a:gd name="T56" fmla="*/ 2322 w 2854"/>
                <a:gd name="T57" fmla="*/ 763 h 3317"/>
                <a:gd name="T58" fmla="*/ 2570 w 2854"/>
                <a:gd name="T59" fmla="*/ 1021 h 3317"/>
                <a:gd name="T60" fmla="*/ 2746 w 2854"/>
                <a:gd name="T61" fmla="*/ 1334 h 3317"/>
                <a:gd name="T62" fmla="*/ 2841 w 2854"/>
                <a:gd name="T63" fmla="*/ 1690 h 3317"/>
                <a:gd name="T64" fmla="*/ 2840 w 2854"/>
                <a:gd name="T65" fmla="*/ 2076 h 3317"/>
                <a:gd name="T66" fmla="*/ 2741 w 2854"/>
                <a:gd name="T67" fmla="*/ 2440 h 3317"/>
                <a:gd name="T68" fmla="*/ 2556 w 2854"/>
                <a:gd name="T69" fmla="*/ 2759 h 3317"/>
                <a:gd name="T70" fmla="*/ 2299 w 2854"/>
                <a:gd name="T71" fmla="*/ 3018 h 3317"/>
                <a:gd name="T72" fmla="*/ 1983 w 2854"/>
                <a:gd name="T73" fmla="*/ 3204 h 3317"/>
                <a:gd name="T74" fmla="*/ 1620 w 2854"/>
                <a:gd name="T75" fmla="*/ 3304 h 3317"/>
                <a:gd name="T76" fmla="*/ 1233 w 2854"/>
                <a:gd name="T77" fmla="*/ 3304 h 3317"/>
                <a:gd name="T78" fmla="*/ 871 w 2854"/>
                <a:gd name="T79" fmla="*/ 3204 h 3317"/>
                <a:gd name="T80" fmla="*/ 555 w 2854"/>
                <a:gd name="T81" fmla="*/ 3018 h 3317"/>
                <a:gd name="T82" fmla="*/ 298 w 2854"/>
                <a:gd name="T83" fmla="*/ 2759 h 3317"/>
                <a:gd name="T84" fmla="*/ 112 w 2854"/>
                <a:gd name="T85" fmla="*/ 2440 h 3317"/>
                <a:gd name="T86" fmla="*/ 14 w 2854"/>
                <a:gd name="T87" fmla="*/ 2076 h 3317"/>
                <a:gd name="T88" fmla="*/ 12 w 2854"/>
                <a:gd name="T89" fmla="*/ 1691 h 3317"/>
                <a:gd name="T90" fmla="*/ 107 w 2854"/>
                <a:gd name="T91" fmla="*/ 1336 h 3317"/>
                <a:gd name="T92" fmla="*/ 283 w 2854"/>
                <a:gd name="T93" fmla="*/ 1023 h 3317"/>
                <a:gd name="T94" fmla="*/ 533 w 2854"/>
                <a:gd name="T95" fmla="*/ 762 h 3317"/>
                <a:gd name="T96" fmla="*/ 842 w 2854"/>
                <a:gd name="T97" fmla="*/ 572 h 3317"/>
                <a:gd name="T98" fmla="*/ 1185 w 2854"/>
                <a:gd name="T99" fmla="*/ 466 h 3317"/>
                <a:gd name="T100" fmla="*/ 1029 w 2854"/>
                <a:gd name="T101" fmla="*/ 187 h 3317"/>
                <a:gd name="T102" fmla="*/ 990 w 2854"/>
                <a:gd name="T103" fmla="*/ 122 h 3317"/>
                <a:gd name="T104" fmla="*/ 1003 w 2854"/>
                <a:gd name="T105" fmla="*/ 38 h 3317"/>
                <a:gd name="T106" fmla="*/ 1062 w 2854"/>
                <a:gd name="T107" fmla="*/ 0 h 3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54" h="3317">
                  <a:moveTo>
                    <a:pt x="1427" y="689"/>
                  </a:moveTo>
                  <a:lnTo>
                    <a:pt x="1339" y="692"/>
                  </a:lnTo>
                  <a:lnTo>
                    <a:pt x="1254" y="702"/>
                  </a:lnTo>
                  <a:lnTo>
                    <a:pt x="1170" y="717"/>
                  </a:lnTo>
                  <a:lnTo>
                    <a:pt x="1089" y="738"/>
                  </a:lnTo>
                  <a:lnTo>
                    <a:pt x="1010" y="766"/>
                  </a:lnTo>
                  <a:lnTo>
                    <a:pt x="932" y="798"/>
                  </a:lnTo>
                  <a:lnTo>
                    <a:pt x="860" y="836"/>
                  </a:lnTo>
                  <a:lnTo>
                    <a:pt x="799" y="870"/>
                  </a:lnTo>
                  <a:lnTo>
                    <a:pt x="743" y="909"/>
                  </a:lnTo>
                  <a:lnTo>
                    <a:pt x="688" y="950"/>
                  </a:lnTo>
                  <a:lnTo>
                    <a:pt x="636" y="995"/>
                  </a:lnTo>
                  <a:lnTo>
                    <a:pt x="586" y="1042"/>
                  </a:lnTo>
                  <a:lnTo>
                    <a:pt x="531" y="1103"/>
                  </a:lnTo>
                  <a:lnTo>
                    <a:pt x="479" y="1168"/>
                  </a:lnTo>
                  <a:lnTo>
                    <a:pt x="432" y="1236"/>
                  </a:lnTo>
                  <a:lnTo>
                    <a:pt x="389" y="1307"/>
                  </a:lnTo>
                  <a:lnTo>
                    <a:pt x="352" y="1381"/>
                  </a:lnTo>
                  <a:lnTo>
                    <a:pt x="318" y="1459"/>
                  </a:lnTo>
                  <a:lnTo>
                    <a:pt x="291" y="1540"/>
                  </a:lnTo>
                  <a:lnTo>
                    <a:pt x="271" y="1621"/>
                  </a:lnTo>
                  <a:lnTo>
                    <a:pt x="255" y="1706"/>
                  </a:lnTo>
                  <a:lnTo>
                    <a:pt x="246" y="1793"/>
                  </a:lnTo>
                  <a:lnTo>
                    <a:pt x="242" y="1881"/>
                  </a:lnTo>
                  <a:lnTo>
                    <a:pt x="246" y="1970"/>
                  </a:lnTo>
                  <a:lnTo>
                    <a:pt x="255" y="2057"/>
                  </a:lnTo>
                  <a:lnTo>
                    <a:pt x="271" y="2143"/>
                  </a:lnTo>
                  <a:lnTo>
                    <a:pt x="292" y="2225"/>
                  </a:lnTo>
                  <a:lnTo>
                    <a:pt x="320" y="2306"/>
                  </a:lnTo>
                  <a:lnTo>
                    <a:pt x="353" y="2384"/>
                  </a:lnTo>
                  <a:lnTo>
                    <a:pt x="390" y="2458"/>
                  </a:lnTo>
                  <a:lnTo>
                    <a:pt x="433" y="2530"/>
                  </a:lnTo>
                  <a:lnTo>
                    <a:pt x="481" y="2598"/>
                  </a:lnTo>
                  <a:lnTo>
                    <a:pt x="533" y="2663"/>
                  </a:lnTo>
                  <a:lnTo>
                    <a:pt x="589" y="2724"/>
                  </a:lnTo>
                  <a:lnTo>
                    <a:pt x="650" y="2781"/>
                  </a:lnTo>
                  <a:lnTo>
                    <a:pt x="714" y="2833"/>
                  </a:lnTo>
                  <a:lnTo>
                    <a:pt x="783" y="2881"/>
                  </a:lnTo>
                  <a:lnTo>
                    <a:pt x="853" y="2924"/>
                  </a:lnTo>
                  <a:lnTo>
                    <a:pt x="928" y="2963"/>
                  </a:lnTo>
                  <a:lnTo>
                    <a:pt x="1005" y="2995"/>
                  </a:lnTo>
                  <a:lnTo>
                    <a:pt x="1085" y="3022"/>
                  </a:lnTo>
                  <a:lnTo>
                    <a:pt x="1168" y="3044"/>
                  </a:lnTo>
                  <a:lnTo>
                    <a:pt x="1252" y="3060"/>
                  </a:lnTo>
                  <a:lnTo>
                    <a:pt x="1338" y="3070"/>
                  </a:lnTo>
                  <a:lnTo>
                    <a:pt x="1427" y="3074"/>
                  </a:lnTo>
                  <a:lnTo>
                    <a:pt x="1515" y="3070"/>
                  </a:lnTo>
                  <a:lnTo>
                    <a:pt x="1602" y="3060"/>
                  </a:lnTo>
                  <a:lnTo>
                    <a:pt x="1686" y="3044"/>
                  </a:lnTo>
                  <a:lnTo>
                    <a:pt x="1768" y="3022"/>
                  </a:lnTo>
                  <a:lnTo>
                    <a:pt x="1848" y="2995"/>
                  </a:lnTo>
                  <a:lnTo>
                    <a:pt x="1926" y="2963"/>
                  </a:lnTo>
                  <a:lnTo>
                    <a:pt x="2000" y="2924"/>
                  </a:lnTo>
                  <a:lnTo>
                    <a:pt x="2071" y="2881"/>
                  </a:lnTo>
                  <a:lnTo>
                    <a:pt x="2140" y="2833"/>
                  </a:lnTo>
                  <a:lnTo>
                    <a:pt x="2203" y="2781"/>
                  </a:lnTo>
                  <a:lnTo>
                    <a:pt x="2265" y="2724"/>
                  </a:lnTo>
                  <a:lnTo>
                    <a:pt x="2321" y="2663"/>
                  </a:lnTo>
                  <a:lnTo>
                    <a:pt x="2373" y="2598"/>
                  </a:lnTo>
                  <a:lnTo>
                    <a:pt x="2421" y="2530"/>
                  </a:lnTo>
                  <a:lnTo>
                    <a:pt x="2463" y="2458"/>
                  </a:lnTo>
                  <a:lnTo>
                    <a:pt x="2501" y="2384"/>
                  </a:lnTo>
                  <a:lnTo>
                    <a:pt x="2534" y="2306"/>
                  </a:lnTo>
                  <a:lnTo>
                    <a:pt x="2561" y="2225"/>
                  </a:lnTo>
                  <a:lnTo>
                    <a:pt x="2583" y="2143"/>
                  </a:lnTo>
                  <a:lnTo>
                    <a:pt x="2599" y="2057"/>
                  </a:lnTo>
                  <a:lnTo>
                    <a:pt x="2608" y="1970"/>
                  </a:lnTo>
                  <a:lnTo>
                    <a:pt x="2611" y="1881"/>
                  </a:lnTo>
                  <a:lnTo>
                    <a:pt x="2608" y="1792"/>
                  </a:lnTo>
                  <a:lnTo>
                    <a:pt x="2599" y="1705"/>
                  </a:lnTo>
                  <a:lnTo>
                    <a:pt x="2583" y="1620"/>
                  </a:lnTo>
                  <a:lnTo>
                    <a:pt x="2561" y="1537"/>
                  </a:lnTo>
                  <a:lnTo>
                    <a:pt x="2534" y="1457"/>
                  </a:lnTo>
                  <a:lnTo>
                    <a:pt x="2501" y="1379"/>
                  </a:lnTo>
                  <a:lnTo>
                    <a:pt x="2463" y="1304"/>
                  </a:lnTo>
                  <a:lnTo>
                    <a:pt x="2421" y="1233"/>
                  </a:lnTo>
                  <a:lnTo>
                    <a:pt x="2373" y="1165"/>
                  </a:lnTo>
                  <a:lnTo>
                    <a:pt x="2321" y="1100"/>
                  </a:lnTo>
                  <a:lnTo>
                    <a:pt x="2265" y="1039"/>
                  </a:lnTo>
                  <a:lnTo>
                    <a:pt x="2203" y="981"/>
                  </a:lnTo>
                  <a:lnTo>
                    <a:pt x="2140" y="929"/>
                  </a:lnTo>
                  <a:lnTo>
                    <a:pt x="2071" y="881"/>
                  </a:lnTo>
                  <a:lnTo>
                    <a:pt x="2000" y="838"/>
                  </a:lnTo>
                  <a:lnTo>
                    <a:pt x="1926" y="800"/>
                  </a:lnTo>
                  <a:lnTo>
                    <a:pt x="1848" y="767"/>
                  </a:lnTo>
                  <a:lnTo>
                    <a:pt x="1768" y="739"/>
                  </a:lnTo>
                  <a:lnTo>
                    <a:pt x="1686" y="717"/>
                  </a:lnTo>
                  <a:lnTo>
                    <a:pt x="1602" y="702"/>
                  </a:lnTo>
                  <a:lnTo>
                    <a:pt x="1515" y="692"/>
                  </a:lnTo>
                  <a:lnTo>
                    <a:pt x="1427" y="689"/>
                  </a:lnTo>
                  <a:close/>
                  <a:moveTo>
                    <a:pt x="1062" y="0"/>
                  </a:moveTo>
                  <a:lnTo>
                    <a:pt x="1792" y="0"/>
                  </a:lnTo>
                  <a:lnTo>
                    <a:pt x="1809" y="3"/>
                  </a:lnTo>
                  <a:lnTo>
                    <a:pt x="1824" y="10"/>
                  </a:lnTo>
                  <a:lnTo>
                    <a:pt x="1838" y="22"/>
                  </a:lnTo>
                  <a:lnTo>
                    <a:pt x="1849" y="38"/>
                  </a:lnTo>
                  <a:lnTo>
                    <a:pt x="1859" y="56"/>
                  </a:lnTo>
                  <a:lnTo>
                    <a:pt x="1864" y="76"/>
                  </a:lnTo>
                  <a:lnTo>
                    <a:pt x="1866" y="98"/>
                  </a:lnTo>
                  <a:lnTo>
                    <a:pt x="1864" y="122"/>
                  </a:lnTo>
                  <a:lnTo>
                    <a:pt x="1859" y="142"/>
                  </a:lnTo>
                  <a:lnTo>
                    <a:pt x="1849" y="160"/>
                  </a:lnTo>
                  <a:lnTo>
                    <a:pt x="1838" y="176"/>
                  </a:lnTo>
                  <a:lnTo>
                    <a:pt x="1824" y="187"/>
                  </a:lnTo>
                  <a:lnTo>
                    <a:pt x="1809" y="195"/>
                  </a:lnTo>
                  <a:lnTo>
                    <a:pt x="1792" y="197"/>
                  </a:lnTo>
                  <a:lnTo>
                    <a:pt x="1668" y="197"/>
                  </a:lnTo>
                  <a:lnTo>
                    <a:pt x="1668" y="466"/>
                  </a:lnTo>
                  <a:lnTo>
                    <a:pt x="1759" y="485"/>
                  </a:lnTo>
                  <a:lnTo>
                    <a:pt x="1847" y="509"/>
                  </a:lnTo>
                  <a:lnTo>
                    <a:pt x="1934" y="539"/>
                  </a:lnTo>
                  <a:lnTo>
                    <a:pt x="2017" y="574"/>
                  </a:lnTo>
                  <a:lnTo>
                    <a:pt x="2098" y="615"/>
                  </a:lnTo>
                  <a:lnTo>
                    <a:pt x="2176" y="660"/>
                  </a:lnTo>
                  <a:lnTo>
                    <a:pt x="2251" y="709"/>
                  </a:lnTo>
                  <a:lnTo>
                    <a:pt x="2322" y="763"/>
                  </a:lnTo>
                  <a:lnTo>
                    <a:pt x="2390" y="822"/>
                  </a:lnTo>
                  <a:lnTo>
                    <a:pt x="2453" y="884"/>
                  </a:lnTo>
                  <a:lnTo>
                    <a:pt x="2513" y="951"/>
                  </a:lnTo>
                  <a:lnTo>
                    <a:pt x="2570" y="1021"/>
                  </a:lnTo>
                  <a:lnTo>
                    <a:pt x="2621" y="1094"/>
                  </a:lnTo>
                  <a:lnTo>
                    <a:pt x="2667" y="1172"/>
                  </a:lnTo>
                  <a:lnTo>
                    <a:pt x="2709" y="1252"/>
                  </a:lnTo>
                  <a:lnTo>
                    <a:pt x="2746" y="1334"/>
                  </a:lnTo>
                  <a:lnTo>
                    <a:pt x="2779" y="1420"/>
                  </a:lnTo>
                  <a:lnTo>
                    <a:pt x="2805" y="1508"/>
                  </a:lnTo>
                  <a:lnTo>
                    <a:pt x="2826" y="1598"/>
                  </a:lnTo>
                  <a:lnTo>
                    <a:pt x="2841" y="1690"/>
                  </a:lnTo>
                  <a:lnTo>
                    <a:pt x="2851" y="1786"/>
                  </a:lnTo>
                  <a:lnTo>
                    <a:pt x="2854" y="1881"/>
                  </a:lnTo>
                  <a:lnTo>
                    <a:pt x="2851" y="1979"/>
                  </a:lnTo>
                  <a:lnTo>
                    <a:pt x="2840" y="2076"/>
                  </a:lnTo>
                  <a:lnTo>
                    <a:pt x="2825" y="2171"/>
                  </a:lnTo>
                  <a:lnTo>
                    <a:pt x="2803" y="2263"/>
                  </a:lnTo>
                  <a:lnTo>
                    <a:pt x="2775" y="2353"/>
                  </a:lnTo>
                  <a:lnTo>
                    <a:pt x="2741" y="2440"/>
                  </a:lnTo>
                  <a:lnTo>
                    <a:pt x="2703" y="2525"/>
                  </a:lnTo>
                  <a:lnTo>
                    <a:pt x="2659" y="2606"/>
                  </a:lnTo>
                  <a:lnTo>
                    <a:pt x="2610" y="2684"/>
                  </a:lnTo>
                  <a:lnTo>
                    <a:pt x="2556" y="2759"/>
                  </a:lnTo>
                  <a:lnTo>
                    <a:pt x="2498" y="2830"/>
                  </a:lnTo>
                  <a:lnTo>
                    <a:pt x="2435" y="2897"/>
                  </a:lnTo>
                  <a:lnTo>
                    <a:pt x="2369" y="2960"/>
                  </a:lnTo>
                  <a:lnTo>
                    <a:pt x="2299" y="3018"/>
                  </a:lnTo>
                  <a:lnTo>
                    <a:pt x="2224" y="3072"/>
                  </a:lnTo>
                  <a:lnTo>
                    <a:pt x="2147" y="3121"/>
                  </a:lnTo>
                  <a:lnTo>
                    <a:pt x="2066" y="3165"/>
                  </a:lnTo>
                  <a:lnTo>
                    <a:pt x="1983" y="3204"/>
                  </a:lnTo>
                  <a:lnTo>
                    <a:pt x="1895" y="3238"/>
                  </a:lnTo>
                  <a:lnTo>
                    <a:pt x="1806" y="3265"/>
                  </a:lnTo>
                  <a:lnTo>
                    <a:pt x="1714" y="3287"/>
                  </a:lnTo>
                  <a:lnTo>
                    <a:pt x="1620" y="3304"/>
                  </a:lnTo>
                  <a:lnTo>
                    <a:pt x="1525" y="3314"/>
                  </a:lnTo>
                  <a:lnTo>
                    <a:pt x="1427" y="3317"/>
                  </a:lnTo>
                  <a:lnTo>
                    <a:pt x="1329" y="3314"/>
                  </a:lnTo>
                  <a:lnTo>
                    <a:pt x="1233" y="3304"/>
                  </a:lnTo>
                  <a:lnTo>
                    <a:pt x="1140" y="3287"/>
                  </a:lnTo>
                  <a:lnTo>
                    <a:pt x="1048" y="3265"/>
                  </a:lnTo>
                  <a:lnTo>
                    <a:pt x="959" y="3238"/>
                  </a:lnTo>
                  <a:lnTo>
                    <a:pt x="871" y="3204"/>
                  </a:lnTo>
                  <a:lnTo>
                    <a:pt x="788" y="3165"/>
                  </a:lnTo>
                  <a:lnTo>
                    <a:pt x="707" y="3121"/>
                  </a:lnTo>
                  <a:lnTo>
                    <a:pt x="629" y="3072"/>
                  </a:lnTo>
                  <a:lnTo>
                    <a:pt x="555" y="3018"/>
                  </a:lnTo>
                  <a:lnTo>
                    <a:pt x="485" y="2960"/>
                  </a:lnTo>
                  <a:lnTo>
                    <a:pt x="418" y="2897"/>
                  </a:lnTo>
                  <a:lnTo>
                    <a:pt x="356" y="2830"/>
                  </a:lnTo>
                  <a:lnTo>
                    <a:pt x="298" y="2759"/>
                  </a:lnTo>
                  <a:lnTo>
                    <a:pt x="244" y="2684"/>
                  </a:lnTo>
                  <a:lnTo>
                    <a:pt x="195" y="2606"/>
                  </a:lnTo>
                  <a:lnTo>
                    <a:pt x="151" y="2525"/>
                  </a:lnTo>
                  <a:lnTo>
                    <a:pt x="112" y="2440"/>
                  </a:lnTo>
                  <a:lnTo>
                    <a:pt x="79" y="2353"/>
                  </a:lnTo>
                  <a:lnTo>
                    <a:pt x="51" y="2263"/>
                  </a:lnTo>
                  <a:lnTo>
                    <a:pt x="29" y="2171"/>
                  </a:lnTo>
                  <a:lnTo>
                    <a:pt x="14" y="2076"/>
                  </a:lnTo>
                  <a:lnTo>
                    <a:pt x="3" y="1979"/>
                  </a:lnTo>
                  <a:lnTo>
                    <a:pt x="0" y="1881"/>
                  </a:lnTo>
                  <a:lnTo>
                    <a:pt x="3" y="1786"/>
                  </a:lnTo>
                  <a:lnTo>
                    <a:pt x="12" y="1691"/>
                  </a:lnTo>
                  <a:lnTo>
                    <a:pt x="28" y="1599"/>
                  </a:lnTo>
                  <a:lnTo>
                    <a:pt x="49" y="1509"/>
                  </a:lnTo>
                  <a:lnTo>
                    <a:pt x="75" y="1421"/>
                  </a:lnTo>
                  <a:lnTo>
                    <a:pt x="107" y="1336"/>
                  </a:lnTo>
                  <a:lnTo>
                    <a:pt x="144" y="1254"/>
                  </a:lnTo>
                  <a:lnTo>
                    <a:pt x="185" y="1173"/>
                  </a:lnTo>
                  <a:lnTo>
                    <a:pt x="232" y="1097"/>
                  </a:lnTo>
                  <a:lnTo>
                    <a:pt x="283" y="1023"/>
                  </a:lnTo>
                  <a:lnTo>
                    <a:pt x="338" y="953"/>
                  </a:lnTo>
                  <a:lnTo>
                    <a:pt x="400" y="885"/>
                  </a:lnTo>
                  <a:lnTo>
                    <a:pt x="464" y="822"/>
                  </a:lnTo>
                  <a:lnTo>
                    <a:pt x="533" y="762"/>
                  </a:lnTo>
                  <a:lnTo>
                    <a:pt x="606" y="708"/>
                  </a:lnTo>
                  <a:lnTo>
                    <a:pt x="681" y="658"/>
                  </a:lnTo>
                  <a:lnTo>
                    <a:pt x="760" y="612"/>
                  </a:lnTo>
                  <a:lnTo>
                    <a:pt x="842" y="572"/>
                  </a:lnTo>
                  <a:lnTo>
                    <a:pt x="924" y="537"/>
                  </a:lnTo>
                  <a:lnTo>
                    <a:pt x="1010" y="508"/>
                  </a:lnTo>
                  <a:lnTo>
                    <a:pt x="1096" y="485"/>
                  </a:lnTo>
                  <a:lnTo>
                    <a:pt x="1185" y="466"/>
                  </a:lnTo>
                  <a:lnTo>
                    <a:pt x="1185" y="197"/>
                  </a:lnTo>
                  <a:lnTo>
                    <a:pt x="1062" y="197"/>
                  </a:lnTo>
                  <a:lnTo>
                    <a:pt x="1045" y="195"/>
                  </a:lnTo>
                  <a:lnTo>
                    <a:pt x="1029" y="187"/>
                  </a:lnTo>
                  <a:lnTo>
                    <a:pt x="1016" y="176"/>
                  </a:lnTo>
                  <a:lnTo>
                    <a:pt x="1003" y="160"/>
                  </a:lnTo>
                  <a:lnTo>
                    <a:pt x="995" y="142"/>
                  </a:lnTo>
                  <a:lnTo>
                    <a:pt x="990" y="122"/>
                  </a:lnTo>
                  <a:lnTo>
                    <a:pt x="988" y="98"/>
                  </a:lnTo>
                  <a:lnTo>
                    <a:pt x="990" y="76"/>
                  </a:lnTo>
                  <a:lnTo>
                    <a:pt x="995" y="56"/>
                  </a:lnTo>
                  <a:lnTo>
                    <a:pt x="1003" y="38"/>
                  </a:lnTo>
                  <a:lnTo>
                    <a:pt x="1016" y="22"/>
                  </a:lnTo>
                  <a:lnTo>
                    <a:pt x="1029" y="10"/>
                  </a:lnTo>
                  <a:lnTo>
                    <a:pt x="1045" y="3"/>
                  </a:lnTo>
                  <a:lnTo>
                    <a:pt x="10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26">
              <a:extLst>
                <a:ext uri="{FF2B5EF4-FFF2-40B4-BE49-F238E27FC236}">
                  <a16:creationId xmlns:a16="http://schemas.microsoft.com/office/drawing/2014/main" id="{2D016BBB-FC2E-4846-ABC3-450E1DEB5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5" y="674"/>
              <a:ext cx="225" cy="227"/>
            </a:xfrm>
            <a:custGeom>
              <a:avLst/>
              <a:gdLst>
                <a:gd name="T0" fmla="*/ 946 w 2028"/>
                <a:gd name="T1" fmla="*/ 211 h 2039"/>
                <a:gd name="T2" fmla="*/ 816 w 2028"/>
                <a:gd name="T3" fmla="*/ 233 h 2039"/>
                <a:gd name="T4" fmla="*/ 695 w 2028"/>
                <a:gd name="T5" fmla="*/ 277 h 2039"/>
                <a:gd name="T6" fmla="*/ 585 w 2028"/>
                <a:gd name="T7" fmla="*/ 340 h 2039"/>
                <a:gd name="T8" fmla="*/ 487 w 2028"/>
                <a:gd name="T9" fmla="*/ 420 h 2039"/>
                <a:gd name="T10" fmla="*/ 402 w 2028"/>
                <a:gd name="T11" fmla="*/ 513 h 2039"/>
                <a:gd name="T12" fmla="*/ 332 w 2028"/>
                <a:gd name="T13" fmla="*/ 620 h 2039"/>
                <a:gd name="T14" fmla="*/ 278 w 2028"/>
                <a:gd name="T15" fmla="*/ 737 h 2039"/>
                <a:gd name="T16" fmla="*/ 242 w 2028"/>
                <a:gd name="T17" fmla="*/ 862 h 2039"/>
                <a:gd name="T18" fmla="*/ 224 w 2028"/>
                <a:gd name="T19" fmla="*/ 994 h 2039"/>
                <a:gd name="T20" fmla="*/ 227 w 2028"/>
                <a:gd name="T21" fmla="*/ 1129 h 2039"/>
                <a:gd name="T22" fmla="*/ 251 w 2028"/>
                <a:gd name="T23" fmla="*/ 1267 h 2039"/>
                <a:gd name="T24" fmla="*/ 1014 w 2028"/>
                <a:gd name="T25" fmla="*/ 208 h 2039"/>
                <a:gd name="T26" fmla="*/ 1079 w 2028"/>
                <a:gd name="T27" fmla="*/ 2 h 2039"/>
                <a:gd name="T28" fmla="*/ 1237 w 2028"/>
                <a:gd name="T29" fmla="*/ 24 h 2039"/>
                <a:gd name="T30" fmla="*/ 1385 w 2028"/>
                <a:gd name="T31" fmla="*/ 70 h 2039"/>
                <a:gd name="T32" fmla="*/ 1497 w 2028"/>
                <a:gd name="T33" fmla="*/ 122 h 2039"/>
                <a:gd name="T34" fmla="*/ 1580 w 2028"/>
                <a:gd name="T35" fmla="*/ 174 h 2039"/>
                <a:gd name="T36" fmla="*/ 1683 w 2028"/>
                <a:gd name="T37" fmla="*/ 253 h 2039"/>
                <a:gd name="T38" fmla="*/ 1779 w 2028"/>
                <a:gd name="T39" fmla="*/ 351 h 2039"/>
                <a:gd name="T40" fmla="*/ 1864 w 2028"/>
                <a:gd name="T41" fmla="*/ 464 h 2039"/>
                <a:gd name="T42" fmla="*/ 1933 w 2028"/>
                <a:gd name="T43" fmla="*/ 590 h 2039"/>
                <a:gd name="T44" fmla="*/ 1984 w 2028"/>
                <a:gd name="T45" fmla="*/ 725 h 2039"/>
                <a:gd name="T46" fmla="*/ 2016 w 2028"/>
                <a:gd name="T47" fmla="*/ 868 h 2039"/>
                <a:gd name="T48" fmla="*/ 2028 w 2028"/>
                <a:gd name="T49" fmla="*/ 1019 h 2039"/>
                <a:gd name="T50" fmla="*/ 2016 w 2028"/>
                <a:gd name="T51" fmla="*/ 1170 h 2039"/>
                <a:gd name="T52" fmla="*/ 1984 w 2028"/>
                <a:gd name="T53" fmla="*/ 1313 h 2039"/>
                <a:gd name="T54" fmla="*/ 1933 w 2028"/>
                <a:gd name="T55" fmla="*/ 1449 h 2039"/>
                <a:gd name="T56" fmla="*/ 1864 w 2028"/>
                <a:gd name="T57" fmla="*/ 1574 h 2039"/>
                <a:gd name="T58" fmla="*/ 1779 w 2028"/>
                <a:gd name="T59" fmla="*/ 1688 h 2039"/>
                <a:gd name="T60" fmla="*/ 1683 w 2028"/>
                <a:gd name="T61" fmla="*/ 1784 h 2039"/>
                <a:gd name="T62" fmla="*/ 1580 w 2028"/>
                <a:gd name="T63" fmla="*/ 1865 h 2039"/>
                <a:gd name="T64" fmla="*/ 1497 w 2028"/>
                <a:gd name="T65" fmla="*/ 1915 h 2039"/>
                <a:gd name="T66" fmla="*/ 1385 w 2028"/>
                <a:gd name="T67" fmla="*/ 1968 h 2039"/>
                <a:gd name="T68" fmla="*/ 1237 w 2028"/>
                <a:gd name="T69" fmla="*/ 2014 h 2039"/>
                <a:gd name="T70" fmla="*/ 1079 w 2028"/>
                <a:gd name="T71" fmla="*/ 2037 h 2039"/>
                <a:gd name="T72" fmla="*/ 940 w 2028"/>
                <a:gd name="T73" fmla="*/ 2036 h 2039"/>
                <a:gd name="T74" fmla="*/ 795 w 2028"/>
                <a:gd name="T75" fmla="*/ 2015 h 2039"/>
                <a:gd name="T76" fmla="*/ 659 w 2028"/>
                <a:gd name="T77" fmla="*/ 1974 h 2039"/>
                <a:gd name="T78" fmla="*/ 531 w 2028"/>
                <a:gd name="T79" fmla="*/ 1915 h 2039"/>
                <a:gd name="T80" fmla="*/ 448 w 2028"/>
                <a:gd name="T81" fmla="*/ 1865 h 2039"/>
                <a:gd name="T82" fmla="*/ 345 w 2028"/>
                <a:gd name="T83" fmla="*/ 1784 h 2039"/>
                <a:gd name="T84" fmla="*/ 249 w 2028"/>
                <a:gd name="T85" fmla="*/ 1688 h 2039"/>
                <a:gd name="T86" fmla="*/ 164 w 2028"/>
                <a:gd name="T87" fmla="*/ 1574 h 2039"/>
                <a:gd name="T88" fmla="*/ 95 w 2028"/>
                <a:gd name="T89" fmla="*/ 1449 h 2039"/>
                <a:gd name="T90" fmla="*/ 44 w 2028"/>
                <a:gd name="T91" fmla="*/ 1313 h 2039"/>
                <a:gd name="T92" fmla="*/ 12 w 2028"/>
                <a:gd name="T93" fmla="*/ 1170 h 2039"/>
                <a:gd name="T94" fmla="*/ 0 w 2028"/>
                <a:gd name="T95" fmla="*/ 1019 h 2039"/>
                <a:gd name="T96" fmla="*/ 12 w 2028"/>
                <a:gd name="T97" fmla="*/ 868 h 2039"/>
                <a:gd name="T98" fmla="*/ 44 w 2028"/>
                <a:gd name="T99" fmla="*/ 725 h 2039"/>
                <a:gd name="T100" fmla="*/ 95 w 2028"/>
                <a:gd name="T101" fmla="*/ 590 h 2039"/>
                <a:gd name="T102" fmla="*/ 164 w 2028"/>
                <a:gd name="T103" fmla="*/ 464 h 2039"/>
                <a:gd name="T104" fmla="*/ 249 w 2028"/>
                <a:gd name="T105" fmla="*/ 351 h 2039"/>
                <a:gd name="T106" fmla="*/ 345 w 2028"/>
                <a:gd name="T107" fmla="*/ 253 h 2039"/>
                <a:gd name="T108" fmla="*/ 448 w 2028"/>
                <a:gd name="T109" fmla="*/ 174 h 2039"/>
                <a:gd name="T110" fmla="*/ 531 w 2028"/>
                <a:gd name="T111" fmla="*/ 122 h 2039"/>
                <a:gd name="T112" fmla="*/ 659 w 2028"/>
                <a:gd name="T113" fmla="*/ 64 h 2039"/>
                <a:gd name="T114" fmla="*/ 795 w 2028"/>
                <a:gd name="T115" fmla="*/ 23 h 2039"/>
                <a:gd name="T116" fmla="*/ 940 w 2028"/>
                <a:gd name="T117" fmla="*/ 2 h 2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28" h="2039">
                  <a:moveTo>
                    <a:pt x="1014" y="208"/>
                  </a:moveTo>
                  <a:lnTo>
                    <a:pt x="946" y="211"/>
                  </a:lnTo>
                  <a:lnTo>
                    <a:pt x="880" y="220"/>
                  </a:lnTo>
                  <a:lnTo>
                    <a:pt x="816" y="233"/>
                  </a:lnTo>
                  <a:lnTo>
                    <a:pt x="755" y="253"/>
                  </a:lnTo>
                  <a:lnTo>
                    <a:pt x="695" y="277"/>
                  </a:lnTo>
                  <a:lnTo>
                    <a:pt x="639" y="307"/>
                  </a:lnTo>
                  <a:lnTo>
                    <a:pt x="585" y="340"/>
                  </a:lnTo>
                  <a:lnTo>
                    <a:pt x="534" y="378"/>
                  </a:lnTo>
                  <a:lnTo>
                    <a:pt x="487" y="420"/>
                  </a:lnTo>
                  <a:lnTo>
                    <a:pt x="442" y="465"/>
                  </a:lnTo>
                  <a:lnTo>
                    <a:pt x="402" y="513"/>
                  </a:lnTo>
                  <a:lnTo>
                    <a:pt x="365" y="565"/>
                  </a:lnTo>
                  <a:lnTo>
                    <a:pt x="332" y="620"/>
                  </a:lnTo>
                  <a:lnTo>
                    <a:pt x="303" y="678"/>
                  </a:lnTo>
                  <a:lnTo>
                    <a:pt x="278" y="737"/>
                  </a:lnTo>
                  <a:lnTo>
                    <a:pt x="258" y="798"/>
                  </a:lnTo>
                  <a:lnTo>
                    <a:pt x="242" y="862"/>
                  </a:lnTo>
                  <a:lnTo>
                    <a:pt x="231" y="927"/>
                  </a:lnTo>
                  <a:lnTo>
                    <a:pt x="224" y="994"/>
                  </a:lnTo>
                  <a:lnTo>
                    <a:pt x="223" y="1061"/>
                  </a:lnTo>
                  <a:lnTo>
                    <a:pt x="227" y="1129"/>
                  </a:lnTo>
                  <a:lnTo>
                    <a:pt x="236" y="1198"/>
                  </a:lnTo>
                  <a:lnTo>
                    <a:pt x="251" y="1267"/>
                  </a:lnTo>
                  <a:lnTo>
                    <a:pt x="1014" y="972"/>
                  </a:lnTo>
                  <a:lnTo>
                    <a:pt x="1014" y="208"/>
                  </a:lnTo>
                  <a:close/>
                  <a:moveTo>
                    <a:pt x="1014" y="0"/>
                  </a:moveTo>
                  <a:lnTo>
                    <a:pt x="1079" y="2"/>
                  </a:lnTo>
                  <a:lnTo>
                    <a:pt x="1158" y="10"/>
                  </a:lnTo>
                  <a:lnTo>
                    <a:pt x="1237" y="24"/>
                  </a:lnTo>
                  <a:lnTo>
                    <a:pt x="1313" y="45"/>
                  </a:lnTo>
                  <a:lnTo>
                    <a:pt x="1385" y="70"/>
                  </a:lnTo>
                  <a:lnTo>
                    <a:pt x="1442" y="95"/>
                  </a:lnTo>
                  <a:lnTo>
                    <a:pt x="1497" y="122"/>
                  </a:lnTo>
                  <a:lnTo>
                    <a:pt x="1539" y="148"/>
                  </a:lnTo>
                  <a:lnTo>
                    <a:pt x="1580" y="174"/>
                  </a:lnTo>
                  <a:lnTo>
                    <a:pt x="1633" y="213"/>
                  </a:lnTo>
                  <a:lnTo>
                    <a:pt x="1683" y="253"/>
                  </a:lnTo>
                  <a:lnTo>
                    <a:pt x="1730" y="298"/>
                  </a:lnTo>
                  <a:lnTo>
                    <a:pt x="1779" y="351"/>
                  </a:lnTo>
                  <a:lnTo>
                    <a:pt x="1822" y="405"/>
                  </a:lnTo>
                  <a:lnTo>
                    <a:pt x="1864" y="464"/>
                  </a:lnTo>
                  <a:lnTo>
                    <a:pt x="1901" y="526"/>
                  </a:lnTo>
                  <a:lnTo>
                    <a:pt x="1933" y="590"/>
                  </a:lnTo>
                  <a:lnTo>
                    <a:pt x="1961" y="656"/>
                  </a:lnTo>
                  <a:lnTo>
                    <a:pt x="1984" y="725"/>
                  </a:lnTo>
                  <a:lnTo>
                    <a:pt x="2003" y="796"/>
                  </a:lnTo>
                  <a:lnTo>
                    <a:pt x="2016" y="868"/>
                  </a:lnTo>
                  <a:lnTo>
                    <a:pt x="2024" y="944"/>
                  </a:lnTo>
                  <a:lnTo>
                    <a:pt x="2028" y="1019"/>
                  </a:lnTo>
                  <a:lnTo>
                    <a:pt x="2024" y="1095"/>
                  </a:lnTo>
                  <a:lnTo>
                    <a:pt x="2016" y="1170"/>
                  </a:lnTo>
                  <a:lnTo>
                    <a:pt x="2003" y="1243"/>
                  </a:lnTo>
                  <a:lnTo>
                    <a:pt x="1984" y="1313"/>
                  </a:lnTo>
                  <a:lnTo>
                    <a:pt x="1961" y="1382"/>
                  </a:lnTo>
                  <a:lnTo>
                    <a:pt x="1933" y="1449"/>
                  </a:lnTo>
                  <a:lnTo>
                    <a:pt x="1901" y="1513"/>
                  </a:lnTo>
                  <a:lnTo>
                    <a:pt x="1864" y="1574"/>
                  </a:lnTo>
                  <a:lnTo>
                    <a:pt x="1822" y="1633"/>
                  </a:lnTo>
                  <a:lnTo>
                    <a:pt x="1779" y="1688"/>
                  </a:lnTo>
                  <a:lnTo>
                    <a:pt x="1730" y="1740"/>
                  </a:lnTo>
                  <a:lnTo>
                    <a:pt x="1683" y="1784"/>
                  </a:lnTo>
                  <a:lnTo>
                    <a:pt x="1633" y="1826"/>
                  </a:lnTo>
                  <a:lnTo>
                    <a:pt x="1580" y="1865"/>
                  </a:lnTo>
                  <a:lnTo>
                    <a:pt x="1539" y="1891"/>
                  </a:lnTo>
                  <a:lnTo>
                    <a:pt x="1497" y="1915"/>
                  </a:lnTo>
                  <a:lnTo>
                    <a:pt x="1442" y="1944"/>
                  </a:lnTo>
                  <a:lnTo>
                    <a:pt x="1385" y="1968"/>
                  </a:lnTo>
                  <a:lnTo>
                    <a:pt x="1313" y="1994"/>
                  </a:lnTo>
                  <a:lnTo>
                    <a:pt x="1237" y="2014"/>
                  </a:lnTo>
                  <a:lnTo>
                    <a:pt x="1158" y="2028"/>
                  </a:lnTo>
                  <a:lnTo>
                    <a:pt x="1079" y="2037"/>
                  </a:lnTo>
                  <a:lnTo>
                    <a:pt x="1014" y="2039"/>
                  </a:lnTo>
                  <a:lnTo>
                    <a:pt x="940" y="2036"/>
                  </a:lnTo>
                  <a:lnTo>
                    <a:pt x="867" y="2028"/>
                  </a:lnTo>
                  <a:lnTo>
                    <a:pt x="795" y="2015"/>
                  </a:lnTo>
                  <a:lnTo>
                    <a:pt x="727" y="1997"/>
                  </a:lnTo>
                  <a:lnTo>
                    <a:pt x="659" y="1974"/>
                  </a:lnTo>
                  <a:lnTo>
                    <a:pt x="593" y="1947"/>
                  </a:lnTo>
                  <a:lnTo>
                    <a:pt x="531" y="1915"/>
                  </a:lnTo>
                  <a:lnTo>
                    <a:pt x="488" y="1891"/>
                  </a:lnTo>
                  <a:lnTo>
                    <a:pt x="448" y="1865"/>
                  </a:lnTo>
                  <a:lnTo>
                    <a:pt x="395" y="1826"/>
                  </a:lnTo>
                  <a:lnTo>
                    <a:pt x="345" y="1784"/>
                  </a:lnTo>
                  <a:lnTo>
                    <a:pt x="298" y="1740"/>
                  </a:lnTo>
                  <a:lnTo>
                    <a:pt x="249" y="1688"/>
                  </a:lnTo>
                  <a:lnTo>
                    <a:pt x="204" y="1633"/>
                  </a:lnTo>
                  <a:lnTo>
                    <a:pt x="164" y="1574"/>
                  </a:lnTo>
                  <a:lnTo>
                    <a:pt x="127" y="1513"/>
                  </a:lnTo>
                  <a:lnTo>
                    <a:pt x="95" y="1449"/>
                  </a:lnTo>
                  <a:lnTo>
                    <a:pt x="67" y="1382"/>
                  </a:lnTo>
                  <a:lnTo>
                    <a:pt x="44" y="1313"/>
                  </a:lnTo>
                  <a:lnTo>
                    <a:pt x="25" y="1243"/>
                  </a:lnTo>
                  <a:lnTo>
                    <a:pt x="12" y="1170"/>
                  </a:lnTo>
                  <a:lnTo>
                    <a:pt x="3" y="1095"/>
                  </a:lnTo>
                  <a:lnTo>
                    <a:pt x="0" y="1019"/>
                  </a:lnTo>
                  <a:lnTo>
                    <a:pt x="3" y="944"/>
                  </a:lnTo>
                  <a:lnTo>
                    <a:pt x="12" y="868"/>
                  </a:lnTo>
                  <a:lnTo>
                    <a:pt x="25" y="796"/>
                  </a:lnTo>
                  <a:lnTo>
                    <a:pt x="44" y="725"/>
                  </a:lnTo>
                  <a:lnTo>
                    <a:pt x="67" y="656"/>
                  </a:lnTo>
                  <a:lnTo>
                    <a:pt x="95" y="590"/>
                  </a:lnTo>
                  <a:lnTo>
                    <a:pt x="127" y="526"/>
                  </a:lnTo>
                  <a:lnTo>
                    <a:pt x="164" y="464"/>
                  </a:lnTo>
                  <a:lnTo>
                    <a:pt x="204" y="405"/>
                  </a:lnTo>
                  <a:lnTo>
                    <a:pt x="249" y="351"/>
                  </a:lnTo>
                  <a:lnTo>
                    <a:pt x="298" y="298"/>
                  </a:lnTo>
                  <a:lnTo>
                    <a:pt x="345" y="253"/>
                  </a:lnTo>
                  <a:lnTo>
                    <a:pt x="395" y="213"/>
                  </a:lnTo>
                  <a:lnTo>
                    <a:pt x="448" y="174"/>
                  </a:lnTo>
                  <a:lnTo>
                    <a:pt x="488" y="148"/>
                  </a:lnTo>
                  <a:lnTo>
                    <a:pt x="531" y="122"/>
                  </a:lnTo>
                  <a:lnTo>
                    <a:pt x="593" y="91"/>
                  </a:lnTo>
                  <a:lnTo>
                    <a:pt x="659" y="64"/>
                  </a:lnTo>
                  <a:lnTo>
                    <a:pt x="727" y="42"/>
                  </a:lnTo>
                  <a:lnTo>
                    <a:pt x="795" y="23"/>
                  </a:lnTo>
                  <a:lnTo>
                    <a:pt x="867" y="10"/>
                  </a:lnTo>
                  <a:lnTo>
                    <a:pt x="940" y="2"/>
                  </a:lnTo>
                  <a:lnTo>
                    <a:pt x="10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D925CCB-6F07-C3DF-EB56-4EF43EB1D547}"/>
              </a:ext>
            </a:extLst>
          </p:cNvPr>
          <p:cNvSpPr/>
          <p:nvPr/>
        </p:nvSpPr>
        <p:spPr>
          <a:xfrm>
            <a:off x="8508815" y="3898535"/>
            <a:ext cx="6552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PBB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51E6D57-64B9-B2C0-CE65-94E832049A2C}"/>
              </a:ext>
            </a:extLst>
          </p:cNvPr>
          <p:cNvSpPr/>
          <p:nvPr/>
        </p:nvSpPr>
        <p:spPr>
          <a:xfrm>
            <a:off x="8495837" y="4350978"/>
            <a:ext cx="601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PPh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DC3CEB6-BAE4-3476-9397-9C0BC1C02680}"/>
              </a:ext>
            </a:extLst>
          </p:cNvPr>
          <p:cNvSpPr/>
          <p:nvPr/>
        </p:nvSpPr>
        <p:spPr>
          <a:xfrm>
            <a:off x="8504436" y="4900220"/>
            <a:ext cx="601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CHT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E5F3B85-3B6C-6188-C8DF-1FFFD8E984FB}"/>
              </a:ext>
            </a:extLst>
          </p:cNvPr>
          <p:cNvSpPr/>
          <p:nvPr/>
        </p:nvSpPr>
        <p:spPr>
          <a:xfrm>
            <a:off x="10241268" y="3907079"/>
            <a:ext cx="1457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KEHUTANAN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8D0C80D-F1A2-E59B-1B44-1E7637692C0C}"/>
              </a:ext>
            </a:extLst>
          </p:cNvPr>
          <p:cNvSpPr/>
          <p:nvPr/>
        </p:nvSpPr>
        <p:spPr>
          <a:xfrm>
            <a:off x="10241267" y="4248195"/>
            <a:ext cx="1457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MINERBA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44AECBF-4A6D-0454-A022-36AD43F7F6C0}"/>
              </a:ext>
            </a:extLst>
          </p:cNvPr>
          <p:cNvSpPr/>
          <p:nvPr/>
        </p:nvSpPr>
        <p:spPr>
          <a:xfrm>
            <a:off x="10241266" y="4617931"/>
            <a:ext cx="1457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MIGAS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E7697D5-C81D-6645-FAD3-596933A08528}"/>
              </a:ext>
            </a:extLst>
          </p:cNvPr>
          <p:cNvSpPr/>
          <p:nvPr/>
        </p:nvSpPr>
        <p:spPr>
          <a:xfrm>
            <a:off x="10235351" y="5002181"/>
            <a:ext cx="1457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PANAS BUMI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F6C4835-EC1B-F333-03FC-06490ED20528}"/>
              </a:ext>
            </a:extLst>
          </p:cNvPr>
          <p:cNvSpPr/>
          <p:nvPr/>
        </p:nvSpPr>
        <p:spPr>
          <a:xfrm>
            <a:off x="10237492" y="5371917"/>
            <a:ext cx="1457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PERIKANAN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C8E8C1C-48DF-C719-0399-E07CD3001108}"/>
              </a:ext>
            </a:extLst>
          </p:cNvPr>
          <p:cNvSpPr/>
          <p:nvPr/>
        </p:nvSpPr>
        <p:spPr>
          <a:xfrm>
            <a:off x="7766425" y="5919568"/>
            <a:ext cx="25857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PERKEBUNAN SAWIT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il Fatface Bold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0186BBAE-DB21-0AED-F897-51B1E66A8A80}"/>
              </a:ext>
            </a:extLst>
          </p:cNvPr>
          <p:cNvSpPr/>
          <p:nvPr/>
        </p:nvSpPr>
        <p:spPr>
          <a:xfrm>
            <a:off x="7857615" y="5649434"/>
            <a:ext cx="1938847" cy="298343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055CD25-1C80-7F87-D31B-83837D5AD892}"/>
              </a:ext>
            </a:extLst>
          </p:cNvPr>
          <p:cNvSpPr/>
          <p:nvPr/>
        </p:nvSpPr>
        <p:spPr>
          <a:xfrm>
            <a:off x="7843196" y="5606891"/>
            <a:ext cx="1938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DBH LAINNYA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6" name="Group 15">
            <a:extLst>
              <a:ext uri="{FF2B5EF4-FFF2-40B4-BE49-F238E27FC236}">
                <a16:creationId xmlns:a16="http://schemas.microsoft.com/office/drawing/2014/main" id="{4DFE3E8D-FBFE-F729-A895-DFC665965E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94289" y="3950986"/>
            <a:ext cx="251959" cy="251149"/>
            <a:chOff x="155" y="566"/>
            <a:chExt cx="622" cy="620"/>
          </a:xfrm>
          <a:solidFill>
            <a:srgbClr val="ED7D31"/>
          </a:solidFill>
        </p:grpSpPr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9010A37A-DB2B-E076-6A06-7F845FC87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" y="566"/>
              <a:ext cx="622" cy="620"/>
            </a:xfrm>
            <a:custGeom>
              <a:avLst/>
              <a:gdLst>
                <a:gd name="T0" fmla="*/ 1557 w 3731"/>
                <a:gd name="T1" fmla="*/ 429 h 3720"/>
                <a:gd name="T2" fmla="*/ 1182 w 3731"/>
                <a:gd name="T3" fmla="*/ 565 h 3720"/>
                <a:gd name="T4" fmla="*/ 863 w 3731"/>
                <a:gd name="T5" fmla="*/ 792 h 3720"/>
                <a:gd name="T6" fmla="*/ 615 w 3731"/>
                <a:gd name="T7" fmla="*/ 1094 h 3720"/>
                <a:gd name="T8" fmla="*/ 454 w 3731"/>
                <a:gd name="T9" fmla="*/ 1455 h 3720"/>
                <a:gd name="T10" fmla="*/ 396 w 3731"/>
                <a:gd name="T11" fmla="*/ 1861 h 3720"/>
                <a:gd name="T12" fmla="*/ 454 w 3731"/>
                <a:gd name="T13" fmla="*/ 2265 h 3720"/>
                <a:gd name="T14" fmla="*/ 615 w 3731"/>
                <a:gd name="T15" fmla="*/ 2627 h 3720"/>
                <a:gd name="T16" fmla="*/ 863 w 3731"/>
                <a:gd name="T17" fmla="*/ 2929 h 3720"/>
                <a:gd name="T18" fmla="*/ 1182 w 3731"/>
                <a:gd name="T19" fmla="*/ 3156 h 3720"/>
                <a:gd name="T20" fmla="*/ 1557 w 3731"/>
                <a:gd name="T21" fmla="*/ 3291 h 3720"/>
                <a:gd name="T22" fmla="*/ 1970 w 3731"/>
                <a:gd name="T23" fmla="*/ 3321 h 3720"/>
                <a:gd name="T24" fmla="*/ 2367 w 3731"/>
                <a:gd name="T25" fmla="*/ 3236 h 3720"/>
                <a:gd name="T26" fmla="*/ 2717 w 3731"/>
                <a:gd name="T27" fmla="*/ 3053 h 3720"/>
                <a:gd name="T28" fmla="*/ 3003 w 3731"/>
                <a:gd name="T29" fmla="*/ 2786 h 3720"/>
                <a:gd name="T30" fmla="*/ 3208 w 3731"/>
                <a:gd name="T31" fmla="*/ 2453 h 3720"/>
                <a:gd name="T32" fmla="*/ 3320 w 3731"/>
                <a:gd name="T33" fmla="*/ 2067 h 3720"/>
                <a:gd name="T34" fmla="*/ 3320 w 3731"/>
                <a:gd name="T35" fmla="*/ 1653 h 3720"/>
                <a:gd name="T36" fmla="*/ 3208 w 3731"/>
                <a:gd name="T37" fmla="*/ 1268 h 3720"/>
                <a:gd name="T38" fmla="*/ 3003 w 3731"/>
                <a:gd name="T39" fmla="*/ 934 h 3720"/>
                <a:gd name="T40" fmla="*/ 2717 w 3731"/>
                <a:gd name="T41" fmla="*/ 668 h 3720"/>
                <a:gd name="T42" fmla="*/ 2367 w 3731"/>
                <a:gd name="T43" fmla="*/ 485 h 3720"/>
                <a:gd name="T44" fmla="*/ 1970 w 3731"/>
                <a:gd name="T45" fmla="*/ 400 h 3720"/>
                <a:gd name="T46" fmla="*/ 2100 w 3731"/>
                <a:gd name="T47" fmla="*/ 15 h 3720"/>
                <a:gd name="T48" fmla="*/ 2539 w 3731"/>
                <a:gd name="T49" fmla="*/ 126 h 3720"/>
                <a:gd name="T50" fmla="*/ 2930 w 3731"/>
                <a:gd name="T51" fmla="*/ 335 h 3720"/>
                <a:gd name="T52" fmla="*/ 3260 w 3731"/>
                <a:gd name="T53" fmla="*/ 626 h 3720"/>
                <a:gd name="T54" fmla="*/ 3512 w 3731"/>
                <a:gd name="T55" fmla="*/ 987 h 3720"/>
                <a:gd name="T56" fmla="*/ 3674 w 3731"/>
                <a:gd name="T57" fmla="*/ 1404 h 3720"/>
                <a:gd name="T58" fmla="*/ 3731 w 3731"/>
                <a:gd name="T59" fmla="*/ 1861 h 3720"/>
                <a:gd name="T60" fmla="*/ 3674 w 3731"/>
                <a:gd name="T61" fmla="*/ 2318 h 3720"/>
                <a:gd name="T62" fmla="*/ 3512 w 3731"/>
                <a:gd name="T63" fmla="*/ 2734 h 3720"/>
                <a:gd name="T64" fmla="*/ 3260 w 3731"/>
                <a:gd name="T65" fmla="*/ 3094 h 3720"/>
                <a:gd name="T66" fmla="*/ 2930 w 3731"/>
                <a:gd name="T67" fmla="*/ 3386 h 3720"/>
                <a:gd name="T68" fmla="*/ 2539 w 3731"/>
                <a:gd name="T69" fmla="*/ 3595 h 3720"/>
                <a:gd name="T70" fmla="*/ 2100 w 3731"/>
                <a:gd name="T71" fmla="*/ 3706 h 3720"/>
                <a:gd name="T72" fmla="*/ 1632 w 3731"/>
                <a:gd name="T73" fmla="*/ 3706 h 3720"/>
                <a:gd name="T74" fmla="*/ 1192 w 3731"/>
                <a:gd name="T75" fmla="*/ 3595 h 3720"/>
                <a:gd name="T76" fmla="*/ 800 w 3731"/>
                <a:gd name="T77" fmla="*/ 3386 h 3720"/>
                <a:gd name="T78" fmla="*/ 471 w 3731"/>
                <a:gd name="T79" fmla="*/ 3094 h 3720"/>
                <a:gd name="T80" fmla="*/ 218 w 3731"/>
                <a:gd name="T81" fmla="*/ 2734 h 3720"/>
                <a:gd name="T82" fmla="*/ 57 w 3731"/>
                <a:gd name="T83" fmla="*/ 2318 h 3720"/>
                <a:gd name="T84" fmla="*/ 0 w 3731"/>
                <a:gd name="T85" fmla="*/ 1861 h 3720"/>
                <a:gd name="T86" fmla="*/ 57 w 3731"/>
                <a:gd name="T87" fmla="*/ 1404 h 3720"/>
                <a:gd name="T88" fmla="*/ 218 w 3731"/>
                <a:gd name="T89" fmla="*/ 987 h 3720"/>
                <a:gd name="T90" fmla="*/ 471 w 3731"/>
                <a:gd name="T91" fmla="*/ 626 h 3720"/>
                <a:gd name="T92" fmla="*/ 800 w 3731"/>
                <a:gd name="T93" fmla="*/ 335 h 3720"/>
                <a:gd name="T94" fmla="*/ 1192 w 3731"/>
                <a:gd name="T95" fmla="*/ 126 h 3720"/>
                <a:gd name="T96" fmla="*/ 1632 w 3731"/>
                <a:gd name="T97" fmla="*/ 15 h 3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31" h="3720">
                  <a:moveTo>
                    <a:pt x="1865" y="397"/>
                  </a:moveTo>
                  <a:lnTo>
                    <a:pt x="1761" y="400"/>
                  </a:lnTo>
                  <a:lnTo>
                    <a:pt x="1658" y="412"/>
                  </a:lnTo>
                  <a:lnTo>
                    <a:pt x="1557" y="429"/>
                  </a:lnTo>
                  <a:lnTo>
                    <a:pt x="1459" y="454"/>
                  </a:lnTo>
                  <a:lnTo>
                    <a:pt x="1364" y="485"/>
                  </a:lnTo>
                  <a:lnTo>
                    <a:pt x="1272" y="522"/>
                  </a:lnTo>
                  <a:lnTo>
                    <a:pt x="1182" y="565"/>
                  </a:lnTo>
                  <a:lnTo>
                    <a:pt x="1096" y="613"/>
                  </a:lnTo>
                  <a:lnTo>
                    <a:pt x="1015" y="668"/>
                  </a:lnTo>
                  <a:lnTo>
                    <a:pt x="937" y="728"/>
                  </a:lnTo>
                  <a:lnTo>
                    <a:pt x="863" y="792"/>
                  </a:lnTo>
                  <a:lnTo>
                    <a:pt x="793" y="861"/>
                  </a:lnTo>
                  <a:lnTo>
                    <a:pt x="729" y="934"/>
                  </a:lnTo>
                  <a:lnTo>
                    <a:pt x="669" y="1012"/>
                  </a:lnTo>
                  <a:lnTo>
                    <a:pt x="615" y="1094"/>
                  </a:lnTo>
                  <a:lnTo>
                    <a:pt x="565" y="1179"/>
                  </a:lnTo>
                  <a:lnTo>
                    <a:pt x="523" y="1268"/>
                  </a:lnTo>
                  <a:lnTo>
                    <a:pt x="485" y="1360"/>
                  </a:lnTo>
                  <a:lnTo>
                    <a:pt x="454" y="1455"/>
                  </a:lnTo>
                  <a:lnTo>
                    <a:pt x="430" y="1554"/>
                  </a:lnTo>
                  <a:lnTo>
                    <a:pt x="411" y="1653"/>
                  </a:lnTo>
                  <a:lnTo>
                    <a:pt x="401" y="1756"/>
                  </a:lnTo>
                  <a:lnTo>
                    <a:pt x="396" y="1861"/>
                  </a:lnTo>
                  <a:lnTo>
                    <a:pt x="401" y="1965"/>
                  </a:lnTo>
                  <a:lnTo>
                    <a:pt x="411" y="2067"/>
                  </a:lnTo>
                  <a:lnTo>
                    <a:pt x="430" y="2168"/>
                  </a:lnTo>
                  <a:lnTo>
                    <a:pt x="454" y="2265"/>
                  </a:lnTo>
                  <a:lnTo>
                    <a:pt x="485" y="2360"/>
                  </a:lnTo>
                  <a:lnTo>
                    <a:pt x="523" y="2453"/>
                  </a:lnTo>
                  <a:lnTo>
                    <a:pt x="565" y="2541"/>
                  </a:lnTo>
                  <a:lnTo>
                    <a:pt x="615" y="2627"/>
                  </a:lnTo>
                  <a:lnTo>
                    <a:pt x="669" y="2708"/>
                  </a:lnTo>
                  <a:lnTo>
                    <a:pt x="729" y="2786"/>
                  </a:lnTo>
                  <a:lnTo>
                    <a:pt x="793" y="2860"/>
                  </a:lnTo>
                  <a:lnTo>
                    <a:pt x="863" y="2929"/>
                  </a:lnTo>
                  <a:lnTo>
                    <a:pt x="937" y="2994"/>
                  </a:lnTo>
                  <a:lnTo>
                    <a:pt x="1015" y="3053"/>
                  </a:lnTo>
                  <a:lnTo>
                    <a:pt x="1096" y="3107"/>
                  </a:lnTo>
                  <a:lnTo>
                    <a:pt x="1182" y="3156"/>
                  </a:lnTo>
                  <a:lnTo>
                    <a:pt x="1272" y="3200"/>
                  </a:lnTo>
                  <a:lnTo>
                    <a:pt x="1364" y="3236"/>
                  </a:lnTo>
                  <a:lnTo>
                    <a:pt x="1459" y="3267"/>
                  </a:lnTo>
                  <a:lnTo>
                    <a:pt x="1557" y="3291"/>
                  </a:lnTo>
                  <a:lnTo>
                    <a:pt x="1658" y="3310"/>
                  </a:lnTo>
                  <a:lnTo>
                    <a:pt x="1761" y="3321"/>
                  </a:lnTo>
                  <a:lnTo>
                    <a:pt x="1865" y="3325"/>
                  </a:lnTo>
                  <a:lnTo>
                    <a:pt x="1970" y="3321"/>
                  </a:lnTo>
                  <a:lnTo>
                    <a:pt x="2073" y="3310"/>
                  </a:lnTo>
                  <a:lnTo>
                    <a:pt x="2173" y="3291"/>
                  </a:lnTo>
                  <a:lnTo>
                    <a:pt x="2272" y="3267"/>
                  </a:lnTo>
                  <a:lnTo>
                    <a:pt x="2367" y="3236"/>
                  </a:lnTo>
                  <a:lnTo>
                    <a:pt x="2459" y="3200"/>
                  </a:lnTo>
                  <a:lnTo>
                    <a:pt x="2549" y="3156"/>
                  </a:lnTo>
                  <a:lnTo>
                    <a:pt x="2634" y="3107"/>
                  </a:lnTo>
                  <a:lnTo>
                    <a:pt x="2717" y="3053"/>
                  </a:lnTo>
                  <a:lnTo>
                    <a:pt x="2795" y="2994"/>
                  </a:lnTo>
                  <a:lnTo>
                    <a:pt x="2868" y="2929"/>
                  </a:lnTo>
                  <a:lnTo>
                    <a:pt x="2937" y="2860"/>
                  </a:lnTo>
                  <a:lnTo>
                    <a:pt x="3003" y="2786"/>
                  </a:lnTo>
                  <a:lnTo>
                    <a:pt x="3063" y="2708"/>
                  </a:lnTo>
                  <a:lnTo>
                    <a:pt x="3117" y="2627"/>
                  </a:lnTo>
                  <a:lnTo>
                    <a:pt x="3166" y="2541"/>
                  </a:lnTo>
                  <a:lnTo>
                    <a:pt x="3208" y="2453"/>
                  </a:lnTo>
                  <a:lnTo>
                    <a:pt x="3246" y="2360"/>
                  </a:lnTo>
                  <a:lnTo>
                    <a:pt x="3277" y="2265"/>
                  </a:lnTo>
                  <a:lnTo>
                    <a:pt x="3302" y="2168"/>
                  </a:lnTo>
                  <a:lnTo>
                    <a:pt x="3320" y="2067"/>
                  </a:lnTo>
                  <a:lnTo>
                    <a:pt x="3330" y="1965"/>
                  </a:lnTo>
                  <a:lnTo>
                    <a:pt x="3334" y="1861"/>
                  </a:lnTo>
                  <a:lnTo>
                    <a:pt x="3330" y="1756"/>
                  </a:lnTo>
                  <a:lnTo>
                    <a:pt x="3320" y="1653"/>
                  </a:lnTo>
                  <a:lnTo>
                    <a:pt x="3302" y="1554"/>
                  </a:lnTo>
                  <a:lnTo>
                    <a:pt x="3277" y="1455"/>
                  </a:lnTo>
                  <a:lnTo>
                    <a:pt x="3246" y="1360"/>
                  </a:lnTo>
                  <a:lnTo>
                    <a:pt x="3208" y="1268"/>
                  </a:lnTo>
                  <a:lnTo>
                    <a:pt x="3166" y="1179"/>
                  </a:lnTo>
                  <a:lnTo>
                    <a:pt x="3117" y="1094"/>
                  </a:lnTo>
                  <a:lnTo>
                    <a:pt x="3063" y="1012"/>
                  </a:lnTo>
                  <a:lnTo>
                    <a:pt x="3003" y="934"/>
                  </a:lnTo>
                  <a:lnTo>
                    <a:pt x="2937" y="861"/>
                  </a:lnTo>
                  <a:lnTo>
                    <a:pt x="2868" y="792"/>
                  </a:lnTo>
                  <a:lnTo>
                    <a:pt x="2795" y="728"/>
                  </a:lnTo>
                  <a:lnTo>
                    <a:pt x="2717" y="668"/>
                  </a:lnTo>
                  <a:lnTo>
                    <a:pt x="2634" y="613"/>
                  </a:lnTo>
                  <a:lnTo>
                    <a:pt x="2549" y="565"/>
                  </a:lnTo>
                  <a:lnTo>
                    <a:pt x="2459" y="522"/>
                  </a:lnTo>
                  <a:lnTo>
                    <a:pt x="2367" y="485"/>
                  </a:lnTo>
                  <a:lnTo>
                    <a:pt x="2272" y="454"/>
                  </a:lnTo>
                  <a:lnTo>
                    <a:pt x="2173" y="429"/>
                  </a:lnTo>
                  <a:lnTo>
                    <a:pt x="2073" y="412"/>
                  </a:lnTo>
                  <a:lnTo>
                    <a:pt x="1970" y="400"/>
                  </a:lnTo>
                  <a:lnTo>
                    <a:pt x="1865" y="397"/>
                  </a:lnTo>
                  <a:close/>
                  <a:moveTo>
                    <a:pt x="1865" y="0"/>
                  </a:moveTo>
                  <a:lnTo>
                    <a:pt x="1983" y="5"/>
                  </a:lnTo>
                  <a:lnTo>
                    <a:pt x="2100" y="15"/>
                  </a:lnTo>
                  <a:lnTo>
                    <a:pt x="2213" y="34"/>
                  </a:lnTo>
                  <a:lnTo>
                    <a:pt x="2325" y="58"/>
                  </a:lnTo>
                  <a:lnTo>
                    <a:pt x="2433" y="89"/>
                  </a:lnTo>
                  <a:lnTo>
                    <a:pt x="2539" y="126"/>
                  </a:lnTo>
                  <a:lnTo>
                    <a:pt x="2642" y="170"/>
                  </a:lnTo>
                  <a:lnTo>
                    <a:pt x="2742" y="219"/>
                  </a:lnTo>
                  <a:lnTo>
                    <a:pt x="2838" y="274"/>
                  </a:lnTo>
                  <a:lnTo>
                    <a:pt x="2930" y="335"/>
                  </a:lnTo>
                  <a:lnTo>
                    <a:pt x="3019" y="400"/>
                  </a:lnTo>
                  <a:lnTo>
                    <a:pt x="3104" y="471"/>
                  </a:lnTo>
                  <a:lnTo>
                    <a:pt x="3184" y="546"/>
                  </a:lnTo>
                  <a:lnTo>
                    <a:pt x="3260" y="626"/>
                  </a:lnTo>
                  <a:lnTo>
                    <a:pt x="3330" y="711"/>
                  </a:lnTo>
                  <a:lnTo>
                    <a:pt x="3396" y="799"/>
                  </a:lnTo>
                  <a:lnTo>
                    <a:pt x="3457" y="890"/>
                  </a:lnTo>
                  <a:lnTo>
                    <a:pt x="3512" y="987"/>
                  </a:lnTo>
                  <a:lnTo>
                    <a:pt x="3561" y="1086"/>
                  </a:lnTo>
                  <a:lnTo>
                    <a:pt x="3605" y="1189"/>
                  </a:lnTo>
                  <a:lnTo>
                    <a:pt x="3643" y="1295"/>
                  </a:lnTo>
                  <a:lnTo>
                    <a:pt x="3674" y="1404"/>
                  </a:lnTo>
                  <a:lnTo>
                    <a:pt x="3698" y="1514"/>
                  </a:lnTo>
                  <a:lnTo>
                    <a:pt x="3716" y="1627"/>
                  </a:lnTo>
                  <a:lnTo>
                    <a:pt x="3728" y="1743"/>
                  </a:lnTo>
                  <a:lnTo>
                    <a:pt x="3731" y="1861"/>
                  </a:lnTo>
                  <a:lnTo>
                    <a:pt x="3728" y="1978"/>
                  </a:lnTo>
                  <a:lnTo>
                    <a:pt x="3716" y="2093"/>
                  </a:lnTo>
                  <a:lnTo>
                    <a:pt x="3698" y="2207"/>
                  </a:lnTo>
                  <a:lnTo>
                    <a:pt x="3674" y="2318"/>
                  </a:lnTo>
                  <a:lnTo>
                    <a:pt x="3643" y="2427"/>
                  </a:lnTo>
                  <a:lnTo>
                    <a:pt x="3605" y="2532"/>
                  </a:lnTo>
                  <a:lnTo>
                    <a:pt x="3561" y="2635"/>
                  </a:lnTo>
                  <a:lnTo>
                    <a:pt x="3512" y="2734"/>
                  </a:lnTo>
                  <a:lnTo>
                    <a:pt x="3457" y="2830"/>
                  </a:lnTo>
                  <a:lnTo>
                    <a:pt x="3396" y="2923"/>
                  </a:lnTo>
                  <a:lnTo>
                    <a:pt x="3330" y="3011"/>
                  </a:lnTo>
                  <a:lnTo>
                    <a:pt x="3260" y="3094"/>
                  </a:lnTo>
                  <a:lnTo>
                    <a:pt x="3184" y="3175"/>
                  </a:lnTo>
                  <a:lnTo>
                    <a:pt x="3104" y="3250"/>
                  </a:lnTo>
                  <a:lnTo>
                    <a:pt x="3019" y="3321"/>
                  </a:lnTo>
                  <a:lnTo>
                    <a:pt x="2930" y="3386"/>
                  </a:lnTo>
                  <a:lnTo>
                    <a:pt x="2838" y="3447"/>
                  </a:lnTo>
                  <a:lnTo>
                    <a:pt x="2742" y="3502"/>
                  </a:lnTo>
                  <a:lnTo>
                    <a:pt x="2642" y="3551"/>
                  </a:lnTo>
                  <a:lnTo>
                    <a:pt x="2539" y="3595"/>
                  </a:lnTo>
                  <a:lnTo>
                    <a:pt x="2433" y="3632"/>
                  </a:lnTo>
                  <a:lnTo>
                    <a:pt x="2325" y="3664"/>
                  </a:lnTo>
                  <a:lnTo>
                    <a:pt x="2213" y="3688"/>
                  </a:lnTo>
                  <a:lnTo>
                    <a:pt x="2100" y="3706"/>
                  </a:lnTo>
                  <a:lnTo>
                    <a:pt x="1983" y="3716"/>
                  </a:lnTo>
                  <a:lnTo>
                    <a:pt x="1865" y="3720"/>
                  </a:lnTo>
                  <a:lnTo>
                    <a:pt x="1748" y="3716"/>
                  </a:lnTo>
                  <a:lnTo>
                    <a:pt x="1632" y="3706"/>
                  </a:lnTo>
                  <a:lnTo>
                    <a:pt x="1518" y="3688"/>
                  </a:lnTo>
                  <a:lnTo>
                    <a:pt x="1407" y="3664"/>
                  </a:lnTo>
                  <a:lnTo>
                    <a:pt x="1297" y="3632"/>
                  </a:lnTo>
                  <a:lnTo>
                    <a:pt x="1192" y="3595"/>
                  </a:lnTo>
                  <a:lnTo>
                    <a:pt x="1089" y="3551"/>
                  </a:lnTo>
                  <a:lnTo>
                    <a:pt x="989" y="3502"/>
                  </a:lnTo>
                  <a:lnTo>
                    <a:pt x="893" y="3447"/>
                  </a:lnTo>
                  <a:lnTo>
                    <a:pt x="800" y="3386"/>
                  </a:lnTo>
                  <a:lnTo>
                    <a:pt x="711" y="3321"/>
                  </a:lnTo>
                  <a:lnTo>
                    <a:pt x="627" y="3250"/>
                  </a:lnTo>
                  <a:lnTo>
                    <a:pt x="547" y="3175"/>
                  </a:lnTo>
                  <a:lnTo>
                    <a:pt x="471" y="3094"/>
                  </a:lnTo>
                  <a:lnTo>
                    <a:pt x="400" y="3011"/>
                  </a:lnTo>
                  <a:lnTo>
                    <a:pt x="334" y="2923"/>
                  </a:lnTo>
                  <a:lnTo>
                    <a:pt x="274" y="2830"/>
                  </a:lnTo>
                  <a:lnTo>
                    <a:pt x="218" y="2734"/>
                  </a:lnTo>
                  <a:lnTo>
                    <a:pt x="169" y="2635"/>
                  </a:lnTo>
                  <a:lnTo>
                    <a:pt x="125" y="2532"/>
                  </a:lnTo>
                  <a:lnTo>
                    <a:pt x="88" y="2427"/>
                  </a:lnTo>
                  <a:lnTo>
                    <a:pt x="57" y="2318"/>
                  </a:lnTo>
                  <a:lnTo>
                    <a:pt x="32" y="2207"/>
                  </a:lnTo>
                  <a:lnTo>
                    <a:pt x="15" y="2093"/>
                  </a:lnTo>
                  <a:lnTo>
                    <a:pt x="3" y="1978"/>
                  </a:lnTo>
                  <a:lnTo>
                    <a:pt x="0" y="1861"/>
                  </a:lnTo>
                  <a:lnTo>
                    <a:pt x="3" y="1743"/>
                  </a:lnTo>
                  <a:lnTo>
                    <a:pt x="15" y="1627"/>
                  </a:lnTo>
                  <a:lnTo>
                    <a:pt x="32" y="1514"/>
                  </a:lnTo>
                  <a:lnTo>
                    <a:pt x="57" y="1404"/>
                  </a:lnTo>
                  <a:lnTo>
                    <a:pt x="88" y="1295"/>
                  </a:lnTo>
                  <a:lnTo>
                    <a:pt x="125" y="1189"/>
                  </a:lnTo>
                  <a:lnTo>
                    <a:pt x="169" y="1086"/>
                  </a:lnTo>
                  <a:lnTo>
                    <a:pt x="218" y="987"/>
                  </a:lnTo>
                  <a:lnTo>
                    <a:pt x="274" y="890"/>
                  </a:lnTo>
                  <a:lnTo>
                    <a:pt x="334" y="799"/>
                  </a:lnTo>
                  <a:lnTo>
                    <a:pt x="400" y="711"/>
                  </a:lnTo>
                  <a:lnTo>
                    <a:pt x="471" y="626"/>
                  </a:lnTo>
                  <a:lnTo>
                    <a:pt x="547" y="546"/>
                  </a:lnTo>
                  <a:lnTo>
                    <a:pt x="627" y="471"/>
                  </a:lnTo>
                  <a:lnTo>
                    <a:pt x="711" y="400"/>
                  </a:lnTo>
                  <a:lnTo>
                    <a:pt x="800" y="335"/>
                  </a:lnTo>
                  <a:lnTo>
                    <a:pt x="893" y="274"/>
                  </a:lnTo>
                  <a:lnTo>
                    <a:pt x="989" y="219"/>
                  </a:lnTo>
                  <a:lnTo>
                    <a:pt x="1089" y="170"/>
                  </a:lnTo>
                  <a:lnTo>
                    <a:pt x="1192" y="126"/>
                  </a:lnTo>
                  <a:lnTo>
                    <a:pt x="1297" y="89"/>
                  </a:lnTo>
                  <a:lnTo>
                    <a:pt x="1407" y="58"/>
                  </a:lnTo>
                  <a:lnTo>
                    <a:pt x="1518" y="34"/>
                  </a:lnTo>
                  <a:lnTo>
                    <a:pt x="1632" y="15"/>
                  </a:lnTo>
                  <a:lnTo>
                    <a:pt x="1748" y="5"/>
                  </a:lnTo>
                  <a:lnTo>
                    <a:pt x="18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Freeform 18">
              <a:extLst>
                <a:ext uri="{FF2B5EF4-FFF2-40B4-BE49-F238E27FC236}">
                  <a16:creationId xmlns:a16="http://schemas.microsoft.com/office/drawing/2014/main" id="{AD322DB4-C0A9-5658-60E7-09C181A9B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" y="673"/>
              <a:ext cx="217" cy="244"/>
            </a:xfrm>
            <a:custGeom>
              <a:avLst/>
              <a:gdLst>
                <a:gd name="T0" fmla="*/ 153 w 1298"/>
                <a:gd name="T1" fmla="*/ 0 h 1464"/>
                <a:gd name="T2" fmla="*/ 184 w 1298"/>
                <a:gd name="T3" fmla="*/ 4 h 1464"/>
                <a:gd name="T4" fmla="*/ 212 w 1298"/>
                <a:gd name="T5" fmla="*/ 12 h 1464"/>
                <a:gd name="T6" fmla="*/ 239 w 1298"/>
                <a:gd name="T7" fmla="*/ 27 h 1464"/>
                <a:gd name="T8" fmla="*/ 262 w 1298"/>
                <a:gd name="T9" fmla="*/ 45 h 1464"/>
                <a:gd name="T10" fmla="*/ 280 w 1298"/>
                <a:gd name="T11" fmla="*/ 68 h 1464"/>
                <a:gd name="T12" fmla="*/ 294 w 1298"/>
                <a:gd name="T13" fmla="*/ 93 h 1464"/>
                <a:gd name="T14" fmla="*/ 303 w 1298"/>
                <a:gd name="T15" fmla="*/ 123 h 1464"/>
                <a:gd name="T16" fmla="*/ 307 w 1298"/>
                <a:gd name="T17" fmla="*/ 153 h 1464"/>
                <a:gd name="T18" fmla="*/ 307 w 1298"/>
                <a:gd name="T19" fmla="*/ 1158 h 1464"/>
                <a:gd name="T20" fmla="*/ 1144 w 1298"/>
                <a:gd name="T21" fmla="*/ 1158 h 1464"/>
                <a:gd name="T22" fmla="*/ 1175 w 1298"/>
                <a:gd name="T23" fmla="*/ 1161 h 1464"/>
                <a:gd name="T24" fmla="*/ 1204 w 1298"/>
                <a:gd name="T25" fmla="*/ 1170 h 1464"/>
                <a:gd name="T26" fmla="*/ 1230 w 1298"/>
                <a:gd name="T27" fmla="*/ 1185 h 1464"/>
                <a:gd name="T28" fmla="*/ 1253 w 1298"/>
                <a:gd name="T29" fmla="*/ 1203 h 1464"/>
                <a:gd name="T30" fmla="*/ 1272 w 1298"/>
                <a:gd name="T31" fmla="*/ 1226 h 1464"/>
                <a:gd name="T32" fmla="*/ 1287 w 1298"/>
                <a:gd name="T33" fmla="*/ 1251 h 1464"/>
                <a:gd name="T34" fmla="*/ 1295 w 1298"/>
                <a:gd name="T35" fmla="*/ 1280 h 1464"/>
                <a:gd name="T36" fmla="*/ 1298 w 1298"/>
                <a:gd name="T37" fmla="*/ 1311 h 1464"/>
                <a:gd name="T38" fmla="*/ 1295 w 1298"/>
                <a:gd name="T39" fmla="*/ 1342 h 1464"/>
                <a:gd name="T40" fmla="*/ 1287 w 1298"/>
                <a:gd name="T41" fmla="*/ 1370 h 1464"/>
                <a:gd name="T42" fmla="*/ 1272 w 1298"/>
                <a:gd name="T43" fmla="*/ 1397 h 1464"/>
                <a:gd name="T44" fmla="*/ 1253 w 1298"/>
                <a:gd name="T45" fmla="*/ 1420 h 1464"/>
                <a:gd name="T46" fmla="*/ 1230 w 1298"/>
                <a:gd name="T47" fmla="*/ 1438 h 1464"/>
                <a:gd name="T48" fmla="*/ 1204 w 1298"/>
                <a:gd name="T49" fmla="*/ 1452 h 1464"/>
                <a:gd name="T50" fmla="*/ 1175 w 1298"/>
                <a:gd name="T51" fmla="*/ 1461 h 1464"/>
                <a:gd name="T52" fmla="*/ 1144 w 1298"/>
                <a:gd name="T53" fmla="*/ 1464 h 1464"/>
                <a:gd name="T54" fmla="*/ 153 w 1298"/>
                <a:gd name="T55" fmla="*/ 1464 h 1464"/>
                <a:gd name="T56" fmla="*/ 122 w 1298"/>
                <a:gd name="T57" fmla="*/ 1461 h 1464"/>
                <a:gd name="T58" fmla="*/ 93 w 1298"/>
                <a:gd name="T59" fmla="*/ 1452 h 1464"/>
                <a:gd name="T60" fmla="*/ 66 w 1298"/>
                <a:gd name="T61" fmla="*/ 1438 h 1464"/>
                <a:gd name="T62" fmla="*/ 45 w 1298"/>
                <a:gd name="T63" fmla="*/ 1420 h 1464"/>
                <a:gd name="T64" fmla="*/ 25 w 1298"/>
                <a:gd name="T65" fmla="*/ 1397 h 1464"/>
                <a:gd name="T66" fmla="*/ 11 w 1298"/>
                <a:gd name="T67" fmla="*/ 1370 h 1464"/>
                <a:gd name="T68" fmla="*/ 2 w 1298"/>
                <a:gd name="T69" fmla="*/ 1342 h 1464"/>
                <a:gd name="T70" fmla="*/ 0 w 1298"/>
                <a:gd name="T71" fmla="*/ 1311 h 1464"/>
                <a:gd name="T72" fmla="*/ 0 w 1298"/>
                <a:gd name="T73" fmla="*/ 153 h 1464"/>
                <a:gd name="T74" fmla="*/ 2 w 1298"/>
                <a:gd name="T75" fmla="*/ 123 h 1464"/>
                <a:gd name="T76" fmla="*/ 11 w 1298"/>
                <a:gd name="T77" fmla="*/ 93 h 1464"/>
                <a:gd name="T78" fmla="*/ 25 w 1298"/>
                <a:gd name="T79" fmla="*/ 68 h 1464"/>
                <a:gd name="T80" fmla="*/ 45 w 1298"/>
                <a:gd name="T81" fmla="*/ 45 h 1464"/>
                <a:gd name="T82" fmla="*/ 66 w 1298"/>
                <a:gd name="T83" fmla="*/ 27 h 1464"/>
                <a:gd name="T84" fmla="*/ 93 w 1298"/>
                <a:gd name="T85" fmla="*/ 12 h 1464"/>
                <a:gd name="T86" fmla="*/ 122 w 1298"/>
                <a:gd name="T87" fmla="*/ 4 h 1464"/>
                <a:gd name="T88" fmla="*/ 153 w 1298"/>
                <a:gd name="T89" fmla="*/ 0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98" h="1464">
                  <a:moveTo>
                    <a:pt x="153" y="0"/>
                  </a:moveTo>
                  <a:lnTo>
                    <a:pt x="184" y="4"/>
                  </a:lnTo>
                  <a:lnTo>
                    <a:pt x="212" y="12"/>
                  </a:lnTo>
                  <a:lnTo>
                    <a:pt x="239" y="27"/>
                  </a:lnTo>
                  <a:lnTo>
                    <a:pt x="262" y="45"/>
                  </a:lnTo>
                  <a:lnTo>
                    <a:pt x="280" y="68"/>
                  </a:lnTo>
                  <a:lnTo>
                    <a:pt x="294" y="93"/>
                  </a:lnTo>
                  <a:lnTo>
                    <a:pt x="303" y="123"/>
                  </a:lnTo>
                  <a:lnTo>
                    <a:pt x="307" y="153"/>
                  </a:lnTo>
                  <a:lnTo>
                    <a:pt x="307" y="1158"/>
                  </a:lnTo>
                  <a:lnTo>
                    <a:pt x="1144" y="1158"/>
                  </a:lnTo>
                  <a:lnTo>
                    <a:pt x="1175" y="1161"/>
                  </a:lnTo>
                  <a:lnTo>
                    <a:pt x="1204" y="1170"/>
                  </a:lnTo>
                  <a:lnTo>
                    <a:pt x="1230" y="1185"/>
                  </a:lnTo>
                  <a:lnTo>
                    <a:pt x="1253" y="1203"/>
                  </a:lnTo>
                  <a:lnTo>
                    <a:pt x="1272" y="1226"/>
                  </a:lnTo>
                  <a:lnTo>
                    <a:pt x="1287" y="1251"/>
                  </a:lnTo>
                  <a:lnTo>
                    <a:pt x="1295" y="1280"/>
                  </a:lnTo>
                  <a:lnTo>
                    <a:pt x="1298" y="1311"/>
                  </a:lnTo>
                  <a:lnTo>
                    <a:pt x="1295" y="1342"/>
                  </a:lnTo>
                  <a:lnTo>
                    <a:pt x="1287" y="1370"/>
                  </a:lnTo>
                  <a:lnTo>
                    <a:pt x="1272" y="1397"/>
                  </a:lnTo>
                  <a:lnTo>
                    <a:pt x="1253" y="1420"/>
                  </a:lnTo>
                  <a:lnTo>
                    <a:pt x="1230" y="1438"/>
                  </a:lnTo>
                  <a:lnTo>
                    <a:pt x="1204" y="1452"/>
                  </a:lnTo>
                  <a:lnTo>
                    <a:pt x="1175" y="1461"/>
                  </a:lnTo>
                  <a:lnTo>
                    <a:pt x="1144" y="1464"/>
                  </a:lnTo>
                  <a:lnTo>
                    <a:pt x="153" y="1464"/>
                  </a:lnTo>
                  <a:lnTo>
                    <a:pt x="122" y="1461"/>
                  </a:lnTo>
                  <a:lnTo>
                    <a:pt x="93" y="1452"/>
                  </a:lnTo>
                  <a:lnTo>
                    <a:pt x="66" y="1438"/>
                  </a:lnTo>
                  <a:lnTo>
                    <a:pt x="45" y="1420"/>
                  </a:lnTo>
                  <a:lnTo>
                    <a:pt x="25" y="1397"/>
                  </a:lnTo>
                  <a:lnTo>
                    <a:pt x="11" y="1370"/>
                  </a:lnTo>
                  <a:lnTo>
                    <a:pt x="2" y="1342"/>
                  </a:lnTo>
                  <a:lnTo>
                    <a:pt x="0" y="1311"/>
                  </a:lnTo>
                  <a:lnTo>
                    <a:pt x="0" y="153"/>
                  </a:lnTo>
                  <a:lnTo>
                    <a:pt x="2" y="123"/>
                  </a:lnTo>
                  <a:lnTo>
                    <a:pt x="11" y="93"/>
                  </a:lnTo>
                  <a:lnTo>
                    <a:pt x="25" y="68"/>
                  </a:lnTo>
                  <a:lnTo>
                    <a:pt x="45" y="45"/>
                  </a:lnTo>
                  <a:lnTo>
                    <a:pt x="66" y="27"/>
                  </a:lnTo>
                  <a:lnTo>
                    <a:pt x="93" y="12"/>
                  </a:lnTo>
                  <a:lnTo>
                    <a:pt x="122" y="4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9" name="Freeform 23">
            <a:extLst>
              <a:ext uri="{FF2B5EF4-FFF2-40B4-BE49-F238E27FC236}">
                <a16:creationId xmlns:a16="http://schemas.microsoft.com/office/drawing/2014/main" id="{239DF1EB-905C-ED31-CC42-F4A8B688A8C3}"/>
              </a:ext>
            </a:extLst>
          </p:cNvPr>
          <p:cNvSpPr>
            <a:spLocks noEditPoints="1"/>
          </p:cNvSpPr>
          <p:nvPr/>
        </p:nvSpPr>
        <p:spPr bwMode="auto">
          <a:xfrm>
            <a:off x="10025792" y="4305595"/>
            <a:ext cx="209560" cy="238397"/>
          </a:xfrm>
          <a:custGeom>
            <a:avLst/>
            <a:gdLst>
              <a:gd name="T0" fmla="*/ 1320 w 2705"/>
              <a:gd name="T1" fmla="*/ 1965 h 3516"/>
              <a:gd name="T2" fmla="*/ 1206 w 2705"/>
              <a:gd name="T3" fmla="*/ 1996 h 3516"/>
              <a:gd name="T4" fmla="*/ 1115 w 2705"/>
              <a:gd name="T5" fmla="*/ 2071 h 3516"/>
              <a:gd name="T6" fmla="*/ 1061 w 2705"/>
              <a:gd name="T7" fmla="*/ 2177 h 3516"/>
              <a:gd name="T8" fmla="*/ 1051 w 2705"/>
              <a:gd name="T9" fmla="*/ 2298 h 3516"/>
              <a:gd name="T10" fmla="*/ 1089 w 2705"/>
              <a:gd name="T11" fmla="*/ 2406 h 3516"/>
              <a:gd name="T12" fmla="*/ 1135 w 2705"/>
              <a:gd name="T13" fmla="*/ 2952 h 3516"/>
              <a:gd name="T14" fmla="*/ 1157 w 2705"/>
              <a:gd name="T15" fmla="*/ 3016 h 3516"/>
              <a:gd name="T16" fmla="*/ 1214 w 2705"/>
              <a:gd name="T17" fmla="*/ 3052 h 3516"/>
              <a:gd name="T18" fmla="*/ 1490 w 2705"/>
              <a:gd name="T19" fmla="*/ 3052 h 3516"/>
              <a:gd name="T20" fmla="*/ 1547 w 2705"/>
              <a:gd name="T21" fmla="*/ 3016 h 3516"/>
              <a:gd name="T22" fmla="*/ 1570 w 2705"/>
              <a:gd name="T23" fmla="*/ 2952 h 3516"/>
              <a:gd name="T24" fmla="*/ 1616 w 2705"/>
              <a:gd name="T25" fmla="*/ 2406 h 3516"/>
              <a:gd name="T26" fmla="*/ 1653 w 2705"/>
              <a:gd name="T27" fmla="*/ 2298 h 3516"/>
              <a:gd name="T28" fmla="*/ 1643 w 2705"/>
              <a:gd name="T29" fmla="*/ 2177 h 3516"/>
              <a:gd name="T30" fmla="*/ 1590 w 2705"/>
              <a:gd name="T31" fmla="*/ 2071 h 3516"/>
              <a:gd name="T32" fmla="*/ 1499 w 2705"/>
              <a:gd name="T33" fmla="*/ 1996 h 3516"/>
              <a:gd name="T34" fmla="*/ 1384 w 2705"/>
              <a:gd name="T35" fmla="*/ 1965 h 3516"/>
              <a:gd name="T36" fmla="*/ 1352 w 2705"/>
              <a:gd name="T37" fmla="*/ 454 h 3516"/>
              <a:gd name="T38" fmla="*/ 1163 w 2705"/>
              <a:gd name="T39" fmla="*/ 484 h 3516"/>
              <a:gd name="T40" fmla="*/ 995 w 2705"/>
              <a:gd name="T41" fmla="*/ 565 h 3516"/>
              <a:gd name="T42" fmla="*/ 859 w 2705"/>
              <a:gd name="T43" fmla="*/ 690 h 3516"/>
              <a:gd name="T44" fmla="*/ 762 w 2705"/>
              <a:gd name="T45" fmla="*/ 850 h 3516"/>
              <a:gd name="T46" fmla="*/ 715 w 2705"/>
              <a:gd name="T47" fmla="*/ 1034 h 3516"/>
              <a:gd name="T48" fmla="*/ 1993 w 2705"/>
              <a:gd name="T49" fmla="*/ 1420 h 3516"/>
              <a:gd name="T50" fmla="*/ 1979 w 2705"/>
              <a:gd name="T51" fmla="*/ 971 h 3516"/>
              <a:gd name="T52" fmla="*/ 1914 w 2705"/>
              <a:gd name="T53" fmla="*/ 793 h 3516"/>
              <a:gd name="T54" fmla="*/ 1804 w 2705"/>
              <a:gd name="T55" fmla="*/ 644 h 3516"/>
              <a:gd name="T56" fmla="*/ 1657 w 2705"/>
              <a:gd name="T57" fmla="*/ 533 h 3516"/>
              <a:gd name="T58" fmla="*/ 1481 w 2705"/>
              <a:gd name="T59" fmla="*/ 468 h 3516"/>
              <a:gd name="T60" fmla="*/ 1351 w 2705"/>
              <a:gd name="T61" fmla="*/ 0 h 3516"/>
              <a:gd name="T62" fmla="*/ 1384 w 2705"/>
              <a:gd name="T63" fmla="*/ 0 h 3516"/>
              <a:gd name="T64" fmla="*/ 1628 w 2705"/>
              <a:gd name="T65" fmla="*/ 34 h 3516"/>
              <a:gd name="T66" fmla="*/ 1852 w 2705"/>
              <a:gd name="T67" fmla="*/ 119 h 3516"/>
              <a:gd name="T68" fmla="*/ 2048 w 2705"/>
              <a:gd name="T69" fmla="*/ 251 h 3516"/>
              <a:gd name="T70" fmla="*/ 2212 w 2705"/>
              <a:gd name="T71" fmla="*/ 422 h 3516"/>
              <a:gd name="T72" fmla="*/ 2337 w 2705"/>
              <a:gd name="T73" fmla="*/ 624 h 3516"/>
              <a:gd name="T74" fmla="*/ 2417 w 2705"/>
              <a:gd name="T75" fmla="*/ 853 h 3516"/>
              <a:gd name="T76" fmla="*/ 2444 w 2705"/>
              <a:gd name="T77" fmla="*/ 1100 h 3516"/>
              <a:gd name="T78" fmla="*/ 2544 w 2705"/>
              <a:gd name="T79" fmla="*/ 1423 h 3516"/>
              <a:gd name="T80" fmla="*/ 2625 w 2705"/>
              <a:gd name="T81" fmla="*/ 1467 h 3516"/>
              <a:gd name="T82" fmla="*/ 2683 w 2705"/>
              <a:gd name="T83" fmla="*/ 1551 h 3516"/>
              <a:gd name="T84" fmla="*/ 2705 w 2705"/>
              <a:gd name="T85" fmla="*/ 1664 h 3516"/>
              <a:gd name="T86" fmla="*/ 2695 w 2705"/>
              <a:gd name="T87" fmla="*/ 3349 h 3516"/>
              <a:gd name="T88" fmla="*/ 2648 w 2705"/>
              <a:gd name="T89" fmla="*/ 3444 h 3516"/>
              <a:gd name="T90" fmla="*/ 2573 w 2705"/>
              <a:gd name="T91" fmla="*/ 3504 h 3516"/>
              <a:gd name="T92" fmla="*/ 192 w 2705"/>
              <a:gd name="T93" fmla="*/ 3516 h 3516"/>
              <a:gd name="T94" fmla="*/ 104 w 2705"/>
              <a:gd name="T95" fmla="*/ 3489 h 3516"/>
              <a:gd name="T96" fmla="*/ 37 w 2705"/>
              <a:gd name="T97" fmla="*/ 3416 h 3516"/>
              <a:gd name="T98" fmla="*/ 2 w 2705"/>
              <a:gd name="T99" fmla="*/ 3311 h 3516"/>
              <a:gd name="T100" fmla="*/ 2 w 2705"/>
              <a:gd name="T101" fmla="*/ 1624 h 3516"/>
              <a:gd name="T102" fmla="*/ 37 w 2705"/>
              <a:gd name="T103" fmla="*/ 1520 h 3516"/>
              <a:gd name="T104" fmla="*/ 104 w 2705"/>
              <a:gd name="T105" fmla="*/ 1448 h 3516"/>
              <a:gd name="T106" fmla="*/ 192 w 2705"/>
              <a:gd name="T107" fmla="*/ 1420 h 3516"/>
              <a:gd name="T108" fmla="*/ 263 w 2705"/>
              <a:gd name="T109" fmla="*/ 1015 h 3516"/>
              <a:gd name="T110" fmla="*/ 309 w 2705"/>
              <a:gd name="T111" fmla="*/ 774 h 3516"/>
              <a:gd name="T112" fmla="*/ 405 w 2705"/>
              <a:gd name="T113" fmla="*/ 553 h 3516"/>
              <a:gd name="T114" fmla="*/ 543 w 2705"/>
              <a:gd name="T115" fmla="*/ 361 h 3516"/>
              <a:gd name="T116" fmla="*/ 718 w 2705"/>
              <a:gd name="T117" fmla="*/ 203 h 3516"/>
              <a:gd name="T118" fmla="*/ 924 w 2705"/>
              <a:gd name="T119" fmla="*/ 86 h 3516"/>
              <a:gd name="T120" fmla="*/ 1155 w 2705"/>
              <a:gd name="T121" fmla="*/ 16 h 3516"/>
              <a:gd name="T122" fmla="*/ 1335 w 2705"/>
              <a:gd name="T123" fmla="*/ 0 h 3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5" h="3516">
                <a:moveTo>
                  <a:pt x="1352" y="1965"/>
                </a:moveTo>
                <a:lnTo>
                  <a:pt x="1335" y="1965"/>
                </a:lnTo>
                <a:lnTo>
                  <a:pt x="1320" y="1965"/>
                </a:lnTo>
                <a:lnTo>
                  <a:pt x="1279" y="1970"/>
                </a:lnTo>
                <a:lnTo>
                  <a:pt x="1241" y="1980"/>
                </a:lnTo>
                <a:lnTo>
                  <a:pt x="1206" y="1996"/>
                </a:lnTo>
                <a:lnTo>
                  <a:pt x="1171" y="2017"/>
                </a:lnTo>
                <a:lnTo>
                  <a:pt x="1141" y="2042"/>
                </a:lnTo>
                <a:lnTo>
                  <a:pt x="1115" y="2071"/>
                </a:lnTo>
                <a:lnTo>
                  <a:pt x="1092" y="2103"/>
                </a:lnTo>
                <a:lnTo>
                  <a:pt x="1074" y="2139"/>
                </a:lnTo>
                <a:lnTo>
                  <a:pt x="1061" y="2177"/>
                </a:lnTo>
                <a:lnTo>
                  <a:pt x="1052" y="2217"/>
                </a:lnTo>
                <a:lnTo>
                  <a:pt x="1049" y="2258"/>
                </a:lnTo>
                <a:lnTo>
                  <a:pt x="1051" y="2298"/>
                </a:lnTo>
                <a:lnTo>
                  <a:pt x="1060" y="2337"/>
                </a:lnTo>
                <a:lnTo>
                  <a:pt x="1072" y="2373"/>
                </a:lnTo>
                <a:lnTo>
                  <a:pt x="1089" y="2406"/>
                </a:lnTo>
                <a:lnTo>
                  <a:pt x="1109" y="2438"/>
                </a:lnTo>
                <a:lnTo>
                  <a:pt x="1135" y="2466"/>
                </a:lnTo>
                <a:lnTo>
                  <a:pt x="1135" y="2952"/>
                </a:lnTo>
                <a:lnTo>
                  <a:pt x="1137" y="2975"/>
                </a:lnTo>
                <a:lnTo>
                  <a:pt x="1146" y="2997"/>
                </a:lnTo>
                <a:lnTo>
                  <a:pt x="1157" y="3016"/>
                </a:lnTo>
                <a:lnTo>
                  <a:pt x="1173" y="3032"/>
                </a:lnTo>
                <a:lnTo>
                  <a:pt x="1193" y="3044"/>
                </a:lnTo>
                <a:lnTo>
                  <a:pt x="1214" y="3052"/>
                </a:lnTo>
                <a:lnTo>
                  <a:pt x="1238" y="3054"/>
                </a:lnTo>
                <a:lnTo>
                  <a:pt x="1467" y="3054"/>
                </a:lnTo>
                <a:lnTo>
                  <a:pt x="1490" y="3052"/>
                </a:lnTo>
                <a:lnTo>
                  <a:pt x="1512" y="3044"/>
                </a:lnTo>
                <a:lnTo>
                  <a:pt x="1531" y="3032"/>
                </a:lnTo>
                <a:lnTo>
                  <a:pt x="1547" y="3016"/>
                </a:lnTo>
                <a:lnTo>
                  <a:pt x="1559" y="2997"/>
                </a:lnTo>
                <a:lnTo>
                  <a:pt x="1566" y="2975"/>
                </a:lnTo>
                <a:lnTo>
                  <a:pt x="1570" y="2952"/>
                </a:lnTo>
                <a:lnTo>
                  <a:pt x="1570" y="2466"/>
                </a:lnTo>
                <a:lnTo>
                  <a:pt x="1594" y="2438"/>
                </a:lnTo>
                <a:lnTo>
                  <a:pt x="1616" y="2406"/>
                </a:lnTo>
                <a:lnTo>
                  <a:pt x="1633" y="2373"/>
                </a:lnTo>
                <a:lnTo>
                  <a:pt x="1645" y="2337"/>
                </a:lnTo>
                <a:lnTo>
                  <a:pt x="1653" y="2298"/>
                </a:lnTo>
                <a:lnTo>
                  <a:pt x="1655" y="2258"/>
                </a:lnTo>
                <a:lnTo>
                  <a:pt x="1652" y="2217"/>
                </a:lnTo>
                <a:lnTo>
                  <a:pt x="1643" y="2177"/>
                </a:lnTo>
                <a:lnTo>
                  <a:pt x="1631" y="2139"/>
                </a:lnTo>
                <a:lnTo>
                  <a:pt x="1612" y="2103"/>
                </a:lnTo>
                <a:lnTo>
                  <a:pt x="1590" y="2071"/>
                </a:lnTo>
                <a:lnTo>
                  <a:pt x="1563" y="2042"/>
                </a:lnTo>
                <a:lnTo>
                  <a:pt x="1533" y="2017"/>
                </a:lnTo>
                <a:lnTo>
                  <a:pt x="1499" y="1996"/>
                </a:lnTo>
                <a:lnTo>
                  <a:pt x="1464" y="1980"/>
                </a:lnTo>
                <a:lnTo>
                  <a:pt x="1425" y="1970"/>
                </a:lnTo>
                <a:lnTo>
                  <a:pt x="1384" y="1965"/>
                </a:lnTo>
                <a:lnTo>
                  <a:pt x="1369" y="1965"/>
                </a:lnTo>
                <a:lnTo>
                  <a:pt x="1352" y="1965"/>
                </a:lnTo>
                <a:close/>
                <a:moveTo>
                  <a:pt x="1352" y="454"/>
                </a:moveTo>
                <a:lnTo>
                  <a:pt x="1287" y="458"/>
                </a:lnTo>
                <a:lnTo>
                  <a:pt x="1224" y="468"/>
                </a:lnTo>
                <a:lnTo>
                  <a:pt x="1163" y="484"/>
                </a:lnTo>
                <a:lnTo>
                  <a:pt x="1104" y="505"/>
                </a:lnTo>
                <a:lnTo>
                  <a:pt x="1047" y="533"/>
                </a:lnTo>
                <a:lnTo>
                  <a:pt x="995" y="565"/>
                </a:lnTo>
                <a:lnTo>
                  <a:pt x="945" y="603"/>
                </a:lnTo>
                <a:lnTo>
                  <a:pt x="900" y="644"/>
                </a:lnTo>
                <a:lnTo>
                  <a:pt x="859" y="690"/>
                </a:lnTo>
                <a:lnTo>
                  <a:pt x="822" y="741"/>
                </a:lnTo>
                <a:lnTo>
                  <a:pt x="790" y="793"/>
                </a:lnTo>
                <a:lnTo>
                  <a:pt x="762" y="850"/>
                </a:lnTo>
                <a:lnTo>
                  <a:pt x="741" y="909"/>
                </a:lnTo>
                <a:lnTo>
                  <a:pt x="725" y="971"/>
                </a:lnTo>
                <a:lnTo>
                  <a:pt x="715" y="1034"/>
                </a:lnTo>
                <a:lnTo>
                  <a:pt x="712" y="1100"/>
                </a:lnTo>
                <a:lnTo>
                  <a:pt x="712" y="1420"/>
                </a:lnTo>
                <a:lnTo>
                  <a:pt x="1993" y="1420"/>
                </a:lnTo>
                <a:lnTo>
                  <a:pt x="1993" y="1100"/>
                </a:lnTo>
                <a:lnTo>
                  <a:pt x="1989" y="1034"/>
                </a:lnTo>
                <a:lnTo>
                  <a:pt x="1979" y="971"/>
                </a:lnTo>
                <a:lnTo>
                  <a:pt x="1964" y="909"/>
                </a:lnTo>
                <a:lnTo>
                  <a:pt x="1942" y="850"/>
                </a:lnTo>
                <a:lnTo>
                  <a:pt x="1914" y="793"/>
                </a:lnTo>
                <a:lnTo>
                  <a:pt x="1882" y="741"/>
                </a:lnTo>
                <a:lnTo>
                  <a:pt x="1846" y="690"/>
                </a:lnTo>
                <a:lnTo>
                  <a:pt x="1804" y="644"/>
                </a:lnTo>
                <a:lnTo>
                  <a:pt x="1759" y="603"/>
                </a:lnTo>
                <a:lnTo>
                  <a:pt x="1710" y="565"/>
                </a:lnTo>
                <a:lnTo>
                  <a:pt x="1657" y="533"/>
                </a:lnTo>
                <a:lnTo>
                  <a:pt x="1601" y="505"/>
                </a:lnTo>
                <a:lnTo>
                  <a:pt x="1542" y="484"/>
                </a:lnTo>
                <a:lnTo>
                  <a:pt x="1481" y="468"/>
                </a:lnTo>
                <a:lnTo>
                  <a:pt x="1418" y="458"/>
                </a:lnTo>
                <a:lnTo>
                  <a:pt x="1352" y="454"/>
                </a:lnTo>
                <a:close/>
                <a:moveTo>
                  <a:pt x="1351" y="0"/>
                </a:moveTo>
                <a:lnTo>
                  <a:pt x="1353" y="0"/>
                </a:lnTo>
                <a:lnTo>
                  <a:pt x="1369" y="0"/>
                </a:lnTo>
                <a:lnTo>
                  <a:pt x="1384" y="0"/>
                </a:lnTo>
                <a:lnTo>
                  <a:pt x="1468" y="6"/>
                </a:lnTo>
                <a:lnTo>
                  <a:pt x="1549" y="16"/>
                </a:lnTo>
                <a:lnTo>
                  <a:pt x="1628" y="34"/>
                </a:lnTo>
                <a:lnTo>
                  <a:pt x="1706" y="57"/>
                </a:lnTo>
                <a:lnTo>
                  <a:pt x="1781" y="86"/>
                </a:lnTo>
                <a:lnTo>
                  <a:pt x="1852" y="119"/>
                </a:lnTo>
                <a:lnTo>
                  <a:pt x="1921" y="159"/>
                </a:lnTo>
                <a:lnTo>
                  <a:pt x="1986" y="203"/>
                </a:lnTo>
                <a:lnTo>
                  <a:pt x="2048" y="251"/>
                </a:lnTo>
                <a:lnTo>
                  <a:pt x="2107" y="304"/>
                </a:lnTo>
                <a:lnTo>
                  <a:pt x="2162" y="361"/>
                </a:lnTo>
                <a:lnTo>
                  <a:pt x="2212" y="422"/>
                </a:lnTo>
                <a:lnTo>
                  <a:pt x="2258" y="486"/>
                </a:lnTo>
                <a:lnTo>
                  <a:pt x="2300" y="553"/>
                </a:lnTo>
                <a:lnTo>
                  <a:pt x="2337" y="624"/>
                </a:lnTo>
                <a:lnTo>
                  <a:pt x="2368" y="698"/>
                </a:lnTo>
                <a:lnTo>
                  <a:pt x="2395" y="774"/>
                </a:lnTo>
                <a:lnTo>
                  <a:pt x="2417" y="853"/>
                </a:lnTo>
                <a:lnTo>
                  <a:pt x="2432" y="933"/>
                </a:lnTo>
                <a:lnTo>
                  <a:pt x="2441" y="1015"/>
                </a:lnTo>
                <a:lnTo>
                  <a:pt x="2444" y="1100"/>
                </a:lnTo>
                <a:lnTo>
                  <a:pt x="2444" y="1420"/>
                </a:lnTo>
                <a:lnTo>
                  <a:pt x="2513" y="1420"/>
                </a:lnTo>
                <a:lnTo>
                  <a:pt x="2544" y="1423"/>
                </a:lnTo>
                <a:lnTo>
                  <a:pt x="2573" y="1433"/>
                </a:lnTo>
                <a:lnTo>
                  <a:pt x="2601" y="1448"/>
                </a:lnTo>
                <a:lnTo>
                  <a:pt x="2625" y="1467"/>
                </a:lnTo>
                <a:lnTo>
                  <a:pt x="2648" y="1492"/>
                </a:lnTo>
                <a:lnTo>
                  <a:pt x="2667" y="1520"/>
                </a:lnTo>
                <a:lnTo>
                  <a:pt x="2683" y="1551"/>
                </a:lnTo>
                <a:lnTo>
                  <a:pt x="2695" y="1587"/>
                </a:lnTo>
                <a:lnTo>
                  <a:pt x="2702" y="1624"/>
                </a:lnTo>
                <a:lnTo>
                  <a:pt x="2705" y="1664"/>
                </a:lnTo>
                <a:lnTo>
                  <a:pt x="2705" y="3271"/>
                </a:lnTo>
                <a:lnTo>
                  <a:pt x="2702" y="3311"/>
                </a:lnTo>
                <a:lnTo>
                  <a:pt x="2695" y="3349"/>
                </a:lnTo>
                <a:lnTo>
                  <a:pt x="2683" y="3384"/>
                </a:lnTo>
                <a:lnTo>
                  <a:pt x="2667" y="3416"/>
                </a:lnTo>
                <a:lnTo>
                  <a:pt x="2648" y="3444"/>
                </a:lnTo>
                <a:lnTo>
                  <a:pt x="2625" y="3468"/>
                </a:lnTo>
                <a:lnTo>
                  <a:pt x="2601" y="3489"/>
                </a:lnTo>
                <a:lnTo>
                  <a:pt x="2573" y="3504"/>
                </a:lnTo>
                <a:lnTo>
                  <a:pt x="2544" y="3513"/>
                </a:lnTo>
                <a:lnTo>
                  <a:pt x="2513" y="3516"/>
                </a:lnTo>
                <a:lnTo>
                  <a:pt x="192" y="3516"/>
                </a:lnTo>
                <a:lnTo>
                  <a:pt x="161" y="3513"/>
                </a:lnTo>
                <a:lnTo>
                  <a:pt x="132" y="3504"/>
                </a:lnTo>
                <a:lnTo>
                  <a:pt x="104" y="3489"/>
                </a:lnTo>
                <a:lnTo>
                  <a:pt x="78" y="3468"/>
                </a:lnTo>
                <a:lnTo>
                  <a:pt x="57" y="3444"/>
                </a:lnTo>
                <a:lnTo>
                  <a:pt x="37" y="3416"/>
                </a:lnTo>
                <a:lnTo>
                  <a:pt x="21" y="3384"/>
                </a:lnTo>
                <a:lnTo>
                  <a:pt x="10" y="3349"/>
                </a:lnTo>
                <a:lnTo>
                  <a:pt x="2" y="3311"/>
                </a:lnTo>
                <a:lnTo>
                  <a:pt x="0" y="3271"/>
                </a:lnTo>
                <a:lnTo>
                  <a:pt x="0" y="1664"/>
                </a:lnTo>
                <a:lnTo>
                  <a:pt x="2" y="1624"/>
                </a:lnTo>
                <a:lnTo>
                  <a:pt x="10" y="1587"/>
                </a:lnTo>
                <a:lnTo>
                  <a:pt x="21" y="1551"/>
                </a:lnTo>
                <a:lnTo>
                  <a:pt x="37" y="1520"/>
                </a:lnTo>
                <a:lnTo>
                  <a:pt x="57" y="1492"/>
                </a:lnTo>
                <a:lnTo>
                  <a:pt x="78" y="1467"/>
                </a:lnTo>
                <a:lnTo>
                  <a:pt x="104" y="1448"/>
                </a:lnTo>
                <a:lnTo>
                  <a:pt x="132" y="1433"/>
                </a:lnTo>
                <a:lnTo>
                  <a:pt x="161" y="1423"/>
                </a:lnTo>
                <a:lnTo>
                  <a:pt x="192" y="1420"/>
                </a:lnTo>
                <a:lnTo>
                  <a:pt x="260" y="1420"/>
                </a:lnTo>
                <a:lnTo>
                  <a:pt x="260" y="1100"/>
                </a:lnTo>
                <a:lnTo>
                  <a:pt x="263" y="1015"/>
                </a:lnTo>
                <a:lnTo>
                  <a:pt x="273" y="933"/>
                </a:lnTo>
                <a:lnTo>
                  <a:pt x="288" y="853"/>
                </a:lnTo>
                <a:lnTo>
                  <a:pt x="309" y="774"/>
                </a:lnTo>
                <a:lnTo>
                  <a:pt x="336" y="698"/>
                </a:lnTo>
                <a:lnTo>
                  <a:pt x="367" y="624"/>
                </a:lnTo>
                <a:lnTo>
                  <a:pt x="405" y="553"/>
                </a:lnTo>
                <a:lnTo>
                  <a:pt x="446" y="486"/>
                </a:lnTo>
                <a:lnTo>
                  <a:pt x="492" y="422"/>
                </a:lnTo>
                <a:lnTo>
                  <a:pt x="543" y="361"/>
                </a:lnTo>
                <a:lnTo>
                  <a:pt x="597" y="304"/>
                </a:lnTo>
                <a:lnTo>
                  <a:pt x="656" y="251"/>
                </a:lnTo>
                <a:lnTo>
                  <a:pt x="718" y="203"/>
                </a:lnTo>
                <a:lnTo>
                  <a:pt x="784" y="159"/>
                </a:lnTo>
                <a:lnTo>
                  <a:pt x="852" y="119"/>
                </a:lnTo>
                <a:lnTo>
                  <a:pt x="924" y="86"/>
                </a:lnTo>
                <a:lnTo>
                  <a:pt x="999" y="57"/>
                </a:lnTo>
                <a:lnTo>
                  <a:pt x="1076" y="34"/>
                </a:lnTo>
                <a:lnTo>
                  <a:pt x="1155" y="16"/>
                </a:lnTo>
                <a:lnTo>
                  <a:pt x="1237" y="6"/>
                </a:lnTo>
                <a:lnTo>
                  <a:pt x="1320" y="0"/>
                </a:lnTo>
                <a:lnTo>
                  <a:pt x="1335" y="0"/>
                </a:lnTo>
                <a:lnTo>
                  <a:pt x="1351" y="0"/>
                </a:lnTo>
                <a:close/>
              </a:path>
            </a:pathLst>
          </a:custGeom>
          <a:solidFill>
            <a:srgbClr val="A5A5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0" name="Group 26">
            <a:extLst>
              <a:ext uri="{FF2B5EF4-FFF2-40B4-BE49-F238E27FC236}">
                <a16:creationId xmlns:a16="http://schemas.microsoft.com/office/drawing/2014/main" id="{8D4525FA-6B39-1152-1DA6-A48018AA2D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88943" y="4697489"/>
            <a:ext cx="307660" cy="202731"/>
            <a:chOff x="0" y="1024"/>
            <a:chExt cx="475" cy="313"/>
          </a:xfrm>
          <a:solidFill>
            <a:srgbClr val="4472C4"/>
          </a:solidFill>
        </p:grpSpPr>
        <p:sp>
          <p:nvSpPr>
            <p:cNvPr id="151" name="Freeform 28">
              <a:extLst>
                <a:ext uri="{FF2B5EF4-FFF2-40B4-BE49-F238E27FC236}">
                  <a16:creationId xmlns:a16="http://schemas.microsoft.com/office/drawing/2014/main" id="{507EF6B7-DA45-EC0E-36C2-DDBC2D362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" y="1228"/>
              <a:ext cx="217" cy="63"/>
            </a:xfrm>
            <a:custGeom>
              <a:avLst/>
              <a:gdLst>
                <a:gd name="T0" fmla="*/ 0 w 1518"/>
                <a:gd name="T1" fmla="*/ 0 h 442"/>
                <a:gd name="T2" fmla="*/ 1518 w 1518"/>
                <a:gd name="T3" fmla="*/ 0 h 442"/>
                <a:gd name="T4" fmla="*/ 1518 w 1518"/>
                <a:gd name="T5" fmla="*/ 246 h 442"/>
                <a:gd name="T6" fmla="*/ 917 w 1518"/>
                <a:gd name="T7" fmla="*/ 246 h 442"/>
                <a:gd name="T8" fmla="*/ 917 w 1518"/>
                <a:gd name="T9" fmla="*/ 353 h 442"/>
                <a:gd name="T10" fmla="*/ 1457 w 1518"/>
                <a:gd name="T11" fmla="*/ 353 h 442"/>
                <a:gd name="T12" fmla="*/ 1457 w 1518"/>
                <a:gd name="T13" fmla="*/ 442 h 442"/>
                <a:gd name="T14" fmla="*/ 0 w 1518"/>
                <a:gd name="T15" fmla="*/ 442 h 442"/>
                <a:gd name="T16" fmla="*/ 0 w 1518"/>
                <a:gd name="T17" fmla="*/ 353 h 442"/>
                <a:gd name="T18" fmla="*/ 463 w 1518"/>
                <a:gd name="T19" fmla="*/ 353 h 442"/>
                <a:gd name="T20" fmla="*/ 463 w 1518"/>
                <a:gd name="T21" fmla="*/ 246 h 442"/>
                <a:gd name="T22" fmla="*/ 0 w 1518"/>
                <a:gd name="T23" fmla="*/ 246 h 442"/>
                <a:gd name="T24" fmla="*/ 0 w 1518"/>
                <a:gd name="T2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8" h="442">
                  <a:moveTo>
                    <a:pt x="0" y="0"/>
                  </a:moveTo>
                  <a:lnTo>
                    <a:pt x="1518" y="0"/>
                  </a:lnTo>
                  <a:lnTo>
                    <a:pt x="1518" y="246"/>
                  </a:lnTo>
                  <a:lnTo>
                    <a:pt x="917" y="246"/>
                  </a:lnTo>
                  <a:lnTo>
                    <a:pt x="917" y="353"/>
                  </a:lnTo>
                  <a:lnTo>
                    <a:pt x="1457" y="353"/>
                  </a:lnTo>
                  <a:lnTo>
                    <a:pt x="1457" y="442"/>
                  </a:lnTo>
                  <a:lnTo>
                    <a:pt x="0" y="442"/>
                  </a:lnTo>
                  <a:lnTo>
                    <a:pt x="0" y="353"/>
                  </a:lnTo>
                  <a:lnTo>
                    <a:pt x="463" y="353"/>
                  </a:lnTo>
                  <a:lnTo>
                    <a:pt x="463" y="246"/>
                  </a:lnTo>
                  <a:lnTo>
                    <a:pt x="0" y="2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 29">
              <a:extLst>
                <a:ext uri="{FF2B5EF4-FFF2-40B4-BE49-F238E27FC236}">
                  <a16:creationId xmlns:a16="http://schemas.microsoft.com/office/drawing/2014/main" id="{BAB98504-85AA-9660-F539-B9E611FAB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" y="1024"/>
              <a:ext cx="370" cy="155"/>
            </a:xfrm>
            <a:custGeom>
              <a:avLst/>
              <a:gdLst>
                <a:gd name="T0" fmla="*/ 0 w 2587"/>
                <a:gd name="T1" fmla="*/ 0 h 1079"/>
                <a:gd name="T2" fmla="*/ 2587 w 2587"/>
                <a:gd name="T3" fmla="*/ 0 h 1079"/>
                <a:gd name="T4" fmla="*/ 2587 w 2587"/>
                <a:gd name="T5" fmla="*/ 1079 h 1079"/>
                <a:gd name="T6" fmla="*/ 2398 w 2587"/>
                <a:gd name="T7" fmla="*/ 1079 h 1079"/>
                <a:gd name="T8" fmla="*/ 2398 w 2587"/>
                <a:gd name="T9" fmla="*/ 190 h 1079"/>
                <a:gd name="T10" fmla="*/ 188 w 2587"/>
                <a:gd name="T11" fmla="*/ 190 h 1079"/>
                <a:gd name="T12" fmla="*/ 188 w 2587"/>
                <a:gd name="T13" fmla="*/ 595 h 1079"/>
                <a:gd name="T14" fmla="*/ 0 w 2587"/>
                <a:gd name="T15" fmla="*/ 595 h 1079"/>
                <a:gd name="T16" fmla="*/ 0 w 2587"/>
                <a:gd name="T17" fmla="*/ 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7" h="1079">
                  <a:moveTo>
                    <a:pt x="0" y="0"/>
                  </a:moveTo>
                  <a:lnTo>
                    <a:pt x="2587" y="0"/>
                  </a:lnTo>
                  <a:lnTo>
                    <a:pt x="2587" y="1079"/>
                  </a:lnTo>
                  <a:lnTo>
                    <a:pt x="2398" y="1079"/>
                  </a:lnTo>
                  <a:lnTo>
                    <a:pt x="2398" y="190"/>
                  </a:lnTo>
                  <a:lnTo>
                    <a:pt x="188" y="190"/>
                  </a:lnTo>
                  <a:lnTo>
                    <a:pt x="188" y="595"/>
                  </a:lnTo>
                  <a:lnTo>
                    <a:pt x="0" y="5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 30">
              <a:extLst>
                <a:ext uri="{FF2B5EF4-FFF2-40B4-BE49-F238E27FC236}">
                  <a16:creationId xmlns:a16="http://schemas.microsoft.com/office/drawing/2014/main" id="{DECD8087-63B4-F895-894F-21765A02A1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118"/>
              <a:ext cx="141" cy="213"/>
            </a:xfrm>
            <a:custGeom>
              <a:avLst/>
              <a:gdLst>
                <a:gd name="T0" fmla="*/ 515 w 988"/>
                <a:gd name="T1" fmla="*/ 1320 h 1491"/>
                <a:gd name="T2" fmla="*/ 500 w 988"/>
                <a:gd name="T3" fmla="*/ 1323 h 1491"/>
                <a:gd name="T4" fmla="*/ 487 w 988"/>
                <a:gd name="T5" fmla="*/ 1330 h 1491"/>
                <a:gd name="T6" fmla="*/ 476 w 988"/>
                <a:gd name="T7" fmla="*/ 1340 h 1491"/>
                <a:gd name="T8" fmla="*/ 470 w 988"/>
                <a:gd name="T9" fmla="*/ 1354 h 1491"/>
                <a:gd name="T10" fmla="*/ 467 w 988"/>
                <a:gd name="T11" fmla="*/ 1368 h 1491"/>
                <a:gd name="T12" fmla="*/ 470 w 988"/>
                <a:gd name="T13" fmla="*/ 1384 h 1491"/>
                <a:gd name="T14" fmla="*/ 476 w 988"/>
                <a:gd name="T15" fmla="*/ 1396 h 1491"/>
                <a:gd name="T16" fmla="*/ 487 w 988"/>
                <a:gd name="T17" fmla="*/ 1406 h 1491"/>
                <a:gd name="T18" fmla="*/ 500 w 988"/>
                <a:gd name="T19" fmla="*/ 1414 h 1491"/>
                <a:gd name="T20" fmla="*/ 515 w 988"/>
                <a:gd name="T21" fmla="*/ 1416 h 1491"/>
                <a:gd name="T22" fmla="*/ 530 w 988"/>
                <a:gd name="T23" fmla="*/ 1414 h 1491"/>
                <a:gd name="T24" fmla="*/ 543 w 988"/>
                <a:gd name="T25" fmla="*/ 1407 h 1491"/>
                <a:gd name="T26" fmla="*/ 554 w 988"/>
                <a:gd name="T27" fmla="*/ 1397 h 1491"/>
                <a:gd name="T28" fmla="*/ 560 w 988"/>
                <a:gd name="T29" fmla="*/ 1384 h 1491"/>
                <a:gd name="T30" fmla="*/ 563 w 988"/>
                <a:gd name="T31" fmla="*/ 1368 h 1491"/>
                <a:gd name="T32" fmla="*/ 560 w 988"/>
                <a:gd name="T33" fmla="*/ 1354 h 1491"/>
                <a:gd name="T34" fmla="*/ 554 w 988"/>
                <a:gd name="T35" fmla="*/ 1340 h 1491"/>
                <a:gd name="T36" fmla="*/ 543 w 988"/>
                <a:gd name="T37" fmla="*/ 1330 h 1491"/>
                <a:gd name="T38" fmla="*/ 530 w 988"/>
                <a:gd name="T39" fmla="*/ 1323 h 1491"/>
                <a:gd name="T40" fmla="*/ 515 w 988"/>
                <a:gd name="T41" fmla="*/ 1320 h 1491"/>
                <a:gd name="T42" fmla="*/ 143 w 988"/>
                <a:gd name="T43" fmla="*/ 144 h 1491"/>
                <a:gd name="T44" fmla="*/ 143 w 988"/>
                <a:gd name="T45" fmla="*/ 1244 h 1491"/>
                <a:gd name="T46" fmla="*/ 845 w 988"/>
                <a:gd name="T47" fmla="*/ 1244 h 1491"/>
                <a:gd name="T48" fmla="*/ 845 w 988"/>
                <a:gd name="T49" fmla="*/ 144 h 1491"/>
                <a:gd name="T50" fmla="*/ 143 w 988"/>
                <a:gd name="T51" fmla="*/ 144 h 1491"/>
                <a:gd name="T52" fmla="*/ 0 w 988"/>
                <a:gd name="T53" fmla="*/ 0 h 1491"/>
                <a:gd name="T54" fmla="*/ 988 w 988"/>
                <a:gd name="T55" fmla="*/ 0 h 1491"/>
                <a:gd name="T56" fmla="*/ 988 w 988"/>
                <a:gd name="T57" fmla="*/ 1491 h 1491"/>
                <a:gd name="T58" fmla="*/ 0 w 988"/>
                <a:gd name="T59" fmla="*/ 1491 h 1491"/>
                <a:gd name="T60" fmla="*/ 0 w 988"/>
                <a:gd name="T61" fmla="*/ 0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8" h="1491">
                  <a:moveTo>
                    <a:pt x="515" y="1320"/>
                  </a:moveTo>
                  <a:lnTo>
                    <a:pt x="500" y="1323"/>
                  </a:lnTo>
                  <a:lnTo>
                    <a:pt x="487" y="1330"/>
                  </a:lnTo>
                  <a:lnTo>
                    <a:pt x="476" y="1340"/>
                  </a:lnTo>
                  <a:lnTo>
                    <a:pt x="470" y="1354"/>
                  </a:lnTo>
                  <a:lnTo>
                    <a:pt x="467" y="1368"/>
                  </a:lnTo>
                  <a:lnTo>
                    <a:pt x="470" y="1384"/>
                  </a:lnTo>
                  <a:lnTo>
                    <a:pt x="476" y="1396"/>
                  </a:lnTo>
                  <a:lnTo>
                    <a:pt x="487" y="1406"/>
                  </a:lnTo>
                  <a:lnTo>
                    <a:pt x="500" y="1414"/>
                  </a:lnTo>
                  <a:lnTo>
                    <a:pt x="515" y="1416"/>
                  </a:lnTo>
                  <a:lnTo>
                    <a:pt x="530" y="1414"/>
                  </a:lnTo>
                  <a:lnTo>
                    <a:pt x="543" y="1407"/>
                  </a:lnTo>
                  <a:lnTo>
                    <a:pt x="554" y="1397"/>
                  </a:lnTo>
                  <a:lnTo>
                    <a:pt x="560" y="1384"/>
                  </a:lnTo>
                  <a:lnTo>
                    <a:pt x="563" y="1368"/>
                  </a:lnTo>
                  <a:lnTo>
                    <a:pt x="560" y="1354"/>
                  </a:lnTo>
                  <a:lnTo>
                    <a:pt x="554" y="1340"/>
                  </a:lnTo>
                  <a:lnTo>
                    <a:pt x="543" y="1330"/>
                  </a:lnTo>
                  <a:lnTo>
                    <a:pt x="530" y="1323"/>
                  </a:lnTo>
                  <a:lnTo>
                    <a:pt x="515" y="1320"/>
                  </a:lnTo>
                  <a:close/>
                  <a:moveTo>
                    <a:pt x="143" y="144"/>
                  </a:moveTo>
                  <a:lnTo>
                    <a:pt x="143" y="1244"/>
                  </a:lnTo>
                  <a:lnTo>
                    <a:pt x="845" y="1244"/>
                  </a:lnTo>
                  <a:lnTo>
                    <a:pt x="845" y="144"/>
                  </a:lnTo>
                  <a:lnTo>
                    <a:pt x="143" y="144"/>
                  </a:lnTo>
                  <a:close/>
                  <a:moveTo>
                    <a:pt x="0" y="0"/>
                  </a:moveTo>
                  <a:lnTo>
                    <a:pt x="988" y="0"/>
                  </a:lnTo>
                  <a:lnTo>
                    <a:pt x="988" y="1491"/>
                  </a:lnTo>
                  <a:lnTo>
                    <a:pt x="0" y="149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4DF88F4F-6E56-AD36-59BA-36EC082F1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" y="1187"/>
              <a:ext cx="99" cy="150"/>
            </a:xfrm>
            <a:custGeom>
              <a:avLst/>
              <a:gdLst>
                <a:gd name="T0" fmla="*/ 338 w 689"/>
                <a:gd name="T1" fmla="*/ 936 h 1050"/>
                <a:gd name="T2" fmla="*/ 320 w 689"/>
                <a:gd name="T3" fmla="*/ 954 h 1050"/>
                <a:gd name="T4" fmla="*/ 320 w 689"/>
                <a:gd name="T5" fmla="*/ 982 h 1050"/>
                <a:gd name="T6" fmla="*/ 338 w 689"/>
                <a:gd name="T7" fmla="*/ 1002 h 1050"/>
                <a:gd name="T8" fmla="*/ 366 w 689"/>
                <a:gd name="T9" fmla="*/ 1002 h 1050"/>
                <a:gd name="T10" fmla="*/ 386 w 689"/>
                <a:gd name="T11" fmla="*/ 982 h 1050"/>
                <a:gd name="T12" fmla="*/ 386 w 689"/>
                <a:gd name="T13" fmla="*/ 954 h 1050"/>
                <a:gd name="T14" fmla="*/ 366 w 689"/>
                <a:gd name="T15" fmla="*/ 936 h 1050"/>
                <a:gd name="T16" fmla="*/ 100 w 689"/>
                <a:gd name="T17" fmla="*/ 160 h 1050"/>
                <a:gd name="T18" fmla="*/ 124 w 689"/>
                <a:gd name="T19" fmla="*/ 882 h 1050"/>
                <a:gd name="T20" fmla="*/ 188 w 689"/>
                <a:gd name="T21" fmla="*/ 882 h 1050"/>
                <a:gd name="T22" fmla="*/ 269 w 689"/>
                <a:gd name="T23" fmla="*/ 882 h 1050"/>
                <a:gd name="T24" fmla="*/ 361 w 689"/>
                <a:gd name="T25" fmla="*/ 882 h 1050"/>
                <a:gd name="T26" fmla="*/ 456 w 689"/>
                <a:gd name="T27" fmla="*/ 882 h 1050"/>
                <a:gd name="T28" fmla="*/ 547 w 689"/>
                <a:gd name="T29" fmla="*/ 882 h 1050"/>
                <a:gd name="T30" fmla="*/ 589 w 689"/>
                <a:gd name="T31" fmla="*/ 160 h 1050"/>
                <a:gd name="T32" fmla="*/ 269 w 689"/>
                <a:gd name="T33" fmla="*/ 95 h 1050"/>
                <a:gd name="T34" fmla="*/ 447 w 689"/>
                <a:gd name="T35" fmla="*/ 108 h 1050"/>
                <a:gd name="T36" fmla="*/ 269 w 689"/>
                <a:gd name="T37" fmla="*/ 95 h 1050"/>
                <a:gd name="T38" fmla="*/ 355 w 689"/>
                <a:gd name="T39" fmla="*/ 44 h 1050"/>
                <a:gd name="T40" fmla="*/ 347 w 689"/>
                <a:gd name="T41" fmla="*/ 48 h 1050"/>
                <a:gd name="T42" fmla="*/ 343 w 689"/>
                <a:gd name="T43" fmla="*/ 55 h 1050"/>
                <a:gd name="T44" fmla="*/ 344 w 689"/>
                <a:gd name="T45" fmla="*/ 63 h 1050"/>
                <a:gd name="T46" fmla="*/ 349 w 689"/>
                <a:gd name="T47" fmla="*/ 71 h 1050"/>
                <a:gd name="T48" fmla="*/ 359 w 689"/>
                <a:gd name="T49" fmla="*/ 74 h 1050"/>
                <a:gd name="T50" fmla="*/ 367 w 689"/>
                <a:gd name="T51" fmla="*/ 71 h 1050"/>
                <a:gd name="T52" fmla="*/ 372 w 689"/>
                <a:gd name="T53" fmla="*/ 63 h 1050"/>
                <a:gd name="T54" fmla="*/ 373 w 689"/>
                <a:gd name="T55" fmla="*/ 55 h 1050"/>
                <a:gd name="T56" fmla="*/ 369 w 689"/>
                <a:gd name="T57" fmla="*/ 48 h 1050"/>
                <a:gd name="T58" fmla="*/ 362 w 689"/>
                <a:gd name="T59" fmla="*/ 44 h 1050"/>
                <a:gd name="T60" fmla="*/ 0 w 689"/>
                <a:gd name="T61" fmla="*/ 0 h 1050"/>
                <a:gd name="T62" fmla="*/ 689 w 689"/>
                <a:gd name="T63" fmla="*/ 1050 h 1050"/>
                <a:gd name="T64" fmla="*/ 0 w 689"/>
                <a:gd name="T65" fmla="*/ 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9" h="1050">
                  <a:moveTo>
                    <a:pt x="353" y="933"/>
                  </a:moveTo>
                  <a:lnTo>
                    <a:pt x="338" y="936"/>
                  </a:lnTo>
                  <a:lnTo>
                    <a:pt x="327" y="943"/>
                  </a:lnTo>
                  <a:lnTo>
                    <a:pt x="320" y="954"/>
                  </a:lnTo>
                  <a:lnTo>
                    <a:pt x="316" y="969"/>
                  </a:lnTo>
                  <a:lnTo>
                    <a:pt x="320" y="982"/>
                  </a:lnTo>
                  <a:lnTo>
                    <a:pt x="327" y="994"/>
                  </a:lnTo>
                  <a:lnTo>
                    <a:pt x="338" y="1002"/>
                  </a:lnTo>
                  <a:lnTo>
                    <a:pt x="353" y="1005"/>
                  </a:lnTo>
                  <a:lnTo>
                    <a:pt x="366" y="1002"/>
                  </a:lnTo>
                  <a:lnTo>
                    <a:pt x="377" y="994"/>
                  </a:lnTo>
                  <a:lnTo>
                    <a:pt x="386" y="982"/>
                  </a:lnTo>
                  <a:lnTo>
                    <a:pt x="388" y="969"/>
                  </a:lnTo>
                  <a:lnTo>
                    <a:pt x="386" y="954"/>
                  </a:lnTo>
                  <a:lnTo>
                    <a:pt x="377" y="943"/>
                  </a:lnTo>
                  <a:lnTo>
                    <a:pt x="366" y="936"/>
                  </a:lnTo>
                  <a:lnTo>
                    <a:pt x="353" y="933"/>
                  </a:lnTo>
                  <a:close/>
                  <a:moveTo>
                    <a:pt x="100" y="160"/>
                  </a:moveTo>
                  <a:lnTo>
                    <a:pt x="100" y="882"/>
                  </a:lnTo>
                  <a:lnTo>
                    <a:pt x="124" y="882"/>
                  </a:lnTo>
                  <a:lnTo>
                    <a:pt x="153" y="882"/>
                  </a:lnTo>
                  <a:lnTo>
                    <a:pt x="188" y="882"/>
                  </a:lnTo>
                  <a:lnTo>
                    <a:pt x="227" y="882"/>
                  </a:lnTo>
                  <a:lnTo>
                    <a:pt x="269" y="882"/>
                  </a:lnTo>
                  <a:lnTo>
                    <a:pt x="314" y="882"/>
                  </a:lnTo>
                  <a:lnTo>
                    <a:pt x="361" y="882"/>
                  </a:lnTo>
                  <a:lnTo>
                    <a:pt x="408" y="882"/>
                  </a:lnTo>
                  <a:lnTo>
                    <a:pt x="456" y="882"/>
                  </a:lnTo>
                  <a:lnTo>
                    <a:pt x="502" y="882"/>
                  </a:lnTo>
                  <a:lnTo>
                    <a:pt x="547" y="882"/>
                  </a:lnTo>
                  <a:lnTo>
                    <a:pt x="589" y="881"/>
                  </a:lnTo>
                  <a:lnTo>
                    <a:pt x="589" y="160"/>
                  </a:lnTo>
                  <a:lnTo>
                    <a:pt x="100" y="160"/>
                  </a:lnTo>
                  <a:close/>
                  <a:moveTo>
                    <a:pt x="269" y="95"/>
                  </a:moveTo>
                  <a:lnTo>
                    <a:pt x="269" y="108"/>
                  </a:lnTo>
                  <a:lnTo>
                    <a:pt x="447" y="108"/>
                  </a:lnTo>
                  <a:lnTo>
                    <a:pt x="447" y="95"/>
                  </a:lnTo>
                  <a:lnTo>
                    <a:pt x="269" y="95"/>
                  </a:lnTo>
                  <a:close/>
                  <a:moveTo>
                    <a:pt x="359" y="44"/>
                  </a:moveTo>
                  <a:lnTo>
                    <a:pt x="355" y="44"/>
                  </a:lnTo>
                  <a:lnTo>
                    <a:pt x="350" y="46"/>
                  </a:lnTo>
                  <a:lnTo>
                    <a:pt x="347" y="48"/>
                  </a:lnTo>
                  <a:lnTo>
                    <a:pt x="345" y="51"/>
                  </a:lnTo>
                  <a:lnTo>
                    <a:pt x="343" y="55"/>
                  </a:lnTo>
                  <a:lnTo>
                    <a:pt x="343" y="58"/>
                  </a:lnTo>
                  <a:lnTo>
                    <a:pt x="344" y="63"/>
                  </a:lnTo>
                  <a:lnTo>
                    <a:pt x="346" y="68"/>
                  </a:lnTo>
                  <a:lnTo>
                    <a:pt x="349" y="71"/>
                  </a:lnTo>
                  <a:lnTo>
                    <a:pt x="354" y="73"/>
                  </a:lnTo>
                  <a:lnTo>
                    <a:pt x="359" y="74"/>
                  </a:lnTo>
                  <a:lnTo>
                    <a:pt x="363" y="73"/>
                  </a:lnTo>
                  <a:lnTo>
                    <a:pt x="367" y="71"/>
                  </a:lnTo>
                  <a:lnTo>
                    <a:pt x="370" y="68"/>
                  </a:lnTo>
                  <a:lnTo>
                    <a:pt x="372" y="63"/>
                  </a:lnTo>
                  <a:lnTo>
                    <a:pt x="373" y="58"/>
                  </a:lnTo>
                  <a:lnTo>
                    <a:pt x="373" y="55"/>
                  </a:lnTo>
                  <a:lnTo>
                    <a:pt x="371" y="51"/>
                  </a:lnTo>
                  <a:lnTo>
                    <a:pt x="369" y="48"/>
                  </a:lnTo>
                  <a:lnTo>
                    <a:pt x="366" y="46"/>
                  </a:lnTo>
                  <a:lnTo>
                    <a:pt x="362" y="44"/>
                  </a:lnTo>
                  <a:lnTo>
                    <a:pt x="359" y="44"/>
                  </a:lnTo>
                  <a:close/>
                  <a:moveTo>
                    <a:pt x="0" y="0"/>
                  </a:moveTo>
                  <a:lnTo>
                    <a:pt x="689" y="0"/>
                  </a:lnTo>
                  <a:lnTo>
                    <a:pt x="689" y="1050"/>
                  </a:lnTo>
                  <a:lnTo>
                    <a:pt x="0" y="10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5" name="Freeform 36">
            <a:extLst>
              <a:ext uri="{FF2B5EF4-FFF2-40B4-BE49-F238E27FC236}">
                <a16:creationId xmlns:a16="http://schemas.microsoft.com/office/drawing/2014/main" id="{6DC18347-5552-4AC9-BA3B-C75A6C9E39E3}"/>
              </a:ext>
            </a:extLst>
          </p:cNvPr>
          <p:cNvSpPr>
            <a:spLocks noEditPoints="1"/>
          </p:cNvSpPr>
          <p:nvPr/>
        </p:nvSpPr>
        <p:spPr bwMode="auto">
          <a:xfrm>
            <a:off x="10019805" y="5069168"/>
            <a:ext cx="226443" cy="233636"/>
          </a:xfrm>
          <a:custGeom>
            <a:avLst/>
            <a:gdLst>
              <a:gd name="T0" fmla="*/ 2696 w 2974"/>
              <a:gd name="T1" fmla="*/ 2647 h 3175"/>
              <a:gd name="T2" fmla="*/ 2653 w 2974"/>
              <a:gd name="T3" fmla="*/ 2702 h 3175"/>
              <a:gd name="T4" fmla="*/ 2653 w 2974"/>
              <a:gd name="T5" fmla="*/ 2768 h 3175"/>
              <a:gd name="T6" fmla="*/ 2696 w 2974"/>
              <a:gd name="T7" fmla="*/ 2823 h 3175"/>
              <a:gd name="T8" fmla="*/ 2761 w 2974"/>
              <a:gd name="T9" fmla="*/ 2837 h 3175"/>
              <a:gd name="T10" fmla="*/ 2822 w 2974"/>
              <a:gd name="T11" fmla="*/ 2808 h 3175"/>
              <a:gd name="T12" fmla="*/ 2852 w 2974"/>
              <a:gd name="T13" fmla="*/ 2746 h 3175"/>
              <a:gd name="T14" fmla="*/ 2836 w 2974"/>
              <a:gd name="T15" fmla="*/ 2680 h 3175"/>
              <a:gd name="T16" fmla="*/ 2783 w 2974"/>
              <a:gd name="T17" fmla="*/ 2637 h 3175"/>
              <a:gd name="T18" fmla="*/ 541 w 2974"/>
              <a:gd name="T19" fmla="*/ 0 h 3175"/>
              <a:gd name="T20" fmla="*/ 1190 w 2974"/>
              <a:gd name="T21" fmla="*/ 816 h 3175"/>
              <a:gd name="T22" fmla="*/ 2426 w 2974"/>
              <a:gd name="T23" fmla="*/ 379 h 3175"/>
              <a:gd name="T24" fmla="*/ 2762 w 2974"/>
              <a:gd name="T25" fmla="*/ 718 h 3175"/>
              <a:gd name="T26" fmla="*/ 2912 w 2974"/>
              <a:gd name="T27" fmla="*/ 2566 h 3175"/>
              <a:gd name="T28" fmla="*/ 2948 w 2974"/>
              <a:gd name="T29" fmla="*/ 2621 h 3175"/>
              <a:gd name="T30" fmla="*/ 2974 w 2974"/>
              <a:gd name="T31" fmla="*/ 2715 h 3175"/>
              <a:gd name="T32" fmla="*/ 2960 w 2974"/>
              <a:gd name="T33" fmla="*/ 2810 h 3175"/>
              <a:gd name="T34" fmla="*/ 2907 w 2974"/>
              <a:gd name="T35" fmla="*/ 2894 h 3175"/>
              <a:gd name="T36" fmla="*/ 2824 w 2974"/>
              <a:gd name="T37" fmla="*/ 2949 h 3175"/>
              <a:gd name="T38" fmla="*/ 2730 w 2974"/>
              <a:gd name="T39" fmla="*/ 2962 h 3175"/>
              <a:gd name="T40" fmla="*/ 2637 w 2974"/>
              <a:gd name="T41" fmla="*/ 2936 h 3175"/>
              <a:gd name="T42" fmla="*/ 2582 w 2974"/>
              <a:gd name="T43" fmla="*/ 2898 h 3175"/>
              <a:gd name="T44" fmla="*/ 1459 w 2974"/>
              <a:gd name="T45" fmla="*/ 2121 h 3175"/>
              <a:gd name="T46" fmla="*/ 1211 w 2974"/>
              <a:gd name="T47" fmla="*/ 2271 h 3175"/>
              <a:gd name="T48" fmla="*/ 1157 w 2974"/>
              <a:gd name="T49" fmla="*/ 2357 h 3175"/>
              <a:gd name="T50" fmla="*/ 1075 w 2974"/>
              <a:gd name="T51" fmla="*/ 2460 h 3175"/>
              <a:gd name="T52" fmla="*/ 974 w 2974"/>
              <a:gd name="T53" fmla="*/ 2572 h 3175"/>
              <a:gd name="T54" fmla="*/ 864 w 2974"/>
              <a:gd name="T55" fmla="*/ 2683 h 3175"/>
              <a:gd name="T56" fmla="*/ 754 w 2974"/>
              <a:gd name="T57" fmla="*/ 2786 h 3175"/>
              <a:gd name="T58" fmla="*/ 651 w 2974"/>
              <a:gd name="T59" fmla="*/ 2868 h 3175"/>
              <a:gd name="T60" fmla="*/ 566 w 2974"/>
              <a:gd name="T61" fmla="*/ 2923 h 3175"/>
              <a:gd name="T62" fmla="*/ 418 w 2974"/>
              <a:gd name="T63" fmla="*/ 3175 h 3175"/>
              <a:gd name="T64" fmla="*/ 238 w 2974"/>
              <a:gd name="T65" fmla="*/ 2625 h 3175"/>
              <a:gd name="T66" fmla="*/ 280 w 2974"/>
              <a:gd name="T67" fmla="*/ 2546 h 3175"/>
              <a:gd name="T68" fmla="*/ 355 w 2974"/>
              <a:gd name="T69" fmla="*/ 2448 h 3175"/>
              <a:gd name="T70" fmla="*/ 450 w 2974"/>
              <a:gd name="T71" fmla="*/ 2338 h 3175"/>
              <a:gd name="T72" fmla="*/ 558 w 2974"/>
              <a:gd name="T73" fmla="*/ 2225 h 3175"/>
              <a:gd name="T74" fmla="*/ 669 w 2974"/>
              <a:gd name="T75" fmla="*/ 2119 h 3175"/>
              <a:gd name="T76" fmla="*/ 775 w 2974"/>
              <a:gd name="T77" fmla="*/ 2029 h 3175"/>
              <a:gd name="T78" fmla="*/ 867 w 2974"/>
              <a:gd name="T79" fmla="*/ 1964 h 3175"/>
              <a:gd name="T80" fmla="*/ 859 w 2974"/>
              <a:gd name="T81" fmla="*/ 1882 h 3175"/>
              <a:gd name="T82" fmla="*/ 1339 w 2974"/>
              <a:gd name="T83" fmla="*/ 1635 h 3175"/>
              <a:gd name="T84" fmla="*/ 240 w 2974"/>
              <a:gd name="T85" fmla="*/ 1135 h 3175"/>
              <a:gd name="T86" fmla="*/ 480 w 2974"/>
              <a:gd name="T87" fmla="*/ 759 h 3175"/>
              <a:gd name="T88" fmla="*/ 541 w 2974"/>
              <a:gd name="T89" fmla="*/ 0 h 3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74" h="3175">
                <a:moveTo>
                  <a:pt x="2738" y="2632"/>
                </a:moveTo>
                <a:lnTo>
                  <a:pt x="2716" y="2637"/>
                </a:lnTo>
                <a:lnTo>
                  <a:pt x="2696" y="2647"/>
                </a:lnTo>
                <a:lnTo>
                  <a:pt x="2676" y="2662"/>
                </a:lnTo>
                <a:lnTo>
                  <a:pt x="2662" y="2680"/>
                </a:lnTo>
                <a:lnTo>
                  <a:pt x="2653" y="2702"/>
                </a:lnTo>
                <a:lnTo>
                  <a:pt x="2648" y="2724"/>
                </a:lnTo>
                <a:lnTo>
                  <a:pt x="2649" y="2746"/>
                </a:lnTo>
                <a:lnTo>
                  <a:pt x="2653" y="2768"/>
                </a:lnTo>
                <a:lnTo>
                  <a:pt x="2663" y="2789"/>
                </a:lnTo>
                <a:lnTo>
                  <a:pt x="2677" y="2808"/>
                </a:lnTo>
                <a:lnTo>
                  <a:pt x="2696" y="2823"/>
                </a:lnTo>
                <a:lnTo>
                  <a:pt x="2717" y="2833"/>
                </a:lnTo>
                <a:lnTo>
                  <a:pt x="2738" y="2837"/>
                </a:lnTo>
                <a:lnTo>
                  <a:pt x="2761" y="2837"/>
                </a:lnTo>
                <a:lnTo>
                  <a:pt x="2783" y="2832"/>
                </a:lnTo>
                <a:lnTo>
                  <a:pt x="2804" y="2823"/>
                </a:lnTo>
                <a:lnTo>
                  <a:pt x="2822" y="2808"/>
                </a:lnTo>
                <a:lnTo>
                  <a:pt x="2836" y="2789"/>
                </a:lnTo>
                <a:lnTo>
                  <a:pt x="2846" y="2768"/>
                </a:lnTo>
                <a:lnTo>
                  <a:pt x="2852" y="2746"/>
                </a:lnTo>
                <a:lnTo>
                  <a:pt x="2852" y="2724"/>
                </a:lnTo>
                <a:lnTo>
                  <a:pt x="2846" y="2701"/>
                </a:lnTo>
                <a:lnTo>
                  <a:pt x="2836" y="2680"/>
                </a:lnTo>
                <a:lnTo>
                  <a:pt x="2822" y="2662"/>
                </a:lnTo>
                <a:lnTo>
                  <a:pt x="2804" y="2647"/>
                </a:lnTo>
                <a:lnTo>
                  <a:pt x="2783" y="2637"/>
                </a:lnTo>
                <a:lnTo>
                  <a:pt x="2761" y="2632"/>
                </a:lnTo>
                <a:lnTo>
                  <a:pt x="2738" y="2632"/>
                </a:lnTo>
                <a:close/>
                <a:moveTo>
                  <a:pt x="541" y="0"/>
                </a:moveTo>
                <a:lnTo>
                  <a:pt x="541" y="0"/>
                </a:lnTo>
                <a:lnTo>
                  <a:pt x="1188" y="175"/>
                </a:lnTo>
                <a:lnTo>
                  <a:pt x="1190" y="816"/>
                </a:lnTo>
                <a:lnTo>
                  <a:pt x="1667" y="1301"/>
                </a:lnTo>
                <a:lnTo>
                  <a:pt x="2149" y="815"/>
                </a:lnTo>
                <a:lnTo>
                  <a:pt x="2426" y="379"/>
                </a:lnTo>
                <a:lnTo>
                  <a:pt x="2734" y="205"/>
                </a:lnTo>
                <a:lnTo>
                  <a:pt x="2933" y="407"/>
                </a:lnTo>
                <a:lnTo>
                  <a:pt x="2762" y="718"/>
                </a:lnTo>
                <a:lnTo>
                  <a:pt x="2331" y="999"/>
                </a:lnTo>
                <a:lnTo>
                  <a:pt x="1850" y="1487"/>
                </a:lnTo>
                <a:lnTo>
                  <a:pt x="2912" y="2566"/>
                </a:lnTo>
                <a:lnTo>
                  <a:pt x="2910" y="2567"/>
                </a:lnTo>
                <a:lnTo>
                  <a:pt x="2931" y="2593"/>
                </a:lnTo>
                <a:lnTo>
                  <a:pt x="2948" y="2621"/>
                </a:lnTo>
                <a:lnTo>
                  <a:pt x="2962" y="2651"/>
                </a:lnTo>
                <a:lnTo>
                  <a:pt x="2970" y="2683"/>
                </a:lnTo>
                <a:lnTo>
                  <a:pt x="2974" y="2715"/>
                </a:lnTo>
                <a:lnTo>
                  <a:pt x="2974" y="2747"/>
                </a:lnTo>
                <a:lnTo>
                  <a:pt x="2969" y="2779"/>
                </a:lnTo>
                <a:lnTo>
                  <a:pt x="2960" y="2810"/>
                </a:lnTo>
                <a:lnTo>
                  <a:pt x="2946" y="2840"/>
                </a:lnTo>
                <a:lnTo>
                  <a:pt x="2929" y="2868"/>
                </a:lnTo>
                <a:lnTo>
                  <a:pt x="2907" y="2894"/>
                </a:lnTo>
                <a:lnTo>
                  <a:pt x="2881" y="2917"/>
                </a:lnTo>
                <a:lnTo>
                  <a:pt x="2854" y="2935"/>
                </a:lnTo>
                <a:lnTo>
                  <a:pt x="2824" y="2949"/>
                </a:lnTo>
                <a:lnTo>
                  <a:pt x="2793" y="2957"/>
                </a:lnTo>
                <a:lnTo>
                  <a:pt x="2762" y="2962"/>
                </a:lnTo>
                <a:lnTo>
                  <a:pt x="2730" y="2962"/>
                </a:lnTo>
                <a:lnTo>
                  <a:pt x="2699" y="2958"/>
                </a:lnTo>
                <a:lnTo>
                  <a:pt x="2668" y="2949"/>
                </a:lnTo>
                <a:lnTo>
                  <a:pt x="2637" y="2936"/>
                </a:lnTo>
                <a:lnTo>
                  <a:pt x="2610" y="2918"/>
                </a:lnTo>
                <a:lnTo>
                  <a:pt x="2584" y="2896"/>
                </a:lnTo>
                <a:lnTo>
                  <a:pt x="2582" y="2898"/>
                </a:lnTo>
                <a:lnTo>
                  <a:pt x="1521" y="1820"/>
                </a:lnTo>
                <a:lnTo>
                  <a:pt x="1342" y="2001"/>
                </a:lnTo>
                <a:lnTo>
                  <a:pt x="1459" y="2121"/>
                </a:lnTo>
                <a:lnTo>
                  <a:pt x="1277" y="2305"/>
                </a:lnTo>
                <a:lnTo>
                  <a:pt x="1221" y="2248"/>
                </a:lnTo>
                <a:lnTo>
                  <a:pt x="1211" y="2271"/>
                </a:lnTo>
                <a:lnTo>
                  <a:pt x="1196" y="2297"/>
                </a:lnTo>
                <a:lnTo>
                  <a:pt x="1178" y="2325"/>
                </a:lnTo>
                <a:lnTo>
                  <a:pt x="1157" y="2357"/>
                </a:lnTo>
                <a:lnTo>
                  <a:pt x="1132" y="2390"/>
                </a:lnTo>
                <a:lnTo>
                  <a:pt x="1105" y="2424"/>
                </a:lnTo>
                <a:lnTo>
                  <a:pt x="1075" y="2460"/>
                </a:lnTo>
                <a:lnTo>
                  <a:pt x="1042" y="2498"/>
                </a:lnTo>
                <a:lnTo>
                  <a:pt x="1010" y="2535"/>
                </a:lnTo>
                <a:lnTo>
                  <a:pt x="974" y="2572"/>
                </a:lnTo>
                <a:lnTo>
                  <a:pt x="938" y="2610"/>
                </a:lnTo>
                <a:lnTo>
                  <a:pt x="902" y="2647"/>
                </a:lnTo>
                <a:lnTo>
                  <a:pt x="864" y="2683"/>
                </a:lnTo>
                <a:lnTo>
                  <a:pt x="827" y="2720"/>
                </a:lnTo>
                <a:lnTo>
                  <a:pt x="789" y="2754"/>
                </a:lnTo>
                <a:lnTo>
                  <a:pt x="754" y="2786"/>
                </a:lnTo>
                <a:lnTo>
                  <a:pt x="718" y="2816"/>
                </a:lnTo>
                <a:lnTo>
                  <a:pt x="683" y="2843"/>
                </a:lnTo>
                <a:lnTo>
                  <a:pt x="651" y="2868"/>
                </a:lnTo>
                <a:lnTo>
                  <a:pt x="620" y="2890"/>
                </a:lnTo>
                <a:lnTo>
                  <a:pt x="592" y="2908"/>
                </a:lnTo>
                <a:lnTo>
                  <a:pt x="566" y="2923"/>
                </a:lnTo>
                <a:lnTo>
                  <a:pt x="543" y="2933"/>
                </a:lnTo>
                <a:lnTo>
                  <a:pt x="600" y="2990"/>
                </a:lnTo>
                <a:lnTo>
                  <a:pt x="418" y="3175"/>
                </a:lnTo>
                <a:lnTo>
                  <a:pt x="0" y="2752"/>
                </a:lnTo>
                <a:lnTo>
                  <a:pt x="182" y="2568"/>
                </a:lnTo>
                <a:lnTo>
                  <a:pt x="238" y="2625"/>
                </a:lnTo>
                <a:lnTo>
                  <a:pt x="248" y="2601"/>
                </a:lnTo>
                <a:lnTo>
                  <a:pt x="263" y="2575"/>
                </a:lnTo>
                <a:lnTo>
                  <a:pt x="280" y="2546"/>
                </a:lnTo>
                <a:lnTo>
                  <a:pt x="303" y="2515"/>
                </a:lnTo>
                <a:lnTo>
                  <a:pt x="327" y="2482"/>
                </a:lnTo>
                <a:lnTo>
                  <a:pt x="355" y="2448"/>
                </a:lnTo>
                <a:lnTo>
                  <a:pt x="384" y="2412"/>
                </a:lnTo>
                <a:lnTo>
                  <a:pt x="416" y="2375"/>
                </a:lnTo>
                <a:lnTo>
                  <a:pt x="450" y="2338"/>
                </a:lnTo>
                <a:lnTo>
                  <a:pt x="484" y="2299"/>
                </a:lnTo>
                <a:lnTo>
                  <a:pt x="521" y="2262"/>
                </a:lnTo>
                <a:lnTo>
                  <a:pt x="558" y="2225"/>
                </a:lnTo>
                <a:lnTo>
                  <a:pt x="595" y="2188"/>
                </a:lnTo>
                <a:lnTo>
                  <a:pt x="632" y="2153"/>
                </a:lnTo>
                <a:lnTo>
                  <a:pt x="669" y="2119"/>
                </a:lnTo>
                <a:lnTo>
                  <a:pt x="706" y="2087"/>
                </a:lnTo>
                <a:lnTo>
                  <a:pt x="740" y="2057"/>
                </a:lnTo>
                <a:lnTo>
                  <a:pt x="775" y="2029"/>
                </a:lnTo>
                <a:lnTo>
                  <a:pt x="808" y="2004"/>
                </a:lnTo>
                <a:lnTo>
                  <a:pt x="838" y="1983"/>
                </a:lnTo>
                <a:lnTo>
                  <a:pt x="867" y="1964"/>
                </a:lnTo>
                <a:lnTo>
                  <a:pt x="892" y="1950"/>
                </a:lnTo>
                <a:lnTo>
                  <a:pt x="916" y="1939"/>
                </a:lnTo>
                <a:lnTo>
                  <a:pt x="859" y="1882"/>
                </a:lnTo>
                <a:lnTo>
                  <a:pt x="1041" y="1698"/>
                </a:lnTo>
                <a:lnTo>
                  <a:pt x="1159" y="1817"/>
                </a:lnTo>
                <a:lnTo>
                  <a:pt x="1339" y="1635"/>
                </a:lnTo>
                <a:lnTo>
                  <a:pt x="853" y="1140"/>
                </a:lnTo>
                <a:lnTo>
                  <a:pt x="857" y="1136"/>
                </a:lnTo>
                <a:lnTo>
                  <a:pt x="240" y="1135"/>
                </a:lnTo>
                <a:lnTo>
                  <a:pt x="66" y="480"/>
                </a:lnTo>
                <a:lnTo>
                  <a:pt x="136" y="411"/>
                </a:lnTo>
                <a:lnTo>
                  <a:pt x="480" y="759"/>
                </a:lnTo>
                <a:lnTo>
                  <a:pt x="816" y="418"/>
                </a:lnTo>
                <a:lnTo>
                  <a:pt x="471" y="70"/>
                </a:lnTo>
                <a:lnTo>
                  <a:pt x="541" y="0"/>
                </a:lnTo>
                <a:close/>
              </a:path>
            </a:pathLst>
          </a:custGeom>
          <a:solidFill>
            <a:srgbClr val="70AD4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Freeform 11">
            <a:extLst>
              <a:ext uri="{FF2B5EF4-FFF2-40B4-BE49-F238E27FC236}">
                <a16:creationId xmlns:a16="http://schemas.microsoft.com/office/drawing/2014/main" id="{987B4ECD-E406-D171-2F29-EE13269D334D}"/>
              </a:ext>
            </a:extLst>
          </p:cNvPr>
          <p:cNvSpPr>
            <a:spLocks noEditPoints="1"/>
          </p:cNvSpPr>
          <p:nvPr/>
        </p:nvSpPr>
        <p:spPr bwMode="auto">
          <a:xfrm>
            <a:off x="10031044" y="5417204"/>
            <a:ext cx="239906" cy="233946"/>
          </a:xfrm>
          <a:custGeom>
            <a:avLst/>
            <a:gdLst>
              <a:gd name="T0" fmla="*/ 2212 w 3390"/>
              <a:gd name="T1" fmla="*/ 1401 h 2540"/>
              <a:gd name="T2" fmla="*/ 2082 w 3390"/>
              <a:gd name="T3" fmla="*/ 1890 h 2540"/>
              <a:gd name="T4" fmla="*/ 2394 w 3390"/>
              <a:gd name="T5" fmla="*/ 2275 h 2540"/>
              <a:gd name="T6" fmla="*/ 2900 w 3390"/>
              <a:gd name="T7" fmla="*/ 2249 h 2540"/>
              <a:gd name="T8" fmla="*/ 3170 w 3390"/>
              <a:gd name="T9" fmla="*/ 1832 h 2540"/>
              <a:gd name="T10" fmla="*/ 2991 w 3390"/>
              <a:gd name="T11" fmla="*/ 1361 h 2540"/>
              <a:gd name="T12" fmla="*/ 707 w 3390"/>
              <a:gd name="T13" fmla="*/ 1223 h 2540"/>
              <a:gd name="T14" fmla="*/ 290 w 3390"/>
              <a:gd name="T15" fmla="*/ 1493 h 2540"/>
              <a:gd name="T16" fmla="*/ 264 w 3390"/>
              <a:gd name="T17" fmla="*/ 1999 h 2540"/>
              <a:gd name="T18" fmla="*/ 649 w 3390"/>
              <a:gd name="T19" fmla="*/ 2312 h 2540"/>
              <a:gd name="T20" fmla="*/ 1137 w 3390"/>
              <a:gd name="T21" fmla="*/ 2182 h 2540"/>
              <a:gd name="T22" fmla="*/ 1316 w 3390"/>
              <a:gd name="T23" fmla="*/ 1712 h 2540"/>
              <a:gd name="T24" fmla="*/ 1046 w 3390"/>
              <a:gd name="T25" fmla="*/ 1295 h 2540"/>
              <a:gd name="T26" fmla="*/ 1556 w 3390"/>
              <a:gd name="T27" fmla="*/ 896 h 2540"/>
              <a:gd name="T28" fmla="*/ 1337 w 3390"/>
              <a:gd name="T29" fmla="*/ 1029 h 2540"/>
              <a:gd name="T30" fmla="*/ 1556 w 3390"/>
              <a:gd name="T31" fmla="*/ 1160 h 2540"/>
              <a:gd name="T32" fmla="*/ 1947 w 3390"/>
              <a:gd name="T33" fmla="*/ 1130 h 2540"/>
              <a:gd name="T34" fmla="*/ 2024 w 3390"/>
              <a:gd name="T35" fmla="*/ 973 h 2540"/>
              <a:gd name="T36" fmla="*/ 1695 w 3390"/>
              <a:gd name="T37" fmla="*/ 886 h 2540"/>
              <a:gd name="T38" fmla="*/ 1950 w 3390"/>
              <a:gd name="T39" fmla="*/ 406 h 2540"/>
              <a:gd name="T40" fmla="*/ 2007 w 3390"/>
              <a:gd name="T41" fmla="*/ 460 h 2540"/>
              <a:gd name="T42" fmla="*/ 2283 w 3390"/>
              <a:gd name="T43" fmla="*/ 342 h 2540"/>
              <a:gd name="T44" fmla="*/ 2422 w 3390"/>
              <a:gd name="T45" fmla="*/ 372 h 2540"/>
              <a:gd name="T46" fmla="*/ 2439 w 3390"/>
              <a:gd name="T47" fmla="*/ 294 h 2540"/>
              <a:gd name="T48" fmla="*/ 2260 w 3390"/>
              <a:gd name="T49" fmla="*/ 260 h 2540"/>
              <a:gd name="T50" fmla="*/ 954 w 3390"/>
              <a:gd name="T51" fmla="*/ 292 h 2540"/>
              <a:gd name="T52" fmla="*/ 955 w 3390"/>
              <a:gd name="T53" fmla="*/ 371 h 2540"/>
              <a:gd name="T54" fmla="*/ 1078 w 3390"/>
              <a:gd name="T55" fmla="*/ 346 h 2540"/>
              <a:gd name="T56" fmla="*/ 1326 w 3390"/>
              <a:gd name="T57" fmla="*/ 400 h 2540"/>
              <a:gd name="T58" fmla="*/ 1445 w 3390"/>
              <a:gd name="T59" fmla="*/ 441 h 2540"/>
              <a:gd name="T60" fmla="*/ 1225 w 3390"/>
              <a:gd name="T61" fmla="*/ 268 h 2540"/>
              <a:gd name="T62" fmla="*/ 1449 w 3390"/>
              <a:gd name="T63" fmla="*/ 92 h 2540"/>
              <a:gd name="T64" fmla="*/ 1505 w 3390"/>
              <a:gd name="T65" fmla="*/ 324 h 2540"/>
              <a:gd name="T66" fmla="*/ 1529 w 3390"/>
              <a:gd name="T67" fmla="*/ 705 h 2540"/>
              <a:gd name="T68" fmla="*/ 1626 w 3390"/>
              <a:gd name="T69" fmla="*/ 626 h 2540"/>
              <a:gd name="T70" fmla="*/ 1745 w 3390"/>
              <a:gd name="T71" fmla="*/ 610 h 2540"/>
              <a:gd name="T72" fmla="*/ 1828 w 3390"/>
              <a:gd name="T73" fmla="*/ 699 h 2540"/>
              <a:gd name="T74" fmla="*/ 1879 w 3390"/>
              <a:gd name="T75" fmla="*/ 406 h 2540"/>
              <a:gd name="T76" fmla="*/ 1904 w 3390"/>
              <a:gd name="T77" fmla="*/ 153 h 2540"/>
              <a:gd name="T78" fmla="*/ 2166 w 3390"/>
              <a:gd name="T79" fmla="*/ 1 h 2540"/>
              <a:gd name="T80" fmla="*/ 2396 w 3390"/>
              <a:gd name="T81" fmla="*/ 155 h 2540"/>
              <a:gd name="T82" fmla="*/ 2582 w 3390"/>
              <a:gd name="T83" fmla="*/ 410 h 2540"/>
              <a:gd name="T84" fmla="*/ 2844 w 3390"/>
              <a:gd name="T85" fmla="*/ 783 h 2540"/>
              <a:gd name="T86" fmla="*/ 3126 w 3390"/>
              <a:gd name="T87" fmla="*/ 1187 h 2540"/>
              <a:gd name="T88" fmla="*/ 3292 w 3390"/>
              <a:gd name="T89" fmla="*/ 1426 h 2540"/>
              <a:gd name="T90" fmla="*/ 3390 w 3390"/>
              <a:gd name="T91" fmla="*/ 1772 h 2540"/>
              <a:gd name="T92" fmla="*/ 3166 w 3390"/>
              <a:gd name="T93" fmla="*/ 2314 h 2540"/>
              <a:gd name="T94" fmla="*/ 2624 w 3390"/>
              <a:gd name="T95" fmla="*/ 2540 h 2540"/>
              <a:gd name="T96" fmla="*/ 2082 w 3390"/>
              <a:gd name="T97" fmla="*/ 2314 h 2540"/>
              <a:gd name="T98" fmla="*/ 1859 w 3390"/>
              <a:gd name="T99" fmla="*/ 1772 h 2540"/>
              <a:gd name="T100" fmla="*/ 1805 w 3390"/>
              <a:gd name="T101" fmla="*/ 1469 h 2540"/>
              <a:gd name="T102" fmla="*/ 1547 w 3390"/>
              <a:gd name="T103" fmla="*/ 1507 h 2540"/>
              <a:gd name="T104" fmla="*/ 1468 w 3390"/>
              <a:gd name="T105" fmla="*/ 2101 h 2540"/>
              <a:gd name="T106" fmla="*/ 1039 w 3390"/>
              <a:gd name="T107" fmla="*/ 2491 h 2540"/>
              <a:gd name="T108" fmla="*/ 442 w 3390"/>
              <a:gd name="T109" fmla="*/ 2466 h 2540"/>
              <a:gd name="T110" fmla="*/ 48 w 3390"/>
              <a:gd name="T111" fmla="*/ 2039 h 2540"/>
              <a:gd name="T112" fmla="*/ 34 w 3390"/>
              <a:gd name="T113" fmla="*/ 1579 h 2540"/>
              <a:gd name="T114" fmla="*/ 170 w 3390"/>
              <a:gd name="T115" fmla="*/ 1318 h 2540"/>
              <a:gd name="T116" fmla="*/ 413 w 3390"/>
              <a:gd name="T117" fmla="*/ 972 h 2540"/>
              <a:gd name="T118" fmla="*/ 703 w 3390"/>
              <a:gd name="T119" fmla="*/ 558 h 2540"/>
              <a:gd name="T120" fmla="*/ 888 w 3390"/>
              <a:gd name="T121" fmla="*/ 294 h 2540"/>
              <a:gd name="T122" fmla="*/ 1124 w 3390"/>
              <a:gd name="T123" fmla="*/ 34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90" h="2540">
                <a:moveTo>
                  <a:pt x="2622" y="1219"/>
                </a:moveTo>
                <a:lnTo>
                  <a:pt x="2561" y="1223"/>
                </a:lnTo>
                <a:lnTo>
                  <a:pt x="2503" y="1232"/>
                </a:lnTo>
                <a:lnTo>
                  <a:pt x="2447" y="1248"/>
                </a:lnTo>
                <a:lnTo>
                  <a:pt x="2394" y="1269"/>
                </a:lnTo>
                <a:lnTo>
                  <a:pt x="2343" y="1295"/>
                </a:lnTo>
                <a:lnTo>
                  <a:pt x="2296" y="1326"/>
                </a:lnTo>
                <a:lnTo>
                  <a:pt x="2252" y="1361"/>
                </a:lnTo>
                <a:lnTo>
                  <a:pt x="2212" y="1401"/>
                </a:lnTo>
                <a:lnTo>
                  <a:pt x="2176" y="1446"/>
                </a:lnTo>
                <a:lnTo>
                  <a:pt x="2144" y="1493"/>
                </a:lnTo>
                <a:lnTo>
                  <a:pt x="2118" y="1544"/>
                </a:lnTo>
                <a:lnTo>
                  <a:pt x="2097" y="1597"/>
                </a:lnTo>
                <a:lnTo>
                  <a:pt x="2082" y="1653"/>
                </a:lnTo>
                <a:lnTo>
                  <a:pt x="2073" y="1712"/>
                </a:lnTo>
                <a:lnTo>
                  <a:pt x="2070" y="1772"/>
                </a:lnTo>
                <a:lnTo>
                  <a:pt x="2073" y="1832"/>
                </a:lnTo>
                <a:lnTo>
                  <a:pt x="2082" y="1890"/>
                </a:lnTo>
                <a:lnTo>
                  <a:pt x="2097" y="1947"/>
                </a:lnTo>
                <a:lnTo>
                  <a:pt x="2118" y="1999"/>
                </a:lnTo>
                <a:lnTo>
                  <a:pt x="2144" y="2051"/>
                </a:lnTo>
                <a:lnTo>
                  <a:pt x="2176" y="2098"/>
                </a:lnTo>
                <a:lnTo>
                  <a:pt x="2212" y="2142"/>
                </a:lnTo>
                <a:lnTo>
                  <a:pt x="2252" y="2182"/>
                </a:lnTo>
                <a:lnTo>
                  <a:pt x="2296" y="2218"/>
                </a:lnTo>
                <a:lnTo>
                  <a:pt x="2343" y="2249"/>
                </a:lnTo>
                <a:lnTo>
                  <a:pt x="2394" y="2275"/>
                </a:lnTo>
                <a:lnTo>
                  <a:pt x="2447" y="2296"/>
                </a:lnTo>
                <a:lnTo>
                  <a:pt x="2503" y="2312"/>
                </a:lnTo>
                <a:lnTo>
                  <a:pt x="2561" y="2322"/>
                </a:lnTo>
                <a:lnTo>
                  <a:pt x="2622" y="2325"/>
                </a:lnTo>
                <a:lnTo>
                  <a:pt x="2682" y="2322"/>
                </a:lnTo>
                <a:lnTo>
                  <a:pt x="2740" y="2312"/>
                </a:lnTo>
                <a:lnTo>
                  <a:pt x="2795" y="2296"/>
                </a:lnTo>
                <a:lnTo>
                  <a:pt x="2849" y="2275"/>
                </a:lnTo>
                <a:lnTo>
                  <a:pt x="2900" y="2249"/>
                </a:lnTo>
                <a:lnTo>
                  <a:pt x="2947" y="2218"/>
                </a:lnTo>
                <a:lnTo>
                  <a:pt x="2991" y="2182"/>
                </a:lnTo>
                <a:lnTo>
                  <a:pt x="3031" y="2142"/>
                </a:lnTo>
                <a:lnTo>
                  <a:pt x="3067" y="2098"/>
                </a:lnTo>
                <a:lnTo>
                  <a:pt x="3098" y="2051"/>
                </a:lnTo>
                <a:lnTo>
                  <a:pt x="3125" y="1999"/>
                </a:lnTo>
                <a:lnTo>
                  <a:pt x="3146" y="1947"/>
                </a:lnTo>
                <a:lnTo>
                  <a:pt x="3161" y="1890"/>
                </a:lnTo>
                <a:lnTo>
                  <a:pt x="3170" y="1832"/>
                </a:lnTo>
                <a:lnTo>
                  <a:pt x="3173" y="1772"/>
                </a:lnTo>
                <a:lnTo>
                  <a:pt x="3170" y="1712"/>
                </a:lnTo>
                <a:lnTo>
                  <a:pt x="3161" y="1653"/>
                </a:lnTo>
                <a:lnTo>
                  <a:pt x="3146" y="1597"/>
                </a:lnTo>
                <a:lnTo>
                  <a:pt x="3125" y="1544"/>
                </a:lnTo>
                <a:lnTo>
                  <a:pt x="3098" y="1493"/>
                </a:lnTo>
                <a:lnTo>
                  <a:pt x="3067" y="1446"/>
                </a:lnTo>
                <a:lnTo>
                  <a:pt x="3031" y="1401"/>
                </a:lnTo>
                <a:lnTo>
                  <a:pt x="2991" y="1361"/>
                </a:lnTo>
                <a:lnTo>
                  <a:pt x="2947" y="1326"/>
                </a:lnTo>
                <a:lnTo>
                  <a:pt x="2900" y="1295"/>
                </a:lnTo>
                <a:lnTo>
                  <a:pt x="2849" y="1269"/>
                </a:lnTo>
                <a:lnTo>
                  <a:pt x="2795" y="1248"/>
                </a:lnTo>
                <a:lnTo>
                  <a:pt x="2740" y="1232"/>
                </a:lnTo>
                <a:lnTo>
                  <a:pt x="2682" y="1223"/>
                </a:lnTo>
                <a:lnTo>
                  <a:pt x="2622" y="1219"/>
                </a:lnTo>
                <a:close/>
                <a:moveTo>
                  <a:pt x="767" y="1219"/>
                </a:moveTo>
                <a:lnTo>
                  <a:pt x="707" y="1223"/>
                </a:lnTo>
                <a:lnTo>
                  <a:pt x="649" y="1232"/>
                </a:lnTo>
                <a:lnTo>
                  <a:pt x="593" y="1248"/>
                </a:lnTo>
                <a:lnTo>
                  <a:pt x="540" y="1269"/>
                </a:lnTo>
                <a:lnTo>
                  <a:pt x="489" y="1295"/>
                </a:lnTo>
                <a:lnTo>
                  <a:pt x="441" y="1326"/>
                </a:lnTo>
                <a:lnTo>
                  <a:pt x="398" y="1361"/>
                </a:lnTo>
                <a:lnTo>
                  <a:pt x="358" y="1401"/>
                </a:lnTo>
                <a:lnTo>
                  <a:pt x="322" y="1446"/>
                </a:lnTo>
                <a:lnTo>
                  <a:pt x="290" y="1493"/>
                </a:lnTo>
                <a:lnTo>
                  <a:pt x="264" y="1544"/>
                </a:lnTo>
                <a:lnTo>
                  <a:pt x="243" y="1597"/>
                </a:lnTo>
                <a:lnTo>
                  <a:pt x="228" y="1653"/>
                </a:lnTo>
                <a:lnTo>
                  <a:pt x="219" y="1712"/>
                </a:lnTo>
                <a:lnTo>
                  <a:pt x="216" y="1772"/>
                </a:lnTo>
                <a:lnTo>
                  <a:pt x="219" y="1832"/>
                </a:lnTo>
                <a:lnTo>
                  <a:pt x="228" y="1890"/>
                </a:lnTo>
                <a:lnTo>
                  <a:pt x="243" y="1947"/>
                </a:lnTo>
                <a:lnTo>
                  <a:pt x="264" y="1999"/>
                </a:lnTo>
                <a:lnTo>
                  <a:pt x="290" y="2051"/>
                </a:lnTo>
                <a:lnTo>
                  <a:pt x="322" y="2098"/>
                </a:lnTo>
                <a:lnTo>
                  <a:pt x="358" y="2142"/>
                </a:lnTo>
                <a:lnTo>
                  <a:pt x="398" y="2182"/>
                </a:lnTo>
                <a:lnTo>
                  <a:pt x="441" y="2218"/>
                </a:lnTo>
                <a:lnTo>
                  <a:pt x="489" y="2249"/>
                </a:lnTo>
                <a:lnTo>
                  <a:pt x="540" y="2275"/>
                </a:lnTo>
                <a:lnTo>
                  <a:pt x="593" y="2296"/>
                </a:lnTo>
                <a:lnTo>
                  <a:pt x="649" y="2312"/>
                </a:lnTo>
                <a:lnTo>
                  <a:pt x="707" y="2322"/>
                </a:lnTo>
                <a:lnTo>
                  <a:pt x="767" y="2325"/>
                </a:lnTo>
                <a:lnTo>
                  <a:pt x="828" y="2322"/>
                </a:lnTo>
                <a:lnTo>
                  <a:pt x="886" y="2312"/>
                </a:lnTo>
                <a:lnTo>
                  <a:pt x="942" y="2296"/>
                </a:lnTo>
                <a:lnTo>
                  <a:pt x="995" y="2275"/>
                </a:lnTo>
                <a:lnTo>
                  <a:pt x="1046" y="2249"/>
                </a:lnTo>
                <a:lnTo>
                  <a:pt x="1093" y="2218"/>
                </a:lnTo>
                <a:lnTo>
                  <a:pt x="1137" y="2182"/>
                </a:lnTo>
                <a:lnTo>
                  <a:pt x="1177" y="2142"/>
                </a:lnTo>
                <a:lnTo>
                  <a:pt x="1213" y="2098"/>
                </a:lnTo>
                <a:lnTo>
                  <a:pt x="1245" y="2051"/>
                </a:lnTo>
                <a:lnTo>
                  <a:pt x="1271" y="1999"/>
                </a:lnTo>
                <a:lnTo>
                  <a:pt x="1292" y="1947"/>
                </a:lnTo>
                <a:lnTo>
                  <a:pt x="1307" y="1890"/>
                </a:lnTo>
                <a:lnTo>
                  <a:pt x="1316" y="1832"/>
                </a:lnTo>
                <a:lnTo>
                  <a:pt x="1319" y="1772"/>
                </a:lnTo>
                <a:lnTo>
                  <a:pt x="1316" y="1712"/>
                </a:lnTo>
                <a:lnTo>
                  <a:pt x="1307" y="1653"/>
                </a:lnTo>
                <a:lnTo>
                  <a:pt x="1292" y="1597"/>
                </a:lnTo>
                <a:lnTo>
                  <a:pt x="1271" y="1544"/>
                </a:lnTo>
                <a:lnTo>
                  <a:pt x="1245" y="1493"/>
                </a:lnTo>
                <a:lnTo>
                  <a:pt x="1213" y="1446"/>
                </a:lnTo>
                <a:lnTo>
                  <a:pt x="1177" y="1401"/>
                </a:lnTo>
                <a:lnTo>
                  <a:pt x="1137" y="1361"/>
                </a:lnTo>
                <a:lnTo>
                  <a:pt x="1093" y="1326"/>
                </a:lnTo>
                <a:lnTo>
                  <a:pt x="1046" y="1295"/>
                </a:lnTo>
                <a:lnTo>
                  <a:pt x="995" y="1269"/>
                </a:lnTo>
                <a:lnTo>
                  <a:pt x="942" y="1248"/>
                </a:lnTo>
                <a:lnTo>
                  <a:pt x="886" y="1232"/>
                </a:lnTo>
                <a:lnTo>
                  <a:pt x="828" y="1223"/>
                </a:lnTo>
                <a:lnTo>
                  <a:pt x="767" y="1219"/>
                </a:lnTo>
                <a:close/>
                <a:moveTo>
                  <a:pt x="1695" y="886"/>
                </a:moveTo>
                <a:lnTo>
                  <a:pt x="1647" y="887"/>
                </a:lnTo>
                <a:lnTo>
                  <a:pt x="1599" y="891"/>
                </a:lnTo>
                <a:lnTo>
                  <a:pt x="1556" y="896"/>
                </a:lnTo>
                <a:lnTo>
                  <a:pt x="1514" y="905"/>
                </a:lnTo>
                <a:lnTo>
                  <a:pt x="1476" y="915"/>
                </a:lnTo>
                <a:lnTo>
                  <a:pt x="1442" y="927"/>
                </a:lnTo>
                <a:lnTo>
                  <a:pt x="1412" y="941"/>
                </a:lnTo>
                <a:lnTo>
                  <a:pt x="1387" y="956"/>
                </a:lnTo>
                <a:lnTo>
                  <a:pt x="1366" y="973"/>
                </a:lnTo>
                <a:lnTo>
                  <a:pt x="1350" y="991"/>
                </a:lnTo>
                <a:lnTo>
                  <a:pt x="1340" y="1009"/>
                </a:lnTo>
                <a:lnTo>
                  <a:pt x="1337" y="1029"/>
                </a:lnTo>
                <a:lnTo>
                  <a:pt x="1340" y="1048"/>
                </a:lnTo>
                <a:lnTo>
                  <a:pt x="1350" y="1067"/>
                </a:lnTo>
                <a:lnTo>
                  <a:pt x="1366" y="1085"/>
                </a:lnTo>
                <a:lnTo>
                  <a:pt x="1387" y="1100"/>
                </a:lnTo>
                <a:lnTo>
                  <a:pt x="1412" y="1116"/>
                </a:lnTo>
                <a:lnTo>
                  <a:pt x="1442" y="1130"/>
                </a:lnTo>
                <a:lnTo>
                  <a:pt x="1476" y="1143"/>
                </a:lnTo>
                <a:lnTo>
                  <a:pt x="1514" y="1152"/>
                </a:lnTo>
                <a:lnTo>
                  <a:pt x="1556" y="1160"/>
                </a:lnTo>
                <a:lnTo>
                  <a:pt x="1599" y="1167"/>
                </a:lnTo>
                <a:lnTo>
                  <a:pt x="1647" y="1171"/>
                </a:lnTo>
                <a:lnTo>
                  <a:pt x="1695" y="1172"/>
                </a:lnTo>
                <a:lnTo>
                  <a:pt x="1743" y="1171"/>
                </a:lnTo>
                <a:lnTo>
                  <a:pt x="1790" y="1167"/>
                </a:lnTo>
                <a:lnTo>
                  <a:pt x="1834" y="1160"/>
                </a:lnTo>
                <a:lnTo>
                  <a:pt x="1875" y="1152"/>
                </a:lnTo>
                <a:lnTo>
                  <a:pt x="1913" y="1143"/>
                </a:lnTo>
                <a:lnTo>
                  <a:pt x="1947" y="1130"/>
                </a:lnTo>
                <a:lnTo>
                  <a:pt x="1978" y="1116"/>
                </a:lnTo>
                <a:lnTo>
                  <a:pt x="2003" y="1100"/>
                </a:lnTo>
                <a:lnTo>
                  <a:pt x="2024" y="1085"/>
                </a:lnTo>
                <a:lnTo>
                  <a:pt x="2039" y="1067"/>
                </a:lnTo>
                <a:lnTo>
                  <a:pt x="2048" y="1048"/>
                </a:lnTo>
                <a:lnTo>
                  <a:pt x="2052" y="1029"/>
                </a:lnTo>
                <a:lnTo>
                  <a:pt x="2048" y="1009"/>
                </a:lnTo>
                <a:lnTo>
                  <a:pt x="2039" y="991"/>
                </a:lnTo>
                <a:lnTo>
                  <a:pt x="2024" y="973"/>
                </a:lnTo>
                <a:lnTo>
                  <a:pt x="2003" y="956"/>
                </a:lnTo>
                <a:lnTo>
                  <a:pt x="1978" y="941"/>
                </a:lnTo>
                <a:lnTo>
                  <a:pt x="1947" y="927"/>
                </a:lnTo>
                <a:lnTo>
                  <a:pt x="1913" y="915"/>
                </a:lnTo>
                <a:lnTo>
                  <a:pt x="1875" y="905"/>
                </a:lnTo>
                <a:lnTo>
                  <a:pt x="1834" y="896"/>
                </a:lnTo>
                <a:lnTo>
                  <a:pt x="1790" y="891"/>
                </a:lnTo>
                <a:lnTo>
                  <a:pt x="1743" y="887"/>
                </a:lnTo>
                <a:lnTo>
                  <a:pt x="1695" y="886"/>
                </a:lnTo>
                <a:close/>
                <a:moveTo>
                  <a:pt x="2260" y="260"/>
                </a:moveTo>
                <a:lnTo>
                  <a:pt x="2211" y="261"/>
                </a:lnTo>
                <a:lnTo>
                  <a:pt x="2164" y="268"/>
                </a:lnTo>
                <a:lnTo>
                  <a:pt x="2121" y="278"/>
                </a:lnTo>
                <a:lnTo>
                  <a:pt x="2080" y="294"/>
                </a:lnTo>
                <a:lnTo>
                  <a:pt x="2043" y="315"/>
                </a:lnTo>
                <a:lnTo>
                  <a:pt x="2008" y="340"/>
                </a:lnTo>
                <a:lnTo>
                  <a:pt x="1977" y="371"/>
                </a:lnTo>
                <a:lnTo>
                  <a:pt x="1950" y="406"/>
                </a:lnTo>
                <a:lnTo>
                  <a:pt x="1944" y="417"/>
                </a:lnTo>
                <a:lnTo>
                  <a:pt x="1943" y="429"/>
                </a:lnTo>
                <a:lnTo>
                  <a:pt x="1945" y="441"/>
                </a:lnTo>
                <a:lnTo>
                  <a:pt x="1951" y="452"/>
                </a:lnTo>
                <a:lnTo>
                  <a:pt x="1960" y="461"/>
                </a:lnTo>
                <a:lnTo>
                  <a:pt x="1972" y="467"/>
                </a:lnTo>
                <a:lnTo>
                  <a:pt x="1983" y="469"/>
                </a:lnTo>
                <a:lnTo>
                  <a:pt x="1996" y="467"/>
                </a:lnTo>
                <a:lnTo>
                  <a:pt x="2007" y="460"/>
                </a:lnTo>
                <a:lnTo>
                  <a:pt x="2016" y="451"/>
                </a:lnTo>
                <a:lnTo>
                  <a:pt x="2040" y="421"/>
                </a:lnTo>
                <a:lnTo>
                  <a:pt x="2068" y="396"/>
                </a:lnTo>
                <a:lnTo>
                  <a:pt x="2099" y="375"/>
                </a:lnTo>
                <a:lnTo>
                  <a:pt x="2134" y="359"/>
                </a:lnTo>
                <a:lnTo>
                  <a:pt x="2172" y="349"/>
                </a:lnTo>
                <a:lnTo>
                  <a:pt x="2212" y="342"/>
                </a:lnTo>
                <a:lnTo>
                  <a:pt x="2256" y="340"/>
                </a:lnTo>
                <a:lnTo>
                  <a:pt x="2283" y="342"/>
                </a:lnTo>
                <a:lnTo>
                  <a:pt x="2308" y="344"/>
                </a:lnTo>
                <a:lnTo>
                  <a:pt x="2333" y="349"/>
                </a:lnTo>
                <a:lnTo>
                  <a:pt x="2354" y="353"/>
                </a:lnTo>
                <a:lnTo>
                  <a:pt x="2371" y="357"/>
                </a:lnTo>
                <a:lnTo>
                  <a:pt x="2387" y="361"/>
                </a:lnTo>
                <a:lnTo>
                  <a:pt x="2399" y="366"/>
                </a:lnTo>
                <a:lnTo>
                  <a:pt x="2406" y="368"/>
                </a:lnTo>
                <a:lnTo>
                  <a:pt x="2409" y="369"/>
                </a:lnTo>
                <a:lnTo>
                  <a:pt x="2422" y="372"/>
                </a:lnTo>
                <a:lnTo>
                  <a:pt x="2435" y="371"/>
                </a:lnTo>
                <a:lnTo>
                  <a:pt x="2446" y="366"/>
                </a:lnTo>
                <a:lnTo>
                  <a:pt x="2455" y="357"/>
                </a:lnTo>
                <a:lnTo>
                  <a:pt x="2462" y="346"/>
                </a:lnTo>
                <a:lnTo>
                  <a:pt x="2464" y="333"/>
                </a:lnTo>
                <a:lnTo>
                  <a:pt x="2463" y="321"/>
                </a:lnTo>
                <a:lnTo>
                  <a:pt x="2458" y="310"/>
                </a:lnTo>
                <a:lnTo>
                  <a:pt x="2450" y="300"/>
                </a:lnTo>
                <a:lnTo>
                  <a:pt x="2439" y="294"/>
                </a:lnTo>
                <a:lnTo>
                  <a:pt x="2435" y="292"/>
                </a:lnTo>
                <a:lnTo>
                  <a:pt x="2426" y="289"/>
                </a:lnTo>
                <a:lnTo>
                  <a:pt x="2413" y="284"/>
                </a:lnTo>
                <a:lnTo>
                  <a:pt x="2395" y="280"/>
                </a:lnTo>
                <a:lnTo>
                  <a:pt x="2374" y="275"/>
                </a:lnTo>
                <a:lnTo>
                  <a:pt x="2349" y="270"/>
                </a:lnTo>
                <a:lnTo>
                  <a:pt x="2322" y="266"/>
                </a:lnTo>
                <a:lnTo>
                  <a:pt x="2292" y="261"/>
                </a:lnTo>
                <a:lnTo>
                  <a:pt x="2260" y="260"/>
                </a:lnTo>
                <a:close/>
                <a:moveTo>
                  <a:pt x="1130" y="260"/>
                </a:moveTo>
                <a:lnTo>
                  <a:pt x="1097" y="261"/>
                </a:lnTo>
                <a:lnTo>
                  <a:pt x="1068" y="266"/>
                </a:lnTo>
                <a:lnTo>
                  <a:pt x="1041" y="270"/>
                </a:lnTo>
                <a:lnTo>
                  <a:pt x="1015" y="275"/>
                </a:lnTo>
                <a:lnTo>
                  <a:pt x="994" y="280"/>
                </a:lnTo>
                <a:lnTo>
                  <a:pt x="976" y="284"/>
                </a:lnTo>
                <a:lnTo>
                  <a:pt x="964" y="289"/>
                </a:lnTo>
                <a:lnTo>
                  <a:pt x="954" y="292"/>
                </a:lnTo>
                <a:lnTo>
                  <a:pt x="951" y="294"/>
                </a:lnTo>
                <a:lnTo>
                  <a:pt x="940" y="300"/>
                </a:lnTo>
                <a:lnTo>
                  <a:pt x="931" y="310"/>
                </a:lnTo>
                <a:lnTo>
                  <a:pt x="927" y="321"/>
                </a:lnTo>
                <a:lnTo>
                  <a:pt x="925" y="333"/>
                </a:lnTo>
                <a:lnTo>
                  <a:pt x="928" y="346"/>
                </a:lnTo>
                <a:lnTo>
                  <a:pt x="934" y="357"/>
                </a:lnTo>
                <a:lnTo>
                  <a:pt x="944" y="366"/>
                </a:lnTo>
                <a:lnTo>
                  <a:pt x="955" y="371"/>
                </a:lnTo>
                <a:lnTo>
                  <a:pt x="968" y="372"/>
                </a:lnTo>
                <a:lnTo>
                  <a:pt x="981" y="369"/>
                </a:lnTo>
                <a:lnTo>
                  <a:pt x="983" y="368"/>
                </a:lnTo>
                <a:lnTo>
                  <a:pt x="990" y="366"/>
                </a:lnTo>
                <a:lnTo>
                  <a:pt x="1002" y="362"/>
                </a:lnTo>
                <a:lnTo>
                  <a:pt x="1016" y="358"/>
                </a:lnTo>
                <a:lnTo>
                  <a:pt x="1034" y="353"/>
                </a:lnTo>
                <a:lnTo>
                  <a:pt x="1055" y="349"/>
                </a:lnTo>
                <a:lnTo>
                  <a:pt x="1078" y="346"/>
                </a:lnTo>
                <a:lnTo>
                  <a:pt x="1103" y="342"/>
                </a:lnTo>
                <a:lnTo>
                  <a:pt x="1130" y="341"/>
                </a:lnTo>
                <a:lnTo>
                  <a:pt x="1157" y="341"/>
                </a:lnTo>
                <a:lnTo>
                  <a:pt x="1186" y="343"/>
                </a:lnTo>
                <a:lnTo>
                  <a:pt x="1215" y="348"/>
                </a:lnTo>
                <a:lnTo>
                  <a:pt x="1244" y="356"/>
                </a:lnTo>
                <a:lnTo>
                  <a:pt x="1272" y="367"/>
                </a:lnTo>
                <a:lnTo>
                  <a:pt x="1300" y="381"/>
                </a:lnTo>
                <a:lnTo>
                  <a:pt x="1326" y="400"/>
                </a:lnTo>
                <a:lnTo>
                  <a:pt x="1351" y="423"/>
                </a:lnTo>
                <a:lnTo>
                  <a:pt x="1373" y="451"/>
                </a:lnTo>
                <a:lnTo>
                  <a:pt x="1382" y="460"/>
                </a:lnTo>
                <a:lnTo>
                  <a:pt x="1394" y="467"/>
                </a:lnTo>
                <a:lnTo>
                  <a:pt x="1407" y="469"/>
                </a:lnTo>
                <a:lnTo>
                  <a:pt x="1418" y="467"/>
                </a:lnTo>
                <a:lnTo>
                  <a:pt x="1430" y="461"/>
                </a:lnTo>
                <a:lnTo>
                  <a:pt x="1439" y="452"/>
                </a:lnTo>
                <a:lnTo>
                  <a:pt x="1445" y="441"/>
                </a:lnTo>
                <a:lnTo>
                  <a:pt x="1447" y="429"/>
                </a:lnTo>
                <a:lnTo>
                  <a:pt x="1446" y="416"/>
                </a:lnTo>
                <a:lnTo>
                  <a:pt x="1439" y="404"/>
                </a:lnTo>
                <a:lnTo>
                  <a:pt x="1412" y="370"/>
                </a:lnTo>
                <a:lnTo>
                  <a:pt x="1381" y="340"/>
                </a:lnTo>
                <a:lnTo>
                  <a:pt x="1347" y="315"/>
                </a:lnTo>
                <a:lnTo>
                  <a:pt x="1309" y="294"/>
                </a:lnTo>
                <a:lnTo>
                  <a:pt x="1269" y="278"/>
                </a:lnTo>
                <a:lnTo>
                  <a:pt x="1225" y="268"/>
                </a:lnTo>
                <a:lnTo>
                  <a:pt x="1178" y="261"/>
                </a:lnTo>
                <a:lnTo>
                  <a:pt x="1130" y="260"/>
                </a:lnTo>
                <a:close/>
                <a:moveTo>
                  <a:pt x="1249" y="0"/>
                </a:moveTo>
                <a:lnTo>
                  <a:pt x="1288" y="3"/>
                </a:lnTo>
                <a:lnTo>
                  <a:pt x="1326" y="12"/>
                </a:lnTo>
                <a:lnTo>
                  <a:pt x="1361" y="25"/>
                </a:lnTo>
                <a:lnTo>
                  <a:pt x="1394" y="44"/>
                </a:lnTo>
                <a:lnTo>
                  <a:pt x="1424" y="67"/>
                </a:lnTo>
                <a:lnTo>
                  <a:pt x="1449" y="92"/>
                </a:lnTo>
                <a:lnTo>
                  <a:pt x="1470" y="121"/>
                </a:lnTo>
                <a:lnTo>
                  <a:pt x="1485" y="153"/>
                </a:lnTo>
                <a:lnTo>
                  <a:pt x="1494" y="186"/>
                </a:lnTo>
                <a:lnTo>
                  <a:pt x="1495" y="194"/>
                </a:lnTo>
                <a:lnTo>
                  <a:pt x="1496" y="209"/>
                </a:lnTo>
                <a:lnTo>
                  <a:pt x="1498" y="230"/>
                </a:lnTo>
                <a:lnTo>
                  <a:pt x="1500" y="257"/>
                </a:lnTo>
                <a:lnTo>
                  <a:pt x="1502" y="289"/>
                </a:lnTo>
                <a:lnTo>
                  <a:pt x="1505" y="324"/>
                </a:lnTo>
                <a:lnTo>
                  <a:pt x="1508" y="364"/>
                </a:lnTo>
                <a:lnTo>
                  <a:pt x="1511" y="406"/>
                </a:lnTo>
                <a:lnTo>
                  <a:pt x="1513" y="450"/>
                </a:lnTo>
                <a:lnTo>
                  <a:pt x="1516" y="494"/>
                </a:lnTo>
                <a:lnTo>
                  <a:pt x="1519" y="539"/>
                </a:lnTo>
                <a:lnTo>
                  <a:pt x="1521" y="583"/>
                </a:lnTo>
                <a:lnTo>
                  <a:pt x="1525" y="626"/>
                </a:lnTo>
                <a:lnTo>
                  <a:pt x="1527" y="667"/>
                </a:lnTo>
                <a:lnTo>
                  <a:pt x="1529" y="705"/>
                </a:lnTo>
                <a:lnTo>
                  <a:pt x="1547" y="703"/>
                </a:lnTo>
                <a:lnTo>
                  <a:pt x="1561" y="699"/>
                </a:lnTo>
                <a:lnTo>
                  <a:pt x="1573" y="693"/>
                </a:lnTo>
                <a:lnTo>
                  <a:pt x="1582" y="685"/>
                </a:lnTo>
                <a:lnTo>
                  <a:pt x="1591" y="675"/>
                </a:lnTo>
                <a:lnTo>
                  <a:pt x="1599" y="665"/>
                </a:lnTo>
                <a:lnTo>
                  <a:pt x="1607" y="652"/>
                </a:lnTo>
                <a:lnTo>
                  <a:pt x="1615" y="639"/>
                </a:lnTo>
                <a:lnTo>
                  <a:pt x="1626" y="626"/>
                </a:lnTo>
                <a:lnTo>
                  <a:pt x="1638" y="613"/>
                </a:lnTo>
                <a:lnTo>
                  <a:pt x="1643" y="610"/>
                </a:lnTo>
                <a:lnTo>
                  <a:pt x="1654" y="609"/>
                </a:lnTo>
                <a:lnTo>
                  <a:pt x="1669" y="607"/>
                </a:lnTo>
                <a:lnTo>
                  <a:pt x="1685" y="607"/>
                </a:lnTo>
                <a:lnTo>
                  <a:pt x="1703" y="607"/>
                </a:lnTo>
                <a:lnTo>
                  <a:pt x="1720" y="607"/>
                </a:lnTo>
                <a:lnTo>
                  <a:pt x="1735" y="609"/>
                </a:lnTo>
                <a:lnTo>
                  <a:pt x="1745" y="610"/>
                </a:lnTo>
                <a:lnTo>
                  <a:pt x="1752" y="613"/>
                </a:lnTo>
                <a:lnTo>
                  <a:pt x="1764" y="626"/>
                </a:lnTo>
                <a:lnTo>
                  <a:pt x="1774" y="639"/>
                </a:lnTo>
                <a:lnTo>
                  <a:pt x="1782" y="652"/>
                </a:lnTo>
                <a:lnTo>
                  <a:pt x="1791" y="665"/>
                </a:lnTo>
                <a:lnTo>
                  <a:pt x="1798" y="675"/>
                </a:lnTo>
                <a:lnTo>
                  <a:pt x="1806" y="685"/>
                </a:lnTo>
                <a:lnTo>
                  <a:pt x="1816" y="693"/>
                </a:lnTo>
                <a:lnTo>
                  <a:pt x="1828" y="699"/>
                </a:lnTo>
                <a:lnTo>
                  <a:pt x="1842" y="703"/>
                </a:lnTo>
                <a:lnTo>
                  <a:pt x="1860" y="705"/>
                </a:lnTo>
                <a:lnTo>
                  <a:pt x="1862" y="667"/>
                </a:lnTo>
                <a:lnTo>
                  <a:pt x="1865" y="626"/>
                </a:lnTo>
                <a:lnTo>
                  <a:pt x="1868" y="583"/>
                </a:lnTo>
                <a:lnTo>
                  <a:pt x="1871" y="539"/>
                </a:lnTo>
                <a:lnTo>
                  <a:pt x="1873" y="494"/>
                </a:lnTo>
                <a:lnTo>
                  <a:pt x="1876" y="450"/>
                </a:lnTo>
                <a:lnTo>
                  <a:pt x="1879" y="406"/>
                </a:lnTo>
                <a:lnTo>
                  <a:pt x="1881" y="364"/>
                </a:lnTo>
                <a:lnTo>
                  <a:pt x="1884" y="324"/>
                </a:lnTo>
                <a:lnTo>
                  <a:pt x="1886" y="289"/>
                </a:lnTo>
                <a:lnTo>
                  <a:pt x="1889" y="257"/>
                </a:lnTo>
                <a:lnTo>
                  <a:pt x="1891" y="230"/>
                </a:lnTo>
                <a:lnTo>
                  <a:pt x="1893" y="209"/>
                </a:lnTo>
                <a:lnTo>
                  <a:pt x="1894" y="194"/>
                </a:lnTo>
                <a:lnTo>
                  <a:pt x="1895" y="186"/>
                </a:lnTo>
                <a:lnTo>
                  <a:pt x="1904" y="153"/>
                </a:lnTo>
                <a:lnTo>
                  <a:pt x="1920" y="121"/>
                </a:lnTo>
                <a:lnTo>
                  <a:pt x="1940" y="92"/>
                </a:lnTo>
                <a:lnTo>
                  <a:pt x="1965" y="67"/>
                </a:lnTo>
                <a:lnTo>
                  <a:pt x="1995" y="44"/>
                </a:lnTo>
                <a:lnTo>
                  <a:pt x="2028" y="25"/>
                </a:lnTo>
                <a:lnTo>
                  <a:pt x="2063" y="12"/>
                </a:lnTo>
                <a:lnTo>
                  <a:pt x="2101" y="3"/>
                </a:lnTo>
                <a:lnTo>
                  <a:pt x="2140" y="0"/>
                </a:lnTo>
                <a:lnTo>
                  <a:pt x="2166" y="1"/>
                </a:lnTo>
                <a:lnTo>
                  <a:pt x="2192" y="5"/>
                </a:lnTo>
                <a:lnTo>
                  <a:pt x="2217" y="12"/>
                </a:lnTo>
                <a:lnTo>
                  <a:pt x="2241" y="21"/>
                </a:lnTo>
                <a:lnTo>
                  <a:pt x="2265" y="34"/>
                </a:lnTo>
                <a:lnTo>
                  <a:pt x="2289" y="50"/>
                </a:lnTo>
                <a:lnTo>
                  <a:pt x="2315" y="70"/>
                </a:lnTo>
                <a:lnTo>
                  <a:pt x="2340" y="94"/>
                </a:lnTo>
                <a:lnTo>
                  <a:pt x="2367" y="122"/>
                </a:lnTo>
                <a:lnTo>
                  <a:pt x="2396" y="155"/>
                </a:lnTo>
                <a:lnTo>
                  <a:pt x="2426" y="193"/>
                </a:lnTo>
                <a:lnTo>
                  <a:pt x="2458" y="235"/>
                </a:lnTo>
                <a:lnTo>
                  <a:pt x="2494" y="283"/>
                </a:lnTo>
                <a:lnTo>
                  <a:pt x="2501" y="294"/>
                </a:lnTo>
                <a:lnTo>
                  <a:pt x="2511" y="310"/>
                </a:lnTo>
                <a:lnTo>
                  <a:pt x="2525" y="329"/>
                </a:lnTo>
                <a:lnTo>
                  <a:pt x="2542" y="352"/>
                </a:lnTo>
                <a:lnTo>
                  <a:pt x="2561" y="379"/>
                </a:lnTo>
                <a:lnTo>
                  <a:pt x="2582" y="410"/>
                </a:lnTo>
                <a:lnTo>
                  <a:pt x="2605" y="442"/>
                </a:lnTo>
                <a:lnTo>
                  <a:pt x="2631" y="479"/>
                </a:lnTo>
                <a:lnTo>
                  <a:pt x="2658" y="517"/>
                </a:lnTo>
                <a:lnTo>
                  <a:pt x="2686" y="558"/>
                </a:lnTo>
                <a:lnTo>
                  <a:pt x="2717" y="600"/>
                </a:lnTo>
                <a:lnTo>
                  <a:pt x="2747" y="645"/>
                </a:lnTo>
                <a:lnTo>
                  <a:pt x="2779" y="690"/>
                </a:lnTo>
                <a:lnTo>
                  <a:pt x="2811" y="736"/>
                </a:lnTo>
                <a:lnTo>
                  <a:pt x="2844" y="783"/>
                </a:lnTo>
                <a:lnTo>
                  <a:pt x="2878" y="831"/>
                </a:lnTo>
                <a:lnTo>
                  <a:pt x="2910" y="878"/>
                </a:lnTo>
                <a:lnTo>
                  <a:pt x="2944" y="925"/>
                </a:lnTo>
                <a:lnTo>
                  <a:pt x="2976" y="972"/>
                </a:lnTo>
                <a:lnTo>
                  <a:pt x="3008" y="1017"/>
                </a:lnTo>
                <a:lnTo>
                  <a:pt x="3040" y="1062"/>
                </a:lnTo>
                <a:lnTo>
                  <a:pt x="3070" y="1106"/>
                </a:lnTo>
                <a:lnTo>
                  <a:pt x="3098" y="1147"/>
                </a:lnTo>
                <a:lnTo>
                  <a:pt x="3126" y="1187"/>
                </a:lnTo>
                <a:lnTo>
                  <a:pt x="3152" y="1224"/>
                </a:lnTo>
                <a:lnTo>
                  <a:pt x="3176" y="1258"/>
                </a:lnTo>
                <a:lnTo>
                  <a:pt x="3198" y="1290"/>
                </a:lnTo>
                <a:lnTo>
                  <a:pt x="3218" y="1318"/>
                </a:lnTo>
                <a:lnTo>
                  <a:pt x="3236" y="1344"/>
                </a:lnTo>
                <a:lnTo>
                  <a:pt x="3251" y="1366"/>
                </a:lnTo>
                <a:lnTo>
                  <a:pt x="3264" y="1383"/>
                </a:lnTo>
                <a:lnTo>
                  <a:pt x="3272" y="1395"/>
                </a:lnTo>
                <a:lnTo>
                  <a:pt x="3292" y="1426"/>
                </a:lnTo>
                <a:lnTo>
                  <a:pt x="3310" y="1460"/>
                </a:lnTo>
                <a:lnTo>
                  <a:pt x="3327" y="1498"/>
                </a:lnTo>
                <a:lnTo>
                  <a:pt x="3343" y="1538"/>
                </a:lnTo>
                <a:lnTo>
                  <a:pt x="3356" y="1579"/>
                </a:lnTo>
                <a:lnTo>
                  <a:pt x="3368" y="1622"/>
                </a:lnTo>
                <a:lnTo>
                  <a:pt x="3377" y="1663"/>
                </a:lnTo>
                <a:lnTo>
                  <a:pt x="3385" y="1702"/>
                </a:lnTo>
                <a:lnTo>
                  <a:pt x="3389" y="1738"/>
                </a:lnTo>
                <a:lnTo>
                  <a:pt x="3390" y="1772"/>
                </a:lnTo>
                <a:lnTo>
                  <a:pt x="3387" y="1842"/>
                </a:lnTo>
                <a:lnTo>
                  <a:pt x="3378" y="1910"/>
                </a:lnTo>
                <a:lnTo>
                  <a:pt x="3363" y="1976"/>
                </a:lnTo>
                <a:lnTo>
                  <a:pt x="3343" y="2039"/>
                </a:lnTo>
                <a:lnTo>
                  <a:pt x="3316" y="2101"/>
                </a:lnTo>
                <a:lnTo>
                  <a:pt x="3286" y="2160"/>
                </a:lnTo>
                <a:lnTo>
                  <a:pt x="3250" y="2214"/>
                </a:lnTo>
                <a:lnTo>
                  <a:pt x="3210" y="2267"/>
                </a:lnTo>
                <a:lnTo>
                  <a:pt x="3166" y="2314"/>
                </a:lnTo>
                <a:lnTo>
                  <a:pt x="3117" y="2358"/>
                </a:lnTo>
                <a:lnTo>
                  <a:pt x="3066" y="2398"/>
                </a:lnTo>
                <a:lnTo>
                  <a:pt x="3011" y="2434"/>
                </a:lnTo>
                <a:lnTo>
                  <a:pt x="2952" y="2466"/>
                </a:lnTo>
                <a:lnTo>
                  <a:pt x="2891" y="2491"/>
                </a:lnTo>
                <a:lnTo>
                  <a:pt x="2827" y="2512"/>
                </a:lnTo>
                <a:lnTo>
                  <a:pt x="2762" y="2527"/>
                </a:lnTo>
                <a:lnTo>
                  <a:pt x="2693" y="2536"/>
                </a:lnTo>
                <a:lnTo>
                  <a:pt x="2624" y="2540"/>
                </a:lnTo>
                <a:lnTo>
                  <a:pt x="2553" y="2536"/>
                </a:lnTo>
                <a:lnTo>
                  <a:pt x="2486" y="2527"/>
                </a:lnTo>
                <a:lnTo>
                  <a:pt x="2420" y="2512"/>
                </a:lnTo>
                <a:lnTo>
                  <a:pt x="2357" y="2491"/>
                </a:lnTo>
                <a:lnTo>
                  <a:pt x="2296" y="2466"/>
                </a:lnTo>
                <a:lnTo>
                  <a:pt x="2237" y="2434"/>
                </a:lnTo>
                <a:lnTo>
                  <a:pt x="2182" y="2398"/>
                </a:lnTo>
                <a:lnTo>
                  <a:pt x="2131" y="2358"/>
                </a:lnTo>
                <a:lnTo>
                  <a:pt x="2082" y="2314"/>
                </a:lnTo>
                <a:lnTo>
                  <a:pt x="2038" y="2267"/>
                </a:lnTo>
                <a:lnTo>
                  <a:pt x="1998" y="2214"/>
                </a:lnTo>
                <a:lnTo>
                  <a:pt x="1963" y="2160"/>
                </a:lnTo>
                <a:lnTo>
                  <a:pt x="1933" y="2101"/>
                </a:lnTo>
                <a:lnTo>
                  <a:pt x="1906" y="2039"/>
                </a:lnTo>
                <a:lnTo>
                  <a:pt x="1886" y="1976"/>
                </a:lnTo>
                <a:lnTo>
                  <a:pt x="1871" y="1910"/>
                </a:lnTo>
                <a:lnTo>
                  <a:pt x="1862" y="1842"/>
                </a:lnTo>
                <a:lnTo>
                  <a:pt x="1859" y="1772"/>
                </a:lnTo>
                <a:lnTo>
                  <a:pt x="1859" y="1578"/>
                </a:lnTo>
                <a:lnTo>
                  <a:pt x="1858" y="1557"/>
                </a:lnTo>
                <a:lnTo>
                  <a:pt x="1857" y="1538"/>
                </a:lnTo>
                <a:lnTo>
                  <a:pt x="1855" y="1522"/>
                </a:lnTo>
                <a:lnTo>
                  <a:pt x="1850" y="1507"/>
                </a:lnTo>
                <a:lnTo>
                  <a:pt x="1843" y="1494"/>
                </a:lnTo>
                <a:lnTo>
                  <a:pt x="1834" y="1484"/>
                </a:lnTo>
                <a:lnTo>
                  <a:pt x="1821" y="1475"/>
                </a:lnTo>
                <a:lnTo>
                  <a:pt x="1805" y="1469"/>
                </a:lnTo>
                <a:lnTo>
                  <a:pt x="1787" y="1466"/>
                </a:lnTo>
                <a:lnTo>
                  <a:pt x="1762" y="1465"/>
                </a:lnTo>
                <a:lnTo>
                  <a:pt x="1627" y="1465"/>
                </a:lnTo>
                <a:lnTo>
                  <a:pt x="1603" y="1466"/>
                </a:lnTo>
                <a:lnTo>
                  <a:pt x="1584" y="1469"/>
                </a:lnTo>
                <a:lnTo>
                  <a:pt x="1570" y="1475"/>
                </a:lnTo>
                <a:lnTo>
                  <a:pt x="1559" y="1484"/>
                </a:lnTo>
                <a:lnTo>
                  <a:pt x="1552" y="1494"/>
                </a:lnTo>
                <a:lnTo>
                  <a:pt x="1547" y="1507"/>
                </a:lnTo>
                <a:lnTo>
                  <a:pt x="1545" y="1522"/>
                </a:lnTo>
                <a:lnTo>
                  <a:pt x="1543" y="1538"/>
                </a:lnTo>
                <a:lnTo>
                  <a:pt x="1542" y="1557"/>
                </a:lnTo>
                <a:lnTo>
                  <a:pt x="1542" y="1772"/>
                </a:lnTo>
                <a:lnTo>
                  <a:pt x="1539" y="1842"/>
                </a:lnTo>
                <a:lnTo>
                  <a:pt x="1530" y="1910"/>
                </a:lnTo>
                <a:lnTo>
                  <a:pt x="1515" y="1976"/>
                </a:lnTo>
                <a:lnTo>
                  <a:pt x="1494" y="2039"/>
                </a:lnTo>
                <a:lnTo>
                  <a:pt x="1468" y="2101"/>
                </a:lnTo>
                <a:lnTo>
                  <a:pt x="1437" y="2160"/>
                </a:lnTo>
                <a:lnTo>
                  <a:pt x="1401" y="2214"/>
                </a:lnTo>
                <a:lnTo>
                  <a:pt x="1360" y="2267"/>
                </a:lnTo>
                <a:lnTo>
                  <a:pt x="1316" y="2314"/>
                </a:lnTo>
                <a:lnTo>
                  <a:pt x="1268" y="2358"/>
                </a:lnTo>
                <a:lnTo>
                  <a:pt x="1215" y="2398"/>
                </a:lnTo>
                <a:lnTo>
                  <a:pt x="1159" y="2434"/>
                </a:lnTo>
                <a:lnTo>
                  <a:pt x="1102" y="2466"/>
                </a:lnTo>
                <a:lnTo>
                  <a:pt x="1039" y="2491"/>
                </a:lnTo>
                <a:lnTo>
                  <a:pt x="976" y="2512"/>
                </a:lnTo>
                <a:lnTo>
                  <a:pt x="910" y="2527"/>
                </a:lnTo>
                <a:lnTo>
                  <a:pt x="842" y="2536"/>
                </a:lnTo>
                <a:lnTo>
                  <a:pt x="772" y="2540"/>
                </a:lnTo>
                <a:lnTo>
                  <a:pt x="702" y="2536"/>
                </a:lnTo>
                <a:lnTo>
                  <a:pt x="633" y="2527"/>
                </a:lnTo>
                <a:lnTo>
                  <a:pt x="568" y="2512"/>
                </a:lnTo>
                <a:lnTo>
                  <a:pt x="504" y="2491"/>
                </a:lnTo>
                <a:lnTo>
                  <a:pt x="442" y="2466"/>
                </a:lnTo>
                <a:lnTo>
                  <a:pt x="383" y="2434"/>
                </a:lnTo>
                <a:lnTo>
                  <a:pt x="328" y="2398"/>
                </a:lnTo>
                <a:lnTo>
                  <a:pt x="276" y="2358"/>
                </a:lnTo>
                <a:lnTo>
                  <a:pt x="227" y="2314"/>
                </a:lnTo>
                <a:lnTo>
                  <a:pt x="182" y="2267"/>
                </a:lnTo>
                <a:lnTo>
                  <a:pt x="142" y="2214"/>
                </a:lnTo>
                <a:lnTo>
                  <a:pt x="106" y="2160"/>
                </a:lnTo>
                <a:lnTo>
                  <a:pt x="75" y="2101"/>
                </a:lnTo>
                <a:lnTo>
                  <a:pt x="48" y="2039"/>
                </a:lnTo>
                <a:lnTo>
                  <a:pt x="27" y="1976"/>
                </a:lnTo>
                <a:lnTo>
                  <a:pt x="13" y="1910"/>
                </a:lnTo>
                <a:lnTo>
                  <a:pt x="3" y="1842"/>
                </a:lnTo>
                <a:lnTo>
                  <a:pt x="0" y="1772"/>
                </a:lnTo>
                <a:lnTo>
                  <a:pt x="1" y="1738"/>
                </a:lnTo>
                <a:lnTo>
                  <a:pt x="6" y="1702"/>
                </a:lnTo>
                <a:lnTo>
                  <a:pt x="13" y="1663"/>
                </a:lnTo>
                <a:lnTo>
                  <a:pt x="22" y="1622"/>
                </a:lnTo>
                <a:lnTo>
                  <a:pt x="34" y="1579"/>
                </a:lnTo>
                <a:lnTo>
                  <a:pt x="47" y="1538"/>
                </a:lnTo>
                <a:lnTo>
                  <a:pt x="62" y="1498"/>
                </a:lnTo>
                <a:lnTo>
                  <a:pt x="79" y="1460"/>
                </a:lnTo>
                <a:lnTo>
                  <a:pt x="98" y="1426"/>
                </a:lnTo>
                <a:lnTo>
                  <a:pt x="117" y="1395"/>
                </a:lnTo>
                <a:lnTo>
                  <a:pt x="126" y="1383"/>
                </a:lnTo>
                <a:lnTo>
                  <a:pt x="138" y="1366"/>
                </a:lnTo>
                <a:lnTo>
                  <a:pt x="153" y="1344"/>
                </a:lnTo>
                <a:lnTo>
                  <a:pt x="170" y="1318"/>
                </a:lnTo>
                <a:lnTo>
                  <a:pt x="190" y="1290"/>
                </a:lnTo>
                <a:lnTo>
                  <a:pt x="213" y="1258"/>
                </a:lnTo>
                <a:lnTo>
                  <a:pt x="237" y="1224"/>
                </a:lnTo>
                <a:lnTo>
                  <a:pt x="263" y="1187"/>
                </a:lnTo>
                <a:lnTo>
                  <a:pt x="290" y="1147"/>
                </a:lnTo>
                <a:lnTo>
                  <a:pt x="320" y="1106"/>
                </a:lnTo>
                <a:lnTo>
                  <a:pt x="350" y="1062"/>
                </a:lnTo>
                <a:lnTo>
                  <a:pt x="381" y="1017"/>
                </a:lnTo>
                <a:lnTo>
                  <a:pt x="413" y="972"/>
                </a:lnTo>
                <a:lnTo>
                  <a:pt x="446" y="925"/>
                </a:lnTo>
                <a:lnTo>
                  <a:pt x="479" y="878"/>
                </a:lnTo>
                <a:lnTo>
                  <a:pt x="512" y="831"/>
                </a:lnTo>
                <a:lnTo>
                  <a:pt x="545" y="783"/>
                </a:lnTo>
                <a:lnTo>
                  <a:pt x="578" y="736"/>
                </a:lnTo>
                <a:lnTo>
                  <a:pt x="610" y="690"/>
                </a:lnTo>
                <a:lnTo>
                  <a:pt x="642" y="645"/>
                </a:lnTo>
                <a:lnTo>
                  <a:pt x="673" y="600"/>
                </a:lnTo>
                <a:lnTo>
                  <a:pt x="703" y="558"/>
                </a:lnTo>
                <a:lnTo>
                  <a:pt x="731" y="517"/>
                </a:lnTo>
                <a:lnTo>
                  <a:pt x="759" y="479"/>
                </a:lnTo>
                <a:lnTo>
                  <a:pt x="784" y="442"/>
                </a:lnTo>
                <a:lnTo>
                  <a:pt x="807" y="410"/>
                </a:lnTo>
                <a:lnTo>
                  <a:pt x="828" y="379"/>
                </a:lnTo>
                <a:lnTo>
                  <a:pt x="847" y="352"/>
                </a:lnTo>
                <a:lnTo>
                  <a:pt x="864" y="329"/>
                </a:lnTo>
                <a:lnTo>
                  <a:pt x="877" y="310"/>
                </a:lnTo>
                <a:lnTo>
                  <a:pt x="888" y="294"/>
                </a:lnTo>
                <a:lnTo>
                  <a:pt x="895" y="283"/>
                </a:lnTo>
                <a:lnTo>
                  <a:pt x="931" y="235"/>
                </a:lnTo>
                <a:lnTo>
                  <a:pt x="963" y="193"/>
                </a:lnTo>
                <a:lnTo>
                  <a:pt x="993" y="155"/>
                </a:lnTo>
                <a:lnTo>
                  <a:pt x="1022" y="122"/>
                </a:lnTo>
                <a:lnTo>
                  <a:pt x="1049" y="94"/>
                </a:lnTo>
                <a:lnTo>
                  <a:pt x="1075" y="70"/>
                </a:lnTo>
                <a:lnTo>
                  <a:pt x="1099" y="50"/>
                </a:lnTo>
                <a:lnTo>
                  <a:pt x="1124" y="34"/>
                </a:lnTo>
                <a:lnTo>
                  <a:pt x="1148" y="21"/>
                </a:lnTo>
                <a:lnTo>
                  <a:pt x="1172" y="12"/>
                </a:lnTo>
                <a:lnTo>
                  <a:pt x="1197" y="5"/>
                </a:lnTo>
                <a:lnTo>
                  <a:pt x="1223" y="1"/>
                </a:lnTo>
                <a:lnTo>
                  <a:pt x="1249" y="0"/>
                </a:ln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bject 6">
            <a:extLst>
              <a:ext uri="{FF2B5EF4-FFF2-40B4-BE49-F238E27FC236}">
                <a16:creationId xmlns:a16="http://schemas.microsoft.com/office/drawing/2014/main" id="{4C280164-9D1B-EC13-AD92-400298D5205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853592" y="6488683"/>
            <a:ext cx="422529" cy="3257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667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</a:rPr>
              <a:pPr marL="66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600" b="0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852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1B39F-367D-0416-0DCD-4E997D170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4C32690-31AB-0AC2-1027-99338CE28F76}"/>
              </a:ext>
            </a:extLst>
          </p:cNvPr>
          <p:cNvSpPr/>
          <p:nvPr/>
        </p:nvSpPr>
        <p:spPr>
          <a:xfrm>
            <a:off x="8334810" y="1263082"/>
            <a:ext cx="3713572" cy="4954838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127AF4-9AFF-0E4D-967C-90CC42090B83}"/>
              </a:ext>
            </a:extLst>
          </p:cNvPr>
          <p:cNvSpPr/>
          <p:nvPr/>
        </p:nvSpPr>
        <p:spPr>
          <a:xfrm>
            <a:off x="4592160" y="1955983"/>
            <a:ext cx="3629575" cy="3402639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E51ECB-7E7C-A2F0-C2EC-C81BCB7DEB4D}"/>
              </a:ext>
            </a:extLst>
          </p:cNvPr>
          <p:cNvSpPr/>
          <p:nvPr/>
        </p:nvSpPr>
        <p:spPr>
          <a:xfrm>
            <a:off x="9437639" y="1050281"/>
            <a:ext cx="1917298" cy="369332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DBH </a:t>
            </a:r>
            <a:r>
              <a: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CHT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77E526-AEEB-0388-9E11-47E3581F8224}"/>
              </a:ext>
            </a:extLst>
          </p:cNvPr>
          <p:cNvSpPr/>
          <p:nvPr/>
        </p:nvSpPr>
        <p:spPr>
          <a:xfrm>
            <a:off x="5422215" y="1717557"/>
            <a:ext cx="1478111" cy="369332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DBH </a:t>
            </a:r>
            <a:r>
              <a: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PBB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DEA949-8593-86F1-C4B7-C3D68339857C}"/>
              </a:ext>
            </a:extLst>
          </p:cNvPr>
          <p:cNvGrpSpPr/>
          <p:nvPr/>
        </p:nvGrpSpPr>
        <p:grpSpPr>
          <a:xfrm rot="5400000">
            <a:off x="4393219" y="914081"/>
            <a:ext cx="1114638" cy="372179"/>
            <a:chOff x="422238" y="562405"/>
            <a:chExt cx="586842" cy="41358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E19D20-BFE3-D583-0711-ECEE66ED672D}"/>
                </a:ext>
              </a:extLst>
            </p:cNvPr>
            <p:cNvCxnSpPr/>
            <p:nvPr/>
          </p:nvCxnSpPr>
          <p:spPr>
            <a:xfrm flipH="1" flipV="1">
              <a:off x="429020" y="562405"/>
              <a:ext cx="580060" cy="3524"/>
            </a:xfrm>
            <a:prstGeom prst="line">
              <a:avLst/>
            </a:prstGeom>
            <a:noFill/>
            <a:ln w="222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23EA94-B6F8-F55C-3CDA-2CF736CA4B03}"/>
                </a:ext>
              </a:extLst>
            </p:cNvPr>
            <p:cNvCxnSpPr/>
            <p:nvPr/>
          </p:nvCxnSpPr>
          <p:spPr>
            <a:xfrm>
              <a:off x="422238" y="562405"/>
              <a:ext cx="0" cy="413580"/>
            </a:xfrm>
            <a:prstGeom prst="line">
              <a:avLst/>
            </a:prstGeom>
            <a:noFill/>
            <a:ln w="222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8D2175B9-DB60-13B2-71F8-D496F816C2A9}"/>
              </a:ext>
            </a:extLst>
          </p:cNvPr>
          <p:cNvSpPr/>
          <p:nvPr/>
        </p:nvSpPr>
        <p:spPr>
          <a:xfrm>
            <a:off x="4906741" y="1552918"/>
            <a:ext cx="736980" cy="719391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70AD47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862A9C-7F87-206C-133B-2F619872847F}"/>
              </a:ext>
            </a:extLst>
          </p:cNvPr>
          <p:cNvSpPr/>
          <p:nvPr/>
        </p:nvSpPr>
        <p:spPr>
          <a:xfrm>
            <a:off x="616414" y="1166426"/>
            <a:ext cx="3831360" cy="3824449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165655A-CE1D-ECA2-97A5-5088AE4D7C31}"/>
              </a:ext>
            </a:extLst>
          </p:cNvPr>
          <p:cNvCxnSpPr/>
          <p:nvPr/>
        </p:nvCxnSpPr>
        <p:spPr>
          <a:xfrm>
            <a:off x="616414" y="1196824"/>
            <a:ext cx="3831360" cy="11493"/>
          </a:xfrm>
          <a:prstGeom prst="line">
            <a:avLst/>
          </a:prstGeom>
          <a:noFill/>
          <a:ln w="22225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51" name="object 48">
            <a:extLst>
              <a:ext uri="{FF2B5EF4-FFF2-40B4-BE49-F238E27FC236}">
                <a16:creationId xmlns:a16="http://schemas.microsoft.com/office/drawing/2014/main" id="{CBD1CEF6-3752-C4BC-8114-28982FD74A5B}"/>
              </a:ext>
            </a:extLst>
          </p:cNvPr>
          <p:cNvSpPr txBox="1"/>
          <p:nvPr/>
        </p:nvSpPr>
        <p:spPr>
          <a:xfrm>
            <a:off x="1009080" y="253837"/>
            <a:ext cx="3747614" cy="596888"/>
          </a:xfrm>
          <a:prstGeom prst="rect">
            <a:avLst/>
          </a:prstGeom>
          <a:ln>
            <a:solidFill>
              <a:srgbClr val="E7E6E6">
                <a:lumMod val="75000"/>
              </a:srgb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Gill Sans Ultra Bold" panose="020B0A02020104020203" pitchFamily="34" charset="0"/>
                <a:ea typeface="+mn-ea"/>
                <a:cs typeface="Tw Cen MT"/>
              </a:rPr>
              <a:t>DBH PAJAK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Gill Sans Ultra Bold" panose="020B0A02020104020203" pitchFamily="34" charset="0"/>
              <a:ea typeface="+mn-ea"/>
              <a:cs typeface="Tw Cen M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49CD3A4-69CC-AD86-DECE-15A72D0E5501}"/>
              </a:ext>
            </a:extLst>
          </p:cNvPr>
          <p:cNvSpPr/>
          <p:nvPr/>
        </p:nvSpPr>
        <p:spPr>
          <a:xfrm>
            <a:off x="628166" y="1187813"/>
            <a:ext cx="3805959" cy="369332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DBH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Pajak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Penghasilan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(</a:t>
            </a:r>
            <a:r>
              <a: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PPh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CFD1CDB-BE95-3729-FF14-60417BF54BB5}"/>
              </a:ext>
            </a:extLst>
          </p:cNvPr>
          <p:cNvCxnSpPr/>
          <p:nvPr/>
        </p:nvCxnSpPr>
        <p:spPr>
          <a:xfrm>
            <a:off x="616414" y="1596209"/>
            <a:ext cx="3831360" cy="0"/>
          </a:xfrm>
          <a:prstGeom prst="line">
            <a:avLst/>
          </a:prstGeom>
          <a:noFill/>
          <a:ln w="22225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1FCD30CE-5CEC-E9D3-D4E7-CBBA3D91792B}"/>
              </a:ext>
            </a:extLst>
          </p:cNvPr>
          <p:cNvSpPr/>
          <p:nvPr/>
        </p:nvSpPr>
        <p:spPr>
          <a:xfrm>
            <a:off x="641815" y="1658489"/>
            <a:ext cx="3805959" cy="3285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DBH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PPh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ditetapkan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sebesar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20%, yang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dibagikan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7,5%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kepada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provinsi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yang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bersangkutan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8,9%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kepada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penghasil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atau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tempat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wajib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pajak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terdaftar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dan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3,6%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lainnya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dalam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provinsi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yang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bersangkutan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DBA9AB-7383-161E-83EA-3FA213AF459C}"/>
              </a:ext>
            </a:extLst>
          </p:cNvPr>
          <p:cNvGrpSpPr/>
          <p:nvPr/>
        </p:nvGrpSpPr>
        <p:grpSpPr>
          <a:xfrm>
            <a:off x="422238" y="562405"/>
            <a:ext cx="586842" cy="744358"/>
            <a:chOff x="422238" y="562405"/>
            <a:chExt cx="586842" cy="41358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7C7499-939A-8178-660D-83A3157CD64B}"/>
                </a:ext>
              </a:extLst>
            </p:cNvPr>
            <p:cNvCxnSpPr>
              <a:stCxn id="51" idx="1"/>
            </p:cNvCxnSpPr>
            <p:nvPr/>
          </p:nvCxnSpPr>
          <p:spPr>
            <a:xfrm flipH="1" flipV="1">
              <a:off x="429020" y="562405"/>
              <a:ext cx="580060" cy="3524"/>
            </a:xfrm>
            <a:prstGeom prst="line">
              <a:avLst/>
            </a:prstGeom>
            <a:noFill/>
            <a:ln w="222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29373E3-07E3-77B7-3DEB-4E595E296A66}"/>
                </a:ext>
              </a:extLst>
            </p:cNvPr>
            <p:cNvCxnSpPr/>
            <p:nvPr/>
          </p:nvCxnSpPr>
          <p:spPr>
            <a:xfrm>
              <a:off x="422238" y="562405"/>
              <a:ext cx="0" cy="413580"/>
            </a:xfrm>
            <a:prstGeom prst="line">
              <a:avLst/>
            </a:prstGeom>
            <a:noFill/>
            <a:ln w="222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9494AA67-1CCA-E052-90D9-1EA7B59C7277}"/>
              </a:ext>
            </a:extLst>
          </p:cNvPr>
          <p:cNvSpPr/>
          <p:nvPr/>
        </p:nvSpPr>
        <p:spPr>
          <a:xfrm>
            <a:off x="174238" y="1001333"/>
            <a:ext cx="736980" cy="719391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E7B1F65-B3D8-40A0-D93C-209B41189D92}"/>
              </a:ext>
            </a:extLst>
          </p:cNvPr>
          <p:cNvSpPr/>
          <p:nvPr/>
        </p:nvSpPr>
        <p:spPr>
          <a:xfrm>
            <a:off x="209551" y="1130757"/>
            <a:ext cx="809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20%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4E08916-396A-6189-DF05-6D1A98425C6F}"/>
              </a:ext>
            </a:extLst>
          </p:cNvPr>
          <p:cNvSpPr/>
          <p:nvPr/>
        </p:nvSpPr>
        <p:spPr>
          <a:xfrm>
            <a:off x="614469" y="5005838"/>
            <a:ext cx="3825774" cy="92333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ysClr val="windowText" lastClr="000000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penghasil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adalah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tempat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wajib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pajak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terdaftar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4441701-EF09-DFB5-CD7F-EFC8049DE2E9}"/>
              </a:ext>
            </a:extLst>
          </p:cNvPr>
          <p:cNvSpPr/>
          <p:nvPr/>
        </p:nvSpPr>
        <p:spPr>
          <a:xfrm>
            <a:off x="4852679" y="1705120"/>
            <a:ext cx="845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100%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2CB18B7-7A2D-8A39-3DEB-7E5D12B7F02E}"/>
              </a:ext>
            </a:extLst>
          </p:cNvPr>
          <p:cNvSpPr/>
          <p:nvPr/>
        </p:nvSpPr>
        <p:spPr>
          <a:xfrm>
            <a:off x="4600874" y="3129642"/>
            <a:ext cx="3620860" cy="204671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dibagikan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16,2%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kepada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provinsi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yang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bersangkutan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73,8%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kepada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penghasil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atau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tempat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wajib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pajak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terdaftar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10%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kepada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lainnya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dalam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provinsi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yang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bersangkutan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1FC527E-41DF-CF0F-DCBB-C8EDB80A1736}"/>
              </a:ext>
            </a:extLst>
          </p:cNvPr>
          <p:cNvSpPr/>
          <p:nvPr/>
        </p:nvSpPr>
        <p:spPr>
          <a:xfrm>
            <a:off x="4599691" y="2324386"/>
            <a:ext cx="3622043" cy="738664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ditetapkan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sebesar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100%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seratus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persen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)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untuk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Daerah,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termasuk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untuk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biaya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operasional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pemungutan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C8F1C61-55EA-E59C-FB39-3EF8D22ACCDA}"/>
              </a:ext>
            </a:extLst>
          </p:cNvPr>
          <p:cNvSpPr/>
          <p:nvPr/>
        </p:nvSpPr>
        <p:spPr>
          <a:xfrm>
            <a:off x="8870619" y="796891"/>
            <a:ext cx="736980" cy="719391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70AD47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541E09F-BA94-86F4-6079-EDF833C3556F}"/>
              </a:ext>
            </a:extLst>
          </p:cNvPr>
          <p:cNvSpPr/>
          <p:nvPr/>
        </p:nvSpPr>
        <p:spPr>
          <a:xfrm>
            <a:off x="8956021" y="919993"/>
            <a:ext cx="63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3%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A037891-D36B-D766-91C6-479C886CAF47}"/>
              </a:ext>
            </a:extLst>
          </p:cNvPr>
          <p:cNvSpPr/>
          <p:nvPr/>
        </p:nvSpPr>
        <p:spPr>
          <a:xfrm>
            <a:off x="8342341" y="1579399"/>
            <a:ext cx="3706040" cy="73866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ditetapkan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sebesar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3% 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tiga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persen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)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dari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penerimaan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cukai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hasil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tembakau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dalam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negeri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98C05FA-2EC8-DE2D-020C-6CEEFB115A14}"/>
              </a:ext>
            </a:extLst>
          </p:cNvPr>
          <p:cNvSpPr/>
          <p:nvPr/>
        </p:nvSpPr>
        <p:spPr>
          <a:xfrm>
            <a:off x="8342341" y="2331249"/>
            <a:ext cx="3706040" cy="2123658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dibagikan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0,8%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provinsi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yang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bersangkutan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1,2%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penghasil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atau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tempat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wajib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pajak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terdaftar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1%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kabupaten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lainnya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dalam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provinsi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yang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bersangkutan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B18E14D-3592-5CD9-F33B-F9B441565C1E}"/>
              </a:ext>
            </a:extLst>
          </p:cNvPr>
          <p:cNvSpPr/>
          <p:nvPr/>
        </p:nvSpPr>
        <p:spPr>
          <a:xfrm>
            <a:off x="8342341" y="4392408"/>
            <a:ext cx="3706040" cy="1815882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Penggunaan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DBH CHT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peningkatan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kualitas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bahan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baku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pembinaan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industri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pembinaan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lingkungan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sosial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sosialisasi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ketentuan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di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bidang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cukai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pemberantasan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barang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kena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cukai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ilegal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atau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kegiatan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lainnya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3F1AFB5-9C34-AB18-322D-F6E520F1BBCA}"/>
              </a:ext>
            </a:extLst>
          </p:cNvPr>
          <p:cNvGrpSpPr/>
          <p:nvPr/>
        </p:nvGrpSpPr>
        <p:grpSpPr>
          <a:xfrm>
            <a:off x="5128172" y="548757"/>
            <a:ext cx="4093027" cy="301968"/>
            <a:chOff x="5141820" y="562405"/>
            <a:chExt cx="4093027" cy="301968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9209A02-161D-87AD-F159-42CB7B698E41}"/>
                </a:ext>
              </a:extLst>
            </p:cNvPr>
            <p:cNvCxnSpPr/>
            <p:nvPr/>
          </p:nvCxnSpPr>
          <p:spPr>
            <a:xfrm>
              <a:off x="5141820" y="562405"/>
              <a:ext cx="4093027" cy="0"/>
            </a:xfrm>
            <a:prstGeom prst="line">
              <a:avLst/>
            </a:prstGeom>
            <a:noFill/>
            <a:ln w="222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EF7285C-8F39-2B60-497C-000E9B2FBECB}"/>
                </a:ext>
              </a:extLst>
            </p:cNvPr>
            <p:cNvCxnSpPr/>
            <p:nvPr/>
          </p:nvCxnSpPr>
          <p:spPr>
            <a:xfrm>
              <a:off x="9234847" y="569243"/>
              <a:ext cx="0" cy="295130"/>
            </a:xfrm>
            <a:prstGeom prst="line">
              <a:avLst/>
            </a:prstGeom>
            <a:noFill/>
            <a:ln w="222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6ECD9189-EE4B-1BA4-30B8-87AB055C7EE2}"/>
              </a:ext>
            </a:extLst>
          </p:cNvPr>
          <p:cNvSpPr/>
          <p:nvPr/>
        </p:nvSpPr>
        <p:spPr>
          <a:xfrm>
            <a:off x="2510224" y="4746464"/>
            <a:ext cx="21559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Pasal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112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ayat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(2) UU 1/2022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D82197B-B346-28FD-4807-0C92A7866455}"/>
              </a:ext>
            </a:extLst>
          </p:cNvPr>
          <p:cNvSpPr/>
          <p:nvPr/>
        </p:nvSpPr>
        <p:spPr>
          <a:xfrm>
            <a:off x="6256950" y="5149207"/>
            <a:ext cx="21559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Pasal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113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ayat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(2) UU 1/2022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81E3FC6-F355-CA0F-4AB4-09A6133195CE}"/>
              </a:ext>
            </a:extLst>
          </p:cNvPr>
          <p:cNvSpPr/>
          <p:nvPr/>
        </p:nvSpPr>
        <p:spPr>
          <a:xfrm>
            <a:off x="10099938" y="4119691"/>
            <a:ext cx="21559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Pasal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114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ayat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(2) UU 1/2022</a:t>
            </a:r>
          </a:p>
        </p:txBody>
      </p:sp>
      <p:sp>
        <p:nvSpPr>
          <p:cNvPr id="75" name="object 6">
            <a:extLst>
              <a:ext uri="{FF2B5EF4-FFF2-40B4-BE49-F238E27FC236}">
                <a16:creationId xmlns:a16="http://schemas.microsoft.com/office/drawing/2014/main" id="{38B52DEA-C6ED-1851-518E-4C01C2EB367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766046" y="6521246"/>
            <a:ext cx="422529" cy="325730"/>
          </a:xfrm>
          <a:prstGeom prst="rect">
            <a:avLst/>
          </a:prstGeom>
          <a:noFill/>
        </p:spPr>
        <p:txBody>
          <a:bodyPr vert="horz" wrap="square" lIns="0" tIns="78740" rIns="0" bIns="0" rtlCol="0">
            <a:spAutoFit/>
          </a:bodyPr>
          <a:lstStyle/>
          <a:p>
            <a:pPr marL="6667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</a:rPr>
              <a:pPr marL="66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600" b="0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3472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83680"/>
            <a:ext cx="6309360" cy="55880"/>
          </a:xfrm>
          <a:custGeom>
            <a:avLst/>
            <a:gdLst/>
            <a:ahLst/>
            <a:cxnLst/>
            <a:rect l="l" t="t" r="r" b="b"/>
            <a:pathLst>
              <a:path w="6309360" h="55879">
                <a:moveTo>
                  <a:pt x="0" y="55880"/>
                </a:moveTo>
                <a:lnTo>
                  <a:pt x="6309360" y="55880"/>
                </a:lnTo>
                <a:lnTo>
                  <a:pt x="6309360" y="0"/>
                </a:lnTo>
                <a:lnTo>
                  <a:pt x="0" y="0"/>
                </a:lnTo>
                <a:lnTo>
                  <a:pt x="0" y="55880"/>
                </a:lnTo>
                <a:close/>
              </a:path>
            </a:pathLst>
          </a:custGeom>
          <a:solidFill>
            <a:srgbClr val="FDAC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20880" y="6583680"/>
            <a:ext cx="71120" cy="55880"/>
          </a:xfrm>
          <a:custGeom>
            <a:avLst/>
            <a:gdLst/>
            <a:ahLst/>
            <a:cxnLst/>
            <a:rect l="l" t="t" r="r" b="b"/>
            <a:pathLst>
              <a:path w="71120" h="55879">
                <a:moveTo>
                  <a:pt x="0" y="55880"/>
                </a:moveTo>
                <a:lnTo>
                  <a:pt x="71119" y="55880"/>
                </a:lnTo>
                <a:lnTo>
                  <a:pt x="71119" y="0"/>
                </a:lnTo>
                <a:lnTo>
                  <a:pt x="0" y="0"/>
                </a:lnTo>
                <a:lnTo>
                  <a:pt x="0" y="55880"/>
                </a:lnTo>
                <a:close/>
              </a:path>
            </a:pathLst>
          </a:custGeom>
          <a:solidFill>
            <a:srgbClr val="FDAC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639559"/>
            <a:ext cx="6309360" cy="218440"/>
          </a:xfrm>
          <a:custGeom>
            <a:avLst/>
            <a:gdLst/>
            <a:ahLst/>
            <a:cxnLst/>
            <a:rect l="l" t="t" r="r" b="b"/>
            <a:pathLst>
              <a:path w="6309360" h="218440">
                <a:moveTo>
                  <a:pt x="0" y="218438"/>
                </a:moveTo>
                <a:lnTo>
                  <a:pt x="6309360" y="218438"/>
                </a:lnTo>
                <a:lnTo>
                  <a:pt x="6309360" y="0"/>
                </a:lnTo>
                <a:lnTo>
                  <a:pt x="0" y="0"/>
                </a:lnTo>
                <a:lnTo>
                  <a:pt x="0" y="218438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20880" y="6639559"/>
            <a:ext cx="71120" cy="218440"/>
          </a:xfrm>
          <a:custGeom>
            <a:avLst/>
            <a:gdLst/>
            <a:ahLst/>
            <a:cxnLst/>
            <a:rect l="l" t="t" r="r" b="b"/>
            <a:pathLst>
              <a:path w="71120" h="218440">
                <a:moveTo>
                  <a:pt x="0" y="218438"/>
                </a:moveTo>
                <a:lnTo>
                  <a:pt x="71119" y="218438"/>
                </a:lnTo>
                <a:lnTo>
                  <a:pt x="71119" y="0"/>
                </a:lnTo>
                <a:lnTo>
                  <a:pt x="0" y="0"/>
                </a:lnTo>
                <a:lnTo>
                  <a:pt x="0" y="218438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" y="805180"/>
            <a:ext cx="11051540" cy="45720"/>
          </a:xfrm>
          <a:custGeom>
            <a:avLst/>
            <a:gdLst/>
            <a:ahLst/>
            <a:cxnLst/>
            <a:rect l="l" t="t" r="r" b="b"/>
            <a:pathLst>
              <a:path w="11051540" h="45719">
                <a:moveTo>
                  <a:pt x="11051540" y="0"/>
                </a:moveTo>
                <a:lnTo>
                  <a:pt x="0" y="0"/>
                </a:lnTo>
                <a:lnTo>
                  <a:pt x="0" y="45720"/>
                </a:lnTo>
                <a:lnTo>
                  <a:pt x="11051540" y="45720"/>
                </a:lnTo>
                <a:lnTo>
                  <a:pt x="1105154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0022" y="2430780"/>
            <a:ext cx="375539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"/>
              <a:tabLst>
                <a:tab pos="299720" algn="l"/>
              </a:tabLst>
              <a:defRPr/>
            </a:pPr>
            <a:r>
              <a:rPr kumimoji="0" sz="1800" b="1" i="0" u="none" strike="noStrike" kern="1200" cap="none" spc="-33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1200" cap="none" spc="-1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</a:t>
            </a:r>
            <a:r>
              <a:rPr kumimoji="0" sz="1800" b="1" i="0" u="none" strike="noStrike" kern="1200" cap="none" spc="-7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28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800" b="1" i="0" u="none" strike="noStrike" kern="1200" cap="none" spc="-1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1200" cap="none" spc="-16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800" b="1" i="0" u="none" strike="noStrike" kern="1200" cap="none" spc="-33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1200" cap="none" spc="-2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27)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920" marR="0" lvl="1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756285" algn="l"/>
                <a:tab pos="756920" algn="l"/>
              </a:tabLst>
              <a:defRPr/>
            </a:pP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ap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26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%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da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ri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</a:t>
            </a:r>
            <a:r>
              <a:rPr kumimoji="0" sz="1800" b="0" i="0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Ne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99720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"/>
              <a:tabLst>
                <a:tab pos="299720" algn="l"/>
              </a:tabLst>
              <a:defRPr/>
            </a:pPr>
            <a:r>
              <a:rPr kumimoji="0" sz="1800" b="1" i="0" u="none" strike="noStrike" kern="1200" cap="none" spc="-30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800" b="1" i="0" u="none" strike="noStrike" kern="1200" cap="none" spc="-17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1" i="0" u="none" strike="noStrike" kern="1200" cap="none" spc="-18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800" b="1" i="0" u="none" strike="noStrike" kern="1200" cap="none" spc="-8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ula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ok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1200" cap="none" spc="-2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sz="1800" b="1" i="0" u="none" strike="noStrike" kern="1200" cap="none" spc="-33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1200" cap="none" spc="-2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27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1200" cap="none" spc="-1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7223" y="3254123"/>
            <a:ext cx="5307965" cy="14029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8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U</a:t>
            </a:r>
            <a:r>
              <a:rPr kumimoji="0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=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ok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si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 </a:t>
            </a:r>
            <a:r>
              <a:rPr kumimoji="0" sz="1800" b="0" i="0" u="none" strike="noStrike" kern="1200" cap="none" spc="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+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C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el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h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3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F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8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Kb</a:t>
            </a:r>
            <a:r>
              <a:rPr kumimoji="0" sz="18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F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-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Kp</a:t>
            </a:r>
            <a:r>
              <a:rPr kumimoji="0" sz="18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F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99720" marR="0" lvl="0" indent="-28702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ok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si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=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J</a:t>
            </a: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u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mla</a:t>
            </a:r>
            <a:r>
              <a:rPr kumimoji="0" sz="18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h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ji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PNSD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99720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Kebutuhan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Fiskal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(KbF)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=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Jumlah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Penduduk,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Luas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99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Wi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y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h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8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</a:t>
            </a:r>
            <a:r>
              <a:rPr kumimoji="0" sz="1800" b="0" i="0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M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da</a:t>
            </a:r>
            <a:r>
              <a:rPr kumimoji="0" sz="18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</a:t>
            </a:r>
            <a:r>
              <a:rPr kumimoji="0" sz="1800" b="0" i="0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8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RB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99720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apa</a:t>
            </a:r>
            <a:r>
              <a:rPr kumimoji="0" sz="18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3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F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8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Kp</a:t>
            </a:r>
            <a:r>
              <a:rPr kumimoji="0" sz="18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F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)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=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li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asi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+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li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asi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800" b="0" i="0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BH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0023" y="4625659"/>
            <a:ext cx="47599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"/>
              <a:tabLst>
                <a:tab pos="299720" algn="l"/>
              </a:tabLst>
              <a:defRPr/>
            </a:pPr>
            <a:r>
              <a:rPr kumimoji="0" sz="1800" b="1" i="0" u="none" strike="noStrike" kern="1200" cap="none" spc="-14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Grant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(tidak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ditentukan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penggunaannya)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711" y="80898"/>
            <a:ext cx="7371080" cy="709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0" lvl="0" indent="0" algn="l" defTabSz="914400" rtl="0" eaLnBrk="1" fontAlgn="auto" latinLnBrk="0" hangingPunct="1">
              <a:lnSpc>
                <a:spcPts val="256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KEBIJAKAN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DANA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ALOKASI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UMUM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56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4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3000" b="1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000" b="1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30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banding</a:t>
            </a:r>
            <a:r>
              <a:rPr kumimoji="0" sz="3000" b="1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3000" b="1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3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4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3000" b="1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000" b="1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</a:t>
            </a:r>
            <a:r>
              <a:rPr kumimoji="0" sz="30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3000" b="1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sz="30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3000" b="1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09359" y="1295400"/>
            <a:ext cx="5811520" cy="5562600"/>
          </a:xfrm>
          <a:custGeom>
            <a:avLst/>
            <a:gdLst/>
            <a:ahLst/>
            <a:cxnLst/>
            <a:rect l="l" t="t" r="r" b="b"/>
            <a:pathLst>
              <a:path w="5811520" h="5562600">
                <a:moveTo>
                  <a:pt x="5811520" y="0"/>
                </a:moveTo>
                <a:lnTo>
                  <a:pt x="0" y="0"/>
                </a:lnTo>
                <a:lnTo>
                  <a:pt x="0" y="5562600"/>
                </a:lnTo>
                <a:lnTo>
                  <a:pt x="5811520" y="5562600"/>
                </a:lnTo>
                <a:lnTo>
                  <a:pt x="581152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88353" y="2047622"/>
            <a:ext cx="554799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0" lvl="0" indent="-28765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"/>
              <a:tabLst>
                <a:tab pos="300355" algn="l"/>
              </a:tabLst>
              <a:defRPr/>
            </a:pPr>
            <a:r>
              <a:rPr kumimoji="0" sz="1600" b="1" i="0" u="none" strike="noStrike" kern="1200" cap="none" spc="-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600" b="1" i="0" u="none" strike="noStrike" kern="1200" cap="none" spc="-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120)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920" marR="5080" lvl="1" indent="-287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756920" algn="l"/>
                <a:tab pos="757555" algn="l"/>
              </a:tabLst>
              <a:defRPr/>
            </a:pPr>
            <a:r>
              <a:rPr kumimoji="0" sz="16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0" i="0" u="none" strike="noStrike" kern="1200" cap="none" spc="-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6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es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u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</a:t>
            </a:r>
            <a:r>
              <a:rPr kumimoji="0" sz="1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g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an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</a:t>
            </a:r>
            <a:r>
              <a:rPr kumimoji="0" sz="1600" b="1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1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nd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aa</a:t>
            </a:r>
            <a:r>
              <a:rPr kumimoji="0" sz="16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 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penyelenggaraan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pemerintahan</a:t>
            </a:r>
            <a:r>
              <a:rPr kumimoji="0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daerah</a:t>
            </a:r>
            <a:r>
              <a:rPr kumimoji="0" sz="1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dalam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memenuhi </a:t>
            </a:r>
            <a:r>
              <a:rPr kumimoji="0" sz="1600" b="1" i="0" u="none" strike="noStrike" kern="1200" cap="none" spc="-4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SPM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layanan</a:t>
            </a:r>
            <a:r>
              <a:rPr kumimoji="0" sz="16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dasar</a:t>
            </a:r>
            <a:r>
              <a:rPr kumimoji="0" sz="16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publik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daerah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(i.e: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Pendidikan, 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Kesehatan,</a:t>
            </a:r>
            <a:r>
              <a:rPr kumimoji="0" sz="16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Infrastruktur)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dengan</a:t>
            </a:r>
            <a:r>
              <a:rPr kumimoji="0" sz="1600" b="0" i="0" u="none" strike="noStrike" kern="1200" cap="none" spc="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tetap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mempertimbangkan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kemampuan</a:t>
            </a:r>
            <a:r>
              <a:rPr kumimoji="0" sz="16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keuangan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negara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88354" y="3587496"/>
            <a:ext cx="32486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0" lvl="0" indent="-28765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"/>
              <a:tabLst>
                <a:tab pos="300355" algn="l"/>
              </a:tabLst>
              <a:defRPr/>
            </a:pPr>
            <a:r>
              <a:rPr kumimoji="0" sz="1600" b="1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1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600" b="1" i="0" u="none" strike="noStrike" kern="1200" cap="none" spc="-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122)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45681" y="3831209"/>
            <a:ext cx="5195571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0" lvl="0" indent="-28765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Courier New"/>
              <a:buChar char="o"/>
              <a:tabLst>
                <a:tab pos="300355" algn="l"/>
              </a:tabLst>
              <a:defRPr/>
            </a:pPr>
            <a:r>
              <a:rPr kumimoji="0" sz="16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DAU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=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Celah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Fiskal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(KbF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-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Potensi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Pendapatan</a:t>
            </a:r>
            <a:r>
              <a:rPr kumimoji="0" sz="16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Daerah)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99720" marR="0" lvl="0" indent="-287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>
                <a:tab pos="300355" algn="l"/>
              </a:tabLst>
              <a:defRPr/>
            </a:pPr>
            <a:r>
              <a:rPr kumimoji="0" sz="1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KbF</a:t>
            </a:r>
            <a:r>
              <a:rPr kumimoji="0" sz="1600" b="0" i="0" u="none" strike="noStrike" kern="1200" cap="none" spc="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=</a:t>
            </a:r>
            <a:r>
              <a:rPr kumimoji="0" sz="1600" b="0" i="0" u="none" strike="noStrike" kern="1200" cap="none" spc="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Unit</a:t>
            </a:r>
            <a:r>
              <a:rPr kumimoji="0" sz="1600" b="0" i="0" u="none" strike="noStrike" kern="1200" cap="none" spc="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cost</a:t>
            </a:r>
            <a:r>
              <a:rPr kumimoji="0" sz="1600" b="0" i="0" u="none" strike="noStrike" kern="1200" cap="none" spc="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per</a:t>
            </a:r>
            <a:r>
              <a:rPr kumimoji="0" sz="1600" b="0" i="0" u="none" strike="noStrike" kern="1200" cap="none" spc="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layanan</a:t>
            </a:r>
            <a:r>
              <a:rPr kumimoji="0" sz="1600" b="0" i="0" u="none" strike="noStrike" kern="1200" cap="none" spc="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x</a:t>
            </a:r>
            <a:r>
              <a:rPr kumimoji="0" sz="1600" b="0" i="0" u="none" strike="noStrike" kern="1200" cap="none" spc="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target</a:t>
            </a:r>
            <a:r>
              <a:rPr kumimoji="0" sz="1600" b="0" i="0" u="none" strike="noStrike" kern="1200" cap="none" spc="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layanan</a:t>
            </a:r>
            <a:r>
              <a:rPr kumimoji="0" sz="1600" b="0" i="0" u="none" strike="noStrike" kern="1200" cap="none" spc="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x</a:t>
            </a:r>
            <a:r>
              <a:rPr kumimoji="0" sz="1600" b="0" i="0" u="none" strike="noStrike" kern="1200" cap="none" spc="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faktor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99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penyesuaian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99720" marR="0" lvl="0" indent="-287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>
                <a:tab pos="300355" algn="l"/>
              </a:tabLst>
              <a:defRPr/>
            </a:pP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ot</a:t>
            </a:r>
            <a:r>
              <a:rPr kumimoji="0" sz="16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ens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3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end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an</a:t>
            </a:r>
            <a:r>
              <a:rPr kumimoji="0" sz="16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=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ot</a:t>
            </a:r>
            <a:r>
              <a:rPr kumimoji="0" sz="16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ens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</a:t>
            </a:r>
            <a:r>
              <a:rPr kumimoji="0" sz="16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+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eal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0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asi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6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BH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45682" y="4882834"/>
            <a:ext cx="51987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o</a:t>
            </a:r>
            <a:r>
              <a:rPr kumimoji="0" sz="1600" b="0" i="0" u="none" strike="noStrike" kern="1200" cap="none" spc="3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Faktor</a:t>
            </a:r>
            <a:r>
              <a:rPr kumimoji="0" sz="16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penyesuaian</a:t>
            </a:r>
            <a:r>
              <a:rPr kumimoji="0" sz="1600" b="0" i="0" u="none" strike="noStrike" kern="1200" cap="none" spc="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memperhitungkan</a:t>
            </a:r>
            <a:r>
              <a:rPr kumimoji="0" sz="16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karakteristik</a:t>
            </a:r>
            <a:r>
              <a:rPr kumimoji="0" sz="16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wilayah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88353" y="5127373"/>
            <a:ext cx="5654040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92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68120" algn="l"/>
                <a:tab pos="2212975" algn="l"/>
                <a:tab pos="3244215" algn="l"/>
                <a:tab pos="4349115" algn="l"/>
                <a:tab pos="5316855" algn="l"/>
              </a:tabLst>
              <a:defRPr/>
            </a:pPr>
            <a:r>
              <a:rPr kumimoji="0" sz="1600" b="0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epe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ti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	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ah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	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epul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au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,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	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riwis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  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perikanan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mendukung</a:t>
            </a:r>
            <a:r>
              <a:rPr kumimoji="0" sz="1600" b="1" i="0" u="none" strike="noStrike" kern="1200" cap="none" spc="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ketahanan</a:t>
            </a:r>
            <a:r>
              <a:rPr kumimoji="0" sz="1600" b="1" i="0" u="none" strike="noStrike" kern="1200" cap="none" spc="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pangan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720" marR="0" lvl="0" indent="-28765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/>
              <a:buChar char=""/>
              <a:tabLst>
                <a:tab pos="300355" algn="l"/>
              </a:tabLst>
              <a:defRPr/>
            </a:pPr>
            <a:r>
              <a:rPr kumimoji="0" sz="1600" b="1" i="0" u="none" strike="noStrike" kern="1200" cap="none" spc="-2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gg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aa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600" b="1" i="0" u="none" strike="noStrike" kern="1200" cap="none" spc="-3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126)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920" marR="488315" lvl="1" indent="-287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>
                <a:tab pos="757555" algn="l"/>
              </a:tabLst>
              <a:defRPr/>
            </a:pPr>
            <a:r>
              <a:rPr kumimoji="0" sz="1600" b="1" i="0" u="none" strike="noStrike" kern="1200" cap="none" spc="-2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gg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aa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0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6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es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uai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kan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den</a:t>
            </a:r>
            <a:r>
              <a:rPr kumimoji="0" sz="16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g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an</a:t>
            </a:r>
            <a:r>
              <a:rPr kumimoji="0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ne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ja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ah 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dalam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pencapaian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SPM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756920" marR="0" lvl="1" indent="-287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>
                <a:tab pos="757555" algn="l"/>
              </a:tabLst>
              <a:defRPr/>
            </a:pPr>
            <a:r>
              <a:rPr kumimoji="0" sz="1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Ea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600" b="0" i="0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m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ng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</a:t>
            </a:r>
            <a:r>
              <a:rPr kumimoji="0" sz="16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b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g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an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unt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uk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pen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an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an</a:t>
            </a:r>
            <a:r>
              <a:rPr kumimoji="0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k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</a:t>
            </a:r>
            <a:r>
              <a:rPr kumimoji="0" sz="16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u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ah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74826" y="1631696"/>
            <a:ext cx="183197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UU</a:t>
            </a:r>
            <a:r>
              <a:rPr kumimoji="0" sz="2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2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3/</a:t>
            </a:r>
            <a:r>
              <a:rPr kumimoji="0" sz="2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2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2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2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85421" y="1493519"/>
            <a:ext cx="5849620" cy="828040"/>
            <a:chOff x="185420" y="1493519"/>
            <a:chExt cx="5849620" cy="828040"/>
          </a:xfrm>
        </p:grpSpPr>
        <p:sp>
          <p:nvSpPr>
            <p:cNvPr id="20" name="object 20"/>
            <p:cNvSpPr/>
            <p:nvPr/>
          </p:nvSpPr>
          <p:spPr>
            <a:xfrm>
              <a:off x="199390" y="1593849"/>
              <a:ext cx="5821680" cy="645160"/>
            </a:xfrm>
            <a:custGeom>
              <a:avLst/>
              <a:gdLst/>
              <a:ahLst/>
              <a:cxnLst/>
              <a:rect l="l" t="t" r="r" b="b"/>
              <a:pathLst>
                <a:path w="5821680" h="645160">
                  <a:moveTo>
                    <a:pt x="0" y="645160"/>
                  </a:moveTo>
                  <a:lnTo>
                    <a:pt x="5821680" y="645160"/>
                  </a:lnTo>
                  <a:lnTo>
                    <a:pt x="5821680" y="0"/>
                  </a:lnTo>
                  <a:lnTo>
                    <a:pt x="0" y="0"/>
                  </a:lnTo>
                  <a:lnTo>
                    <a:pt x="0" y="645160"/>
                  </a:lnTo>
                  <a:close/>
                </a:path>
              </a:pathLst>
            </a:custGeom>
            <a:ln w="27939">
              <a:solidFill>
                <a:srgbClr val="499FA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193029" y="1499869"/>
              <a:ext cx="744220" cy="815340"/>
            </a:xfrm>
            <a:custGeom>
              <a:avLst/>
              <a:gdLst/>
              <a:ahLst/>
              <a:cxnLst/>
              <a:rect l="l" t="t" r="r" b="b"/>
              <a:pathLst>
                <a:path w="744220" h="815339">
                  <a:moveTo>
                    <a:pt x="744220" y="0"/>
                  </a:moveTo>
                  <a:lnTo>
                    <a:pt x="0" y="0"/>
                  </a:lnTo>
                  <a:lnTo>
                    <a:pt x="0" y="815339"/>
                  </a:lnTo>
                  <a:lnTo>
                    <a:pt x="744220" y="815339"/>
                  </a:lnTo>
                  <a:lnTo>
                    <a:pt x="744220" y="0"/>
                  </a:lnTo>
                  <a:close/>
                </a:path>
              </a:pathLst>
            </a:custGeom>
            <a:solidFill>
              <a:srgbClr val="499FA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193029" y="1499869"/>
              <a:ext cx="744220" cy="815340"/>
            </a:xfrm>
            <a:custGeom>
              <a:avLst/>
              <a:gdLst/>
              <a:ahLst/>
              <a:cxnLst/>
              <a:rect l="l" t="t" r="r" b="b"/>
              <a:pathLst>
                <a:path w="744220" h="815339">
                  <a:moveTo>
                    <a:pt x="0" y="815339"/>
                  </a:moveTo>
                  <a:lnTo>
                    <a:pt x="744220" y="815339"/>
                  </a:lnTo>
                  <a:lnTo>
                    <a:pt x="744220" y="0"/>
                  </a:lnTo>
                  <a:lnTo>
                    <a:pt x="0" y="0"/>
                  </a:lnTo>
                  <a:lnTo>
                    <a:pt x="0" y="815339"/>
                  </a:lnTo>
                  <a:close/>
                </a:path>
              </a:pathLst>
            </a:custGeom>
            <a:ln w="12700">
              <a:solidFill>
                <a:srgbClr val="499FA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8599" y="1605279"/>
              <a:ext cx="574039" cy="57403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658101" y="1492187"/>
            <a:ext cx="143827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UU</a:t>
            </a:r>
            <a:r>
              <a:rPr kumimoji="0" sz="2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HK</a:t>
            </a:r>
            <a:r>
              <a:rPr kumimoji="0" sz="2800" b="1" i="0" u="none" strike="noStrike" kern="1200" cap="none" spc="-2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800" b="1" i="0" u="none" strike="noStrike" kern="1200" cap="none" spc="-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309359" y="1417319"/>
            <a:ext cx="5852160" cy="3512820"/>
            <a:chOff x="6309359" y="1417319"/>
            <a:chExt cx="5852160" cy="3512820"/>
          </a:xfrm>
        </p:grpSpPr>
        <p:sp>
          <p:nvSpPr>
            <p:cNvPr id="26" name="object 26"/>
            <p:cNvSpPr/>
            <p:nvPr/>
          </p:nvSpPr>
          <p:spPr>
            <a:xfrm>
              <a:off x="6323329" y="1507489"/>
              <a:ext cx="5824220" cy="566420"/>
            </a:xfrm>
            <a:custGeom>
              <a:avLst/>
              <a:gdLst/>
              <a:ahLst/>
              <a:cxnLst/>
              <a:rect l="l" t="t" r="r" b="b"/>
              <a:pathLst>
                <a:path w="5824220" h="566419">
                  <a:moveTo>
                    <a:pt x="0" y="566420"/>
                  </a:moveTo>
                  <a:lnTo>
                    <a:pt x="5824220" y="566420"/>
                  </a:lnTo>
                  <a:lnTo>
                    <a:pt x="5824220" y="0"/>
                  </a:lnTo>
                  <a:lnTo>
                    <a:pt x="0" y="0"/>
                  </a:lnTo>
                  <a:lnTo>
                    <a:pt x="0" y="566420"/>
                  </a:lnTo>
                  <a:close/>
                </a:path>
              </a:pathLst>
            </a:custGeom>
            <a:ln w="27940">
              <a:solidFill>
                <a:srgbClr val="00CA9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1316969" y="1423669"/>
              <a:ext cx="746760" cy="716280"/>
            </a:xfrm>
            <a:custGeom>
              <a:avLst/>
              <a:gdLst/>
              <a:ahLst/>
              <a:cxnLst/>
              <a:rect l="l" t="t" r="r" b="b"/>
              <a:pathLst>
                <a:path w="746759" h="716280">
                  <a:moveTo>
                    <a:pt x="746759" y="0"/>
                  </a:moveTo>
                  <a:lnTo>
                    <a:pt x="0" y="0"/>
                  </a:lnTo>
                  <a:lnTo>
                    <a:pt x="0" y="716279"/>
                  </a:lnTo>
                  <a:lnTo>
                    <a:pt x="746759" y="716279"/>
                  </a:lnTo>
                  <a:lnTo>
                    <a:pt x="746759" y="0"/>
                  </a:lnTo>
                  <a:close/>
                </a:path>
              </a:pathLst>
            </a:custGeom>
            <a:solidFill>
              <a:srgbClr val="00CA9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1316969" y="1423669"/>
              <a:ext cx="746760" cy="716280"/>
            </a:xfrm>
            <a:custGeom>
              <a:avLst/>
              <a:gdLst/>
              <a:ahLst/>
              <a:cxnLst/>
              <a:rect l="l" t="t" r="r" b="b"/>
              <a:pathLst>
                <a:path w="746759" h="716280">
                  <a:moveTo>
                    <a:pt x="0" y="716279"/>
                  </a:moveTo>
                  <a:lnTo>
                    <a:pt x="746759" y="716279"/>
                  </a:lnTo>
                  <a:lnTo>
                    <a:pt x="746759" y="0"/>
                  </a:lnTo>
                  <a:lnTo>
                    <a:pt x="0" y="0"/>
                  </a:lnTo>
                  <a:lnTo>
                    <a:pt x="0" y="716279"/>
                  </a:lnTo>
                  <a:close/>
                </a:path>
              </a:pathLst>
            </a:custGeom>
            <a:ln w="12700">
              <a:solidFill>
                <a:srgbClr val="00CA9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1259" y="1440179"/>
              <a:ext cx="711200" cy="6223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988809" y="3872230"/>
              <a:ext cx="5120640" cy="1043940"/>
            </a:xfrm>
            <a:custGeom>
              <a:avLst/>
              <a:gdLst/>
              <a:ahLst/>
              <a:cxnLst/>
              <a:rect l="l" t="t" r="r" b="b"/>
              <a:pathLst>
                <a:path w="5120640" h="1043939">
                  <a:moveTo>
                    <a:pt x="0" y="1043940"/>
                  </a:moveTo>
                  <a:lnTo>
                    <a:pt x="5120640" y="1043940"/>
                  </a:lnTo>
                  <a:lnTo>
                    <a:pt x="5120640" y="0"/>
                  </a:lnTo>
                  <a:lnTo>
                    <a:pt x="0" y="0"/>
                  </a:lnTo>
                  <a:lnTo>
                    <a:pt x="0" y="1043940"/>
                  </a:lnTo>
                  <a:close/>
                </a:path>
              </a:pathLst>
            </a:custGeom>
            <a:ln w="27940">
              <a:solidFill>
                <a:srgbClr val="2D75B6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788161" y="863600"/>
            <a:ext cx="8389620" cy="525143"/>
          </a:xfrm>
          <a:prstGeom prst="rect">
            <a:avLst/>
          </a:prstGeom>
          <a:solidFill>
            <a:srgbClr val="8FAADC"/>
          </a:solidFill>
        </p:spPr>
        <p:txBody>
          <a:bodyPr vert="horz" wrap="square" lIns="0" tIns="32384" rIns="0" bIns="0" rtlCol="0">
            <a:spAutoFit/>
          </a:bodyPr>
          <a:lstStyle/>
          <a:p>
            <a:pPr marL="377825" marR="0" lvl="0" indent="-28829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Wingdings"/>
              <a:buChar char=""/>
              <a:tabLst>
                <a:tab pos="378460" algn="l"/>
              </a:tabLst>
              <a:defRPr/>
            </a:pP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Ukuran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kebutuhan</a:t>
            </a:r>
            <a:r>
              <a:rPr kumimoji="0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lebih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presisi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dengan</a:t>
            </a:r>
            <a:r>
              <a:rPr kumimoji="0" sz="16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hitung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layanan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77825" marR="0" lvl="0" indent="-2882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"/>
              <a:tabLst>
                <a:tab pos="378460" algn="l"/>
              </a:tabLst>
              <a:defRPr/>
            </a:pP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</a:t>
            </a:r>
            <a:r>
              <a:rPr kumimoji="0" sz="16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DAU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berdasar</a:t>
            </a:r>
            <a:r>
              <a:rPr kumimoji="0" sz="16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kinerja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daerah,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agar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lebih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terarah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mengapresiasi</a:t>
            </a:r>
            <a:r>
              <a:rPr kumimoji="0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kinerja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3" name="Picture 2" descr="C:\Users\jeri\Downloads\WhatsApp Image 2020-06-12 at 20.25.31.jpeg">
            <a:extLst>
              <a:ext uri="{FF2B5EF4-FFF2-40B4-BE49-F238E27FC236}">
                <a16:creationId xmlns:a16="http://schemas.microsoft.com/office/drawing/2014/main" id="{7F36BD7A-6E43-6F42-89FF-5D5F6F2F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826" y="32717"/>
            <a:ext cx="588942" cy="73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C0A6A0D-C9A6-8747-9335-3CBE83118DD9}"/>
              </a:ext>
            </a:extLst>
          </p:cNvPr>
          <p:cNvSpPr txBox="1"/>
          <p:nvPr/>
        </p:nvSpPr>
        <p:spPr>
          <a:xfrm>
            <a:off x="8936417" y="22705"/>
            <a:ext cx="250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Kementerian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Dalam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Negeri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Republik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Indonesia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31">
            <a:extLst>
              <a:ext uri="{FF2B5EF4-FFF2-40B4-BE49-F238E27FC236}">
                <a16:creationId xmlns:a16="http://schemas.microsoft.com/office/drawing/2014/main" id="{47DA21D4-E7D8-CE36-44C7-09B56C3E3615}"/>
              </a:ext>
            </a:extLst>
          </p:cNvPr>
          <p:cNvSpPr txBox="1">
            <a:spLocks/>
          </p:cNvSpPr>
          <p:nvPr/>
        </p:nvSpPr>
        <p:spPr>
          <a:xfrm>
            <a:off x="6033" y="6251111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F2C2-B4C5-FFB8-DCAE-96C000359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971DC7-D875-695E-6C5A-8C532EE3B990}"/>
              </a:ext>
            </a:extLst>
          </p:cNvPr>
          <p:cNvSpPr/>
          <p:nvPr/>
        </p:nvSpPr>
        <p:spPr>
          <a:xfrm>
            <a:off x="292085" y="3724458"/>
            <a:ext cx="11806129" cy="2764046"/>
          </a:xfrm>
          <a:prstGeom prst="rect">
            <a:avLst/>
          </a:prstGeom>
          <a:solidFill>
            <a:schemeClr val="accent2">
              <a:lumMod val="20000"/>
              <a:lumOff val="80000"/>
              <a:alpha val="17000"/>
            </a:schemeClr>
          </a:solidFill>
          <a:ln>
            <a:solidFill>
              <a:schemeClr val="accent1">
                <a:shade val="50000"/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2C4B4-B6AB-EDB1-179F-A28B39CE7FEF}"/>
              </a:ext>
            </a:extLst>
          </p:cNvPr>
          <p:cNvSpPr/>
          <p:nvPr/>
        </p:nvSpPr>
        <p:spPr>
          <a:xfrm>
            <a:off x="292085" y="710218"/>
            <a:ext cx="11806129" cy="5789055"/>
          </a:xfrm>
          <a:prstGeom prst="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BDCC9E1-DEE7-776E-59AC-9D42C1D0A72A}"/>
              </a:ext>
            </a:extLst>
          </p:cNvPr>
          <p:cNvSpPr/>
          <p:nvPr/>
        </p:nvSpPr>
        <p:spPr>
          <a:xfrm>
            <a:off x="864355" y="149914"/>
            <a:ext cx="3727823" cy="444686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47">
            <a:extLst>
              <a:ext uri="{FF2B5EF4-FFF2-40B4-BE49-F238E27FC236}">
                <a16:creationId xmlns:a16="http://schemas.microsoft.com/office/drawing/2014/main" id="{08315F22-4C41-6CA4-3619-E7AF5718EFBD}"/>
              </a:ext>
            </a:extLst>
          </p:cNvPr>
          <p:cNvSpPr txBox="1"/>
          <p:nvPr/>
        </p:nvSpPr>
        <p:spPr>
          <a:xfrm>
            <a:off x="1045958" y="154447"/>
            <a:ext cx="4323254" cy="447055"/>
          </a:xfrm>
          <a:prstGeom prst="rect">
            <a:avLst/>
          </a:prstGeom>
        </p:spPr>
        <p:txBody>
          <a:bodyPr wrap="square" lIns="0" tIns="12287" rIns="0" bIns="0" rtlCol="0" anchor="ctr" anchorCtr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9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ill Sans Ultra Bold" panose="020B0A02020104020203" pitchFamily="34" charset="0"/>
                <a:ea typeface="+mn-ea"/>
                <a:cs typeface="Tw Cen MT"/>
              </a:rPr>
              <a:t>Perhitungan</a:t>
            </a:r>
            <a:r>
              <a:rPr kumimoji="0" lang="en-US" sz="2400" b="1" i="0" u="none" strike="noStrike" kern="1200" cap="none" spc="-9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ill Sans Ultra Bold" panose="020B0A02020104020203" pitchFamily="34" charset="0"/>
                <a:ea typeface="+mn-ea"/>
                <a:cs typeface="Tw Cen MT"/>
              </a:rPr>
              <a:t> DAU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Gill Sans Ultra Bold" panose="020B0A02020104020203" pitchFamily="34" charset="0"/>
              <a:ea typeface="+mn-ea"/>
              <a:cs typeface="Tw Cen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33F22-7D1B-7AC9-D9DE-35EA19FA48EB}"/>
              </a:ext>
            </a:extLst>
          </p:cNvPr>
          <p:cNvSpPr/>
          <p:nvPr/>
        </p:nvSpPr>
        <p:spPr>
          <a:xfrm>
            <a:off x="333402" y="735921"/>
            <a:ext cx="2861598" cy="62883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DAU = Celah Fiskal (CF)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FBC8A5-E580-475A-3472-4DFA25681FC1}"/>
              </a:ext>
            </a:extLst>
          </p:cNvPr>
          <p:cNvSpPr/>
          <p:nvPr/>
        </p:nvSpPr>
        <p:spPr>
          <a:xfrm>
            <a:off x="340476" y="1486580"/>
            <a:ext cx="2861598" cy="62883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Celah Fiskal (CF)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29D5CD-805A-24C9-92ED-D6446DD89650}"/>
              </a:ext>
            </a:extLst>
          </p:cNvPr>
          <p:cNvSpPr/>
          <p:nvPr/>
        </p:nvSpPr>
        <p:spPr>
          <a:xfrm>
            <a:off x="7553669" y="1554502"/>
            <a:ext cx="2861598" cy="6288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Potensi Pendapatan Daerah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CE1582-3903-7DFD-600C-B64AC396B9F7}"/>
              </a:ext>
            </a:extLst>
          </p:cNvPr>
          <p:cNvSpPr txBox="1"/>
          <p:nvPr/>
        </p:nvSpPr>
        <p:spPr>
          <a:xfrm>
            <a:off x="6775934" y="1626275"/>
            <a:ext cx="7564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3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-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32DBE8-D751-4FDA-49B2-766295914531}"/>
              </a:ext>
            </a:extLst>
          </p:cNvPr>
          <p:cNvSpPr/>
          <p:nvPr/>
        </p:nvSpPr>
        <p:spPr>
          <a:xfrm>
            <a:off x="3857727" y="1555074"/>
            <a:ext cx="2861598" cy="6288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Kebutuhan Fiskal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4B26C-C05E-6293-50D4-AABD30310E53}"/>
              </a:ext>
            </a:extLst>
          </p:cNvPr>
          <p:cNvSpPr txBox="1"/>
          <p:nvPr/>
        </p:nvSpPr>
        <p:spPr>
          <a:xfrm>
            <a:off x="3248335" y="1521850"/>
            <a:ext cx="49513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3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=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7130F2-F90B-C9E0-EC1A-5FFB0361F252}"/>
              </a:ext>
            </a:extLst>
          </p:cNvPr>
          <p:cNvSpPr/>
          <p:nvPr/>
        </p:nvSpPr>
        <p:spPr>
          <a:xfrm>
            <a:off x="318090" y="2839105"/>
            <a:ext cx="6310574" cy="7722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[∑ (UC </a:t>
            </a:r>
            <a:r>
              <a: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</a:t>
            </a:r>
            <a:r>
              <a: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× target layanan </a:t>
            </a:r>
            <a:r>
              <a: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</a:t>
            </a:r>
            <a:r>
              <a: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× faktor penyesuaian] + kebutuhan dasar penyelenggaraan pemerintahan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3" name="Connector: Elbow 21">
            <a:extLst>
              <a:ext uri="{FF2B5EF4-FFF2-40B4-BE49-F238E27FC236}">
                <a16:creationId xmlns:a16="http://schemas.microsoft.com/office/drawing/2014/main" id="{DC788792-8C34-C6A9-B30E-FBF73837FCAE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rot="5400000">
            <a:off x="4053355" y="1603933"/>
            <a:ext cx="655195" cy="181514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21B5322-58D3-74DA-508A-3B0AC2DDE60F}"/>
              </a:ext>
            </a:extLst>
          </p:cNvPr>
          <p:cNvSpPr/>
          <p:nvPr/>
        </p:nvSpPr>
        <p:spPr>
          <a:xfrm>
            <a:off x="7369172" y="2839105"/>
            <a:ext cx="3230592" cy="7722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Arial"/>
              </a:rPr>
              <a:t>α</a:t>
            </a:r>
            <a:r>
              <a:rPr kumimoji="0" lang="en-ID" sz="16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Arial"/>
              </a:rPr>
              <a:t>1</a:t>
            </a:r>
            <a:r>
              <a:rPr kumimoji="0" lang="id-ID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Arial"/>
              </a:rPr>
              <a:t> 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Potensi PAD + 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Arial"/>
              </a:rPr>
              <a:t>α</a:t>
            </a:r>
            <a:r>
              <a:rPr kumimoji="0" lang="id-ID" sz="16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Arial"/>
              </a:rPr>
              <a:t>2</a:t>
            </a:r>
            <a:r>
              <a:rPr kumimoji="0" lang="en-ID" sz="16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Arial"/>
              </a:rPr>
              <a:t> 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alokasi DBH + 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Arial"/>
              </a:rPr>
              <a:t>α</a:t>
            </a:r>
            <a:r>
              <a:rPr kumimoji="0" lang="id-ID" sz="16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Arial"/>
              </a:rPr>
              <a:t>3</a:t>
            </a:r>
            <a:r>
              <a:rPr kumimoji="0" lang="en-ID" sz="16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Arial"/>
              </a:rPr>
              <a:t> 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alokasi DAK Nonfisik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01A46C-A9CD-11BD-30E2-93E17F4A2785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>
            <a:off x="8984468" y="2183338"/>
            <a:ext cx="0" cy="6557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D26904-35FF-5E7E-B33B-C5047CDB19EC}"/>
              </a:ext>
            </a:extLst>
          </p:cNvPr>
          <p:cNvSpPr txBox="1"/>
          <p:nvPr/>
        </p:nvSpPr>
        <p:spPr>
          <a:xfrm>
            <a:off x="333402" y="3865051"/>
            <a:ext cx="2029969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Satuan Biaya (UC)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6AE85-92F0-DF3F-6B38-7B97971FD180}"/>
              </a:ext>
            </a:extLst>
          </p:cNvPr>
          <p:cNvSpPr/>
          <p:nvPr/>
        </p:nvSpPr>
        <p:spPr>
          <a:xfrm>
            <a:off x="365760" y="4227835"/>
            <a:ext cx="1997611" cy="1600438"/>
          </a:xfrm>
          <a:prstGeom prst="rect">
            <a:avLst/>
          </a:prstGeom>
          <a:ln>
            <a:solidFill>
              <a:srgbClr val="74DFE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Rerata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tahun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Belanja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Daerah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sektor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tertentu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dibagi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rerata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tahun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target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layanan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per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masing-masing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kelompok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D8157-00AD-AC89-5700-F006DD221C91}"/>
              </a:ext>
            </a:extLst>
          </p:cNvPr>
          <p:cNvSpPr/>
          <p:nvPr/>
        </p:nvSpPr>
        <p:spPr>
          <a:xfrm>
            <a:off x="3236317" y="763751"/>
            <a:ext cx="832586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kebutuhan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pendanaan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daerah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dihitung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berdasarkan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perkiraan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satuan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biaya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dikalikan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dengan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jumlah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unit target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layanan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untuk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tiap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urusan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dikalikan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dengan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faktor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penyesuaian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serta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mempertimbangkan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kebutuhan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dasar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penyelenggaraan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pemerintahan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20" name="Table 15">
            <a:extLst>
              <a:ext uri="{FF2B5EF4-FFF2-40B4-BE49-F238E27FC236}">
                <a16:creationId xmlns:a16="http://schemas.microsoft.com/office/drawing/2014/main" id="{F68B6F16-8ADA-5FFA-056D-8332E3B534B7}"/>
              </a:ext>
            </a:extLst>
          </p:cNvPr>
          <p:cNvGraphicFramePr>
            <a:graphicFrameLocks noGrp="1"/>
          </p:cNvGraphicFramePr>
          <p:nvPr/>
        </p:nvGraphicFramePr>
        <p:xfrm>
          <a:off x="2686410" y="3865051"/>
          <a:ext cx="4250861" cy="204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515">
                  <a:extLst>
                    <a:ext uri="{9D8B030D-6E8A-4147-A177-3AD203B41FA5}">
                      <a16:colId xmlns:a16="http://schemas.microsoft.com/office/drawing/2014/main" val="3093610113"/>
                    </a:ext>
                  </a:extLst>
                </a:gridCol>
                <a:gridCol w="3051346">
                  <a:extLst>
                    <a:ext uri="{9D8B030D-6E8A-4147-A177-3AD203B41FA5}">
                      <a16:colId xmlns:a16="http://schemas.microsoft.com/office/drawing/2014/main" val="3237638699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id-ID" sz="1400" dirty="0">
                          <a:latin typeface="Rockwell" panose="02060603020205020403" pitchFamily="18" charset="0"/>
                        </a:rPr>
                        <a:t>Bidang</a:t>
                      </a:r>
                      <a:endParaRPr lang="en-US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>
                          <a:latin typeface="Rockwell" panose="02060603020205020403" pitchFamily="18" charset="0"/>
                        </a:rPr>
                        <a:t>Target Layanan</a:t>
                      </a:r>
                      <a:endParaRPr lang="en-US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9162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id-ID" sz="1400" dirty="0">
                          <a:latin typeface="Rockwell" panose="02060603020205020403" pitchFamily="18" charset="0"/>
                        </a:rPr>
                        <a:t>Pendidikan</a:t>
                      </a:r>
                      <a:endParaRPr lang="en-US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latin typeface="Rockwell" panose="02060603020205020403" pitchFamily="18" charset="0"/>
                        </a:rPr>
                        <a:t>Jumlah siswa sesuai kewenangan </a:t>
                      </a:r>
                      <a:r>
                        <a:rPr lang="id-ID" sz="1400" dirty="0" err="1">
                          <a:latin typeface="Rockwell" panose="02060603020205020403" pitchFamily="18" charset="0"/>
                        </a:rPr>
                        <a:t>Prov</a:t>
                      </a:r>
                      <a:r>
                        <a:rPr lang="id-ID" sz="1400" dirty="0">
                          <a:latin typeface="Rockwell" panose="02060603020205020403" pitchFamily="18" charset="0"/>
                        </a:rPr>
                        <a:t>. dan Kab./Kota</a:t>
                      </a:r>
                      <a:endParaRPr lang="en-US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869772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id-ID" sz="1400" dirty="0">
                          <a:latin typeface="Rockwell" panose="02060603020205020403" pitchFamily="18" charset="0"/>
                        </a:rPr>
                        <a:t>Kesehatan</a:t>
                      </a:r>
                      <a:endParaRPr lang="en-US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latin typeface="Rockwell" panose="02060603020205020403" pitchFamily="18" charset="0"/>
                        </a:rPr>
                        <a:t>Jumlah Penduduk</a:t>
                      </a:r>
                      <a:endParaRPr lang="en-US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2574286"/>
                  </a:ext>
                </a:extLst>
              </a:tr>
              <a:tr h="352019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Rockwell" panose="02060603020205020403" pitchFamily="18" charset="0"/>
                        </a:rPr>
                        <a:t>Pekerjaan</a:t>
                      </a:r>
                      <a:r>
                        <a:rPr lang="en-US" sz="1400" dirty="0"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US" sz="1400" dirty="0" err="1">
                          <a:latin typeface="Rockwell" panose="02060603020205020403" pitchFamily="18" charset="0"/>
                        </a:rPr>
                        <a:t>Umum</a:t>
                      </a:r>
                      <a:endParaRPr lang="id-ID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latin typeface="Rockwell" panose="02060603020205020403" pitchFamily="18" charset="0"/>
                        </a:rPr>
                        <a:t>Panjang </a:t>
                      </a:r>
                      <a:r>
                        <a:rPr lang="id-ID" sz="1400">
                          <a:latin typeface="Rockwell" panose="02060603020205020403" pitchFamily="18" charset="0"/>
                        </a:rPr>
                        <a:t>jalan sesuai </a:t>
                      </a:r>
                      <a:r>
                        <a:rPr lang="id-ID" sz="1400" dirty="0">
                          <a:latin typeface="Rockwell" panose="02060603020205020403" pitchFamily="18" charset="0"/>
                        </a:rPr>
                        <a:t>kewenangan </a:t>
                      </a:r>
                      <a:r>
                        <a:rPr lang="id-ID" sz="1400" dirty="0" err="1">
                          <a:latin typeface="Rockwell" panose="02060603020205020403" pitchFamily="18" charset="0"/>
                        </a:rPr>
                        <a:t>Prov</a:t>
                      </a:r>
                      <a:r>
                        <a:rPr lang="id-ID" sz="1400" dirty="0">
                          <a:latin typeface="Rockwell" panose="02060603020205020403" pitchFamily="18" charset="0"/>
                        </a:rPr>
                        <a:t>. dan Kab./Kota</a:t>
                      </a:r>
                      <a:endParaRPr lang="en-US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1033993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id-ID" sz="1400" dirty="0">
                          <a:latin typeface="Rockwell" panose="02060603020205020403" pitchFamily="18" charset="0"/>
                        </a:rPr>
                        <a:t>Layanan Umum</a:t>
                      </a:r>
                      <a:endParaRPr lang="en-US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latin typeface="Rockwell" panose="02060603020205020403" pitchFamily="18" charset="0"/>
                        </a:rPr>
                        <a:t>Jumlah Penduduk</a:t>
                      </a:r>
                      <a:endParaRPr lang="en-US" sz="1400" dirty="0">
                        <a:latin typeface="Rockwell" panose="020606030202050204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55491215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7C7499A-12D8-6683-0A0B-3174ECAF0E6F}"/>
              </a:ext>
            </a:extLst>
          </p:cNvPr>
          <p:cNvSpPr txBox="1"/>
          <p:nvPr/>
        </p:nvSpPr>
        <p:spPr>
          <a:xfrm>
            <a:off x="2276010" y="4556529"/>
            <a:ext cx="468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Arial"/>
                <a:sym typeface="Arial"/>
              </a:rPr>
              <a:t>X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84483-5D11-5F70-63A3-76CBFBE6F833}"/>
              </a:ext>
            </a:extLst>
          </p:cNvPr>
          <p:cNvSpPr txBox="1"/>
          <p:nvPr/>
        </p:nvSpPr>
        <p:spPr>
          <a:xfrm>
            <a:off x="6855525" y="4600601"/>
            <a:ext cx="468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Arial"/>
                <a:sym typeface="Arial"/>
              </a:rPr>
              <a:t>X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CA3E8D-60A5-76D1-8D3C-1D94165E91B9}"/>
              </a:ext>
            </a:extLst>
          </p:cNvPr>
          <p:cNvSpPr txBox="1"/>
          <p:nvPr/>
        </p:nvSpPr>
        <p:spPr>
          <a:xfrm>
            <a:off x="7327790" y="3752594"/>
            <a:ext cx="2167902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Faktor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Penyesuaian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4E857E-1D2C-1A4A-B2E9-296B24B89EA0}"/>
              </a:ext>
            </a:extLst>
          </p:cNvPr>
          <p:cNvSpPr/>
          <p:nvPr/>
        </p:nvSpPr>
        <p:spPr>
          <a:xfrm>
            <a:off x="7347528" y="4111055"/>
            <a:ext cx="2148164" cy="2331023"/>
          </a:xfrm>
          <a:prstGeom prst="rect">
            <a:avLst/>
          </a:prstGeom>
          <a:solidFill>
            <a:srgbClr val="65F1F1"/>
          </a:solidFill>
          <a:ln>
            <a:solidFill>
              <a:srgbClr val="74DFE2"/>
            </a:solidFill>
          </a:ln>
        </p:spPr>
        <p:txBody>
          <a:bodyPr wrap="square">
            <a:spAutoFit/>
          </a:bodyPr>
          <a:lstStyle/>
          <a:p>
            <a:pPr marL="182563" marR="0" lvl="0" indent="-182563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luas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wilayah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</a:t>
            </a:r>
          </a:p>
          <a:p>
            <a:pPr marL="182563" marR="0" lvl="0" indent="-182563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variabel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karakteristik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wilayah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daerah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kepulauan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pariwisata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konservasi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hutan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pertanian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perikanan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); </a:t>
            </a:r>
          </a:p>
          <a:p>
            <a:pPr marL="182563" marR="0" lvl="0" indent="-182563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Indeks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kemahalan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konstruksi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 </a:t>
            </a:r>
          </a:p>
          <a:p>
            <a:pPr marL="182563" marR="0" lvl="0" indent="-182563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kepadatan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penduduk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  <a:p>
            <a:pPr marL="182563" marR="0" lvl="0" indent="-182563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indikator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lainnya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dengan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bobot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tertentu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B1FACA-8D31-642C-5F92-A0387CE22EF9}"/>
              </a:ext>
            </a:extLst>
          </p:cNvPr>
          <p:cNvSpPr txBox="1"/>
          <p:nvPr/>
        </p:nvSpPr>
        <p:spPr>
          <a:xfrm>
            <a:off x="9517118" y="4579211"/>
            <a:ext cx="468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Arial"/>
                <a:sym typeface="Arial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0E9596-7F0A-07EA-4793-8CDFD91BBAA8}"/>
              </a:ext>
            </a:extLst>
          </p:cNvPr>
          <p:cNvSpPr txBox="1"/>
          <p:nvPr/>
        </p:nvSpPr>
        <p:spPr>
          <a:xfrm>
            <a:off x="10047136" y="4686488"/>
            <a:ext cx="1874520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Paling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sedikit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memperhatikan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 </a:t>
            </a:r>
            <a:r>
              <a:rPr kumimoji="0" lang="id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J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umlah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gaji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 ASN Daerah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F9C818-DF2B-72F5-4D42-516BA64207C5}"/>
              </a:ext>
            </a:extLst>
          </p:cNvPr>
          <p:cNvSpPr txBox="1"/>
          <p:nvPr/>
        </p:nvSpPr>
        <p:spPr>
          <a:xfrm>
            <a:off x="10027172" y="3787015"/>
            <a:ext cx="1874521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Kebutuhan Dasar </a:t>
            </a:r>
            <a:r>
              <a:rPr kumimoji="0" lang="id-ID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Penyelenggaran</a:t>
            </a:r>
            <a:r>
              <a: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 Pemerintahan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DB5093-2CF3-1639-CE50-9982316D2551}"/>
              </a:ext>
            </a:extLst>
          </p:cNvPr>
          <p:cNvSpPr txBox="1"/>
          <p:nvPr/>
        </p:nvSpPr>
        <p:spPr>
          <a:xfrm>
            <a:off x="6612740" y="2906511"/>
            <a:ext cx="7564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d-ID" sz="3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/>
                <a:sym typeface="Arial"/>
              </a:rPr>
              <a:t>-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Arial"/>
              <a:sym typeface="Arial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C72CF45F-7DBC-8F14-73FC-5486C2A7E42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853592" y="6488683"/>
            <a:ext cx="422529" cy="3257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667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</a:rPr>
              <a:pPr marL="66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600" b="0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45668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7852D-3021-90BB-661D-95B167973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A89624-DF16-B2AC-1A7E-046C0096EBA5}"/>
              </a:ext>
            </a:extLst>
          </p:cNvPr>
          <p:cNvSpPr txBox="1"/>
          <p:nvPr/>
        </p:nvSpPr>
        <p:spPr>
          <a:xfrm flipH="1">
            <a:off x="11677866" y="6457890"/>
            <a:ext cx="5639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Open Sans Extrabold" panose="020B0906030804020204" pitchFamily="34" charset="0"/>
                <a:cs typeface="Poppins" panose="00000500000000000000" pitchFamily="2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CCFFF1-6D2B-FCFA-81CC-FBD7F9FC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B78A59B4-0106-00C8-3268-85520C24FCC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853592" y="6488683"/>
            <a:ext cx="422529" cy="3257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667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</a:rPr>
              <a:pPr marL="66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600" b="0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1585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DE6B6-2F34-7985-20E1-315CEE458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47">
            <a:extLst>
              <a:ext uri="{FF2B5EF4-FFF2-40B4-BE49-F238E27FC236}">
                <a16:creationId xmlns:a16="http://schemas.microsoft.com/office/drawing/2014/main" id="{307B92DB-8876-EAC9-4BCE-79E0FE0867DE}"/>
              </a:ext>
            </a:extLst>
          </p:cNvPr>
          <p:cNvSpPr txBox="1"/>
          <p:nvPr/>
        </p:nvSpPr>
        <p:spPr>
          <a:xfrm>
            <a:off x="1014354" y="151379"/>
            <a:ext cx="3546221" cy="447055"/>
          </a:xfrm>
          <a:prstGeom prst="rect">
            <a:avLst/>
          </a:prstGeom>
        </p:spPr>
        <p:txBody>
          <a:bodyPr wrap="square" lIns="0" tIns="12287" rIns="0" bIns="0" rtlCol="0" anchor="ctr" anchorCtr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Tw Cen MT"/>
              </a:rPr>
              <a:t>DATA DASAR DAU TA 2025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Tw Cen MT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21AA75-38A6-E8B8-E6DC-BB0835335E45}"/>
              </a:ext>
            </a:extLst>
          </p:cNvPr>
          <p:cNvGrpSpPr/>
          <p:nvPr/>
        </p:nvGrpSpPr>
        <p:grpSpPr>
          <a:xfrm>
            <a:off x="292067" y="689573"/>
            <a:ext cx="11348389" cy="5566124"/>
            <a:chOff x="7390539" y="863335"/>
            <a:chExt cx="4560849" cy="5757205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4E697B2-6798-4066-19F8-8FC25C634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rgbClr val="629DD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7390539" y="863335"/>
              <a:ext cx="4560849" cy="575720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45BBC58-6E82-276E-D7B4-E36C3D183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035" y="1371550"/>
              <a:ext cx="781359" cy="851994"/>
            </a:xfrm>
            <a:prstGeom prst="ellipse">
              <a:avLst/>
            </a:prstGeom>
            <a:solidFill>
              <a:srgbClr val="5B9BD5">
                <a:lumMod val="20000"/>
                <a:lumOff val="80000"/>
              </a:srgbClr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txBody>
            <a:bodyPr wrap="none" anchor="ctr"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Kebutuhan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Fiskal</a:t>
              </a:r>
              <a:endPara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9A57E06-A258-8D62-C311-F9A5A2CEABD4}"/>
                </a:ext>
              </a:extLst>
            </p:cNvPr>
            <p:cNvGrpSpPr/>
            <p:nvPr/>
          </p:nvGrpSpPr>
          <p:grpSpPr>
            <a:xfrm>
              <a:off x="8583874" y="1125075"/>
              <a:ext cx="3229964" cy="304330"/>
              <a:chOff x="8653447" y="1290175"/>
              <a:chExt cx="3229964" cy="304330"/>
            </a:xfrm>
          </p:grpSpPr>
          <p:sp>
            <p:nvSpPr>
              <p:cNvPr id="171" name="Rectangle 9">
                <a:extLst>
                  <a:ext uri="{FF2B5EF4-FFF2-40B4-BE49-F238E27FC236}">
                    <a16:creationId xmlns:a16="http://schemas.microsoft.com/office/drawing/2014/main" id="{5C93B1CB-9ACE-9B39-21E1-4D7B9ECBE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Realisasi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Belanja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 per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Urusan</a:t>
                </a:r>
                <a:endParaRPr kumimoji="0" lang="id-ID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2" name="Text Box 21">
                <a:extLst>
                  <a:ext uri="{FF2B5EF4-FFF2-40B4-BE49-F238E27FC236}">
                    <a16:creationId xmlns:a16="http://schemas.microsoft.com/office/drawing/2014/main" id="{F0FCBB4A-99A9-D48C-C801-94F2DC9BC2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Kemenkeu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3" name="Line 35">
                <a:extLst>
                  <a:ext uri="{FF2B5EF4-FFF2-40B4-BE49-F238E27FC236}">
                    <a16:creationId xmlns:a16="http://schemas.microsoft.com/office/drawing/2014/main" id="{4266B268-103C-474E-61AC-5A5D8CFAA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4" name="Rectangle 50">
                <a:extLst>
                  <a:ext uri="{FF2B5EF4-FFF2-40B4-BE49-F238E27FC236}">
                    <a16:creationId xmlns:a16="http://schemas.microsoft.com/office/drawing/2014/main" id="{46377991-2FA3-9234-64A5-14E2B2C10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2021 sd. 2023*</a:t>
                </a:r>
                <a:endParaRPr kumimoji="0" lang="id-ID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FB5B6CA-C9E5-F1EF-E127-07A994444438}"/>
                </a:ext>
              </a:extLst>
            </p:cNvPr>
            <p:cNvGrpSpPr/>
            <p:nvPr/>
          </p:nvGrpSpPr>
          <p:grpSpPr>
            <a:xfrm>
              <a:off x="8583874" y="1461311"/>
              <a:ext cx="3229964" cy="304330"/>
              <a:chOff x="8653447" y="1290175"/>
              <a:chExt cx="3229964" cy="304330"/>
            </a:xfrm>
          </p:grpSpPr>
          <p:sp>
            <p:nvSpPr>
              <p:cNvPr id="167" name="Rectangle 9">
                <a:extLst>
                  <a:ext uri="{FF2B5EF4-FFF2-40B4-BE49-F238E27FC236}">
                    <a16:creationId xmlns:a16="http://schemas.microsoft.com/office/drawing/2014/main" id="{A75029F9-A36F-4589-2468-33B548262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Jumlah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Siswa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8" name="Text Box 21">
                <a:extLst>
                  <a:ext uri="{FF2B5EF4-FFF2-40B4-BE49-F238E27FC236}">
                    <a16:creationId xmlns:a16="http://schemas.microsoft.com/office/drawing/2014/main" id="{94B9E73C-E36D-A320-A42B-F029F91A73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Kemendikbud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9" name="Line 35">
                <a:extLst>
                  <a:ext uri="{FF2B5EF4-FFF2-40B4-BE49-F238E27FC236}">
                    <a16:creationId xmlns:a16="http://schemas.microsoft.com/office/drawing/2014/main" id="{16ADA118-1064-D26B-400C-EDA445DB8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0" name="Rectangle 50">
                <a:extLst>
                  <a:ext uri="{FF2B5EF4-FFF2-40B4-BE49-F238E27FC236}">
                    <a16:creationId xmlns:a16="http://schemas.microsoft.com/office/drawing/2014/main" id="{484F4A82-8D12-D61A-B742-8045B0B31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2021 sd. 2023*</a:t>
                </a:r>
                <a:endParaRPr kumimoji="0" lang="id-ID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2D51A91-D2C9-DA93-F9B5-BB42850D8B47}"/>
                </a:ext>
              </a:extLst>
            </p:cNvPr>
            <p:cNvGrpSpPr/>
            <p:nvPr/>
          </p:nvGrpSpPr>
          <p:grpSpPr>
            <a:xfrm>
              <a:off x="8583874" y="1797547"/>
              <a:ext cx="3229964" cy="304330"/>
              <a:chOff x="8653447" y="1290175"/>
              <a:chExt cx="3229964" cy="304330"/>
            </a:xfrm>
          </p:grpSpPr>
          <p:sp>
            <p:nvSpPr>
              <p:cNvPr id="163" name="Rectangle 9">
                <a:extLst>
                  <a:ext uri="{FF2B5EF4-FFF2-40B4-BE49-F238E27FC236}">
                    <a16:creationId xmlns:a16="http://schemas.microsoft.com/office/drawing/2014/main" id="{11A0461E-57FD-617F-8226-E758E05EE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Jumlah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Penduduk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" name="Text Box 21">
                <a:extLst>
                  <a:ext uri="{FF2B5EF4-FFF2-40B4-BE49-F238E27FC236}">
                    <a16:creationId xmlns:a16="http://schemas.microsoft.com/office/drawing/2014/main" id="{DDA6E58C-A7AC-C956-E966-9D77466EF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Kemendagri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5" name="Line 35">
                <a:extLst>
                  <a:ext uri="{FF2B5EF4-FFF2-40B4-BE49-F238E27FC236}">
                    <a16:creationId xmlns:a16="http://schemas.microsoft.com/office/drawing/2014/main" id="{07BCB1CF-D08C-1222-2E4B-9447BB9B8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6" name="Rectangle 50">
                <a:extLst>
                  <a:ext uri="{FF2B5EF4-FFF2-40B4-BE49-F238E27FC236}">
                    <a16:creationId xmlns:a16="http://schemas.microsoft.com/office/drawing/2014/main" id="{0FBF9E35-F1DC-05DD-5B41-897A3928C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2022 sd. 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7508E69-9B42-4FAC-4617-EB64F63B3604}"/>
                </a:ext>
              </a:extLst>
            </p:cNvPr>
            <p:cNvGrpSpPr/>
            <p:nvPr/>
          </p:nvGrpSpPr>
          <p:grpSpPr>
            <a:xfrm>
              <a:off x="8583874" y="2133783"/>
              <a:ext cx="3229964" cy="304330"/>
              <a:chOff x="8653447" y="1290175"/>
              <a:chExt cx="3229964" cy="304330"/>
            </a:xfrm>
          </p:grpSpPr>
          <p:sp>
            <p:nvSpPr>
              <p:cNvPr id="159" name="Rectangle 9">
                <a:extLst>
                  <a:ext uri="{FF2B5EF4-FFF2-40B4-BE49-F238E27FC236}">
                    <a16:creationId xmlns:a16="http://schemas.microsoft.com/office/drawing/2014/main" id="{DE3D9646-2393-4327-0381-8CC20D008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Panjang Jalan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0" name="Text Box 21">
                <a:extLst>
                  <a:ext uri="{FF2B5EF4-FFF2-40B4-BE49-F238E27FC236}">
                    <a16:creationId xmlns:a16="http://schemas.microsoft.com/office/drawing/2014/main" id="{54550C89-EF0D-9BD4-E932-F65A29E038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PUPR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1" name="Line 35">
                <a:extLst>
                  <a:ext uri="{FF2B5EF4-FFF2-40B4-BE49-F238E27FC236}">
                    <a16:creationId xmlns:a16="http://schemas.microsoft.com/office/drawing/2014/main" id="{CFD42E3F-DE67-F5C9-EB3E-752B093C7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2" name="Rectangle 50">
                <a:extLst>
                  <a:ext uri="{FF2B5EF4-FFF2-40B4-BE49-F238E27FC236}">
                    <a16:creationId xmlns:a16="http://schemas.microsoft.com/office/drawing/2014/main" id="{E759CA83-0300-121A-980D-017D8607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2021 sd. 2023*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08FD953-5E5C-5095-F169-DB51FF1C1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4078" y="2512803"/>
              <a:ext cx="781359" cy="987070"/>
            </a:xfrm>
            <a:prstGeom prst="ellipse">
              <a:avLst/>
            </a:prstGeom>
            <a:solidFill>
              <a:srgbClr val="5B9BD5">
                <a:lumMod val="20000"/>
                <a:lumOff val="80000"/>
              </a:srgbClr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txBody>
            <a:bodyPr wrap="none" anchor="ctr"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Kebutuhan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Dasar</a:t>
              </a: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Pemerintahan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9DAE873-160D-2FD7-A112-82946FE90AD7}"/>
                </a:ext>
              </a:extLst>
            </p:cNvPr>
            <p:cNvGrpSpPr/>
            <p:nvPr/>
          </p:nvGrpSpPr>
          <p:grpSpPr>
            <a:xfrm>
              <a:off x="8583874" y="2547559"/>
              <a:ext cx="3229964" cy="304330"/>
              <a:chOff x="8653447" y="1290175"/>
              <a:chExt cx="3229964" cy="304330"/>
            </a:xfrm>
          </p:grpSpPr>
          <p:sp>
            <p:nvSpPr>
              <p:cNvPr id="155" name="Rectangle 9">
                <a:extLst>
                  <a:ext uri="{FF2B5EF4-FFF2-40B4-BE49-F238E27FC236}">
                    <a16:creationId xmlns:a16="http://schemas.microsoft.com/office/drawing/2014/main" id="{A81060AD-7156-BC50-3C86-B16EA9445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Belanja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Pegawai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6" name="Text Box 21">
                <a:extLst>
                  <a:ext uri="{FF2B5EF4-FFF2-40B4-BE49-F238E27FC236}">
                    <a16:creationId xmlns:a16="http://schemas.microsoft.com/office/drawing/2014/main" id="{C1280DE0-5B83-F494-8FBD-6F5D346818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Kemenkeu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" name="Line 35">
                <a:extLst>
                  <a:ext uri="{FF2B5EF4-FFF2-40B4-BE49-F238E27FC236}">
                    <a16:creationId xmlns:a16="http://schemas.microsoft.com/office/drawing/2014/main" id="{1CF68297-4A68-C105-F8CC-FA1F923A4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8" name="Rectangle 50">
                <a:extLst>
                  <a:ext uri="{FF2B5EF4-FFF2-40B4-BE49-F238E27FC236}">
                    <a16:creationId xmlns:a16="http://schemas.microsoft.com/office/drawing/2014/main" id="{8C31EBF3-A35C-4770-66D2-7D2A4F5AC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CA8C069-8CD9-BF2C-4A0E-AA807B9587E4}"/>
                </a:ext>
              </a:extLst>
            </p:cNvPr>
            <p:cNvGrpSpPr/>
            <p:nvPr/>
          </p:nvGrpSpPr>
          <p:grpSpPr>
            <a:xfrm>
              <a:off x="8583874" y="2883983"/>
              <a:ext cx="3229964" cy="304891"/>
              <a:chOff x="8653447" y="1290363"/>
              <a:chExt cx="3229964" cy="304891"/>
            </a:xfrm>
          </p:grpSpPr>
          <p:sp>
            <p:nvSpPr>
              <p:cNvPr id="151" name="Rectangle 9">
                <a:extLst>
                  <a:ext uri="{FF2B5EF4-FFF2-40B4-BE49-F238E27FC236}">
                    <a16:creationId xmlns:a16="http://schemas.microsoft.com/office/drawing/2014/main" id="{6404464A-CEEF-958B-F733-2D383EDD2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Formasi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Calon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ASND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2" name="Text Box 21">
                <a:extLst>
                  <a:ext uri="{FF2B5EF4-FFF2-40B4-BE49-F238E27FC236}">
                    <a16:creationId xmlns:a16="http://schemas.microsoft.com/office/drawing/2014/main" id="{E1F0C8DA-3C1E-C8C7-1189-D6D51842F6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KemenPANRB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" name="Line 35">
                <a:extLst>
                  <a:ext uri="{FF2B5EF4-FFF2-40B4-BE49-F238E27FC236}">
                    <a16:creationId xmlns:a16="http://schemas.microsoft.com/office/drawing/2014/main" id="{15EEF5FE-CA07-A1AA-6AEE-27D7E7A324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4" name="Rectangle 50">
                <a:extLst>
                  <a:ext uri="{FF2B5EF4-FFF2-40B4-BE49-F238E27FC236}">
                    <a16:creationId xmlns:a16="http://schemas.microsoft.com/office/drawing/2014/main" id="{D8F5A096-3523-0D15-15C7-1AEDE05B2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924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lIns="68580" tIns="34290" rIns="68580" bIns="34290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/>
                    <a:ea typeface="+mn-ea"/>
                    <a:cs typeface="+mn-cs"/>
                  </a:rPr>
                  <a:t> 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3EBDEBE-9A11-D52D-D6FB-EE5FC691D21C}"/>
                </a:ext>
              </a:extLst>
            </p:cNvPr>
            <p:cNvGrpSpPr/>
            <p:nvPr/>
          </p:nvGrpSpPr>
          <p:grpSpPr>
            <a:xfrm>
              <a:off x="8583874" y="3359731"/>
              <a:ext cx="3229964" cy="304330"/>
              <a:chOff x="8653447" y="1290175"/>
              <a:chExt cx="3229964" cy="304330"/>
            </a:xfrm>
          </p:grpSpPr>
          <p:sp>
            <p:nvSpPr>
              <p:cNvPr id="147" name="Rectangle 9">
                <a:extLst>
                  <a:ext uri="{FF2B5EF4-FFF2-40B4-BE49-F238E27FC236}">
                    <a16:creationId xmlns:a16="http://schemas.microsoft.com/office/drawing/2014/main" id="{64E3257D-0945-2F49-0049-B36B331B1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F79FB8"/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Luas </a:t>
                </a: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Laut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Text Box 21">
                <a:extLst>
                  <a:ext uri="{FF2B5EF4-FFF2-40B4-BE49-F238E27FC236}">
                    <a16:creationId xmlns:a16="http://schemas.microsoft.com/office/drawing/2014/main" id="{85DF3BA4-D061-7EAE-E8AF-4A4DECF251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BIG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9" name="Line 35">
                <a:extLst>
                  <a:ext uri="{FF2B5EF4-FFF2-40B4-BE49-F238E27FC236}">
                    <a16:creationId xmlns:a16="http://schemas.microsoft.com/office/drawing/2014/main" id="{700806C0-33FC-1C26-3D9E-DC3BDEBA4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0" name="Rectangle 50">
                <a:extLst>
                  <a:ext uri="{FF2B5EF4-FFF2-40B4-BE49-F238E27FC236}">
                    <a16:creationId xmlns:a16="http://schemas.microsoft.com/office/drawing/2014/main" id="{9FC1C429-03EF-2D4A-0CE8-E7469C364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2023*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D167F08-A34D-9B7B-6F09-E9B97D8E3A15}"/>
                </a:ext>
              </a:extLst>
            </p:cNvPr>
            <p:cNvGrpSpPr/>
            <p:nvPr/>
          </p:nvGrpSpPr>
          <p:grpSpPr>
            <a:xfrm>
              <a:off x="8583874" y="3703000"/>
              <a:ext cx="3229964" cy="304330"/>
              <a:chOff x="8653447" y="1290175"/>
              <a:chExt cx="3229964" cy="304330"/>
            </a:xfrm>
          </p:grpSpPr>
          <p:sp>
            <p:nvSpPr>
              <p:cNvPr id="143" name="Rectangle 9">
                <a:extLst>
                  <a:ext uri="{FF2B5EF4-FFF2-40B4-BE49-F238E27FC236}">
                    <a16:creationId xmlns:a16="http://schemas.microsoft.com/office/drawing/2014/main" id="{B8A2C821-4485-E89F-4D65-753B33569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F79FB8"/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IKK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Text Box 21">
                <a:extLst>
                  <a:ext uri="{FF2B5EF4-FFF2-40B4-BE49-F238E27FC236}">
                    <a16:creationId xmlns:a16="http://schemas.microsoft.com/office/drawing/2014/main" id="{2FF8EAC0-8CAE-068E-FD3B-E83F705344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BPS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Line 35">
                <a:extLst>
                  <a:ext uri="{FF2B5EF4-FFF2-40B4-BE49-F238E27FC236}">
                    <a16:creationId xmlns:a16="http://schemas.microsoft.com/office/drawing/2014/main" id="{0A12D296-4BD9-5466-202C-011FD183A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6" name="Rectangle 50">
                <a:extLst>
                  <a:ext uri="{FF2B5EF4-FFF2-40B4-BE49-F238E27FC236}">
                    <a16:creationId xmlns:a16="http://schemas.microsoft.com/office/drawing/2014/main" id="{D9956126-5DB4-0F4F-6E26-27EC8081D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CD9C10E-65D7-3CA9-3B4A-911C95757364}"/>
                </a:ext>
              </a:extLst>
            </p:cNvPr>
            <p:cNvGrpSpPr/>
            <p:nvPr/>
          </p:nvGrpSpPr>
          <p:grpSpPr>
            <a:xfrm>
              <a:off x="8583874" y="4046269"/>
              <a:ext cx="3229964" cy="304330"/>
              <a:chOff x="8653447" y="1290175"/>
              <a:chExt cx="3229964" cy="304330"/>
            </a:xfrm>
          </p:grpSpPr>
          <p:sp>
            <p:nvSpPr>
              <p:cNvPr id="139" name="Rectangle 9">
                <a:extLst>
                  <a:ext uri="{FF2B5EF4-FFF2-40B4-BE49-F238E27FC236}">
                    <a16:creationId xmlns:a16="http://schemas.microsoft.com/office/drawing/2014/main" id="{C449E9DB-8639-648D-334C-E3785939B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F79FB8"/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Densitas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Text Box 21">
                <a:extLst>
                  <a:ext uri="{FF2B5EF4-FFF2-40B4-BE49-F238E27FC236}">
                    <a16:creationId xmlns:a16="http://schemas.microsoft.com/office/drawing/2014/main" id="{FA16F285-C5DC-6822-DC25-B3AC09287E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Kemendagri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Line 35">
                <a:extLst>
                  <a:ext uri="{FF2B5EF4-FFF2-40B4-BE49-F238E27FC236}">
                    <a16:creationId xmlns:a16="http://schemas.microsoft.com/office/drawing/2014/main" id="{A20B1D6D-4BC3-8593-59AC-6D7E37D70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2" name="Rectangle 50">
                <a:extLst>
                  <a:ext uri="{FF2B5EF4-FFF2-40B4-BE49-F238E27FC236}">
                    <a16:creationId xmlns:a16="http://schemas.microsoft.com/office/drawing/2014/main" id="{12D00AD9-8D4F-46ED-57CA-EFCB698CA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FB5A9A5-35E7-BAE8-CE48-F5E904623675}"/>
                </a:ext>
              </a:extLst>
            </p:cNvPr>
            <p:cNvGrpSpPr/>
            <p:nvPr/>
          </p:nvGrpSpPr>
          <p:grpSpPr>
            <a:xfrm>
              <a:off x="8583874" y="4389538"/>
              <a:ext cx="3229964" cy="304330"/>
              <a:chOff x="8653447" y="1290175"/>
              <a:chExt cx="3229964" cy="304330"/>
            </a:xfrm>
          </p:grpSpPr>
          <p:sp>
            <p:nvSpPr>
              <p:cNvPr id="135" name="Rectangle 9">
                <a:extLst>
                  <a:ext uri="{FF2B5EF4-FFF2-40B4-BE49-F238E27FC236}">
                    <a16:creationId xmlns:a16="http://schemas.microsoft.com/office/drawing/2014/main" id="{07B91999-0FA8-DA64-63C4-1DF0295BD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F79FB8"/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Indeks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Daerah 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Ketahanan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Pangan</a:t>
                </a:r>
                <a:endParaRPr kumimoji="0" lang="id-ID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6" name="Text Box 21">
                <a:extLst>
                  <a:ext uri="{FF2B5EF4-FFF2-40B4-BE49-F238E27FC236}">
                    <a16:creationId xmlns:a16="http://schemas.microsoft.com/office/drawing/2014/main" id="{B64303AB-B189-A161-5BDE-2721895053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Kementan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&amp; </a:t>
                </a: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KP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7" name="Line 35">
                <a:extLst>
                  <a:ext uri="{FF2B5EF4-FFF2-40B4-BE49-F238E27FC236}">
                    <a16:creationId xmlns:a16="http://schemas.microsoft.com/office/drawing/2014/main" id="{8683CEBF-B554-D344-9FA8-86CA3E08FF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8" name="Rectangle 50">
                <a:extLst>
                  <a:ext uri="{FF2B5EF4-FFF2-40B4-BE49-F238E27FC236}">
                    <a16:creationId xmlns:a16="http://schemas.microsoft.com/office/drawing/2014/main" id="{A44C1796-6E55-5D75-6F58-AE9FEB460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F44B348-5495-1E4F-4A1B-F7DC58064AF2}"/>
                </a:ext>
              </a:extLst>
            </p:cNvPr>
            <p:cNvGrpSpPr/>
            <p:nvPr/>
          </p:nvGrpSpPr>
          <p:grpSpPr>
            <a:xfrm>
              <a:off x="8583874" y="4732807"/>
              <a:ext cx="3229964" cy="304330"/>
              <a:chOff x="8653447" y="1290175"/>
              <a:chExt cx="3229964" cy="304330"/>
            </a:xfrm>
          </p:grpSpPr>
          <p:sp>
            <p:nvSpPr>
              <p:cNvPr id="131" name="Rectangle 9">
                <a:extLst>
                  <a:ext uri="{FF2B5EF4-FFF2-40B4-BE49-F238E27FC236}">
                    <a16:creationId xmlns:a16="http://schemas.microsoft.com/office/drawing/2014/main" id="{7A553120-09DB-0084-049C-02F504D77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F79FB8"/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Indeks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Daerah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Tutupan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Hutan</a:t>
                </a:r>
                <a:endParaRPr kumimoji="0" lang="id-ID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2" name="Text Box 21">
                <a:extLst>
                  <a:ext uri="{FF2B5EF4-FFF2-40B4-BE49-F238E27FC236}">
                    <a16:creationId xmlns:a16="http://schemas.microsoft.com/office/drawing/2014/main" id="{A563FBA5-6494-018E-4797-493162EECC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LHK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" name="Line 35">
                <a:extLst>
                  <a:ext uri="{FF2B5EF4-FFF2-40B4-BE49-F238E27FC236}">
                    <a16:creationId xmlns:a16="http://schemas.microsoft.com/office/drawing/2014/main" id="{6CE00CB1-1AE0-6CD6-8351-E8ABDE13F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4" name="Rectangle 50">
                <a:extLst>
                  <a:ext uri="{FF2B5EF4-FFF2-40B4-BE49-F238E27FC236}">
                    <a16:creationId xmlns:a16="http://schemas.microsoft.com/office/drawing/2014/main" id="{5518A8FB-1A24-158C-C90A-B231DE8AD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2023*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FD7407EE-1343-2877-A1C4-2AFF97A62B51}"/>
                </a:ext>
              </a:extLst>
            </p:cNvPr>
            <p:cNvGrpSpPr/>
            <p:nvPr/>
          </p:nvGrpSpPr>
          <p:grpSpPr>
            <a:xfrm>
              <a:off x="8583874" y="5076077"/>
              <a:ext cx="3229964" cy="304330"/>
              <a:chOff x="8653447" y="1290175"/>
              <a:chExt cx="3229964" cy="304330"/>
            </a:xfrm>
          </p:grpSpPr>
          <p:sp>
            <p:nvSpPr>
              <p:cNvPr id="127" name="Rectangle 9">
                <a:extLst>
                  <a:ext uri="{FF2B5EF4-FFF2-40B4-BE49-F238E27FC236}">
                    <a16:creationId xmlns:a16="http://schemas.microsoft.com/office/drawing/2014/main" id="{98130B0F-22A7-94A4-B9A7-2E0E2067F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101994" cy="304141"/>
              </a:xfrm>
              <a:prstGeom prst="rect">
                <a:avLst/>
              </a:prstGeom>
              <a:solidFill>
                <a:srgbClr val="F79FB8"/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Indeks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Daerah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Pariwisata</a:t>
                </a:r>
                <a:endParaRPr kumimoji="0" lang="id-ID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 Box 21">
                <a:extLst>
                  <a:ext uri="{FF2B5EF4-FFF2-40B4-BE49-F238E27FC236}">
                    <a16:creationId xmlns:a16="http://schemas.microsoft.com/office/drawing/2014/main" id="{8C183EDB-5628-6540-E84D-13BFFF1E24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Kemenparekraf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" name="Line 35">
                <a:extLst>
                  <a:ext uri="{FF2B5EF4-FFF2-40B4-BE49-F238E27FC236}">
                    <a16:creationId xmlns:a16="http://schemas.microsoft.com/office/drawing/2014/main" id="{BCC19AB3-4138-7157-A46D-736148C2C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0" name="Rectangle 50">
                <a:extLst>
                  <a:ext uri="{FF2B5EF4-FFF2-40B4-BE49-F238E27FC236}">
                    <a16:creationId xmlns:a16="http://schemas.microsoft.com/office/drawing/2014/main" id="{2C27B98E-57A8-A166-E079-28D4C9A27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CC5DF8F-5477-67F9-3A77-D870A30DA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2202" y="3963541"/>
              <a:ext cx="781359" cy="851994"/>
            </a:xfrm>
            <a:prstGeom prst="ellipse">
              <a:avLst/>
            </a:prstGeom>
            <a:solidFill>
              <a:srgbClr val="5B9BD5">
                <a:lumMod val="20000"/>
                <a:lumOff val="80000"/>
              </a:srgbClr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txBody>
            <a:bodyPr wrap="none" anchor="ctr"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Faktor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Penyesuaian</a:t>
              </a:r>
              <a:endPara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173DC99-D633-96AA-3E4C-47D43C481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2202" y="5582523"/>
              <a:ext cx="781359" cy="851994"/>
            </a:xfrm>
            <a:prstGeom prst="ellipse">
              <a:avLst/>
            </a:prstGeom>
            <a:solidFill>
              <a:srgbClr val="5B9BD5">
                <a:lumMod val="20000"/>
                <a:lumOff val="80000"/>
              </a:srgbClr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txBody>
            <a:bodyPr wrap="none" anchor="ctr"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Potensi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Pendapatan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658C46F-9388-A367-CB7B-CA2D8E18FDFE}"/>
                </a:ext>
              </a:extLst>
            </p:cNvPr>
            <p:cNvGrpSpPr/>
            <p:nvPr/>
          </p:nvGrpSpPr>
          <p:grpSpPr>
            <a:xfrm>
              <a:off x="8583874" y="5582258"/>
              <a:ext cx="3229964" cy="304330"/>
              <a:chOff x="8653447" y="1290175"/>
              <a:chExt cx="3229964" cy="304330"/>
            </a:xfrm>
          </p:grpSpPr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8B89CD99-0491-BEA5-DE85-652E7FD3E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Potensi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PAD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 Box 21">
                <a:extLst>
                  <a:ext uri="{FF2B5EF4-FFF2-40B4-BE49-F238E27FC236}">
                    <a16:creationId xmlns:a16="http://schemas.microsoft.com/office/drawing/2014/main" id="{006CDA32-FC52-3DB1-F5FE-BBD31A6960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Kemenkeu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Line 35">
                <a:extLst>
                  <a:ext uri="{FF2B5EF4-FFF2-40B4-BE49-F238E27FC236}">
                    <a16:creationId xmlns:a16="http://schemas.microsoft.com/office/drawing/2014/main" id="{71F20E78-8A71-95BF-6769-01158293B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6" name="Rectangle 50">
                <a:extLst>
                  <a:ext uri="{FF2B5EF4-FFF2-40B4-BE49-F238E27FC236}">
                    <a16:creationId xmlns:a16="http://schemas.microsoft.com/office/drawing/2014/main" id="{79AD72D6-6457-D38B-6051-A0CA9ECD9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BAEF38E-FB75-2CAE-FEF0-B16445C27D9E}"/>
                </a:ext>
              </a:extLst>
            </p:cNvPr>
            <p:cNvGrpSpPr/>
            <p:nvPr/>
          </p:nvGrpSpPr>
          <p:grpSpPr>
            <a:xfrm>
              <a:off x="8583874" y="5918494"/>
              <a:ext cx="3229964" cy="304330"/>
              <a:chOff x="8653447" y="1290175"/>
              <a:chExt cx="3229964" cy="304330"/>
            </a:xfrm>
          </p:grpSpPr>
          <p:sp>
            <p:nvSpPr>
              <p:cNvPr id="119" name="Rectangle 9">
                <a:extLst>
                  <a:ext uri="{FF2B5EF4-FFF2-40B4-BE49-F238E27FC236}">
                    <a16:creationId xmlns:a16="http://schemas.microsoft.com/office/drawing/2014/main" id="{A909A8B3-E020-8F6E-10DA-9F8D4A5A3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DBH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Text Box 21">
                <a:extLst>
                  <a:ext uri="{FF2B5EF4-FFF2-40B4-BE49-F238E27FC236}">
                    <a16:creationId xmlns:a16="http://schemas.microsoft.com/office/drawing/2014/main" id="{6452E59F-66A0-C55A-E8C5-0D86856E92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Kemenkeu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1" name="Line 35">
                <a:extLst>
                  <a:ext uri="{FF2B5EF4-FFF2-40B4-BE49-F238E27FC236}">
                    <a16:creationId xmlns:a16="http://schemas.microsoft.com/office/drawing/2014/main" id="{02162597-7677-D807-BF10-FAC420DC89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2" name="Rectangle 50">
                <a:extLst>
                  <a:ext uri="{FF2B5EF4-FFF2-40B4-BE49-F238E27FC236}">
                    <a16:creationId xmlns:a16="http://schemas.microsoft.com/office/drawing/2014/main" id="{93694411-583A-2EB6-C0F1-99A05F8F3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D46DDC8-6D59-4AC5-CA4B-AA97E67F5041}"/>
                </a:ext>
              </a:extLst>
            </p:cNvPr>
            <p:cNvGrpSpPr/>
            <p:nvPr/>
          </p:nvGrpSpPr>
          <p:grpSpPr>
            <a:xfrm>
              <a:off x="8583874" y="6254730"/>
              <a:ext cx="3229964" cy="304330"/>
              <a:chOff x="8653447" y="1290175"/>
              <a:chExt cx="3229964" cy="304330"/>
            </a:xfrm>
          </p:grpSpPr>
          <p:sp>
            <p:nvSpPr>
              <p:cNvPr id="115" name="Rectangle 9">
                <a:extLst>
                  <a:ext uri="{FF2B5EF4-FFF2-40B4-BE49-F238E27FC236}">
                    <a16:creationId xmlns:a16="http://schemas.microsoft.com/office/drawing/2014/main" id="{3D4E298B-2F22-272A-89DE-51D7EEEEB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3447" y="1290363"/>
                <a:ext cx="1087090" cy="288395"/>
              </a:xfrm>
              <a:prstGeom prst="rect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DAK </a:t>
                </a: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Nonfisik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 Box 21">
                <a:extLst>
                  <a:ext uri="{FF2B5EF4-FFF2-40B4-BE49-F238E27FC236}">
                    <a16:creationId xmlns:a16="http://schemas.microsoft.com/office/drawing/2014/main" id="{90ADC4E3-B74F-BC69-4B39-861D08A3ED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1706" y="1293970"/>
                <a:ext cx="1131705" cy="284788"/>
              </a:xfrm>
              <a:prstGeom prst="rect">
                <a:avLst/>
              </a:prstGeom>
              <a:solidFill>
                <a:srgbClr val="F2DAD8"/>
              </a:solidFill>
              <a:ln>
                <a:solidFill>
                  <a:srgbClr val="F2DAD8"/>
                </a:solidFill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>
                <a:noAutofit/>
              </a:bodyPr>
              <a:lstStyle>
                <a:defPPr>
                  <a:defRPr lang="en-US"/>
                </a:defPPr>
                <a:lvl1pPr algn="ctr" fontAlgn="auto">
                  <a:spcBef>
                    <a:spcPct val="50000"/>
                  </a:spcBef>
                  <a:spcAft>
                    <a:spcPts val="0"/>
                  </a:spcAft>
                  <a:defRPr sz="1292">
                    <a:solidFill>
                      <a:prstClr val="black"/>
                    </a:solidFill>
                    <a:latin typeface="Cambria" pitchFamily="18" charset="0"/>
                  </a:defRPr>
                </a:lvl1pPr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Kemenkeu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Line 35">
                <a:extLst>
                  <a:ext uri="{FF2B5EF4-FFF2-40B4-BE49-F238E27FC236}">
                    <a16:creationId xmlns:a16="http://schemas.microsoft.com/office/drawing/2014/main" id="{B9CA184B-E244-9325-3F5C-4502E1FEC5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3942" y="1430317"/>
                <a:ext cx="203831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8" name="Rectangle 50">
                <a:extLst>
                  <a:ext uri="{FF2B5EF4-FFF2-40B4-BE49-F238E27FC236}">
                    <a16:creationId xmlns:a16="http://schemas.microsoft.com/office/drawing/2014/main" id="{BD1E78FD-B348-D963-2917-2D0008D20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120" y="1290175"/>
                <a:ext cx="691928" cy="30433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2024</a:t>
                </a:r>
                <a:endParaRPr kumimoji="0" lang="id-ID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1" name="Right Brace 110">
              <a:extLst>
                <a:ext uri="{FF2B5EF4-FFF2-40B4-BE49-F238E27FC236}">
                  <a16:creationId xmlns:a16="http://schemas.microsoft.com/office/drawing/2014/main" id="{DFDDBCDF-0BBD-3398-9025-E83D193758C2}"/>
                </a:ext>
              </a:extLst>
            </p:cNvPr>
            <p:cNvSpPr/>
            <p:nvPr/>
          </p:nvSpPr>
          <p:spPr>
            <a:xfrm flipV="1">
              <a:off x="8428515" y="1154965"/>
              <a:ext cx="62331" cy="1277666"/>
            </a:xfrm>
            <a:prstGeom prst="righ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Right Brace 111">
              <a:extLst>
                <a:ext uri="{FF2B5EF4-FFF2-40B4-BE49-F238E27FC236}">
                  <a16:creationId xmlns:a16="http://schemas.microsoft.com/office/drawing/2014/main" id="{B8E92801-5AE3-59C0-E330-11BDFA07D303}"/>
                </a:ext>
              </a:extLst>
            </p:cNvPr>
            <p:cNvSpPr/>
            <p:nvPr/>
          </p:nvSpPr>
          <p:spPr>
            <a:xfrm flipV="1">
              <a:off x="8446324" y="2564697"/>
              <a:ext cx="51318" cy="623428"/>
            </a:xfrm>
            <a:prstGeom prst="righ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Right Brace 112">
              <a:extLst>
                <a:ext uri="{FF2B5EF4-FFF2-40B4-BE49-F238E27FC236}">
                  <a16:creationId xmlns:a16="http://schemas.microsoft.com/office/drawing/2014/main" id="{FC7592FD-B8DC-3936-B8E8-90A2FDE6F02A}"/>
                </a:ext>
              </a:extLst>
            </p:cNvPr>
            <p:cNvSpPr/>
            <p:nvPr/>
          </p:nvSpPr>
          <p:spPr>
            <a:xfrm flipV="1">
              <a:off x="8470694" y="3359729"/>
              <a:ext cx="51317" cy="2020677"/>
            </a:xfrm>
            <a:prstGeom prst="righ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Right Brace 113">
              <a:extLst>
                <a:ext uri="{FF2B5EF4-FFF2-40B4-BE49-F238E27FC236}">
                  <a16:creationId xmlns:a16="http://schemas.microsoft.com/office/drawing/2014/main" id="{C63094CA-8367-C78A-A379-10BBF8450838}"/>
                </a:ext>
              </a:extLst>
            </p:cNvPr>
            <p:cNvSpPr/>
            <p:nvPr/>
          </p:nvSpPr>
          <p:spPr>
            <a:xfrm flipV="1">
              <a:off x="8458091" y="5582257"/>
              <a:ext cx="76600" cy="952720"/>
            </a:xfrm>
            <a:prstGeom prst="righ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5" name="object 6">
            <a:extLst>
              <a:ext uri="{FF2B5EF4-FFF2-40B4-BE49-F238E27FC236}">
                <a16:creationId xmlns:a16="http://schemas.microsoft.com/office/drawing/2014/main" id="{1CE80A0E-D304-DFC9-67A4-36AF1DBD6F9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853592" y="6488683"/>
            <a:ext cx="422529" cy="3257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667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</a:rPr>
              <a:pPr marL="66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600" b="0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32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 4">
            <a:extLst>
              <a:ext uri="{FF2B5EF4-FFF2-40B4-BE49-F238E27FC236}">
                <a16:creationId xmlns:a16="http://schemas.microsoft.com/office/drawing/2014/main" id="{083FB479-39C7-EDAF-9D98-F245C243BD0B}"/>
              </a:ext>
            </a:extLst>
          </p:cNvPr>
          <p:cNvSpPr/>
          <p:nvPr/>
        </p:nvSpPr>
        <p:spPr>
          <a:xfrm>
            <a:off x="0" y="1"/>
            <a:ext cx="12262668" cy="6858000"/>
          </a:xfrm>
          <a:custGeom>
            <a:avLst/>
            <a:gdLst/>
            <a:ahLst/>
            <a:cxnLst/>
            <a:rect l="l" t="t" r="r" b="b"/>
            <a:pathLst>
              <a:path w="4844511" h="2805783">
                <a:moveTo>
                  <a:pt x="0" y="0"/>
                </a:moveTo>
                <a:lnTo>
                  <a:pt x="4844511" y="0"/>
                </a:lnTo>
                <a:lnTo>
                  <a:pt x="4844511" y="2805783"/>
                </a:lnTo>
                <a:lnTo>
                  <a:pt x="0" y="280578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/>
          <a:lstStyle/>
          <a:p>
            <a:endParaRPr lang="en-ID" sz="1200"/>
          </a:p>
        </p:txBody>
      </p:sp>
      <p:grpSp>
        <p:nvGrpSpPr>
          <p:cNvPr id="6" name="Group 6"/>
          <p:cNvGrpSpPr/>
          <p:nvPr/>
        </p:nvGrpSpPr>
        <p:grpSpPr>
          <a:xfrm>
            <a:off x="6999452" y="0"/>
            <a:ext cx="5198898" cy="6890868"/>
            <a:chOff x="0" y="0"/>
            <a:chExt cx="1537688" cy="2062211"/>
          </a:xfrm>
          <a:solidFill>
            <a:srgbClr val="FFC00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537688" cy="2062211"/>
            </a:xfrm>
            <a:custGeom>
              <a:avLst/>
              <a:gdLst/>
              <a:ahLst/>
              <a:cxnLst/>
              <a:rect l="l" t="t" r="r" b="b"/>
              <a:pathLst>
                <a:path w="1537688" h="2062211">
                  <a:moveTo>
                    <a:pt x="0" y="0"/>
                  </a:moveTo>
                  <a:lnTo>
                    <a:pt x="1537688" y="0"/>
                  </a:lnTo>
                  <a:lnTo>
                    <a:pt x="1537688" y="2062211"/>
                  </a:lnTo>
                  <a:lnTo>
                    <a:pt x="0" y="206221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91833" y="224679"/>
            <a:ext cx="1222943" cy="128326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8061898" y="1245422"/>
            <a:ext cx="2549758" cy="132914"/>
            <a:chOff x="0" y="0"/>
            <a:chExt cx="1007312" cy="525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7312" cy="52509"/>
            </a:xfrm>
            <a:custGeom>
              <a:avLst/>
              <a:gdLst/>
              <a:ahLst/>
              <a:cxnLst/>
              <a:rect l="l" t="t" r="r" b="b"/>
              <a:pathLst>
                <a:path w="1007312" h="52509">
                  <a:moveTo>
                    <a:pt x="26255" y="0"/>
                  </a:moveTo>
                  <a:lnTo>
                    <a:pt x="981057" y="0"/>
                  </a:lnTo>
                  <a:cubicBezTo>
                    <a:pt x="988020" y="0"/>
                    <a:pt x="994698" y="2766"/>
                    <a:pt x="999622" y="7690"/>
                  </a:cubicBezTo>
                  <a:cubicBezTo>
                    <a:pt x="1004546" y="12613"/>
                    <a:pt x="1007312" y="19291"/>
                    <a:pt x="1007312" y="26255"/>
                  </a:cubicBezTo>
                  <a:lnTo>
                    <a:pt x="1007312" y="26255"/>
                  </a:lnTo>
                  <a:cubicBezTo>
                    <a:pt x="1007312" y="40755"/>
                    <a:pt x="995557" y="52509"/>
                    <a:pt x="981057" y="52509"/>
                  </a:cubicBezTo>
                  <a:lnTo>
                    <a:pt x="26255" y="52509"/>
                  </a:lnTo>
                  <a:cubicBezTo>
                    <a:pt x="19291" y="52509"/>
                    <a:pt x="12613" y="49743"/>
                    <a:pt x="7690" y="44819"/>
                  </a:cubicBezTo>
                  <a:cubicBezTo>
                    <a:pt x="2766" y="39896"/>
                    <a:pt x="0" y="33218"/>
                    <a:pt x="0" y="26255"/>
                  </a:cubicBezTo>
                  <a:lnTo>
                    <a:pt x="0" y="26255"/>
                  </a:lnTo>
                  <a:cubicBezTo>
                    <a:pt x="0" y="19291"/>
                    <a:pt x="2766" y="12613"/>
                    <a:pt x="7690" y="7690"/>
                  </a:cubicBezTo>
                  <a:cubicBezTo>
                    <a:pt x="12613" y="2766"/>
                    <a:pt x="19291" y="0"/>
                    <a:pt x="26255" y="0"/>
                  </a:cubicBezTo>
                  <a:close/>
                </a:path>
              </a:pathLst>
            </a:custGeom>
            <a:solidFill>
              <a:srgbClr val="FFFC00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42467" y="1223270"/>
            <a:ext cx="721379" cy="177217"/>
            <a:chOff x="0" y="0"/>
            <a:chExt cx="1442757" cy="354433"/>
          </a:xfrm>
        </p:grpSpPr>
        <p:grpSp>
          <p:nvGrpSpPr>
            <p:cNvPr id="14" name="Group 14"/>
            <p:cNvGrpSpPr/>
            <p:nvPr/>
          </p:nvGrpSpPr>
          <p:grpSpPr>
            <a:xfrm>
              <a:off x="1105772" y="0"/>
              <a:ext cx="336986" cy="33698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69F2B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552886" y="17447"/>
              <a:ext cx="336986" cy="336986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69F2B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0"/>
              <a:ext cx="336986" cy="336986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69F2B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7238319" y="1501599"/>
            <a:ext cx="4793906" cy="4951675"/>
            <a:chOff x="0" y="0"/>
            <a:chExt cx="9587812" cy="9903351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190034"/>
              <a:ext cx="274490" cy="9578364"/>
              <a:chOff x="0" y="0"/>
              <a:chExt cx="54220" cy="1892022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54220" cy="1892022"/>
              </a:xfrm>
              <a:custGeom>
                <a:avLst/>
                <a:gdLst/>
                <a:ahLst/>
                <a:cxnLst/>
                <a:rect l="l" t="t" r="r" b="b"/>
                <a:pathLst>
                  <a:path w="54220" h="1892022">
                    <a:moveTo>
                      <a:pt x="0" y="0"/>
                    </a:moveTo>
                    <a:lnTo>
                      <a:pt x="54220" y="0"/>
                    </a:lnTo>
                    <a:lnTo>
                      <a:pt x="54220" y="1892022"/>
                    </a:lnTo>
                    <a:lnTo>
                      <a:pt x="0" y="1892022"/>
                    </a:lnTo>
                    <a:close/>
                  </a:path>
                </a:pathLst>
              </a:custGeom>
              <a:solidFill>
                <a:srgbClr val="F69F2B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313322" y="190034"/>
              <a:ext cx="274490" cy="9578364"/>
              <a:chOff x="0" y="0"/>
              <a:chExt cx="54220" cy="189202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4220" cy="1892022"/>
              </a:xfrm>
              <a:custGeom>
                <a:avLst/>
                <a:gdLst/>
                <a:ahLst/>
                <a:cxnLst/>
                <a:rect l="l" t="t" r="r" b="b"/>
                <a:pathLst>
                  <a:path w="54220" h="1892022">
                    <a:moveTo>
                      <a:pt x="0" y="0"/>
                    </a:moveTo>
                    <a:lnTo>
                      <a:pt x="54220" y="0"/>
                    </a:lnTo>
                    <a:lnTo>
                      <a:pt x="54220" y="1892022"/>
                    </a:lnTo>
                    <a:lnTo>
                      <a:pt x="0" y="1892022"/>
                    </a:lnTo>
                    <a:close/>
                  </a:path>
                </a:pathLst>
              </a:custGeom>
              <a:solidFill>
                <a:srgbClr val="F69F2B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9684244"/>
              <a:ext cx="9576139" cy="219108"/>
              <a:chOff x="0" y="0"/>
              <a:chExt cx="1891583" cy="43281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91583" cy="43281"/>
              </a:xfrm>
              <a:custGeom>
                <a:avLst/>
                <a:gdLst/>
                <a:ahLst/>
                <a:cxnLst/>
                <a:rect l="l" t="t" r="r" b="b"/>
                <a:pathLst>
                  <a:path w="1891583" h="43281">
                    <a:moveTo>
                      <a:pt x="0" y="0"/>
                    </a:moveTo>
                    <a:lnTo>
                      <a:pt x="1891583" y="0"/>
                    </a:lnTo>
                    <a:lnTo>
                      <a:pt x="1891583" y="43281"/>
                    </a:lnTo>
                    <a:lnTo>
                      <a:pt x="0" y="43281"/>
                    </a:lnTo>
                    <a:close/>
                  </a:path>
                </a:pathLst>
              </a:custGeom>
              <a:solidFill>
                <a:srgbClr val="F69F2B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9576139" cy="219108"/>
              <a:chOff x="0" y="0"/>
              <a:chExt cx="1891583" cy="4328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891583" cy="43281"/>
              </a:xfrm>
              <a:custGeom>
                <a:avLst/>
                <a:gdLst/>
                <a:ahLst/>
                <a:cxnLst/>
                <a:rect l="l" t="t" r="r" b="b"/>
                <a:pathLst>
                  <a:path w="1891583" h="43281">
                    <a:moveTo>
                      <a:pt x="0" y="0"/>
                    </a:moveTo>
                    <a:lnTo>
                      <a:pt x="1891583" y="0"/>
                    </a:lnTo>
                    <a:lnTo>
                      <a:pt x="1891583" y="43281"/>
                    </a:lnTo>
                    <a:lnTo>
                      <a:pt x="0" y="43281"/>
                    </a:lnTo>
                    <a:close/>
                  </a:path>
                </a:pathLst>
              </a:custGeom>
              <a:solidFill>
                <a:srgbClr val="F69F2B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5858" y="151934"/>
              <a:ext cx="9199022" cy="9578364"/>
            </a:xfrm>
            <a:prstGeom prst="rect">
              <a:avLst/>
            </a:prstGeom>
          </p:spPr>
        </p:pic>
        <p:sp>
          <p:nvSpPr>
            <p:cNvPr id="38" name="AutoShape 38"/>
            <p:cNvSpPr/>
            <p:nvPr/>
          </p:nvSpPr>
          <p:spPr>
            <a:xfrm>
              <a:off x="1708256" y="6370846"/>
              <a:ext cx="7199652" cy="0"/>
            </a:xfrm>
            <a:prstGeom prst="line">
              <a:avLst/>
            </a:prstGeom>
            <a:ln w="50800" cap="flat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39" name="AutoShape 39"/>
            <p:cNvSpPr/>
            <p:nvPr/>
          </p:nvSpPr>
          <p:spPr>
            <a:xfrm rot="-5393663">
              <a:off x="762721" y="7272045"/>
              <a:ext cx="1830721" cy="0"/>
            </a:xfrm>
            <a:prstGeom prst="line">
              <a:avLst/>
            </a:prstGeom>
            <a:ln w="50800" cap="flat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40" name="AutoShape 40"/>
            <p:cNvSpPr/>
            <p:nvPr/>
          </p:nvSpPr>
          <p:spPr>
            <a:xfrm>
              <a:off x="1694013" y="8187456"/>
              <a:ext cx="7199652" cy="0"/>
            </a:xfrm>
            <a:prstGeom prst="line">
              <a:avLst/>
            </a:prstGeom>
            <a:ln w="50800" cap="flat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41" name="AutoShape 41"/>
            <p:cNvSpPr/>
            <p:nvPr/>
          </p:nvSpPr>
          <p:spPr>
            <a:xfrm rot="-5393663">
              <a:off x="7978304" y="7272045"/>
              <a:ext cx="1830721" cy="0"/>
            </a:xfrm>
            <a:prstGeom prst="line">
              <a:avLst/>
            </a:prstGeom>
            <a:ln w="50800" cap="flat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-17301" y="6547252"/>
            <a:ext cx="12192000" cy="300987"/>
            <a:chOff x="0" y="0"/>
            <a:chExt cx="24384000" cy="601973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10841279" cy="580489"/>
              <a:chOff x="0" y="0"/>
              <a:chExt cx="1204587" cy="64499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204587" cy="64499"/>
              </a:xfrm>
              <a:custGeom>
                <a:avLst/>
                <a:gdLst/>
                <a:ahLst/>
                <a:cxnLst/>
                <a:rect l="l" t="t" r="r" b="b"/>
                <a:pathLst>
                  <a:path w="1204587" h="64499">
                    <a:moveTo>
                      <a:pt x="0" y="0"/>
                    </a:moveTo>
                    <a:lnTo>
                      <a:pt x="1204587" y="0"/>
                    </a:lnTo>
                    <a:lnTo>
                      <a:pt x="1204587" y="64499"/>
                    </a:lnTo>
                    <a:lnTo>
                      <a:pt x="0" y="64499"/>
                    </a:lnTo>
                    <a:close/>
                  </a:path>
                </a:pathLst>
              </a:custGeom>
              <a:solidFill>
                <a:srgbClr val="0B6FEB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4889" tIns="24889" rIns="24889" bIns="24889" rtlCol="0" anchor="ctr"/>
              <a:lstStyle/>
              <a:p>
                <a:pPr algn="ctr" defTabSz="609630">
                  <a:lnSpc>
                    <a:spcPts val="1001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0841279" y="0"/>
              <a:ext cx="9451862" cy="580489"/>
              <a:chOff x="0" y="0"/>
              <a:chExt cx="1050207" cy="6449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050207" cy="64499"/>
              </a:xfrm>
              <a:custGeom>
                <a:avLst/>
                <a:gdLst/>
                <a:ahLst/>
                <a:cxnLst/>
                <a:rect l="l" t="t" r="r" b="b"/>
                <a:pathLst>
                  <a:path w="1050207" h="64499">
                    <a:moveTo>
                      <a:pt x="0" y="0"/>
                    </a:moveTo>
                    <a:lnTo>
                      <a:pt x="1050207" y="0"/>
                    </a:lnTo>
                    <a:lnTo>
                      <a:pt x="1050207" y="64499"/>
                    </a:lnTo>
                    <a:lnTo>
                      <a:pt x="0" y="64499"/>
                    </a:lnTo>
                    <a:close/>
                  </a:path>
                </a:pathLst>
              </a:custGeom>
              <a:solidFill>
                <a:srgbClr val="8FC3F5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4889" tIns="24889" rIns="24889" bIns="24889" rtlCol="0" anchor="ctr"/>
              <a:lstStyle/>
              <a:p>
                <a:pPr algn="ctr" defTabSz="609630">
                  <a:lnSpc>
                    <a:spcPts val="1001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0293140" y="0"/>
              <a:ext cx="4090860" cy="601973"/>
              <a:chOff x="0" y="0"/>
              <a:chExt cx="454540" cy="6688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454540" cy="66886"/>
              </a:xfrm>
              <a:custGeom>
                <a:avLst/>
                <a:gdLst/>
                <a:ahLst/>
                <a:cxnLst/>
                <a:rect l="l" t="t" r="r" b="b"/>
                <a:pathLst>
                  <a:path w="454540" h="66886">
                    <a:moveTo>
                      <a:pt x="0" y="0"/>
                    </a:moveTo>
                    <a:lnTo>
                      <a:pt x="454540" y="0"/>
                    </a:lnTo>
                    <a:lnTo>
                      <a:pt x="454540" y="66886"/>
                    </a:lnTo>
                    <a:lnTo>
                      <a:pt x="0" y="66886"/>
                    </a:lnTo>
                    <a:close/>
                  </a:path>
                </a:pathLst>
              </a:custGeom>
              <a:solidFill>
                <a:srgbClr val="F69F2B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4889" tIns="24889" rIns="24889" bIns="24889" rtlCol="0" anchor="ctr"/>
              <a:lstStyle/>
              <a:p>
                <a:pPr algn="ctr" defTabSz="609630">
                  <a:lnSpc>
                    <a:spcPts val="1001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2" name="Group 52"/>
          <p:cNvGrpSpPr/>
          <p:nvPr/>
        </p:nvGrpSpPr>
        <p:grpSpPr>
          <a:xfrm>
            <a:off x="628798" y="2688934"/>
            <a:ext cx="6520621" cy="2353061"/>
            <a:chOff x="0" y="0"/>
            <a:chExt cx="2546003" cy="929604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53" name="Freeform 53"/>
            <p:cNvSpPr/>
            <p:nvPr/>
          </p:nvSpPr>
          <p:spPr>
            <a:xfrm>
              <a:off x="0" y="0"/>
              <a:ext cx="2546003" cy="929604"/>
            </a:xfrm>
            <a:custGeom>
              <a:avLst/>
              <a:gdLst/>
              <a:ahLst/>
              <a:cxnLst/>
              <a:rect l="l" t="t" r="r" b="b"/>
              <a:pathLst>
                <a:path w="2546003" h="929604">
                  <a:moveTo>
                    <a:pt x="0" y="0"/>
                  </a:moveTo>
                  <a:lnTo>
                    <a:pt x="2546003" y="0"/>
                  </a:lnTo>
                  <a:lnTo>
                    <a:pt x="2546003" y="929604"/>
                  </a:lnTo>
                  <a:lnTo>
                    <a:pt x="0" y="9296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001551" y="2678910"/>
            <a:ext cx="6024471" cy="2334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2326"/>
              </a:lnSpc>
              <a:defRPr/>
            </a:pP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Presiden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selaku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Kepala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Pemerintahan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memegang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kekuasaan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pengelolaan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keuangan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negara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sebagai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bagian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dari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kekuasaan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 </a:t>
            </a:r>
            <a:r>
              <a:rPr lang="en-US" sz="1661" dirty="0" err="1">
                <a:solidFill>
                  <a:srgbClr val="F1F1F1"/>
                </a:solidFill>
                <a:latin typeface="Be Vietnam Bold"/>
              </a:rPr>
              <a:t>pemerintahan</a:t>
            </a:r>
            <a:r>
              <a:rPr lang="en-US" sz="1661" dirty="0">
                <a:solidFill>
                  <a:srgbClr val="F1F1F1"/>
                </a:solidFill>
                <a:latin typeface="Be Vietnam Bold"/>
              </a:rPr>
              <a:t>.</a:t>
            </a:r>
            <a:r>
              <a:rPr lang="en-US" sz="1661" dirty="0"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Kekuasaan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dimaksud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antara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lain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diserahkan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kepada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Gubernur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/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Bupati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/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Walikota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selaku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kepala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pemerintahan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daerah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untuk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mengelola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keuangan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daerah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dan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mewakili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pemerintah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daerah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dalam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kepemilikan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kekayaan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daerah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 yang </a:t>
            </a:r>
            <a:r>
              <a:rPr lang="en-US" sz="1661" dirty="0" err="1">
                <a:highlight>
                  <a:srgbClr val="FFFF00"/>
                </a:highlight>
                <a:latin typeface="Be Vietnam Bold"/>
              </a:rPr>
              <a:t>dipisahkan</a:t>
            </a:r>
            <a:r>
              <a:rPr lang="en-US" sz="1661" dirty="0">
                <a:highlight>
                  <a:srgbClr val="FFFF00"/>
                </a:highlight>
                <a:latin typeface="Be Vietnam Bold"/>
              </a:rPr>
              <a:t>.</a:t>
            </a:r>
          </a:p>
          <a:p>
            <a:pPr algn="r" defTabSz="609630">
              <a:lnSpc>
                <a:spcPts val="2326"/>
              </a:lnSpc>
              <a:defRPr/>
            </a:pPr>
            <a:endParaRPr lang="en-US" sz="1661" dirty="0">
              <a:solidFill>
                <a:srgbClr val="F1F1F1"/>
              </a:solidFill>
              <a:latin typeface="Be Vietnam Bold"/>
            </a:endParaRPr>
          </a:p>
        </p:txBody>
      </p:sp>
      <p:pic>
        <p:nvPicPr>
          <p:cNvPr id="56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8563" y="910376"/>
            <a:ext cx="1864349" cy="1657575"/>
          </a:xfrm>
          <a:prstGeom prst="rect">
            <a:avLst/>
          </a:prstGeom>
        </p:spPr>
      </p:pic>
      <p:sp>
        <p:nvSpPr>
          <p:cNvPr id="57" name="TextBox 57"/>
          <p:cNvSpPr txBox="1"/>
          <p:nvPr/>
        </p:nvSpPr>
        <p:spPr>
          <a:xfrm>
            <a:off x="1482821" y="1624605"/>
            <a:ext cx="5402331" cy="36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2986"/>
              </a:lnSpc>
              <a:defRPr/>
            </a:pPr>
            <a:r>
              <a:rPr lang="en-US" sz="2488" spc="249">
                <a:solidFill>
                  <a:srgbClr val="FFB800"/>
                </a:solidFill>
                <a:latin typeface="Montserrat Classic Bold"/>
              </a:rPr>
              <a:t>KEBIJAKAN PENGELOLAAN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12617" y="1926808"/>
            <a:ext cx="6422509" cy="5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4860"/>
              </a:lnSpc>
              <a:defRPr/>
            </a:pPr>
            <a:r>
              <a:rPr lang="en-US" sz="4050" dirty="0">
                <a:solidFill>
                  <a:srgbClr val="FFB800"/>
                </a:solidFill>
                <a:latin typeface="Montserrat Classic"/>
              </a:rPr>
              <a:t>KEUANGAN DAERAH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153123" y="4912257"/>
            <a:ext cx="5846330" cy="573523"/>
            <a:chOff x="0" y="0"/>
            <a:chExt cx="1179522" cy="13992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179522" cy="139925"/>
            </a:xfrm>
            <a:custGeom>
              <a:avLst/>
              <a:gdLst/>
              <a:ahLst/>
              <a:cxnLst/>
              <a:rect l="l" t="t" r="r" b="b"/>
              <a:pathLst>
                <a:path w="1179522" h="139925">
                  <a:moveTo>
                    <a:pt x="0" y="0"/>
                  </a:moveTo>
                  <a:lnTo>
                    <a:pt x="1179522" y="0"/>
                  </a:lnTo>
                  <a:lnTo>
                    <a:pt x="1179522" y="139925"/>
                  </a:lnTo>
                  <a:lnTo>
                    <a:pt x="0" y="139925"/>
                  </a:lnTo>
                  <a:close/>
                </a:path>
              </a:pathLst>
            </a:custGeom>
            <a:solidFill>
              <a:srgbClr val="FFFC00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4232583" y="5078701"/>
            <a:ext cx="2711193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31"/>
              </a:lnSpc>
              <a:defRPr/>
            </a:pPr>
            <a:r>
              <a:rPr lang="en-US" sz="1776" spc="53" dirty="0">
                <a:solidFill>
                  <a:srgbClr val="292626"/>
                </a:solidFill>
                <a:latin typeface="Montserrat Classic Bold"/>
              </a:rPr>
              <a:t>BAB II </a:t>
            </a:r>
            <a:r>
              <a:rPr lang="en-US" sz="1776" spc="53" dirty="0" err="1">
                <a:solidFill>
                  <a:srgbClr val="292626"/>
                </a:solidFill>
                <a:latin typeface="Montserrat Classic Bold"/>
              </a:rPr>
              <a:t>Pasal</a:t>
            </a:r>
            <a:r>
              <a:rPr lang="en-US" sz="1776" spc="53" dirty="0">
                <a:solidFill>
                  <a:srgbClr val="292626"/>
                </a:solidFill>
                <a:latin typeface="Montserrat Classic Bold"/>
              </a:rPr>
              <a:t> 6, Ayat (2)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77101" y="6236635"/>
            <a:ext cx="4544135" cy="230351"/>
            <a:chOff x="0" y="0"/>
            <a:chExt cx="9088271" cy="460701"/>
          </a:xfrm>
        </p:grpSpPr>
        <p:pic>
          <p:nvPicPr>
            <p:cNvPr id="64" name="Picture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89815" y="27693"/>
              <a:ext cx="434588" cy="433008"/>
            </a:xfrm>
            <a:prstGeom prst="rect">
              <a:avLst/>
            </a:prstGeom>
          </p:spPr>
        </p:pic>
        <p:pic>
          <p:nvPicPr>
            <p:cNvPr id="65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15870" y="9134"/>
              <a:ext cx="436175" cy="436175"/>
            </a:xfrm>
            <a:prstGeom prst="rect">
              <a:avLst/>
            </a:prstGeom>
          </p:spPr>
        </p:pic>
        <p:pic>
          <p:nvPicPr>
            <p:cNvPr id="66" name="Picture 6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302929" y="21121"/>
              <a:ext cx="438025" cy="438025"/>
            </a:xfrm>
            <a:prstGeom prst="rect">
              <a:avLst/>
            </a:prstGeom>
          </p:spPr>
        </p:pic>
        <p:pic>
          <p:nvPicPr>
            <p:cNvPr id="67" name="Picture 6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70645" y="14721"/>
              <a:ext cx="438744" cy="438744"/>
            </a:xfrm>
            <a:prstGeom prst="rect">
              <a:avLst/>
            </a:prstGeom>
          </p:spPr>
        </p:pic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9729"/>
              <a:ext cx="439417" cy="439417"/>
            </a:xfrm>
            <a:prstGeom prst="rect">
              <a:avLst/>
            </a:prstGeom>
          </p:spPr>
        </p:pic>
        <p:pic>
          <p:nvPicPr>
            <p:cNvPr id="69" name="Picture 6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5355139" y="0"/>
              <a:ext cx="446258" cy="446258"/>
            </a:xfrm>
            <a:prstGeom prst="rect">
              <a:avLst/>
            </a:prstGeom>
          </p:spPr>
        </p:pic>
        <p:sp>
          <p:nvSpPr>
            <p:cNvPr id="70" name="TextBox 70"/>
            <p:cNvSpPr txBox="1"/>
            <p:nvPr/>
          </p:nvSpPr>
          <p:spPr>
            <a:xfrm>
              <a:off x="2884214" y="52820"/>
              <a:ext cx="2470924" cy="307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269"/>
                </a:lnSpc>
                <a:spcBef>
                  <a:spcPct val="0"/>
                </a:spcBef>
                <a:defRPr/>
              </a:pPr>
              <a:r>
                <a:rPr lang="en-US" sz="976">
                  <a:solidFill>
                    <a:srgbClr val="FFFFFF"/>
                  </a:solidFill>
                  <a:latin typeface="Mont Bold"/>
                </a:rPr>
                <a:t>@ditjenbinakeuda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5894367" y="77108"/>
              <a:ext cx="3193904" cy="307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269"/>
                </a:lnSpc>
                <a:spcBef>
                  <a:spcPct val="0"/>
                </a:spcBef>
                <a:defRPr/>
              </a:pPr>
              <a:r>
                <a:rPr lang="en-US" sz="976" dirty="0">
                  <a:solidFill>
                    <a:srgbClr val="FFFFFF"/>
                  </a:solidFill>
                  <a:latin typeface="Mont Bold"/>
                </a:rPr>
                <a:t>keuda.kemendagri.go.id</a:t>
              </a:r>
            </a:p>
          </p:txBody>
        </p:sp>
      </p:grpSp>
      <p:sp>
        <p:nvSpPr>
          <p:cNvPr id="75" name="TextBox 75"/>
          <p:cNvSpPr txBox="1"/>
          <p:nvPr/>
        </p:nvSpPr>
        <p:spPr>
          <a:xfrm>
            <a:off x="1488209" y="1303060"/>
            <a:ext cx="5402331" cy="36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2986"/>
              </a:lnSpc>
              <a:defRPr/>
            </a:pPr>
            <a:endParaRPr lang="en-US" sz="2488" spc="249" dirty="0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82" name="Rectangle 43">
            <a:extLst>
              <a:ext uri="{FF2B5EF4-FFF2-40B4-BE49-F238E27FC236}">
                <a16:creationId xmlns:a16="http://schemas.microsoft.com/office/drawing/2014/main" id="{28715D0B-4606-9AFE-9671-7B5866060E2F}"/>
              </a:ext>
            </a:extLst>
          </p:cNvPr>
          <p:cNvSpPr/>
          <p:nvPr/>
        </p:nvSpPr>
        <p:spPr>
          <a:xfrm>
            <a:off x="7179625" y="346954"/>
            <a:ext cx="3909029" cy="1159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04815">
              <a:defRPr/>
            </a:pPr>
            <a:r>
              <a:rPr lang="en-US" sz="1733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KEWENANGAN KDH DALAM PENGELOLAAN KEUANGAN  DAERAH</a:t>
            </a:r>
          </a:p>
          <a:p>
            <a:pPr defTabSz="304815">
              <a:defRPr/>
            </a:pPr>
            <a:r>
              <a:rPr lang="en-US" sz="1733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DAN KEKAYAAN DAERAH</a:t>
            </a:r>
          </a:p>
          <a:p>
            <a:pPr algn="ctr" defTabSz="304815">
              <a:defRPr/>
            </a:pPr>
            <a:r>
              <a:rPr lang="en-US" sz="1733" b="1" dirty="0">
                <a:solidFill>
                  <a:prstClr val="black"/>
                </a:solidFill>
                <a:highlight>
                  <a:srgbClr val="FFFF00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(DALAM APBD)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69CBF2-BC2F-D17B-A484-91AD8C208DE7}"/>
              </a:ext>
            </a:extLst>
          </p:cNvPr>
          <p:cNvSpPr txBox="1"/>
          <p:nvPr/>
        </p:nvSpPr>
        <p:spPr>
          <a:xfrm>
            <a:off x="1248956" y="4914518"/>
            <a:ext cx="2997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04815">
              <a:defRPr/>
            </a:pPr>
            <a:r>
              <a:rPr lang="en-US" sz="1600" b="1" dirty="0">
                <a:solidFill>
                  <a:prstClr val="black"/>
                </a:solidFill>
                <a:latin typeface="Montserrat Classic Bold" panose="020B0604020202020204" charset="0"/>
                <a:ea typeface="Cambria Math" panose="02040503050406030204" pitchFamily="18" charset="0"/>
              </a:rPr>
              <a:t>UU NOMOR 17 TAHUN 2003 TTG KEUANGAN NEGARA</a:t>
            </a:r>
          </a:p>
        </p:txBody>
      </p:sp>
      <p:sp>
        <p:nvSpPr>
          <p:cNvPr id="85" name="object 28">
            <a:extLst>
              <a:ext uri="{FF2B5EF4-FFF2-40B4-BE49-F238E27FC236}">
                <a16:creationId xmlns:a16="http://schemas.microsoft.com/office/drawing/2014/main" id="{DA4BEE4E-332F-FA7A-5CEF-EC993F259DCE}"/>
              </a:ext>
            </a:extLst>
          </p:cNvPr>
          <p:cNvSpPr txBox="1"/>
          <p:nvPr/>
        </p:nvSpPr>
        <p:spPr>
          <a:xfrm>
            <a:off x="11952762" y="6623534"/>
            <a:ext cx="244348" cy="206466"/>
          </a:xfrm>
          <a:prstGeom prst="rect">
            <a:avLst/>
          </a:prstGeom>
        </p:spPr>
        <p:txBody>
          <a:bodyPr vert="horz" wrap="square" lIns="0" tIns="21589" rIns="0" bIns="0" rtlCol="0">
            <a:spAutoFit/>
          </a:bodyPr>
          <a:lstStyle/>
          <a:p>
            <a:pPr marL="25401" defTabSz="609630">
              <a:spcBef>
                <a:spcPts val="169"/>
              </a:spcBef>
              <a:defRPr/>
            </a:pPr>
            <a:fld id="{81D60167-4931-47E6-BA6A-407CBD079E47}" type="slidenum">
              <a:rPr sz="1200" spc="-3" dirty="0">
                <a:solidFill>
                  <a:prstClr val="black"/>
                </a:solidFill>
                <a:latin typeface="Arial Black"/>
                <a:cs typeface="Arial Black"/>
              </a:rPr>
              <a:pPr marL="25401" defTabSz="609630">
                <a:spcBef>
                  <a:spcPts val="169"/>
                </a:spcBef>
                <a:defRPr/>
              </a:pPr>
              <a:t>2</a:t>
            </a:fld>
            <a:endParaRPr sz="12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B95701C-941E-38E1-0CD4-ADA8E6A88007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861937" y="286194"/>
            <a:ext cx="6285613" cy="6285613"/>
          </a:xfrm>
          <a:prstGeom prst="rect">
            <a:avLst/>
          </a:prstGeom>
        </p:spPr>
      </p:pic>
      <p:pic>
        <p:nvPicPr>
          <p:cNvPr id="87" name="Picture 4">
            <a:extLst>
              <a:ext uri="{FF2B5EF4-FFF2-40B4-BE49-F238E27FC236}">
                <a16:creationId xmlns:a16="http://schemas.microsoft.com/office/drawing/2014/main" id="{DE9FAFBD-3C38-F6B6-522F-EEAA7C328DC3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963537" y="387794"/>
            <a:ext cx="6285613" cy="6285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151585-271F-EBA1-719F-6177979FD754}"/>
              </a:ext>
            </a:extLst>
          </p:cNvPr>
          <p:cNvSpPr txBox="1"/>
          <p:nvPr/>
        </p:nvSpPr>
        <p:spPr>
          <a:xfrm>
            <a:off x="3470694" y="4914716"/>
            <a:ext cx="69873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200" dirty="0"/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ABAC3-5B20-7226-1381-7A147B497FA7}"/>
              </a:ext>
            </a:extLst>
          </p:cNvPr>
          <p:cNvSpPr txBox="1"/>
          <p:nvPr/>
        </p:nvSpPr>
        <p:spPr>
          <a:xfrm>
            <a:off x="3470694" y="4914716"/>
            <a:ext cx="69873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200" dirty="0"/>
              <a:t> 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E34AC-4D73-D937-21E7-C40EC6AC6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59E3DC-ACAF-2022-DF70-60ED7E1928EA}"/>
              </a:ext>
            </a:extLst>
          </p:cNvPr>
          <p:cNvSpPr/>
          <p:nvPr/>
        </p:nvSpPr>
        <p:spPr>
          <a:xfrm>
            <a:off x="5877640" y="182800"/>
            <a:ext cx="3727823" cy="4446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47">
            <a:extLst>
              <a:ext uri="{FF2B5EF4-FFF2-40B4-BE49-F238E27FC236}">
                <a16:creationId xmlns:a16="http://schemas.microsoft.com/office/drawing/2014/main" id="{CFAFD94B-3659-936C-9BBB-F65274CE7AC3}"/>
              </a:ext>
            </a:extLst>
          </p:cNvPr>
          <p:cNvSpPr txBox="1"/>
          <p:nvPr/>
        </p:nvSpPr>
        <p:spPr>
          <a:xfrm>
            <a:off x="5877640" y="189359"/>
            <a:ext cx="4323254" cy="447055"/>
          </a:xfrm>
          <a:prstGeom prst="rect">
            <a:avLst/>
          </a:prstGeom>
        </p:spPr>
        <p:txBody>
          <a:bodyPr wrap="square" lIns="0" tIns="12287" rIns="0" bIns="0" rtlCol="0" anchor="ctr" anchorCtr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9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Gill Sans Ultra Bold" panose="020B0A02020104020203" pitchFamily="34" charset="0"/>
                <a:ea typeface="+mn-ea"/>
                <a:cs typeface="Tw Cen MT"/>
              </a:rPr>
              <a:t>Penggunaan</a:t>
            </a:r>
            <a:r>
              <a:rPr kumimoji="0" lang="en-US" sz="2400" b="1" i="0" u="none" strike="noStrike" kern="1200" cap="none" spc="-9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Gill Sans Ultra Bold" panose="020B0A02020104020203" pitchFamily="34" charset="0"/>
                <a:ea typeface="+mn-ea"/>
                <a:cs typeface="Tw Cen MT"/>
              </a:rPr>
              <a:t> DAU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Gill Sans Ultra Bold" panose="020B0A02020104020203" pitchFamily="34" charset="0"/>
              <a:ea typeface="+mn-ea"/>
              <a:cs typeface="Tw Cen M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B0DBD6-68AD-FF44-5E4E-17C82D42B0F7}"/>
              </a:ext>
            </a:extLst>
          </p:cNvPr>
          <p:cNvGrpSpPr/>
          <p:nvPr/>
        </p:nvGrpSpPr>
        <p:grpSpPr>
          <a:xfrm>
            <a:off x="363586" y="1893599"/>
            <a:ext cx="2526178" cy="952257"/>
            <a:chOff x="424175" y="2200067"/>
            <a:chExt cx="2526178" cy="952257"/>
          </a:xfrm>
        </p:grpSpPr>
        <p:sp>
          <p:nvSpPr>
            <p:cNvPr id="5" name="Google Shape;345;p13">
              <a:extLst>
                <a:ext uri="{FF2B5EF4-FFF2-40B4-BE49-F238E27FC236}">
                  <a16:creationId xmlns:a16="http://schemas.microsoft.com/office/drawing/2014/main" id="{0BC55FB3-6452-E10A-9424-EBC06050D0E6}"/>
                </a:ext>
              </a:extLst>
            </p:cNvPr>
            <p:cNvSpPr/>
            <p:nvPr/>
          </p:nvSpPr>
          <p:spPr>
            <a:xfrm>
              <a:off x="546922" y="2332760"/>
              <a:ext cx="2403431" cy="81956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Google Shape;347;p13">
              <a:extLst>
                <a:ext uri="{FF2B5EF4-FFF2-40B4-BE49-F238E27FC236}">
                  <a16:creationId xmlns:a16="http://schemas.microsoft.com/office/drawing/2014/main" id="{9D90ED09-EB17-618A-09A1-F26E3241125E}"/>
                </a:ext>
              </a:extLst>
            </p:cNvPr>
            <p:cNvSpPr/>
            <p:nvPr/>
          </p:nvSpPr>
          <p:spPr>
            <a:xfrm>
              <a:off x="424175" y="2200067"/>
              <a:ext cx="479881" cy="823836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Google Shape;346;p13">
              <a:extLst>
                <a:ext uri="{FF2B5EF4-FFF2-40B4-BE49-F238E27FC236}">
                  <a16:creationId xmlns:a16="http://schemas.microsoft.com/office/drawing/2014/main" id="{A0A943B6-1C20-3BBB-7965-F908BD93C99F}"/>
                </a:ext>
              </a:extLst>
            </p:cNvPr>
            <p:cNvSpPr txBox="1"/>
            <p:nvPr/>
          </p:nvSpPr>
          <p:spPr>
            <a:xfrm>
              <a:off x="889987" y="2367350"/>
              <a:ext cx="2046297" cy="762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60950" rIns="60950" bIns="6095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Bagian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DAU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Tidak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Ditentukan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Penggunaannya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C142E4-ADA5-3B7A-DEE1-F8D2F0C2162D}"/>
              </a:ext>
            </a:extLst>
          </p:cNvPr>
          <p:cNvGrpSpPr/>
          <p:nvPr/>
        </p:nvGrpSpPr>
        <p:grpSpPr>
          <a:xfrm>
            <a:off x="5472434" y="2026292"/>
            <a:ext cx="2681632" cy="885089"/>
            <a:chOff x="5957880" y="2332760"/>
            <a:chExt cx="2681632" cy="885089"/>
          </a:xfrm>
        </p:grpSpPr>
        <p:sp>
          <p:nvSpPr>
            <p:cNvPr id="9" name="Google Shape;345;p13">
              <a:extLst>
                <a:ext uri="{FF2B5EF4-FFF2-40B4-BE49-F238E27FC236}">
                  <a16:creationId xmlns:a16="http://schemas.microsoft.com/office/drawing/2014/main" id="{79D55EAB-95DD-DB30-26CF-49F683551061}"/>
                </a:ext>
              </a:extLst>
            </p:cNvPr>
            <p:cNvSpPr/>
            <p:nvPr/>
          </p:nvSpPr>
          <p:spPr>
            <a:xfrm>
              <a:off x="6236081" y="2398285"/>
              <a:ext cx="2403431" cy="81956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Google Shape;350;p13">
              <a:extLst>
                <a:ext uri="{FF2B5EF4-FFF2-40B4-BE49-F238E27FC236}">
                  <a16:creationId xmlns:a16="http://schemas.microsoft.com/office/drawing/2014/main" id="{AA4791F9-2CC3-7C43-38BC-D5204C2DEE6F}"/>
                </a:ext>
              </a:extLst>
            </p:cNvPr>
            <p:cNvSpPr/>
            <p:nvPr/>
          </p:nvSpPr>
          <p:spPr>
            <a:xfrm>
              <a:off x="5957880" y="2332760"/>
              <a:ext cx="508016" cy="85878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346;p13">
              <a:extLst>
                <a:ext uri="{FF2B5EF4-FFF2-40B4-BE49-F238E27FC236}">
                  <a16:creationId xmlns:a16="http://schemas.microsoft.com/office/drawing/2014/main" id="{37EE03E1-C43E-57C4-4299-14CF5B6FFCAB}"/>
                </a:ext>
              </a:extLst>
            </p:cNvPr>
            <p:cNvSpPr txBox="1"/>
            <p:nvPr/>
          </p:nvSpPr>
          <p:spPr>
            <a:xfrm>
              <a:off x="6478416" y="2389357"/>
              <a:ext cx="2046297" cy="762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60950" rIns="60950" bIns="6095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Bagian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DAU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Ditentukan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Penggunaannya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3">
            <a:extLst>
              <a:ext uri="{FF2B5EF4-FFF2-40B4-BE49-F238E27FC236}">
                <a16:creationId xmlns:a16="http://schemas.microsoft.com/office/drawing/2014/main" id="{B5E022EE-0963-4845-840A-7BBF7951A68D}"/>
              </a:ext>
            </a:extLst>
          </p:cNvPr>
          <p:cNvSpPr txBox="1"/>
          <p:nvPr/>
        </p:nvSpPr>
        <p:spPr>
          <a:xfrm>
            <a:off x="486333" y="2880446"/>
            <a:ext cx="2389362" cy="43891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92328" marR="0" lvl="0" indent="0" algn="ctr" defTabSz="914400" rtl="0" eaLnBrk="1" fontAlgn="auto" latinLnBrk="0" hangingPunct="1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Diserahkan sesuai </a:t>
            </a:r>
            <a:r>
              <a:rPr kumimoji="0" sz="14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kewenangan</a:t>
            </a:r>
            <a:r>
              <a:rPr kumimoji="0" sz="14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</a:t>
            </a:r>
            <a:r>
              <a:rPr kumimoji="0" lang="en-US" sz="14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prioritas</a:t>
            </a:r>
            <a:r>
              <a:rPr kumimoji="0" lang="en-US" sz="14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Daerah</a:t>
            </a:r>
            <a:r>
              <a:rPr kumimoji="0" lang="en-US" sz="14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9149BDA6-FB3C-4D71-F4CF-048AD38A7205}"/>
              </a:ext>
            </a:extLst>
          </p:cNvPr>
          <p:cNvSpPr txBox="1"/>
          <p:nvPr/>
        </p:nvSpPr>
        <p:spPr>
          <a:xfrm>
            <a:off x="8173588" y="2091817"/>
            <a:ext cx="2403431" cy="81956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92328" marR="0" lvl="0" indent="0" algn="ctr" defTabSz="914400" rtl="0" eaLnBrk="1" fontAlgn="auto" latinLnBrk="0" hangingPunct="1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Disesuaikan</a:t>
            </a:r>
            <a:r>
              <a:rPr kumimoji="0" lang="en-US" sz="16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dengan</a:t>
            </a:r>
            <a:r>
              <a:rPr kumimoji="0" lang="en-US" sz="16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program/</a:t>
            </a:r>
            <a:r>
              <a:rPr kumimoji="0" lang="en-US" sz="16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kegiatan</a:t>
            </a:r>
            <a:r>
              <a:rPr kumimoji="0" lang="en-US" sz="16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yang </a:t>
            </a:r>
            <a:r>
              <a:rPr kumimoji="0" lang="en-US" sz="16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ditetapkan</a:t>
            </a:r>
            <a:r>
              <a:rPr kumimoji="0" lang="en-US" sz="16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oleh</a:t>
            </a:r>
            <a:r>
              <a:rPr kumimoji="0" lang="en-US" sz="16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Pemerintah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D029EF-C5F9-B938-8B26-45413DAFAB6B}"/>
              </a:ext>
            </a:extLst>
          </p:cNvPr>
          <p:cNvGrpSpPr/>
          <p:nvPr/>
        </p:nvGrpSpPr>
        <p:grpSpPr>
          <a:xfrm>
            <a:off x="2896740" y="693074"/>
            <a:ext cx="2108651" cy="1239617"/>
            <a:chOff x="2997092" y="1157811"/>
            <a:chExt cx="2108651" cy="123961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AD111D-CF3C-C237-312E-4356B91B610A}"/>
                </a:ext>
              </a:extLst>
            </p:cNvPr>
            <p:cNvGrpSpPr/>
            <p:nvPr/>
          </p:nvGrpSpPr>
          <p:grpSpPr>
            <a:xfrm>
              <a:off x="3097712" y="1157811"/>
              <a:ext cx="2008031" cy="1239617"/>
              <a:chOff x="3293019" y="1157811"/>
              <a:chExt cx="2008031" cy="1239617"/>
            </a:xfrm>
          </p:grpSpPr>
          <p:sp>
            <p:nvSpPr>
              <p:cNvPr id="18" name="object 21">
                <a:extLst>
                  <a:ext uri="{FF2B5EF4-FFF2-40B4-BE49-F238E27FC236}">
                    <a16:creationId xmlns:a16="http://schemas.microsoft.com/office/drawing/2014/main" id="{C18D8720-AB76-118A-16FA-1F904C654DB7}"/>
                  </a:ext>
                </a:extLst>
              </p:cNvPr>
              <p:cNvSpPr txBox="1"/>
              <p:nvPr/>
            </p:nvSpPr>
            <p:spPr>
              <a:xfrm>
                <a:off x="3293019" y="1157811"/>
                <a:ext cx="1418145" cy="734716"/>
              </a:xfrm>
              <a:prstGeom prst="rect">
                <a:avLst/>
              </a:prstGeom>
              <a:noFill/>
            </p:spPr>
            <p:txBody>
              <a:bodyPr wrap="square" lIns="0" tIns="16414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Bernard MT Condensed"/>
                    <a:ea typeface="+mn-ea"/>
                    <a:cs typeface="Bernard MT Condensed"/>
                  </a:rPr>
                  <a:t>Alokasi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Bernard MT Condensed"/>
                  <a:ea typeface="+mn-ea"/>
                  <a:cs typeface="Bernard MT Condensed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Bernard MT Condensed"/>
                    <a:ea typeface="+mn-ea"/>
                    <a:cs typeface="Bernard MT Condensed"/>
                  </a:rPr>
                  <a:t> DAU</a:t>
                </a:r>
              </a:p>
            </p:txBody>
          </p:sp>
          <p:pic>
            <p:nvPicPr>
              <p:cNvPr id="19" name="Google Shape;405;p36">
                <a:extLst>
                  <a:ext uri="{FF2B5EF4-FFF2-40B4-BE49-F238E27FC236}">
                    <a16:creationId xmlns:a16="http://schemas.microsoft.com/office/drawing/2014/main" id="{CE7A9D91-6CE6-9B84-E9FD-E441D7CE53B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51519" y="1580073"/>
                <a:ext cx="949531" cy="8173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5A61E280-B0B0-09A3-7A18-475236E753A4}"/>
                </a:ext>
              </a:extLst>
            </p:cNvPr>
            <p:cNvSpPr txBox="1"/>
            <p:nvPr/>
          </p:nvSpPr>
          <p:spPr>
            <a:xfrm>
              <a:off x="2997092" y="1170384"/>
              <a:ext cx="2010359" cy="116237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92328" marR="0" lvl="0" indent="0" algn="ctr" defTabSz="914400" rtl="0" eaLnBrk="1" fontAlgn="auto" latinLnBrk="0" hangingPunct="1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0635FFF9-544F-3417-DB97-75583F1981C9}"/>
              </a:ext>
            </a:extLst>
          </p:cNvPr>
          <p:cNvCxnSpPr>
            <a:stCxn id="17" idx="1"/>
            <a:endCxn id="6" idx="0"/>
          </p:cNvCxnSpPr>
          <p:nvPr/>
        </p:nvCxnSpPr>
        <p:spPr>
          <a:xfrm rot="10800000" flipV="1">
            <a:off x="603528" y="1286835"/>
            <a:ext cx="2293213" cy="606764"/>
          </a:xfrm>
          <a:prstGeom prst="bentConnector2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5E0B899-1503-D784-6337-49B353683841}"/>
              </a:ext>
            </a:extLst>
          </p:cNvPr>
          <p:cNvCxnSpPr>
            <a:stCxn id="17" idx="3"/>
            <a:endCxn id="10" idx="0"/>
          </p:cNvCxnSpPr>
          <p:nvPr/>
        </p:nvCxnSpPr>
        <p:spPr>
          <a:xfrm>
            <a:off x="4907099" y="1286835"/>
            <a:ext cx="819343" cy="739457"/>
          </a:xfrm>
          <a:prstGeom prst="bentConnector2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337;p13">
            <a:extLst>
              <a:ext uri="{FF2B5EF4-FFF2-40B4-BE49-F238E27FC236}">
                <a16:creationId xmlns:a16="http://schemas.microsoft.com/office/drawing/2014/main" id="{1BA973A3-B3C2-0BD0-AFD8-BC7BD4D14A1E}"/>
              </a:ext>
            </a:extLst>
          </p:cNvPr>
          <p:cNvSpPr txBox="1"/>
          <p:nvPr/>
        </p:nvSpPr>
        <p:spPr>
          <a:xfrm>
            <a:off x="4405581" y="2994338"/>
            <a:ext cx="2496873" cy="414851"/>
          </a:xfrm>
          <a:prstGeom prst="rect">
            <a:avLst/>
          </a:prstGeom>
          <a:solidFill>
            <a:srgbClr val="1F3864"/>
          </a:solidFill>
          <a:ln w="9525" cap="flat" cmpd="sng">
            <a:solidFill>
              <a:srgbClr val="20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non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ndar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1. BIDANG PENDIDIKAN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37C65C64-B85A-0C03-38C3-3FA541309C57}"/>
              </a:ext>
            </a:extLst>
          </p:cNvPr>
          <p:cNvSpPr txBox="1"/>
          <p:nvPr/>
        </p:nvSpPr>
        <p:spPr>
          <a:xfrm>
            <a:off x="6941902" y="2991120"/>
            <a:ext cx="4821771" cy="418069"/>
          </a:xfrm>
          <a:prstGeom prst="rect">
            <a:avLst/>
          </a:prstGeom>
          <a:solidFill>
            <a:schemeClr val="bg1"/>
          </a:solidFill>
          <a:ln>
            <a:solidFill>
              <a:srgbClr val="1F3864"/>
            </a:solidFill>
          </a:ln>
        </p:spPr>
        <p:txBody>
          <a:bodyPr wrap="square" lIns="0" tIns="51181" rIns="0" bIns="0" rtlCol="0">
            <a:noAutofit/>
          </a:bodyPr>
          <a:lstStyle/>
          <a:p>
            <a:pPr marL="92710" marR="66973" lvl="0" indent="0" algn="just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digunakan untuk kegiatan fisik dan/atau nonfisik dalam rangka peningkatan kualitas layanan dasar </a:t>
            </a:r>
            <a:r>
              <a:rPr kumimoji="0" sz="1400" b="1" i="0" u="none" strike="noStrike" kern="1200" cap="none" spc="-3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bidang</a:t>
            </a:r>
            <a:r>
              <a:rPr kumimoji="0" sz="1400" b="1" i="0" u="none" strike="noStrike" kern="1200" cap="none" spc="-3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3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pendidikan</a:t>
            </a:r>
            <a:r>
              <a:rPr kumimoji="0" lang="en-US" sz="1400" b="1" i="0" u="none" strike="noStrike" kern="1200" cap="none" spc="-3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Google Shape;337;p13">
            <a:extLst>
              <a:ext uri="{FF2B5EF4-FFF2-40B4-BE49-F238E27FC236}">
                <a16:creationId xmlns:a16="http://schemas.microsoft.com/office/drawing/2014/main" id="{2E4DD981-EA66-D7D9-C51B-14414901DB40}"/>
              </a:ext>
            </a:extLst>
          </p:cNvPr>
          <p:cNvSpPr txBox="1"/>
          <p:nvPr/>
        </p:nvSpPr>
        <p:spPr>
          <a:xfrm>
            <a:off x="4405581" y="3522730"/>
            <a:ext cx="2496873" cy="414851"/>
          </a:xfrm>
          <a:prstGeom prst="rect">
            <a:avLst/>
          </a:prstGeom>
          <a:solidFill>
            <a:srgbClr val="1F3864"/>
          </a:solidFill>
          <a:ln w="9525" cap="flat" cmpd="sng">
            <a:solidFill>
              <a:srgbClr val="20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non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ndar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2. BIDANG KESEHATAN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AB84AAFA-B9E9-C94D-BFC5-3842FFD41381}"/>
              </a:ext>
            </a:extLst>
          </p:cNvPr>
          <p:cNvSpPr txBox="1"/>
          <p:nvPr/>
        </p:nvSpPr>
        <p:spPr>
          <a:xfrm>
            <a:off x="6941902" y="3505444"/>
            <a:ext cx="4821771" cy="418069"/>
          </a:xfrm>
          <a:prstGeom prst="rect">
            <a:avLst/>
          </a:prstGeom>
          <a:solidFill>
            <a:schemeClr val="bg1"/>
          </a:solidFill>
          <a:ln>
            <a:solidFill>
              <a:srgbClr val="1F3864"/>
            </a:solidFill>
          </a:ln>
        </p:spPr>
        <p:txBody>
          <a:bodyPr wrap="square" lIns="0" tIns="51181" rIns="0" bIns="0" rtlCol="0">
            <a:noAutofit/>
          </a:bodyPr>
          <a:lstStyle/>
          <a:p>
            <a:pPr marL="92710" marR="66973" lvl="0" indent="0" algn="just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digunakan untuk kegiatan fisik dan/atau nonfisik dalam rangka peningkatan kualitas layanan dasar </a:t>
            </a:r>
            <a:r>
              <a:rPr kumimoji="0" sz="1400" b="1" i="0" u="none" strike="noStrike" kern="1200" cap="none" spc="-3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bidang</a:t>
            </a:r>
            <a:r>
              <a:rPr kumimoji="0" sz="1400" b="1" i="0" u="none" strike="noStrike" kern="1200" cap="none" spc="-3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1" i="0" u="none" strike="noStrike" kern="1200" cap="none" spc="-3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kesehatan</a:t>
            </a:r>
            <a:r>
              <a:rPr kumimoji="0" lang="en-US" sz="1400" b="1" i="0" u="none" strike="noStrike" kern="1200" cap="none" spc="-3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Google Shape;337;p13">
            <a:extLst>
              <a:ext uri="{FF2B5EF4-FFF2-40B4-BE49-F238E27FC236}">
                <a16:creationId xmlns:a16="http://schemas.microsoft.com/office/drawing/2014/main" id="{44DE2963-5D8E-8DBE-562E-0AB05A58D319}"/>
              </a:ext>
            </a:extLst>
          </p:cNvPr>
          <p:cNvSpPr txBox="1"/>
          <p:nvPr/>
        </p:nvSpPr>
        <p:spPr>
          <a:xfrm>
            <a:off x="4405581" y="4018998"/>
            <a:ext cx="2496873" cy="605472"/>
          </a:xfrm>
          <a:prstGeom prst="rect">
            <a:avLst/>
          </a:prstGeom>
          <a:solidFill>
            <a:srgbClr val="1F3864"/>
          </a:solidFill>
          <a:ln w="9525" cap="flat" cmpd="sng">
            <a:solidFill>
              <a:srgbClr val="20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non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ndar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3. BIDANG PEKERJAAN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ndar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UMUM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45F5D1B0-561A-B657-3BFE-82F1C34A9B55}"/>
              </a:ext>
            </a:extLst>
          </p:cNvPr>
          <p:cNvSpPr txBox="1"/>
          <p:nvPr/>
        </p:nvSpPr>
        <p:spPr>
          <a:xfrm>
            <a:off x="6941902" y="4015780"/>
            <a:ext cx="4821771" cy="627123"/>
          </a:xfrm>
          <a:prstGeom prst="rect">
            <a:avLst/>
          </a:prstGeom>
          <a:solidFill>
            <a:schemeClr val="bg1"/>
          </a:solidFill>
          <a:ln>
            <a:solidFill>
              <a:srgbClr val="1F3864"/>
            </a:solidFill>
          </a:ln>
        </p:spPr>
        <p:txBody>
          <a:bodyPr wrap="square" lIns="0" tIns="51181" rIns="0" bIns="0" rtlCol="0">
            <a:noAutofit/>
          </a:bodyPr>
          <a:lstStyle/>
          <a:p>
            <a:pPr marL="92710" marR="66973" lvl="0" indent="0" algn="just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digunakan untuk kegiatan fisik dan/atau nonfisik dalam rangka peningkatan kualitas layanan dasar </a:t>
            </a:r>
            <a:r>
              <a:rPr kumimoji="0" sz="1600" b="1" i="0" u="none" strike="noStrike" kern="1200" cap="none" spc="-3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bidang</a:t>
            </a:r>
            <a:r>
              <a:rPr kumimoji="0" sz="1600" b="1" i="0" u="none" strike="noStrike" kern="1200" cap="none" spc="-3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1" i="0" u="none" strike="noStrike" kern="1200" cap="none" spc="-3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Pekerjaan</a:t>
            </a:r>
            <a:r>
              <a:rPr kumimoji="0" lang="en-US" sz="1600" b="1" i="0" u="none" strike="noStrike" kern="1200" cap="none" spc="-3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1" i="0" u="none" strike="noStrike" kern="1200" cap="none" spc="-3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Umum</a:t>
            </a:r>
            <a:r>
              <a:rPr kumimoji="0" lang="en-US" sz="1600" b="1" i="0" u="none" strike="noStrike" kern="1200" cap="none" spc="-3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Google Shape;337;p13">
            <a:extLst>
              <a:ext uri="{FF2B5EF4-FFF2-40B4-BE49-F238E27FC236}">
                <a16:creationId xmlns:a16="http://schemas.microsoft.com/office/drawing/2014/main" id="{0D46603C-DDF1-623D-7AAC-390131ED2D9E}"/>
              </a:ext>
            </a:extLst>
          </p:cNvPr>
          <p:cNvSpPr txBox="1"/>
          <p:nvPr/>
        </p:nvSpPr>
        <p:spPr>
          <a:xfrm>
            <a:off x="4405580" y="4705887"/>
            <a:ext cx="2496873" cy="938497"/>
          </a:xfrm>
          <a:prstGeom prst="rect">
            <a:avLst/>
          </a:prstGeom>
          <a:solidFill>
            <a:srgbClr val="1F3864"/>
          </a:solidFill>
          <a:ln w="9525" cap="flat" cmpd="sng">
            <a:solidFill>
              <a:srgbClr val="20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non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ndar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4. KELURAHAN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9" name="object 10">
            <a:extLst>
              <a:ext uri="{FF2B5EF4-FFF2-40B4-BE49-F238E27FC236}">
                <a16:creationId xmlns:a16="http://schemas.microsoft.com/office/drawing/2014/main" id="{330082C8-8AFE-D5B5-69D9-4FEF26D98AA0}"/>
              </a:ext>
            </a:extLst>
          </p:cNvPr>
          <p:cNvSpPr txBox="1"/>
          <p:nvPr/>
        </p:nvSpPr>
        <p:spPr>
          <a:xfrm>
            <a:off x="6935373" y="4698923"/>
            <a:ext cx="4828300" cy="956289"/>
          </a:xfrm>
          <a:prstGeom prst="rect">
            <a:avLst/>
          </a:prstGeom>
          <a:solidFill>
            <a:schemeClr val="bg1"/>
          </a:solidFill>
          <a:ln>
            <a:solidFill>
              <a:srgbClr val="1F3864"/>
            </a:solidFill>
          </a:ln>
        </p:spPr>
        <p:txBody>
          <a:bodyPr wrap="square" lIns="0" tIns="17145" rIns="0" bIns="0" rtlCol="0">
            <a:noAutofit/>
          </a:bodyPr>
          <a:lstStyle/>
          <a:p>
            <a:pPr marL="92710" marR="0" lvl="0" indent="0" algn="just" defTabSz="914400" rtl="0" eaLnBrk="1" fontAlgn="auto" latinLnBrk="0" hangingPunct="1">
              <a:lnSpc>
                <a:spcPct val="1077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Dukungan</a:t>
            </a:r>
            <a:r>
              <a:rPr kumimoji="0" sz="14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pendanaan kelurahan </a:t>
            </a:r>
            <a:r>
              <a:rPr kumimoji="0" sz="14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digunakan</a:t>
            </a:r>
            <a:r>
              <a:rPr kumimoji="0" sz="14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untuk</a:t>
            </a:r>
            <a:r>
              <a:rPr kumimoji="0" lang="en-US" sz="14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memberi</a:t>
            </a:r>
            <a:r>
              <a:rPr kumimoji="0" lang="en-US" sz="14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dukungan</a:t>
            </a:r>
            <a:r>
              <a:rPr kumimoji="0" lang="en-US" sz="14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pendanaan</a:t>
            </a:r>
            <a:r>
              <a:rPr kumimoji="0" lang="en-US" sz="14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kepada</a:t>
            </a:r>
            <a:r>
              <a:rPr kumimoji="0" lang="en-US" sz="14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Kepala</a:t>
            </a:r>
            <a:r>
              <a:rPr kumimoji="0" lang="en-US" sz="14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Daerah </a:t>
            </a:r>
            <a:r>
              <a:rPr kumimoji="0" sz="1400" b="0" i="0" u="none" strike="noStrike" kern="1200" cap="none" spc="-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kabupaten</a:t>
            </a:r>
            <a:r>
              <a:rPr kumimoji="0" sz="1400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sz="1400" b="0" i="0" u="none" strike="noStrike" kern="1200" cap="none" spc="-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kota</a:t>
            </a:r>
            <a:r>
              <a:rPr kumimoji="0" sz="1400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dalam memenuhi penganggaran bagi kelurahan, sesuai juknis </a:t>
            </a:r>
            <a:r>
              <a:rPr kumimoji="0" sz="1400" b="0" i="0" u="none" strike="noStrike" kern="1200" cap="none" spc="-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dari</a:t>
            </a:r>
            <a:r>
              <a:rPr kumimoji="0" sz="1400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Kemendagri</a:t>
            </a:r>
            <a:r>
              <a:rPr kumimoji="0" lang="en-US" sz="1400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</a:p>
        </p:txBody>
      </p:sp>
      <p:sp>
        <p:nvSpPr>
          <p:cNvPr id="30" name="Google Shape;337;p13">
            <a:extLst>
              <a:ext uri="{FF2B5EF4-FFF2-40B4-BE49-F238E27FC236}">
                <a16:creationId xmlns:a16="http://schemas.microsoft.com/office/drawing/2014/main" id="{7E9B8241-AAC1-0788-BE26-00B6BF1DBE70}"/>
              </a:ext>
            </a:extLst>
          </p:cNvPr>
          <p:cNvSpPr txBox="1"/>
          <p:nvPr/>
        </p:nvSpPr>
        <p:spPr>
          <a:xfrm>
            <a:off x="4405579" y="5709052"/>
            <a:ext cx="2496873" cy="438530"/>
          </a:xfrm>
          <a:prstGeom prst="rect">
            <a:avLst/>
          </a:prstGeom>
          <a:solidFill>
            <a:srgbClr val="1F3864"/>
          </a:solidFill>
          <a:ln w="9525" cap="flat" cmpd="sng">
            <a:solidFill>
              <a:srgbClr val="20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non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ndar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5. PPPK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26A50BCD-6C50-4D19-0BAE-E4CCBEA6DC97}"/>
              </a:ext>
            </a:extLst>
          </p:cNvPr>
          <p:cNvSpPr txBox="1"/>
          <p:nvPr/>
        </p:nvSpPr>
        <p:spPr>
          <a:xfrm>
            <a:off x="6941902" y="5708767"/>
            <a:ext cx="4828300" cy="442928"/>
          </a:xfrm>
          <a:prstGeom prst="rect">
            <a:avLst/>
          </a:prstGeom>
          <a:solidFill>
            <a:schemeClr val="bg1"/>
          </a:solidFill>
          <a:ln>
            <a:solidFill>
              <a:srgbClr val="1F3864"/>
            </a:solidFill>
          </a:ln>
        </p:spPr>
        <p:txBody>
          <a:bodyPr wrap="square" lIns="0" tIns="17145" rIns="0" bIns="0" rtlCol="0">
            <a:noAutofit/>
          </a:bodyPr>
          <a:lstStyle/>
          <a:p>
            <a:pPr marL="92710" marR="255689" lvl="0" indent="0" algn="just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4800" algn="l"/>
              </a:tabLst>
              <a:defRPr/>
            </a:pPr>
            <a:r>
              <a:rPr kumimoji="0" sz="14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Dukungan</a:t>
            </a:r>
            <a:r>
              <a:rPr kumimoji="0" sz="14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penggajian formasi PPPK digunakan untuk pembayaran gaji pokok dan tunjangan melekat </a:t>
            </a:r>
            <a:r>
              <a:rPr kumimoji="0" sz="1400" b="0" i="0" u="none" strike="noStrike" kern="1200" cap="none" spc="-2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formasi</a:t>
            </a:r>
            <a:r>
              <a:rPr kumimoji="0" sz="14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PPPK</a:t>
            </a:r>
            <a:r>
              <a:rPr kumimoji="0" lang="en-US" sz="1400" b="0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6">
            <a:extLst>
              <a:ext uri="{FF2B5EF4-FFF2-40B4-BE49-F238E27FC236}">
                <a16:creationId xmlns:a16="http://schemas.microsoft.com/office/drawing/2014/main" id="{AA5C81A8-78BD-4156-F091-A52A795AA6B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853592" y="6488683"/>
            <a:ext cx="422529" cy="3257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667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66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600" b="0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9690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C32C4-77E0-1409-1170-DA720F389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5">
            <a:extLst>
              <a:ext uri="{FF2B5EF4-FFF2-40B4-BE49-F238E27FC236}">
                <a16:creationId xmlns:a16="http://schemas.microsoft.com/office/drawing/2014/main" id="{84E35761-674E-BAB8-D29A-39F477385976}"/>
              </a:ext>
            </a:extLst>
          </p:cNvPr>
          <p:cNvSpPr/>
          <p:nvPr/>
        </p:nvSpPr>
        <p:spPr>
          <a:xfrm>
            <a:off x="175380" y="79153"/>
            <a:ext cx="406400" cy="415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64">
            <a:extLst>
              <a:ext uri="{FF2B5EF4-FFF2-40B4-BE49-F238E27FC236}">
                <a16:creationId xmlns:a16="http://schemas.microsoft.com/office/drawing/2014/main" id="{47624ED3-0332-DED0-8510-F8C93108A10B}"/>
              </a:ext>
            </a:extLst>
          </p:cNvPr>
          <p:cNvSpPr/>
          <p:nvPr/>
        </p:nvSpPr>
        <p:spPr>
          <a:xfrm>
            <a:off x="11578167" y="65164"/>
            <a:ext cx="405230" cy="509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D6A2D-3D3D-E76C-141C-C9B3462FCCC0}"/>
              </a:ext>
            </a:extLst>
          </p:cNvPr>
          <p:cNvSpPr txBox="1"/>
          <p:nvPr/>
        </p:nvSpPr>
        <p:spPr>
          <a:xfrm flipH="1">
            <a:off x="11480280" y="6550224"/>
            <a:ext cx="711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1E556-FADF-4245-ACCD-13845DEB8DE6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A564A-D110-6380-601F-EAD192B3B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29"/>
            <a:ext cx="12192000" cy="68243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2E5FC9-9CE6-C540-C592-C0E792DAB09E}"/>
              </a:ext>
            </a:extLst>
          </p:cNvPr>
          <p:cNvGrpSpPr/>
          <p:nvPr/>
        </p:nvGrpSpPr>
        <p:grpSpPr>
          <a:xfrm>
            <a:off x="-8625" y="0"/>
            <a:ext cx="12200625" cy="1694322"/>
            <a:chOff x="-2" y="-2"/>
            <a:chExt cx="12192002" cy="17593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73B9BF-6F7C-D0E8-E654-7F5F6B28C27B}"/>
                </a:ext>
              </a:extLst>
            </p:cNvPr>
            <p:cNvSpPr/>
            <p:nvPr/>
          </p:nvSpPr>
          <p:spPr>
            <a:xfrm>
              <a:off x="-2" y="-2"/>
              <a:ext cx="12192002" cy="1759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RAPBN TAHUN 2026 BEKERJA KERAS MEMBANGUN BANGSA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Kebijakan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Fiskal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Ekspansif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Terarah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dan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Terukur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Desifit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2,48% PDB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bject 85">
              <a:extLst>
                <a:ext uri="{FF2B5EF4-FFF2-40B4-BE49-F238E27FC236}">
                  <a16:creationId xmlns:a16="http://schemas.microsoft.com/office/drawing/2014/main" id="{6FAB12AA-F339-6F25-3896-2D5CB432E20B}"/>
                </a:ext>
              </a:extLst>
            </p:cNvPr>
            <p:cNvSpPr/>
            <p:nvPr/>
          </p:nvSpPr>
          <p:spPr>
            <a:xfrm>
              <a:off x="154382" y="135200"/>
              <a:ext cx="406400" cy="415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64">
              <a:extLst>
                <a:ext uri="{FF2B5EF4-FFF2-40B4-BE49-F238E27FC236}">
                  <a16:creationId xmlns:a16="http://schemas.microsoft.com/office/drawing/2014/main" id="{155CC439-6E08-03A3-A880-0E2E1D1ECC34}"/>
                </a:ext>
              </a:extLst>
            </p:cNvPr>
            <p:cNvSpPr/>
            <p:nvPr/>
          </p:nvSpPr>
          <p:spPr>
            <a:xfrm>
              <a:off x="11632388" y="135200"/>
              <a:ext cx="405230" cy="5097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D8280B-10B4-9B5D-E3B1-D9B2B95787AD}"/>
              </a:ext>
            </a:extLst>
          </p:cNvPr>
          <p:cNvSpPr txBox="1"/>
          <p:nvPr/>
        </p:nvSpPr>
        <p:spPr>
          <a:xfrm flipH="1">
            <a:off x="11682676" y="6318425"/>
            <a:ext cx="51691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1E556-FADF-4245-ACCD-13845DEB8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BDAEA3E-E69E-9EFD-1A21-44A7AA5A14F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619215"/>
            <a:ext cx="1900989" cy="238785"/>
          </a:xfrm>
          <a:prstGeom prst="rect">
            <a:avLst/>
          </a:prstGeom>
        </p:spPr>
        <p:txBody>
          <a:bodyPr lIns="102870" tIns="51435" rIns="102870" bIns="51435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id-ID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Sumber: Kementerian Keuangan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5C060-DFD0-72F0-8C85-6E45741A10D8}"/>
              </a:ext>
            </a:extLst>
          </p:cNvPr>
          <p:cNvCxnSpPr/>
          <p:nvPr/>
        </p:nvCxnSpPr>
        <p:spPr>
          <a:xfrm>
            <a:off x="10265229" y="3026229"/>
            <a:ext cx="1117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C4444D-DDAB-E6C6-FD7D-E54D0506FDCC}"/>
              </a:ext>
            </a:extLst>
          </p:cNvPr>
          <p:cNvCxnSpPr>
            <a:cxnSpLocks/>
          </p:cNvCxnSpPr>
          <p:nvPr/>
        </p:nvCxnSpPr>
        <p:spPr>
          <a:xfrm>
            <a:off x="6825343" y="3287486"/>
            <a:ext cx="13062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14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8DB92-5937-A2C3-C346-1535ED88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629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92C1A3-32F8-E680-8AE9-7326B7DFD523}"/>
              </a:ext>
            </a:extLst>
          </p:cNvPr>
          <p:cNvSpPr txBox="1"/>
          <p:nvPr/>
        </p:nvSpPr>
        <p:spPr>
          <a:xfrm flipH="1">
            <a:off x="11659526" y="6283700"/>
            <a:ext cx="51691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1E556-FADF-4245-ACCD-13845DEB8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81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D6FA2-7561-FCFE-BFF9-76CF14E54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EE564E5-1308-9EBF-721B-EAED42BDD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26939" r="8902" b="38231"/>
          <a:stretch/>
        </p:blipFill>
        <p:spPr>
          <a:xfrm>
            <a:off x="5329106" y="819626"/>
            <a:ext cx="6755667" cy="36030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42C3285-5B81-CBFC-A6EF-5C132783F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63535" r="10091" b="6260"/>
          <a:stretch/>
        </p:blipFill>
        <p:spPr>
          <a:xfrm>
            <a:off x="107227" y="819626"/>
            <a:ext cx="4967926" cy="2666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EE7E261-A32A-ACB2-AA5A-DBA264B1D842}"/>
              </a:ext>
            </a:extLst>
          </p:cNvPr>
          <p:cNvSpPr txBox="1"/>
          <p:nvPr/>
        </p:nvSpPr>
        <p:spPr>
          <a:xfrm>
            <a:off x="1231894" y="2951300"/>
            <a:ext cx="1183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Defisit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(2,68%)</a:t>
            </a:r>
            <a:b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terhadap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PDB</a:t>
            </a:r>
          </a:p>
        </p:txBody>
      </p:sp>
      <p:sp>
        <p:nvSpPr>
          <p:cNvPr id="53" name="object 6">
            <a:extLst>
              <a:ext uri="{FF2B5EF4-FFF2-40B4-BE49-F238E27FC236}">
                <a16:creationId xmlns:a16="http://schemas.microsoft.com/office/drawing/2014/main" id="{602EF561-8450-A355-AD5C-437E909958C2}"/>
              </a:ext>
            </a:extLst>
          </p:cNvPr>
          <p:cNvSpPr txBox="1">
            <a:spLocks/>
          </p:cNvSpPr>
          <p:nvPr/>
        </p:nvSpPr>
        <p:spPr>
          <a:xfrm>
            <a:off x="11853592" y="6488683"/>
            <a:ext cx="422529" cy="35650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1" i="0" u="none" strike="noStrike" kern="1200" cap="none" spc="-2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66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D" sz="1800" b="1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8">
            <a:extLst>
              <a:ext uri="{FF2B5EF4-FFF2-40B4-BE49-F238E27FC236}">
                <a16:creationId xmlns:a16="http://schemas.microsoft.com/office/drawing/2014/main" id="{37ED1239-C71A-DB42-7D04-CAB73D4132F6}"/>
              </a:ext>
            </a:extLst>
          </p:cNvPr>
          <p:cNvGrpSpPr/>
          <p:nvPr/>
        </p:nvGrpSpPr>
        <p:grpSpPr>
          <a:xfrm>
            <a:off x="1" y="5385633"/>
            <a:ext cx="12192000" cy="1458310"/>
            <a:chOff x="0" y="0"/>
            <a:chExt cx="24397360" cy="3446086"/>
          </a:xfrm>
        </p:grpSpPr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55DABD58-8B2E-7D94-62AC-1DAB19B15908}"/>
                </a:ext>
              </a:extLst>
            </p:cNvPr>
            <p:cNvSpPr/>
            <p:nvPr/>
          </p:nvSpPr>
          <p:spPr>
            <a:xfrm>
              <a:off x="2057747" y="296257"/>
              <a:ext cx="12302468" cy="3137129"/>
            </a:xfrm>
            <a:custGeom>
              <a:avLst/>
              <a:gdLst/>
              <a:ahLst/>
              <a:cxnLst/>
              <a:rect l="l" t="t" r="r" b="b"/>
              <a:pathLst>
                <a:path w="12302468" h="3137129">
                  <a:moveTo>
                    <a:pt x="0" y="0"/>
                  </a:moveTo>
                  <a:lnTo>
                    <a:pt x="12302468" y="0"/>
                  </a:lnTo>
                  <a:lnTo>
                    <a:pt x="12302468" y="3137129"/>
                  </a:lnTo>
                  <a:lnTo>
                    <a:pt x="0" y="3137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7A88E81D-ADF2-F296-30D6-691D4013252D}"/>
                </a:ext>
              </a:extLst>
            </p:cNvPr>
            <p:cNvSpPr/>
            <p:nvPr/>
          </p:nvSpPr>
          <p:spPr>
            <a:xfrm>
              <a:off x="14360215" y="0"/>
              <a:ext cx="10037145" cy="3446086"/>
            </a:xfrm>
            <a:custGeom>
              <a:avLst/>
              <a:gdLst/>
              <a:ahLst/>
              <a:cxnLst/>
              <a:rect l="l" t="t" r="r" b="b"/>
              <a:pathLst>
                <a:path w="10037145" h="3446086">
                  <a:moveTo>
                    <a:pt x="0" y="0"/>
                  </a:moveTo>
                  <a:lnTo>
                    <a:pt x="10037145" y="0"/>
                  </a:lnTo>
                  <a:lnTo>
                    <a:pt x="10037145" y="3446086"/>
                  </a:lnTo>
                  <a:lnTo>
                    <a:pt x="0" y="3446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97BCEAFE-4894-A0FC-BE67-A4B7D9526DA0}"/>
                </a:ext>
              </a:extLst>
            </p:cNvPr>
            <p:cNvSpPr/>
            <p:nvPr/>
          </p:nvSpPr>
          <p:spPr>
            <a:xfrm>
              <a:off x="0" y="957639"/>
              <a:ext cx="2169695" cy="2475747"/>
            </a:xfrm>
            <a:custGeom>
              <a:avLst/>
              <a:gdLst/>
              <a:ahLst/>
              <a:cxnLst/>
              <a:rect l="l" t="t" r="r" b="b"/>
              <a:pathLst>
                <a:path w="2169695" h="2475747">
                  <a:moveTo>
                    <a:pt x="0" y="0"/>
                  </a:moveTo>
                  <a:lnTo>
                    <a:pt x="2169695" y="0"/>
                  </a:lnTo>
                  <a:lnTo>
                    <a:pt x="2169695" y="2475747"/>
                  </a:lnTo>
                  <a:lnTo>
                    <a:pt x="0" y="2475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21804"/>
              </a:stretch>
            </a:blipFill>
          </p:spPr>
        </p:sp>
      </p:grp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970FFB64-5215-6889-F3B1-450A9CF10597}"/>
              </a:ext>
            </a:extLst>
          </p:cNvPr>
          <p:cNvGraphicFramePr>
            <a:graphicFrameLocks noGrp="1"/>
          </p:cNvGraphicFramePr>
          <p:nvPr/>
        </p:nvGraphicFramePr>
        <p:xfrm>
          <a:off x="107226" y="3627654"/>
          <a:ext cx="4967925" cy="201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183">
                  <a:extLst>
                    <a:ext uri="{9D8B030D-6E8A-4147-A177-3AD203B41FA5}">
                      <a16:colId xmlns:a16="http://schemas.microsoft.com/office/drawing/2014/main" val="2069794557"/>
                    </a:ext>
                  </a:extLst>
                </a:gridCol>
                <a:gridCol w="2819742">
                  <a:extLst>
                    <a:ext uri="{9D8B030D-6E8A-4147-A177-3AD203B41FA5}">
                      <a16:colId xmlns:a16="http://schemas.microsoft.com/office/drawing/2014/main" val="24770758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TKD </a:t>
                      </a:r>
                    </a:p>
                  </a:txBody>
                  <a:tcPr>
                    <a:solidFill>
                      <a:srgbClr val="B64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ALOKASI</a:t>
                      </a:r>
                    </a:p>
                  </a:txBody>
                  <a:tcPr>
                    <a:solidFill>
                      <a:srgbClr val="B64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644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TA 2025</a:t>
                      </a:r>
                      <a:r>
                        <a:rPr lang="en-US" dirty="0"/>
                        <a:t> </a:t>
                      </a:r>
                      <a:br>
                        <a:rPr lang="en-US" dirty="0"/>
                      </a:br>
                      <a:r>
                        <a:rPr lang="en-US" dirty="0"/>
                        <a:t>(</a:t>
                      </a:r>
                      <a:r>
                        <a:rPr lang="en-US" dirty="0" err="1"/>
                        <a:t>sebelum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efisiensi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solidFill>
                      <a:srgbClr val="FCEB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Rp919,9 </a:t>
                      </a:r>
                      <a:r>
                        <a:rPr lang="en-US" b="1" dirty="0" err="1"/>
                        <a:t>triliun</a:t>
                      </a:r>
                      <a:endParaRPr lang="en-US" b="1" dirty="0"/>
                    </a:p>
                  </a:txBody>
                  <a:tcPr anchor="ctr">
                    <a:solidFill>
                      <a:srgbClr val="FCEB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806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 2025 </a:t>
                      </a:r>
                      <a:br>
                        <a:rPr lang="en-US" dirty="0"/>
                      </a:br>
                      <a:r>
                        <a:rPr lang="en-US" dirty="0"/>
                        <a:t>(</a:t>
                      </a:r>
                      <a:r>
                        <a:rPr lang="en-US" dirty="0" err="1"/>
                        <a:t>setelah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efisiensi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solidFill>
                      <a:srgbClr val="D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Rp869,31 </a:t>
                      </a:r>
                      <a:r>
                        <a:rPr lang="en-US" b="1" dirty="0" err="1"/>
                        <a:t>triliun</a:t>
                      </a:r>
                      <a:endParaRPr lang="en-US" b="1" dirty="0"/>
                    </a:p>
                  </a:txBody>
                  <a:tcPr anchor="ctr">
                    <a:solidFill>
                      <a:srgbClr val="D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788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 2026</a:t>
                      </a:r>
                    </a:p>
                  </a:txBody>
                  <a:tcPr>
                    <a:solidFill>
                      <a:srgbClr val="FCEB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Rp693 </a:t>
                      </a:r>
                      <a:r>
                        <a:rPr lang="en-US" b="1" dirty="0" err="1"/>
                        <a:t>triliun</a:t>
                      </a:r>
                      <a:endParaRPr lang="en-US" b="1" dirty="0"/>
                    </a:p>
                  </a:txBody>
                  <a:tcPr anchor="ctr">
                    <a:solidFill>
                      <a:srgbClr val="FCEB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83603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809A99F-2F8F-C86A-5AA7-922F6FFED6A7}"/>
              </a:ext>
            </a:extLst>
          </p:cNvPr>
          <p:cNvSpPr/>
          <p:nvPr/>
        </p:nvSpPr>
        <p:spPr>
          <a:xfrm>
            <a:off x="5445111" y="5250427"/>
            <a:ext cx="5333015" cy="37039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Penambahan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Rp43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triliun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semula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Rp650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triliun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95C86731-7576-6324-B1B9-631086E20A49}"/>
              </a:ext>
            </a:extLst>
          </p:cNvPr>
          <p:cNvSpPr/>
          <p:nvPr/>
        </p:nvSpPr>
        <p:spPr>
          <a:xfrm>
            <a:off x="5138340" y="5314845"/>
            <a:ext cx="243582" cy="33084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F8EDBB40-75F9-69D9-EA66-E9CB5A7B5054}"/>
              </a:ext>
            </a:extLst>
          </p:cNvPr>
          <p:cNvSpPr txBox="1">
            <a:spLocks/>
          </p:cNvSpPr>
          <p:nvPr/>
        </p:nvSpPr>
        <p:spPr>
          <a:xfrm>
            <a:off x="11766046" y="6500698"/>
            <a:ext cx="422529" cy="325730"/>
          </a:xfrm>
          <a:prstGeom prst="rect">
            <a:avLst/>
          </a:prstGeom>
          <a:noFill/>
        </p:spPr>
        <p:txBody>
          <a:bodyPr vert="horz" wrap="square" lIns="0" tIns="7874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>
              <a:spcBef>
                <a:spcPts val="620"/>
              </a:spcBef>
              <a:defRPr/>
            </a:pPr>
            <a:fld id="{81D60167-4931-47E6-BA6A-407CBD079E47}" type="slidenum">
              <a:rPr lang="en-ID" sz="1600" spc="-25" smtClean="0">
                <a:solidFill>
                  <a:prstClr val="black"/>
                </a:solidFill>
                <a:latin typeface="Arial Black"/>
              </a:rPr>
              <a:pPr marL="66675">
                <a:spcBef>
                  <a:spcPts val="620"/>
                </a:spcBef>
                <a:defRPr/>
              </a:pPr>
              <a:t>23</a:t>
            </a:fld>
            <a:endParaRPr lang="en-ID" sz="1600" spc="-25" dirty="0">
              <a:solidFill>
                <a:prstClr val="black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41102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0FD9-4FBC-42BE-341B-EF817339E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5">
            <a:extLst>
              <a:ext uri="{FF2B5EF4-FFF2-40B4-BE49-F238E27FC236}">
                <a16:creationId xmlns:a16="http://schemas.microsoft.com/office/drawing/2014/main" id="{877656C9-A26A-ECFA-310D-FD2116774ED4}"/>
              </a:ext>
            </a:extLst>
          </p:cNvPr>
          <p:cNvSpPr/>
          <p:nvPr/>
        </p:nvSpPr>
        <p:spPr>
          <a:xfrm>
            <a:off x="175380" y="79153"/>
            <a:ext cx="406400" cy="415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64">
            <a:extLst>
              <a:ext uri="{FF2B5EF4-FFF2-40B4-BE49-F238E27FC236}">
                <a16:creationId xmlns:a16="http://schemas.microsoft.com/office/drawing/2014/main" id="{EF4B5CB2-82EF-3FF5-0013-7A81ACE39133}"/>
              </a:ext>
            </a:extLst>
          </p:cNvPr>
          <p:cNvSpPr/>
          <p:nvPr/>
        </p:nvSpPr>
        <p:spPr>
          <a:xfrm>
            <a:off x="11578167" y="65164"/>
            <a:ext cx="405230" cy="509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C0E8A-2C29-0877-D396-256AF092633D}"/>
              </a:ext>
            </a:extLst>
          </p:cNvPr>
          <p:cNvSpPr txBox="1"/>
          <p:nvPr/>
        </p:nvSpPr>
        <p:spPr>
          <a:xfrm flipH="1">
            <a:off x="11480280" y="6550224"/>
            <a:ext cx="711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1E556-FADF-4245-ACCD-13845DEB8DE6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A05A83-7D73-038E-3101-EC3823D6A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29"/>
            <a:ext cx="12192000" cy="68243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836783F-CF8A-EE92-03C2-044C648D4134}"/>
              </a:ext>
            </a:extLst>
          </p:cNvPr>
          <p:cNvGrpSpPr/>
          <p:nvPr/>
        </p:nvGrpSpPr>
        <p:grpSpPr>
          <a:xfrm>
            <a:off x="0" y="0"/>
            <a:ext cx="12200625" cy="1516284"/>
            <a:chOff x="-2" y="-2"/>
            <a:chExt cx="12192002" cy="15744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A4AC7B-1FB5-9726-2D41-FEBDF917A2FA}"/>
                </a:ext>
              </a:extLst>
            </p:cNvPr>
            <p:cNvSpPr/>
            <p:nvPr/>
          </p:nvSpPr>
          <p:spPr>
            <a:xfrm>
              <a:off x="-2" y="-2"/>
              <a:ext cx="12192002" cy="1574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RAPBN TAHUN 2026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Menjadi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Jangkar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Stabilitas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Ekonomi dan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Kesejahteraan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bject 85">
              <a:extLst>
                <a:ext uri="{FF2B5EF4-FFF2-40B4-BE49-F238E27FC236}">
                  <a16:creationId xmlns:a16="http://schemas.microsoft.com/office/drawing/2014/main" id="{39F995D7-990D-BAF7-FF32-B6E2B20E9052}"/>
                </a:ext>
              </a:extLst>
            </p:cNvPr>
            <p:cNvSpPr/>
            <p:nvPr/>
          </p:nvSpPr>
          <p:spPr>
            <a:xfrm>
              <a:off x="154382" y="135200"/>
              <a:ext cx="406400" cy="415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64">
              <a:extLst>
                <a:ext uri="{FF2B5EF4-FFF2-40B4-BE49-F238E27FC236}">
                  <a16:creationId xmlns:a16="http://schemas.microsoft.com/office/drawing/2014/main" id="{C3AACB17-9806-65A3-CE17-7EEE29D4FB11}"/>
                </a:ext>
              </a:extLst>
            </p:cNvPr>
            <p:cNvSpPr/>
            <p:nvPr/>
          </p:nvSpPr>
          <p:spPr>
            <a:xfrm>
              <a:off x="11632388" y="135200"/>
              <a:ext cx="405230" cy="5097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1107E1F-23DA-6D6D-4075-1EF9A8C7595C}"/>
              </a:ext>
            </a:extLst>
          </p:cNvPr>
          <p:cNvSpPr txBox="1"/>
          <p:nvPr/>
        </p:nvSpPr>
        <p:spPr>
          <a:xfrm flipH="1">
            <a:off x="11682676" y="6318425"/>
            <a:ext cx="51691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1E556-FADF-4245-ACCD-13845DEB8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165BD22-563C-CE73-BCAF-36C88B907F3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619215"/>
            <a:ext cx="1900989" cy="238785"/>
          </a:xfrm>
          <a:prstGeom prst="rect">
            <a:avLst/>
          </a:prstGeom>
        </p:spPr>
        <p:txBody>
          <a:bodyPr lIns="102870" tIns="51435" rIns="102870" bIns="51435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id-ID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Sumber: Kementerian Keuangan </a:t>
            </a:r>
          </a:p>
        </p:txBody>
      </p:sp>
    </p:spTree>
    <p:extLst>
      <p:ext uri="{BB962C8B-B14F-4D97-AF65-F5344CB8AC3E}">
        <p14:creationId xmlns:p14="http://schemas.microsoft.com/office/powerpoint/2010/main" val="2034419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173CC-CE3C-CEFA-7924-D3172FEA2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5">
            <a:extLst>
              <a:ext uri="{FF2B5EF4-FFF2-40B4-BE49-F238E27FC236}">
                <a16:creationId xmlns:a16="http://schemas.microsoft.com/office/drawing/2014/main" id="{7A9582E5-D6F3-C085-0481-505A83DDDD90}"/>
              </a:ext>
            </a:extLst>
          </p:cNvPr>
          <p:cNvSpPr/>
          <p:nvPr/>
        </p:nvSpPr>
        <p:spPr>
          <a:xfrm>
            <a:off x="175380" y="79153"/>
            <a:ext cx="406400" cy="415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64">
            <a:extLst>
              <a:ext uri="{FF2B5EF4-FFF2-40B4-BE49-F238E27FC236}">
                <a16:creationId xmlns:a16="http://schemas.microsoft.com/office/drawing/2014/main" id="{F2755E6B-2CA0-917F-C1AE-C5627F0771E5}"/>
              </a:ext>
            </a:extLst>
          </p:cNvPr>
          <p:cNvSpPr/>
          <p:nvPr/>
        </p:nvSpPr>
        <p:spPr>
          <a:xfrm>
            <a:off x="11578167" y="65164"/>
            <a:ext cx="405230" cy="509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4891F-E31D-A413-EBFF-4B773FD7F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75"/>
            <a:ext cx="12192000" cy="6824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ED32636-1E95-6683-9FCB-6BFC81EB3082}"/>
              </a:ext>
            </a:extLst>
          </p:cNvPr>
          <p:cNvGrpSpPr/>
          <p:nvPr/>
        </p:nvGrpSpPr>
        <p:grpSpPr>
          <a:xfrm>
            <a:off x="-8625" y="7157"/>
            <a:ext cx="12200625" cy="1694322"/>
            <a:chOff x="-2" y="-2"/>
            <a:chExt cx="12192002" cy="17593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045829-7CD0-7C9D-D9F8-5A435420A9BF}"/>
                </a:ext>
              </a:extLst>
            </p:cNvPr>
            <p:cNvSpPr/>
            <p:nvPr/>
          </p:nvSpPr>
          <p:spPr>
            <a:xfrm>
              <a:off x="-2" y="-2"/>
              <a:ext cx="12192002" cy="1759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BELANJA PEMERINTAH PUSAT (K/L) TA 2026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Manfaat yang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diterima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langsung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masyarakat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Rp1.376,9 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object 85">
              <a:extLst>
                <a:ext uri="{FF2B5EF4-FFF2-40B4-BE49-F238E27FC236}">
                  <a16:creationId xmlns:a16="http://schemas.microsoft.com/office/drawing/2014/main" id="{F09DACE3-CB27-76BA-4EC6-325DF2A4A2F0}"/>
                </a:ext>
              </a:extLst>
            </p:cNvPr>
            <p:cNvSpPr/>
            <p:nvPr/>
          </p:nvSpPr>
          <p:spPr>
            <a:xfrm>
              <a:off x="154382" y="135200"/>
              <a:ext cx="406400" cy="415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64">
              <a:extLst>
                <a:ext uri="{FF2B5EF4-FFF2-40B4-BE49-F238E27FC236}">
                  <a16:creationId xmlns:a16="http://schemas.microsoft.com/office/drawing/2014/main" id="{E8D87C21-B852-E472-A59A-06BB4C74D41B}"/>
                </a:ext>
              </a:extLst>
            </p:cNvPr>
            <p:cNvSpPr/>
            <p:nvPr/>
          </p:nvSpPr>
          <p:spPr>
            <a:xfrm>
              <a:off x="11632388" y="135200"/>
              <a:ext cx="405230" cy="5097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CBD5512-A1F9-BB23-1B6F-127343D01B55}"/>
              </a:ext>
            </a:extLst>
          </p:cNvPr>
          <p:cNvSpPr txBox="1"/>
          <p:nvPr/>
        </p:nvSpPr>
        <p:spPr>
          <a:xfrm flipH="1">
            <a:off x="11682676" y="6318425"/>
            <a:ext cx="51691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1E556-FADF-4245-ACCD-13845DEB8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1B032FF-606C-2D07-E133-63D446B92493}"/>
              </a:ext>
            </a:extLst>
          </p:cNvPr>
          <p:cNvSpPr txBox="1">
            <a:spLocks noChangeArrowheads="1"/>
          </p:cNvSpPr>
          <p:nvPr/>
        </p:nvSpPr>
        <p:spPr>
          <a:xfrm>
            <a:off x="8422105" y="6580035"/>
            <a:ext cx="1900989" cy="238785"/>
          </a:xfrm>
          <a:prstGeom prst="rect">
            <a:avLst/>
          </a:prstGeom>
        </p:spPr>
        <p:txBody>
          <a:bodyPr lIns="102870" tIns="51435" rIns="102870" bIns="51435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id-ID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Sumber: Kementerian Keuangan </a:t>
            </a:r>
          </a:p>
        </p:txBody>
      </p:sp>
    </p:spTree>
    <p:extLst>
      <p:ext uri="{BB962C8B-B14F-4D97-AF65-F5344CB8AC3E}">
        <p14:creationId xmlns:p14="http://schemas.microsoft.com/office/powerpoint/2010/main" val="3376068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1250AD-6572-1490-C023-21EE84AD6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7" t="14624" r="1789" b="9154"/>
          <a:stretch>
            <a:fillRect/>
          </a:stretch>
        </p:blipFill>
        <p:spPr>
          <a:xfrm>
            <a:off x="0" y="0"/>
            <a:ext cx="12192000" cy="6550106"/>
          </a:xfrm>
          <a:prstGeom prst="rect">
            <a:avLst/>
          </a:prstGeom>
        </p:spPr>
      </p:pic>
      <p:sp>
        <p:nvSpPr>
          <p:cNvPr id="3" name="object 31">
            <a:extLst>
              <a:ext uri="{FF2B5EF4-FFF2-40B4-BE49-F238E27FC236}">
                <a16:creationId xmlns:a16="http://schemas.microsoft.com/office/drawing/2014/main" id="{E8345392-9B42-2A3A-34F3-58FE116D721B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07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600F3-DD55-5DB0-E2B5-D5C6759D6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66" y="471280"/>
            <a:ext cx="3037199" cy="3199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DFFAD-5F0E-05D0-8F75-951ECFC12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229" y="471280"/>
            <a:ext cx="2783282" cy="3199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6C8FD-F608-7705-4D79-F0AFFCEC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53" t="18561" r="37625" b="11199"/>
          <a:stretch>
            <a:fillRect/>
          </a:stretch>
        </p:blipFill>
        <p:spPr>
          <a:xfrm>
            <a:off x="4704358" y="471280"/>
            <a:ext cx="2783282" cy="3199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997F7-E633-5CAB-F43E-88A933E1FD9E}"/>
              </a:ext>
            </a:extLst>
          </p:cNvPr>
          <p:cNvSpPr/>
          <p:nvPr/>
        </p:nvSpPr>
        <p:spPr>
          <a:xfrm>
            <a:off x="424941" y="4051278"/>
            <a:ext cx="11342117" cy="2157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Alasan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pemotongan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TKD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karena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banyak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penyelewengan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atau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ketidaksesuaian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belanja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di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daerah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Hal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membuat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pemerintah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pusat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ingin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penggunaan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anggaran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daerah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dioptimalkan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agar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lebih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efektif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bersih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Meski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anggaran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TKD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turun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program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pemerintah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pusat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manfaatnya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dirasakan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daerah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naik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Dalam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Anggaran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Pendapatan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Belanja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Negara (APBN) 2026, TKD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sudah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ditambah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sebelumnya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Rp 650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triliun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menjadi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Rp 693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triliun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meski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lebih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rendah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alokasi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2025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mencapai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Rp 919,9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triliun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Pemerintah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Pusat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melihat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serapan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belanja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daerah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kuartal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I-II 2026. Jika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serapan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ekonomi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berjalan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baik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tidak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menutup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kemungkinan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anggaran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TKD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ditambah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86E9E-BC28-116E-BF63-4642AB335EE0}"/>
              </a:ext>
            </a:extLst>
          </p:cNvPr>
          <p:cNvSpPr txBox="1"/>
          <p:nvPr/>
        </p:nvSpPr>
        <p:spPr>
          <a:xfrm>
            <a:off x="620065" y="6247133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Catatan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Kuartal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Triwula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=Trimester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18F69-35CD-464C-70E8-2B143C16F42C}"/>
              </a:ext>
            </a:extLst>
          </p:cNvPr>
          <p:cNvSpPr txBox="1"/>
          <p:nvPr/>
        </p:nvSpPr>
        <p:spPr>
          <a:xfrm>
            <a:off x="834066" y="3696586"/>
            <a:ext cx="5881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Sumber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Berbagai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media online,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diolah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Oktober 2025</a:t>
            </a:r>
          </a:p>
        </p:txBody>
      </p:sp>
      <p:sp>
        <p:nvSpPr>
          <p:cNvPr id="11" name="object 31">
            <a:extLst>
              <a:ext uri="{FF2B5EF4-FFF2-40B4-BE49-F238E27FC236}">
                <a16:creationId xmlns:a16="http://schemas.microsoft.com/office/drawing/2014/main" id="{AC89E099-CFD3-8971-6443-6C8B4635DB6E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430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77FDA-275B-C378-A2EB-EAFD3ABC9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9D859E51-1480-78B5-7657-5BFC105A802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769471" y="6481994"/>
            <a:ext cx="422529" cy="3257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667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</a:rPr>
              <a:pPr marL="66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1600" b="0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30D227F-2743-5F09-5FA2-8EDDDEDD23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87D5C5"/>
              </a:clrFrom>
              <a:clrTo>
                <a:srgbClr val="87D5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4" y="822330"/>
            <a:ext cx="13843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248;p36">
            <a:extLst>
              <a:ext uri="{FF2B5EF4-FFF2-40B4-BE49-F238E27FC236}">
                <a16:creationId xmlns:a16="http://schemas.microsoft.com/office/drawing/2014/main" id="{6C19EA67-E8F9-3A44-83CF-42299BC2E067}"/>
              </a:ext>
            </a:extLst>
          </p:cNvPr>
          <p:cNvSpPr txBox="1">
            <a:spLocks/>
          </p:cNvSpPr>
          <p:nvPr/>
        </p:nvSpPr>
        <p:spPr bwMode="auto">
          <a:xfrm>
            <a:off x="129404" y="1943147"/>
            <a:ext cx="2673016" cy="308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ALOKASI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TRANSFER KE DAERAH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&amp;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DANA DESA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PROV/KAB/KOTA SE-INDONESIA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TA 2025-2026</a:t>
            </a:r>
            <a:endParaRPr kumimoji="0" lang="id-ID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id="{B7D5AEFD-CB91-4EFA-87E7-6DEB690AF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55" y="5472538"/>
            <a:ext cx="1394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triliun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rupiah)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2C5C8D3-3601-E916-1ACA-FF5F934499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0550" y="213141"/>
          <a:ext cx="6751850" cy="6431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419580" imgH="4210024" progId="Excel.Sheet.12">
                  <p:embed/>
                </p:oleObj>
              </mc:Choice>
              <mc:Fallback>
                <p:oleObj name="Worksheet" r:id="rId3" imgW="4419580" imgH="4210024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2C5C8D3-3601-E916-1ACA-FF5F934499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0550" y="213141"/>
                        <a:ext cx="6751850" cy="6431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7555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AA5AFA9-7CE9-5933-1CBC-E8A6538D7A37}"/>
              </a:ext>
            </a:extLst>
          </p:cNvPr>
          <p:cNvGrpSpPr/>
          <p:nvPr/>
        </p:nvGrpSpPr>
        <p:grpSpPr>
          <a:xfrm>
            <a:off x="609600" y="2193557"/>
            <a:ext cx="5111749" cy="1387843"/>
            <a:chOff x="0" y="0"/>
            <a:chExt cx="3335018" cy="819580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681D69BE-888E-F490-3F82-EF2952834A1E}"/>
                </a:ext>
              </a:extLst>
            </p:cNvPr>
            <p:cNvSpPr/>
            <p:nvPr/>
          </p:nvSpPr>
          <p:spPr>
            <a:xfrm>
              <a:off x="0" y="0"/>
              <a:ext cx="3335019" cy="819580"/>
            </a:xfrm>
            <a:custGeom>
              <a:avLst/>
              <a:gdLst/>
              <a:ahLst/>
              <a:cxnLst/>
              <a:rect l="l" t="t" r="r" b="b"/>
              <a:pathLst>
                <a:path w="3335019" h="819580">
                  <a:moveTo>
                    <a:pt x="0" y="0"/>
                  </a:moveTo>
                  <a:lnTo>
                    <a:pt x="3335019" y="0"/>
                  </a:lnTo>
                  <a:lnTo>
                    <a:pt x="3335019" y="819580"/>
                  </a:lnTo>
                  <a:lnTo>
                    <a:pt x="0" y="8195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B0C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5">
              <a:extLst>
                <a:ext uri="{FF2B5EF4-FFF2-40B4-BE49-F238E27FC236}">
                  <a16:creationId xmlns:a16="http://schemas.microsoft.com/office/drawing/2014/main" id="{998BB656-4E55-6616-AB79-58397EF7CB28}"/>
                </a:ext>
              </a:extLst>
            </p:cNvPr>
            <p:cNvSpPr txBox="1"/>
            <p:nvPr/>
          </p:nvSpPr>
          <p:spPr>
            <a:xfrm>
              <a:off x="0" y="-57150"/>
              <a:ext cx="3335018" cy="876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2BF4C27B-DA8E-A4C2-2A59-CEB1F1373DC3}"/>
              </a:ext>
            </a:extLst>
          </p:cNvPr>
          <p:cNvGrpSpPr/>
          <p:nvPr/>
        </p:nvGrpSpPr>
        <p:grpSpPr>
          <a:xfrm>
            <a:off x="683422" y="2289300"/>
            <a:ext cx="4964106" cy="1190501"/>
            <a:chOff x="0" y="0"/>
            <a:chExt cx="3681803" cy="819580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253DBEA1-2446-9660-A374-6E65246BCE16}"/>
                </a:ext>
              </a:extLst>
            </p:cNvPr>
            <p:cNvSpPr/>
            <p:nvPr/>
          </p:nvSpPr>
          <p:spPr>
            <a:xfrm>
              <a:off x="0" y="0"/>
              <a:ext cx="3681803" cy="819580"/>
            </a:xfrm>
            <a:custGeom>
              <a:avLst/>
              <a:gdLst/>
              <a:ahLst/>
              <a:cxnLst/>
              <a:rect l="l" t="t" r="r" b="b"/>
              <a:pathLst>
                <a:path w="3681803" h="819580">
                  <a:moveTo>
                    <a:pt x="0" y="0"/>
                  </a:moveTo>
                  <a:lnTo>
                    <a:pt x="3681803" y="0"/>
                  </a:lnTo>
                  <a:lnTo>
                    <a:pt x="3681803" y="819580"/>
                  </a:lnTo>
                  <a:lnTo>
                    <a:pt x="0" y="819580"/>
                  </a:lnTo>
                  <a:close/>
                </a:path>
              </a:pathLst>
            </a:custGeom>
            <a:gradFill rotWithShape="1">
              <a:gsLst>
                <a:gs pos="0">
                  <a:srgbClr val="002960">
                    <a:alpha val="100000"/>
                  </a:srgbClr>
                </a:gs>
                <a:gs pos="100000">
                  <a:srgbClr val="0A007D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EA87E694-8DCA-FFE7-2C5E-C4E297C5A87B}"/>
                </a:ext>
              </a:extLst>
            </p:cNvPr>
            <p:cNvSpPr txBox="1"/>
            <p:nvPr/>
          </p:nvSpPr>
          <p:spPr>
            <a:xfrm>
              <a:off x="0" y="-57150"/>
              <a:ext cx="3681803" cy="876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9">
            <a:extLst>
              <a:ext uri="{FF2B5EF4-FFF2-40B4-BE49-F238E27FC236}">
                <a16:creationId xmlns:a16="http://schemas.microsoft.com/office/drawing/2014/main" id="{A8337556-D675-6A79-BC72-9D67B6F92F3C}"/>
              </a:ext>
            </a:extLst>
          </p:cNvPr>
          <p:cNvGrpSpPr/>
          <p:nvPr/>
        </p:nvGrpSpPr>
        <p:grpSpPr>
          <a:xfrm>
            <a:off x="836385" y="2320271"/>
            <a:ext cx="207893" cy="1146351"/>
            <a:chOff x="0" y="0"/>
            <a:chExt cx="1337867" cy="1342219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52109BC9-9496-FED3-8249-25D7B5E1C7FA}"/>
                </a:ext>
              </a:extLst>
            </p:cNvPr>
            <p:cNvSpPr/>
            <p:nvPr/>
          </p:nvSpPr>
          <p:spPr>
            <a:xfrm>
              <a:off x="0" y="0"/>
              <a:ext cx="1337867" cy="1342219"/>
            </a:xfrm>
            <a:custGeom>
              <a:avLst/>
              <a:gdLst/>
              <a:ahLst/>
              <a:cxnLst/>
              <a:rect l="l" t="t" r="r" b="b"/>
              <a:pathLst>
                <a:path w="1337867" h="1342219">
                  <a:moveTo>
                    <a:pt x="0" y="0"/>
                  </a:moveTo>
                  <a:lnTo>
                    <a:pt x="1337867" y="0"/>
                  </a:lnTo>
                  <a:lnTo>
                    <a:pt x="1337867" y="1342219"/>
                  </a:lnTo>
                  <a:lnTo>
                    <a:pt x="0" y="1342219"/>
                  </a:lnTo>
                  <a:close/>
                </a:path>
              </a:pathLst>
            </a:custGeom>
            <a:gradFill rotWithShape="1">
              <a:gsLst>
                <a:gs pos="0">
                  <a:srgbClr val="FFDB5A">
                    <a:alpha val="100000"/>
                  </a:srgbClr>
                </a:gs>
                <a:gs pos="100000">
                  <a:srgbClr val="FFCF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5EE22E24-6C74-C591-8795-C522A1A91588}"/>
                </a:ext>
              </a:extLst>
            </p:cNvPr>
            <p:cNvSpPr txBox="1"/>
            <p:nvPr/>
          </p:nvSpPr>
          <p:spPr>
            <a:xfrm>
              <a:off x="0" y="-57150"/>
              <a:ext cx="1337867" cy="1399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Freeform 12">
            <a:extLst>
              <a:ext uri="{FF2B5EF4-FFF2-40B4-BE49-F238E27FC236}">
                <a16:creationId xmlns:a16="http://schemas.microsoft.com/office/drawing/2014/main" id="{E8C54AE2-24F8-3686-30CB-B81B58B700A3}"/>
              </a:ext>
            </a:extLst>
          </p:cNvPr>
          <p:cNvSpPr/>
          <p:nvPr/>
        </p:nvSpPr>
        <p:spPr>
          <a:xfrm>
            <a:off x="859294" y="2825082"/>
            <a:ext cx="177349" cy="171274"/>
          </a:xfrm>
          <a:custGeom>
            <a:avLst/>
            <a:gdLst/>
            <a:ahLst/>
            <a:cxnLst/>
            <a:rect l="l" t="t" r="r" b="b"/>
            <a:pathLst>
              <a:path w="491322" h="374633">
                <a:moveTo>
                  <a:pt x="0" y="0"/>
                </a:moveTo>
                <a:lnTo>
                  <a:pt x="491322" y="0"/>
                </a:lnTo>
                <a:lnTo>
                  <a:pt x="491322" y="374634"/>
                </a:lnTo>
                <a:lnTo>
                  <a:pt x="0" y="37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425E9BE-9C91-9271-679D-1BD9F1CD37D7}"/>
              </a:ext>
            </a:extLst>
          </p:cNvPr>
          <p:cNvSpPr txBox="1"/>
          <p:nvPr/>
        </p:nvSpPr>
        <p:spPr>
          <a:xfrm>
            <a:off x="1044278" y="2326855"/>
            <a:ext cx="46770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Sinkronisasi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arah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kebijakan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fiskal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nasional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menyesuaikan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adanya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pengalihan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Transfer Ke Daerah,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sehingga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pemerintah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daerah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ke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depan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dituntut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benar-benar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lebih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selektif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melakukan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efisiensi terhadap belanja daerah yang diprioritaskan untuk kesejahteraa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masyarakat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peningkatan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pertumbuhan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ekonomi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7" name="object 26">
            <a:extLst>
              <a:ext uri="{FF2B5EF4-FFF2-40B4-BE49-F238E27FC236}">
                <a16:creationId xmlns:a16="http://schemas.microsoft.com/office/drawing/2014/main" id="{8BE85341-2C91-4AE1-E283-8322B082237B}"/>
              </a:ext>
            </a:extLst>
          </p:cNvPr>
          <p:cNvSpPr txBox="1">
            <a:spLocks/>
          </p:cNvSpPr>
          <p:nvPr/>
        </p:nvSpPr>
        <p:spPr>
          <a:xfrm>
            <a:off x="11784204" y="6380498"/>
            <a:ext cx="547496" cy="341699"/>
          </a:xfrm>
          <a:prstGeom prst="rect">
            <a:avLst/>
          </a:prstGeom>
        </p:spPr>
        <p:txBody>
          <a:bodyPr vert="horz" wrap="square" lIns="0" tIns="94554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5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1600" b="0" i="0" u="none" strike="noStrike" kern="1200" cap="none" spc="-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9144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0" i="0" u="none" strike="noStrike" kern="1200" cap="none" spc="-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79" name="Group 3">
            <a:extLst>
              <a:ext uri="{FF2B5EF4-FFF2-40B4-BE49-F238E27FC236}">
                <a16:creationId xmlns:a16="http://schemas.microsoft.com/office/drawing/2014/main" id="{7493C0BE-E513-482C-A95E-665C7801D565}"/>
              </a:ext>
            </a:extLst>
          </p:cNvPr>
          <p:cNvGrpSpPr/>
          <p:nvPr/>
        </p:nvGrpSpPr>
        <p:grpSpPr>
          <a:xfrm>
            <a:off x="603701" y="4614356"/>
            <a:ext cx="5111749" cy="1557844"/>
            <a:chOff x="0" y="0"/>
            <a:chExt cx="3335018" cy="819580"/>
          </a:xfrm>
        </p:grpSpPr>
        <p:sp>
          <p:nvSpPr>
            <p:cNvPr id="80" name="Freeform 4">
              <a:extLst>
                <a:ext uri="{FF2B5EF4-FFF2-40B4-BE49-F238E27FC236}">
                  <a16:creationId xmlns:a16="http://schemas.microsoft.com/office/drawing/2014/main" id="{FEF9554F-3A2C-4DB2-ABC2-2B1CF268A186}"/>
                </a:ext>
              </a:extLst>
            </p:cNvPr>
            <p:cNvSpPr/>
            <p:nvPr/>
          </p:nvSpPr>
          <p:spPr>
            <a:xfrm>
              <a:off x="0" y="0"/>
              <a:ext cx="3335019" cy="819580"/>
            </a:xfrm>
            <a:custGeom>
              <a:avLst/>
              <a:gdLst/>
              <a:ahLst/>
              <a:cxnLst/>
              <a:rect l="l" t="t" r="r" b="b"/>
              <a:pathLst>
                <a:path w="3335019" h="819580">
                  <a:moveTo>
                    <a:pt x="0" y="0"/>
                  </a:moveTo>
                  <a:lnTo>
                    <a:pt x="3335019" y="0"/>
                  </a:lnTo>
                  <a:lnTo>
                    <a:pt x="3335019" y="819580"/>
                  </a:lnTo>
                  <a:lnTo>
                    <a:pt x="0" y="8195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B0C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5">
              <a:extLst>
                <a:ext uri="{FF2B5EF4-FFF2-40B4-BE49-F238E27FC236}">
                  <a16:creationId xmlns:a16="http://schemas.microsoft.com/office/drawing/2014/main" id="{EBD52AFE-CEAC-49E4-9D2E-3CD55DA9E8CF}"/>
                </a:ext>
              </a:extLst>
            </p:cNvPr>
            <p:cNvSpPr txBox="1"/>
            <p:nvPr/>
          </p:nvSpPr>
          <p:spPr>
            <a:xfrm>
              <a:off x="0" y="-57150"/>
              <a:ext cx="3335018" cy="876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4" name="Group 6">
            <a:extLst>
              <a:ext uri="{FF2B5EF4-FFF2-40B4-BE49-F238E27FC236}">
                <a16:creationId xmlns:a16="http://schemas.microsoft.com/office/drawing/2014/main" id="{22FFBFD6-1A61-442A-B955-36AC05A13CDC}"/>
              </a:ext>
            </a:extLst>
          </p:cNvPr>
          <p:cNvGrpSpPr/>
          <p:nvPr/>
        </p:nvGrpSpPr>
        <p:grpSpPr>
          <a:xfrm>
            <a:off x="683422" y="4710098"/>
            <a:ext cx="4964106" cy="1416754"/>
            <a:chOff x="0" y="0"/>
            <a:chExt cx="3681803" cy="819580"/>
          </a:xfrm>
        </p:grpSpPr>
        <p:sp>
          <p:nvSpPr>
            <p:cNvPr id="85" name="Freeform 7">
              <a:extLst>
                <a:ext uri="{FF2B5EF4-FFF2-40B4-BE49-F238E27FC236}">
                  <a16:creationId xmlns:a16="http://schemas.microsoft.com/office/drawing/2014/main" id="{2EEA3A0E-5606-4363-BE85-A159C754D6B3}"/>
                </a:ext>
              </a:extLst>
            </p:cNvPr>
            <p:cNvSpPr/>
            <p:nvPr/>
          </p:nvSpPr>
          <p:spPr>
            <a:xfrm>
              <a:off x="0" y="0"/>
              <a:ext cx="3681803" cy="819580"/>
            </a:xfrm>
            <a:custGeom>
              <a:avLst/>
              <a:gdLst/>
              <a:ahLst/>
              <a:cxnLst/>
              <a:rect l="l" t="t" r="r" b="b"/>
              <a:pathLst>
                <a:path w="3681803" h="819580">
                  <a:moveTo>
                    <a:pt x="0" y="0"/>
                  </a:moveTo>
                  <a:lnTo>
                    <a:pt x="3681803" y="0"/>
                  </a:lnTo>
                  <a:lnTo>
                    <a:pt x="3681803" y="819580"/>
                  </a:lnTo>
                  <a:lnTo>
                    <a:pt x="0" y="819580"/>
                  </a:lnTo>
                  <a:close/>
                </a:path>
              </a:pathLst>
            </a:custGeom>
            <a:gradFill rotWithShape="1">
              <a:gsLst>
                <a:gs pos="0">
                  <a:srgbClr val="002960">
                    <a:alpha val="100000"/>
                  </a:srgbClr>
                </a:gs>
                <a:gs pos="100000">
                  <a:srgbClr val="0A007D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86" name="TextBox 8">
              <a:extLst>
                <a:ext uri="{FF2B5EF4-FFF2-40B4-BE49-F238E27FC236}">
                  <a16:creationId xmlns:a16="http://schemas.microsoft.com/office/drawing/2014/main" id="{7DF1D5F6-DAFC-4955-BB3A-BAC5772358AC}"/>
                </a:ext>
              </a:extLst>
            </p:cNvPr>
            <p:cNvSpPr txBox="1"/>
            <p:nvPr/>
          </p:nvSpPr>
          <p:spPr>
            <a:xfrm>
              <a:off x="0" y="-57150"/>
              <a:ext cx="3681803" cy="876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7" name="Group 9">
            <a:extLst>
              <a:ext uri="{FF2B5EF4-FFF2-40B4-BE49-F238E27FC236}">
                <a16:creationId xmlns:a16="http://schemas.microsoft.com/office/drawing/2014/main" id="{3D41AC49-7A61-435B-B2D0-C118ECC5EFC1}"/>
              </a:ext>
            </a:extLst>
          </p:cNvPr>
          <p:cNvGrpSpPr/>
          <p:nvPr/>
        </p:nvGrpSpPr>
        <p:grpSpPr>
          <a:xfrm>
            <a:off x="836385" y="4783953"/>
            <a:ext cx="207893" cy="1273515"/>
            <a:chOff x="0" y="0"/>
            <a:chExt cx="1337867" cy="1342219"/>
          </a:xfrm>
        </p:grpSpPr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D5D1F290-5254-46D1-9E54-003CC1F8E337}"/>
                </a:ext>
              </a:extLst>
            </p:cNvPr>
            <p:cNvSpPr/>
            <p:nvPr/>
          </p:nvSpPr>
          <p:spPr>
            <a:xfrm>
              <a:off x="0" y="0"/>
              <a:ext cx="1337867" cy="1342219"/>
            </a:xfrm>
            <a:custGeom>
              <a:avLst/>
              <a:gdLst/>
              <a:ahLst/>
              <a:cxnLst/>
              <a:rect l="l" t="t" r="r" b="b"/>
              <a:pathLst>
                <a:path w="1337867" h="1342219">
                  <a:moveTo>
                    <a:pt x="0" y="0"/>
                  </a:moveTo>
                  <a:lnTo>
                    <a:pt x="1337867" y="0"/>
                  </a:lnTo>
                  <a:lnTo>
                    <a:pt x="1337867" y="1342219"/>
                  </a:lnTo>
                  <a:lnTo>
                    <a:pt x="0" y="1342219"/>
                  </a:lnTo>
                  <a:close/>
                </a:path>
              </a:pathLst>
            </a:custGeom>
            <a:gradFill rotWithShape="1">
              <a:gsLst>
                <a:gs pos="0">
                  <a:srgbClr val="FFDB5A">
                    <a:alpha val="100000"/>
                  </a:srgbClr>
                </a:gs>
                <a:gs pos="100000">
                  <a:srgbClr val="FFCF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92" name="TextBox 11">
              <a:extLst>
                <a:ext uri="{FF2B5EF4-FFF2-40B4-BE49-F238E27FC236}">
                  <a16:creationId xmlns:a16="http://schemas.microsoft.com/office/drawing/2014/main" id="{00B9212E-52C2-4942-9F7A-802FE4453F86}"/>
                </a:ext>
              </a:extLst>
            </p:cNvPr>
            <p:cNvSpPr txBox="1"/>
            <p:nvPr/>
          </p:nvSpPr>
          <p:spPr>
            <a:xfrm>
              <a:off x="0" y="-57150"/>
              <a:ext cx="1337867" cy="1399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4" name="Freeform 12">
            <a:extLst>
              <a:ext uri="{FF2B5EF4-FFF2-40B4-BE49-F238E27FC236}">
                <a16:creationId xmlns:a16="http://schemas.microsoft.com/office/drawing/2014/main" id="{34B10C5B-7C12-4D02-8DE4-9BD83ACEA2E5}"/>
              </a:ext>
            </a:extLst>
          </p:cNvPr>
          <p:cNvSpPr/>
          <p:nvPr/>
        </p:nvSpPr>
        <p:spPr>
          <a:xfrm>
            <a:off x="858165" y="5303029"/>
            <a:ext cx="177349" cy="171274"/>
          </a:xfrm>
          <a:custGeom>
            <a:avLst/>
            <a:gdLst/>
            <a:ahLst/>
            <a:cxnLst/>
            <a:rect l="l" t="t" r="r" b="b"/>
            <a:pathLst>
              <a:path w="491322" h="374633">
                <a:moveTo>
                  <a:pt x="0" y="0"/>
                </a:moveTo>
                <a:lnTo>
                  <a:pt x="491322" y="0"/>
                </a:lnTo>
                <a:lnTo>
                  <a:pt x="491322" y="374634"/>
                </a:lnTo>
                <a:lnTo>
                  <a:pt x="0" y="37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189A998-859E-4C7B-ADB3-BCF4A61F5785}"/>
              </a:ext>
            </a:extLst>
          </p:cNvPr>
          <p:cNvSpPr txBox="1"/>
          <p:nvPr/>
        </p:nvSpPr>
        <p:spPr>
          <a:xfrm>
            <a:off x="1002985" y="4811603"/>
            <a:ext cx="46770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Mengalokasikan belanja daerah yang lebih diprioritaskan guna memenuhi belanja kebutuhan minimum, antara lain gaji dan tunjangan melekat ASN, operasional kantor serta pelayanan dasar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(operasional sekolah, kesehatan, trantibumlinmas, sosial) dan belanja prioritas lainnya guna mendukung pelayanan publik di daerah. </a:t>
            </a:r>
          </a:p>
        </p:txBody>
      </p:sp>
      <p:grpSp>
        <p:nvGrpSpPr>
          <p:cNvPr id="120" name="Group 3">
            <a:extLst>
              <a:ext uri="{FF2B5EF4-FFF2-40B4-BE49-F238E27FC236}">
                <a16:creationId xmlns:a16="http://schemas.microsoft.com/office/drawing/2014/main" id="{0F5ABC09-DD2F-451C-9DFE-DB29D3FEAD0D}"/>
              </a:ext>
            </a:extLst>
          </p:cNvPr>
          <p:cNvGrpSpPr/>
          <p:nvPr/>
        </p:nvGrpSpPr>
        <p:grpSpPr>
          <a:xfrm>
            <a:off x="6505872" y="2193077"/>
            <a:ext cx="5111749" cy="1387843"/>
            <a:chOff x="0" y="0"/>
            <a:chExt cx="3335018" cy="819580"/>
          </a:xfrm>
        </p:grpSpPr>
        <p:sp>
          <p:nvSpPr>
            <p:cNvPr id="126" name="Freeform 4">
              <a:extLst>
                <a:ext uri="{FF2B5EF4-FFF2-40B4-BE49-F238E27FC236}">
                  <a16:creationId xmlns:a16="http://schemas.microsoft.com/office/drawing/2014/main" id="{54F3AC5C-1AE9-4CCC-ACAF-B2803A261DCE}"/>
                </a:ext>
              </a:extLst>
            </p:cNvPr>
            <p:cNvSpPr/>
            <p:nvPr/>
          </p:nvSpPr>
          <p:spPr>
            <a:xfrm>
              <a:off x="0" y="0"/>
              <a:ext cx="3335019" cy="819580"/>
            </a:xfrm>
            <a:custGeom>
              <a:avLst/>
              <a:gdLst/>
              <a:ahLst/>
              <a:cxnLst/>
              <a:rect l="l" t="t" r="r" b="b"/>
              <a:pathLst>
                <a:path w="3335019" h="819580">
                  <a:moveTo>
                    <a:pt x="0" y="0"/>
                  </a:moveTo>
                  <a:lnTo>
                    <a:pt x="3335019" y="0"/>
                  </a:lnTo>
                  <a:lnTo>
                    <a:pt x="3335019" y="819580"/>
                  </a:lnTo>
                  <a:lnTo>
                    <a:pt x="0" y="8195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B0C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TextBox 5">
              <a:extLst>
                <a:ext uri="{FF2B5EF4-FFF2-40B4-BE49-F238E27FC236}">
                  <a16:creationId xmlns:a16="http://schemas.microsoft.com/office/drawing/2014/main" id="{EE6ADB33-854E-425E-953B-D40F622D879F}"/>
                </a:ext>
              </a:extLst>
            </p:cNvPr>
            <p:cNvSpPr txBox="1"/>
            <p:nvPr/>
          </p:nvSpPr>
          <p:spPr>
            <a:xfrm>
              <a:off x="0" y="-57150"/>
              <a:ext cx="3335018" cy="876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8" name="Group 6">
            <a:extLst>
              <a:ext uri="{FF2B5EF4-FFF2-40B4-BE49-F238E27FC236}">
                <a16:creationId xmlns:a16="http://schemas.microsoft.com/office/drawing/2014/main" id="{52C95230-148F-4F0B-A3EF-4D10F48307C1}"/>
              </a:ext>
            </a:extLst>
          </p:cNvPr>
          <p:cNvGrpSpPr/>
          <p:nvPr/>
        </p:nvGrpSpPr>
        <p:grpSpPr>
          <a:xfrm>
            <a:off x="6579693" y="2288819"/>
            <a:ext cx="4964106" cy="1190501"/>
            <a:chOff x="0" y="0"/>
            <a:chExt cx="3681803" cy="819580"/>
          </a:xfrm>
        </p:grpSpPr>
        <p:sp>
          <p:nvSpPr>
            <p:cNvPr id="129" name="Freeform 7">
              <a:extLst>
                <a:ext uri="{FF2B5EF4-FFF2-40B4-BE49-F238E27FC236}">
                  <a16:creationId xmlns:a16="http://schemas.microsoft.com/office/drawing/2014/main" id="{69BFB24C-4465-4353-BCCA-36AAF25F2B75}"/>
                </a:ext>
              </a:extLst>
            </p:cNvPr>
            <p:cNvSpPr/>
            <p:nvPr/>
          </p:nvSpPr>
          <p:spPr>
            <a:xfrm>
              <a:off x="0" y="0"/>
              <a:ext cx="3681803" cy="819580"/>
            </a:xfrm>
            <a:custGeom>
              <a:avLst/>
              <a:gdLst/>
              <a:ahLst/>
              <a:cxnLst/>
              <a:rect l="l" t="t" r="r" b="b"/>
              <a:pathLst>
                <a:path w="3681803" h="819580">
                  <a:moveTo>
                    <a:pt x="0" y="0"/>
                  </a:moveTo>
                  <a:lnTo>
                    <a:pt x="3681803" y="0"/>
                  </a:lnTo>
                  <a:lnTo>
                    <a:pt x="3681803" y="819580"/>
                  </a:lnTo>
                  <a:lnTo>
                    <a:pt x="0" y="819580"/>
                  </a:lnTo>
                  <a:close/>
                </a:path>
              </a:pathLst>
            </a:custGeom>
            <a:gradFill rotWithShape="1">
              <a:gsLst>
                <a:gs pos="0">
                  <a:srgbClr val="002960">
                    <a:alpha val="100000"/>
                  </a:srgbClr>
                </a:gs>
                <a:gs pos="100000">
                  <a:srgbClr val="0A007D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TextBox 8">
              <a:extLst>
                <a:ext uri="{FF2B5EF4-FFF2-40B4-BE49-F238E27FC236}">
                  <a16:creationId xmlns:a16="http://schemas.microsoft.com/office/drawing/2014/main" id="{44DA6967-CDC2-4300-B896-BC13EB1675D9}"/>
                </a:ext>
              </a:extLst>
            </p:cNvPr>
            <p:cNvSpPr txBox="1"/>
            <p:nvPr/>
          </p:nvSpPr>
          <p:spPr>
            <a:xfrm>
              <a:off x="0" y="-57150"/>
              <a:ext cx="3681803" cy="876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1" name="Group 9">
            <a:extLst>
              <a:ext uri="{FF2B5EF4-FFF2-40B4-BE49-F238E27FC236}">
                <a16:creationId xmlns:a16="http://schemas.microsoft.com/office/drawing/2014/main" id="{F42AD2C7-2C33-4748-9F4D-A44873D24821}"/>
              </a:ext>
            </a:extLst>
          </p:cNvPr>
          <p:cNvGrpSpPr/>
          <p:nvPr/>
        </p:nvGrpSpPr>
        <p:grpSpPr>
          <a:xfrm>
            <a:off x="6732656" y="2345759"/>
            <a:ext cx="207893" cy="1083241"/>
            <a:chOff x="0" y="0"/>
            <a:chExt cx="1337867" cy="1342219"/>
          </a:xfrm>
        </p:grpSpPr>
        <p:sp>
          <p:nvSpPr>
            <p:cNvPr id="132" name="Freeform 10">
              <a:extLst>
                <a:ext uri="{FF2B5EF4-FFF2-40B4-BE49-F238E27FC236}">
                  <a16:creationId xmlns:a16="http://schemas.microsoft.com/office/drawing/2014/main" id="{E0CAE225-ACFC-43B8-A2D6-5EE8A298C910}"/>
                </a:ext>
              </a:extLst>
            </p:cNvPr>
            <p:cNvSpPr/>
            <p:nvPr/>
          </p:nvSpPr>
          <p:spPr>
            <a:xfrm>
              <a:off x="0" y="0"/>
              <a:ext cx="1337867" cy="1342219"/>
            </a:xfrm>
            <a:custGeom>
              <a:avLst/>
              <a:gdLst/>
              <a:ahLst/>
              <a:cxnLst/>
              <a:rect l="l" t="t" r="r" b="b"/>
              <a:pathLst>
                <a:path w="1337867" h="1342219">
                  <a:moveTo>
                    <a:pt x="0" y="0"/>
                  </a:moveTo>
                  <a:lnTo>
                    <a:pt x="1337867" y="0"/>
                  </a:lnTo>
                  <a:lnTo>
                    <a:pt x="1337867" y="1342219"/>
                  </a:lnTo>
                  <a:lnTo>
                    <a:pt x="0" y="1342219"/>
                  </a:lnTo>
                  <a:close/>
                </a:path>
              </a:pathLst>
            </a:custGeom>
            <a:gradFill rotWithShape="1">
              <a:gsLst>
                <a:gs pos="0">
                  <a:srgbClr val="FFDB5A">
                    <a:alpha val="100000"/>
                  </a:srgbClr>
                </a:gs>
                <a:gs pos="100000">
                  <a:srgbClr val="FFCF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TextBox 11">
              <a:extLst>
                <a:ext uri="{FF2B5EF4-FFF2-40B4-BE49-F238E27FC236}">
                  <a16:creationId xmlns:a16="http://schemas.microsoft.com/office/drawing/2014/main" id="{AEA1CD99-363A-49C0-B1BE-E67BD13B1B21}"/>
                </a:ext>
              </a:extLst>
            </p:cNvPr>
            <p:cNvSpPr txBox="1"/>
            <p:nvPr/>
          </p:nvSpPr>
          <p:spPr>
            <a:xfrm>
              <a:off x="0" y="-57150"/>
              <a:ext cx="1337867" cy="1399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4" name="Freeform 12">
            <a:extLst>
              <a:ext uri="{FF2B5EF4-FFF2-40B4-BE49-F238E27FC236}">
                <a16:creationId xmlns:a16="http://schemas.microsoft.com/office/drawing/2014/main" id="{DE808487-548B-44CD-B5BC-05E9FE2BD93C}"/>
              </a:ext>
            </a:extLst>
          </p:cNvPr>
          <p:cNvSpPr/>
          <p:nvPr/>
        </p:nvSpPr>
        <p:spPr>
          <a:xfrm>
            <a:off x="6744684" y="2768049"/>
            <a:ext cx="177349" cy="171274"/>
          </a:xfrm>
          <a:custGeom>
            <a:avLst/>
            <a:gdLst/>
            <a:ahLst/>
            <a:cxnLst/>
            <a:rect l="l" t="t" r="r" b="b"/>
            <a:pathLst>
              <a:path w="491322" h="374633">
                <a:moveTo>
                  <a:pt x="0" y="0"/>
                </a:moveTo>
                <a:lnTo>
                  <a:pt x="491322" y="0"/>
                </a:lnTo>
                <a:lnTo>
                  <a:pt x="491322" y="374634"/>
                </a:lnTo>
                <a:lnTo>
                  <a:pt x="0" y="37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DD323CF-281B-45B5-83A6-6547E15F497A}"/>
              </a:ext>
            </a:extLst>
          </p:cNvPr>
          <p:cNvSpPr txBox="1"/>
          <p:nvPr/>
        </p:nvSpPr>
        <p:spPr>
          <a:xfrm>
            <a:off x="6912123" y="2318236"/>
            <a:ext cx="4677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Memastikan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efektivitas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pelaksanaan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program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pembangunan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perencanaan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daerah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seperti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RKPD,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Renstra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OPD, dan RPJMD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harus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mengintegrasikan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kebijakan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nasional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termasuk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RPJMN dan RKP 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transformasi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ekonomi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hijau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biru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. yang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secara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eksplisit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mendorong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daerah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mengarahkan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program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prioritas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pada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sektor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unggulan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berkelanjutan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grpSp>
        <p:nvGrpSpPr>
          <p:cNvPr id="141" name="Group 3">
            <a:extLst>
              <a:ext uri="{FF2B5EF4-FFF2-40B4-BE49-F238E27FC236}">
                <a16:creationId xmlns:a16="http://schemas.microsoft.com/office/drawing/2014/main" id="{F48CA2A8-D8A4-4764-8BBD-78B3E2EC1722}"/>
              </a:ext>
            </a:extLst>
          </p:cNvPr>
          <p:cNvGrpSpPr/>
          <p:nvPr/>
        </p:nvGrpSpPr>
        <p:grpSpPr>
          <a:xfrm>
            <a:off x="6505872" y="4613875"/>
            <a:ext cx="5111749" cy="1557844"/>
            <a:chOff x="0" y="0"/>
            <a:chExt cx="3335018" cy="819580"/>
          </a:xfrm>
        </p:grpSpPr>
        <p:sp>
          <p:nvSpPr>
            <p:cNvPr id="142" name="Freeform 4">
              <a:extLst>
                <a:ext uri="{FF2B5EF4-FFF2-40B4-BE49-F238E27FC236}">
                  <a16:creationId xmlns:a16="http://schemas.microsoft.com/office/drawing/2014/main" id="{8FE1D928-51BE-4A18-BA05-15F8D4068613}"/>
                </a:ext>
              </a:extLst>
            </p:cNvPr>
            <p:cNvSpPr/>
            <p:nvPr/>
          </p:nvSpPr>
          <p:spPr>
            <a:xfrm>
              <a:off x="0" y="0"/>
              <a:ext cx="3335019" cy="819580"/>
            </a:xfrm>
            <a:custGeom>
              <a:avLst/>
              <a:gdLst/>
              <a:ahLst/>
              <a:cxnLst/>
              <a:rect l="l" t="t" r="r" b="b"/>
              <a:pathLst>
                <a:path w="3335019" h="819580">
                  <a:moveTo>
                    <a:pt x="0" y="0"/>
                  </a:moveTo>
                  <a:lnTo>
                    <a:pt x="3335019" y="0"/>
                  </a:lnTo>
                  <a:lnTo>
                    <a:pt x="3335019" y="819580"/>
                  </a:lnTo>
                  <a:lnTo>
                    <a:pt x="0" y="8195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B0C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TextBox 5">
              <a:extLst>
                <a:ext uri="{FF2B5EF4-FFF2-40B4-BE49-F238E27FC236}">
                  <a16:creationId xmlns:a16="http://schemas.microsoft.com/office/drawing/2014/main" id="{56F55F07-D4A9-49B7-92B1-A9EE50FA96BC}"/>
                </a:ext>
              </a:extLst>
            </p:cNvPr>
            <p:cNvSpPr txBox="1"/>
            <p:nvPr/>
          </p:nvSpPr>
          <p:spPr>
            <a:xfrm>
              <a:off x="0" y="-57150"/>
              <a:ext cx="3335018" cy="876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6">
            <a:extLst>
              <a:ext uri="{FF2B5EF4-FFF2-40B4-BE49-F238E27FC236}">
                <a16:creationId xmlns:a16="http://schemas.microsoft.com/office/drawing/2014/main" id="{33868A4A-DC23-403E-94B9-BC1EFC61FA3C}"/>
              </a:ext>
            </a:extLst>
          </p:cNvPr>
          <p:cNvGrpSpPr/>
          <p:nvPr/>
        </p:nvGrpSpPr>
        <p:grpSpPr>
          <a:xfrm>
            <a:off x="6579693" y="4709618"/>
            <a:ext cx="4964106" cy="1416754"/>
            <a:chOff x="0" y="0"/>
            <a:chExt cx="3681803" cy="819580"/>
          </a:xfrm>
        </p:grpSpPr>
        <p:sp>
          <p:nvSpPr>
            <p:cNvPr id="145" name="Freeform 7">
              <a:extLst>
                <a:ext uri="{FF2B5EF4-FFF2-40B4-BE49-F238E27FC236}">
                  <a16:creationId xmlns:a16="http://schemas.microsoft.com/office/drawing/2014/main" id="{B0D1791E-2A94-4F3F-872B-D013FF0A7019}"/>
                </a:ext>
              </a:extLst>
            </p:cNvPr>
            <p:cNvSpPr/>
            <p:nvPr/>
          </p:nvSpPr>
          <p:spPr>
            <a:xfrm>
              <a:off x="0" y="0"/>
              <a:ext cx="3681803" cy="819580"/>
            </a:xfrm>
            <a:custGeom>
              <a:avLst/>
              <a:gdLst/>
              <a:ahLst/>
              <a:cxnLst/>
              <a:rect l="l" t="t" r="r" b="b"/>
              <a:pathLst>
                <a:path w="3681803" h="819580">
                  <a:moveTo>
                    <a:pt x="0" y="0"/>
                  </a:moveTo>
                  <a:lnTo>
                    <a:pt x="3681803" y="0"/>
                  </a:lnTo>
                  <a:lnTo>
                    <a:pt x="3681803" y="819580"/>
                  </a:lnTo>
                  <a:lnTo>
                    <a:pt x="0" y="819580"/>
                  </a:lnTo>
                  <a:close/>
                </a:path>
              </a:pathLst>
            </a:custGeom>
            <a:gradFill rotWithShape="1">
              <a:gsLst>
                <a:gs pos="0">
                  <a:srgbClr val="002960">
                    <a:alpha val="100000"/>
                  </a:srgbClr>
                </a:gs>
                <a:gs pos="100000">
                  <a:srgbClr val="0A007D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TextBox 8">
              <a:extLst>
                <a:ext uri="{FF2B5EF4-FFF2-40B4-BE49-F238E27FC236}">
                  <a16:creationId xmlns:a16="http://schemas.microsoft.com/office/drawing/2014/main" id="{93196096-6FBA-4AA4-9751-43DDA7677A21}"/>
                </a:ext>
              </a:extLst>
            </p:cNvPr>
            <p:cNvSpPr txBox="1"/>
            <p:nvPr/>
          </p:nvSpPr>
          <p:spPr>
            <a:xfrm>
              <a:off x="0" y="-57150"/>
              <a:ext cx="3681803" cy="876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9">
            <a:extLst>
              <a:ext uri="{FF2B5EF4-FFF2-40B4-BE49-F238E27FC236}">
                <a16:creationId xmlns:a16="http://schemas.microsoft.com/office/drawing/2014/main" id="{468E873B-75B6-4312-B0F1-6ADDB0011C4C}"/>
              </a:ext>
            </a:extLst>
          </p:cNvPr>
          <p:cNvGrpSpPr/>
          <p:nvPr/>
        </p:nvGrpSpPr>
        <p:grpSpPr>
          <a:xfrm>
            <a:off x="6732656" y="4783953"/>
            <a:ext cx="207893" cy="1288007"/>
            <a:chOff x="0" y="0"/>
            <a:chExt cx="1337867" cy="1342219"/>
          </a:xfrm>
        </p:grpSpPr>
        <p:sp>
          <p:nvSpPr>
            <p:cNvPr id="148" name="Freeform 10">
              <a:extLst>
                <a:ext uri="{FF2B5EF4-FFF2-40B4-BE49-F238E27FC236}">
                  <a16:creationId xmlns:a16="http://schemas.microsoft.com/office/drawing/2014/main" id="{F532B73A-D0DF-4AA5-AFBB-1CFFF4BB8956}"/>
                </a:ext>
              </a:extLst>
            </p:cNvPr>
            <p:cNvSpPr/>
            <p:nvPr/>
          </p:nvSpPr>
          <p:spPr>
            <a:xfrm>
              <a:off x="0" y="0"/>
              <a:ext cx="1337867" cy="1342219"/>
            </a:xfrm>
            <a:custGeom>
              <a:avLst/>
              <a:gdLst/>
              <a:ahLst/>
              <a:cxnLst/>
              <a:rect l="l" t="t" r="r" b="b"/>
              <a:pathLst>
                <a:path w="1337867" h="1342219">
                  <a:moveTo>
                    <a:pt x="0" y="0"/>
                  </a:moveTo>
                  <a:lnTo>
                    <a:pt x="1337867" y="0"/>
                  </a:lnTo>
                  <a:lnTo>
                    <a:pt x="1337867" y="1342219"/>
                  </a:lnTo>
                  <a:lnTo>
                    <a:pt x="0" y="1342219"/>
                  </a:lnTo>
                  <a:close/>
                </a:path>
              </a:pathLst>
            </a:custGeom>
            <a:gradFill rotWithShape="1">
              <a:gsLst>
                <a:gs pos="0">
                  <a:srgbClr val="FFDB5A">
                    <a:alpha val="100000"/>
                  </a:srgbClr>
                </a:gs>
                <a:gs pos="100000">
                  <a:srgbClr val="FFCF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TextBox 11">
              <a:extLst>
                <a:ext uri="{FF2B5EF4-FFF2-40B4-BE49-F238E27FC236}">
                  <a16:creationId xmlns:a16="http://schemas.microsoft.com/office/drawing/2014/main" id="{CD2C0E18-5526-4577-BBB8-ACB6844EC9A5}"/>
                </a:ext>
              </a:extLst>
            </p:cNvPr>
            <p:cNvSpPr txBox="1"/>
            <p:nvPr/>
          </p:nvSpPr>
          <p:spPr>
            <a:xfrm>
              <a:off x="0" y="-57150"/>
              <a:ext cx="1337867" cy="1399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0" name="Freeform 12">
            <a:extLst>
              <a:ext uri="{FF2B5EF4-FFF2-40B4-BE49-F238E27FC236}">
                <a16:creationId xmlns:a16="http://schemas.microsoft.com/office/drawing/2014/main" id="{C8D885F7-5F87-45CA-8957-D6F5EA9814CF}"/>
              </a:ext>
            </a:extLst>
          </p:cNvPr>
          <p:cNvSpPr/>
          <p:nvPr/>
        </p:nvSpPr>
        <p:spPr>
          <a:xfrm>
            <a:off x="6745801" y="5281830"/>
            <a:ext cx="177349" cy="171274"/>
          </a:xfrm>
          <a:custGeom>
            <a:avLst/>
            <a:gdLst/>
            <a:ahLst/>
            <a:cxnLst/>
            <a:rect l="l" t="t" r="r" b="b"/>
            <a:pathLst>
              <a:path w="491322" h="374633">
                <a:moveTo>
                  <a:pt x="0" y="0"/>
                </a:moveTo>
                <a:lnTo>
                  <a:pt x="491322" y="0"/>
                </a:lnTo>
                <a:lnTo>
                  <a:pt x="491322" y="374634"/>
                </a:lnTo>
                <a:lnTo>
                  <a:pt x="0" y="37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B58F2E1-F9F9-4E85-A29B-4B77B218BFD3}"/>
              </a:ext>
            </a:extLst>
          </p:cNvPr>
          <p:cNvSpPr txBox="1"/>
          <p:nvPr/>
        </p:nvSpPr>
        <p:spPr>
          <a:xfrm>
            <a:off x="6940549" y="4811122"/>
            <a:ext cx="46770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Mendorong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pemerintah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daerah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lebih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kreatif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inovatif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mencari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sumber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pembiayaan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Pembangunan Daerah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antara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lain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skema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KPBU,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pemanfaatan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Barang Milik Daerah dan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mendorong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BUMD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memberikan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kontribusi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terhadap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peningkatan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PAD.</a:t>
            </a:r>
          </a:p>
        </p:txBody>
      </p:sp>
      <p:sp>
        <p:nvSpPr>
          <p:cNvPr id="187" name="AutoShape 24">
            <a:extLst>
              <a:ext uri="{FF2B5EF4-FFF2-40B4-BE49-F238E27FC236}">
                <a16:creationId xmlns:a16="http://schemas.microsoft.com/office/drawing/2014/main" id="{943EB675-B968-4038-B342-7D68D1CAA638}"/>
              </a:ext>
            </a:extLst>
          </p:cNvPr>
          <p:cNvSpPr/>
          <p:nvPr/>
        </p:nvSpPr>
        <p:spPr>
          <a:xfrm flipH="1" flipV="1">
            <a:off x="6096000" y="1143001"/>
            <a:ext cx="41829" cy="5211871"/>
          </a:xfrm>
          <a:prstGeom prst="line">
            <a:avLst/>
          </a:prstGeom>
          <a:ln w="57150" cap="flat">
            <a:solidFill>
              <a:schemeClr val="accent2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72458163-E5B5-4E0F-83C6-8B8A81CF07D2}"/>
              </a:ext>
            </a:extLst>
          </p:cNvPr>
          <p:cNvSpPr txBox="1"/>
          <p:nvPr/>
        </p:nvSpPr>
        <p:spPr>
          <a:xfrm>
            <a:off x="2826448" y="320018"/>
            <a:ext cx="733259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PENYUSUNAN APBD TA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D4C7E0-1DB1-CDF1-4885-60D5976BA8DE}"/>
              </a:ext>
            </a:extLst>
          </p:cNvPr>
          <p:cNvGrpSpPr/>
          <p:nvPr/>
        </p:nvGrpSpPr>
        <p:grpSpPr>
          <a:xfrm>
            <a:off x="6739451" y="1246109"/>
            <a:ext cx="4616165" cy="1273515"/>
            <a:chOff x="2074511" y="1697221"/>
            <a:chExt cx="5556950" cy="1281095"/>
          </a:xfrm>
        </p:grpSpPr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006921D2-3E96-3629-310D-107BB51656E5}"/>
                </a:ext>
              </a:extLst>
            </p:cNvPr>
            <p:cNvGrpSpPr/>
            <p:nvPr/>
          </p:nvGrpSpPr>
          <p:grpSpPr>
            <a:xfrm>
              <a:off x="2074511" y="1697221"/>
              <a:ext cx="5556950" cy="1281095"/>
              <a:chOff x="0" y="-38100"/>
              <a:chExt cx="1559571" cy="298166"/>
            </a:xfrm>
          </p:grpSpPr>
          <p:sp>
            <p:nvSpPr>
              <p:cNvPr id="11" name="Freeform 20">
                <a:extLst>
                  <a:ext uri="{FF2B5EF4-FFF2-40B4-BE49-F238E27FC236}">
                    <a16:creationId xmlns:a16="http://schemas.microsoft.com/office/drawing/2014/main" id="{704406E6-3805-FA95-9278-F51C9527B2BD}"/>
                  </a:ext>
                </a:extLst>
              </p:cNvPr>
              <p:cNvSpPr/>
              <p:nvPr/>
            </p:nvSpPr>
            <p:spPr>
              <a:xfrm>
                <a:off x="0" y="0"/>
                <a:ext cx="1559571" cy="155670"/>
              </a:xfrm>
              <a:custGeom>
                <a:avLst/>
                <a:gdLst/>
                <a:ahLst/>
                <a:cxnLst/>
                <a:rect l="l" t="t" r="r" b="b"/>
                <a:pathLst>
                  <a:path w="1559571" h="260066">
                    <a:moveTo>
                      <a:pt x="130033" y="0"/>
                    </a:moveTo>
                    <a:lnTo>
                      <a:pt x="1429539" y="0"/>
                    </a:lnTo>
                    <a:cubicBezTo>
                      <a:pt x="1464025" y="0"/>
                      <a:pt x="1497100" y="13700"/>
                      <a:pt x="1521486" y="38086"/>
                    </a:cubicBezTo>
                    <a:cubicBezTo>
                      <a:pt x="1545872" y="62472"/>
                      <a:pt x="1559571" y="95546"/>
                      <a:pt x="1559571" y="130033"/>
                    </a:cubicBezTo>
                    <a:lnTo>
                      <a:pt x="1559571" y="130033"/>
                    </a:lnTo>
                    <a:cubicBezTo>
                      <a:pt x="1559571" y="201848"/>
                      <a:pt x="1501354" y="260066"/>
                      <a:pt x="1429539" y="260066"/>
                    </a:cubicBezTo>
                    <a:lnTo>
                      <a:pt x="130033" y="260066"/>
                    </a:lnTo>
                    <a:cubicBezTo>
                      <a:pt x="95546" y="260066"/>
                      <a:pt x="62472" y="246366"/>
                      <a:pt x="38086" y="221980"/>
                    </a:cubicBezTo>
                    <a:cubicBezTo>
                      <a:pt x="13700" y="197594"/>
                      <a:pt x="0" y="164520"/>
                      <a:pt x="0" y="130033"/>
                    </a:cubicBezTo>
                    <a:lnTo>
                      <a:pt x="0" y="130033"/>
                    </a:lnTo>
                    <a:cubicBezTo>
                      <a:pt x="0" y="95546"/>
                      <a:pt x="13700" y="62472"/>
                      <a:pt x="38086" y="38086"/>
                    </a:cubicBezTo>
                    <a:cubicBezTo>
                      <a:pt x="62472" y="13700"/>
                      <a:pt x="95546" y="0"/>
                      <a:pt x="130033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Box 21">
                <a:extLst>
                  <a:ext uri="{FF2B5EF4-FFF2-40B4-BE49-F238E27FC236}">
                    <a16:creationId xmlns:a16="http://schemas.microsoft.com/office/drawing/2014/main" id="{785D1B57-91DE-A2BF-B91D-BE0830AC828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59571" cy="298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FF7CD4-00C5-CB83-1DF5-E2889FF19D8F}"/>
                </a:ext>
              </a:extLst>
            </p:cNvPr>
            <p:cNvSpPr txBox="1"/>
            <p:nvPr/>
          </p:nvSpPr>
          <p:spPr>
            <a:xfrm>
              <a:off x="2074511" y="1943100"/>
              <a:ext cx="5556949" cy="547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4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Perencanaan</a:t>
              </a:r>
              <a:r>
                <a:rPr kumimoji="0" lang="en-ID" sz="14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dan </a:t>
              </a:r>
              <a:r>
                <a:rPr kumimoji="0" lang="en-ID" sz="14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Penganggaran</a:t>
              </a:r>
              <a:r>
                <a:rPr kumimoji="0" lang="en-ID" sz="14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yang Selaras </a:t>
              </a:r>
              <a:r>
                <a:rPr kumimoji="0" lang="en-ID" sz="14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dengan</a:t>
              </a:r>
              <a:r>
                <a:rPr kumimoji="0" lang="en-ID" sz="14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Arah </a:t>
              </a:r>
              <a:r>
                <a:rPr kumimoji="0" lang="en-ID" sz="14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Kebijakan</a:t>
              </a:r>
              <a:r>
                <a:rPr kumimoji="0" lang="en-ID" sz="14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Nasional </a:t>
              </a:r>
              <a:endPara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5A92DB-895D-F292-5A6D-655CC5AB53E8}"/>
              </a:ext>
            </a:extLst>
          </p:cNvPr>
          <p:cNvGrpSpPr/>
          <p:nvPr/>
        </p:nvGrpSpPr>
        <p:grpSpPr>
          <a:xfrm>
            <a:off x="950012" y="1267709"/>
            <a:ext cx="4616165" cy="1273515"/>
            <a:chOff x="2074511" y="1697221"/>
            <a:chExt cx="5556950" cy="1281095"/>
          </a:xfrm>
        </p:grpSpPr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id="{605DC642-81CE-1F60-005F-5D0AC2645525}"/>
                </a:ext>
              </a:extLst>
            </p:cNvPr>
            <p:cNvGrpSpPr/>
            <p:nvPr/>
          </p:nvGrpSpPr>
          <p:grpSpPr>
            <a:xfrm>
              <a:off x="2074511" y="1697221"/>
              <a:ext cx="5556950" cy="1281095"/>
              <a:chOff x="0" y="-38100"/>
              <a:chExt cx="1559571" cy="298166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54B3DA84-1C90-C15E-A020-28A22409FA4B}"/>
                  </a:ext>
                </a:extLst>
              </p:cNvPr>
              <p:cNvSpPr/>
              <p:nvPr/>
            </p:nvSpPr>
            <p:spPr>
              <a:xfrm>
                <a:off x="0" y="0"/>
                <a:ext cx="1559571" cy="155670"/>
              </a:xfrm>
              <a:custGeom>
                <a:avLst/>
                <a:gdLst/>
                <a:ahLst/>
                <a:cxnLst/>
                <a:rect l="l" t="t" r="r" b="b"/>
                <a:pathLst>
                  <a:path w="1559571" h="260066">
                    <a:moveTo>
                      <a:pt x="130033" y="0"/>
                    </a:moveTo>
                    <a:lnTo>
                      <a:pt x="1429539" y="0"/>
                    </a:lnTo>
                    <a:cubicBezTo>
                      <a:pt x="1464025" y="0"/>
                      <a:pt x="1497100" y="13700"/>
                      <a:pt x="1521486" y="38086"/>
                    </a:cubicBezTo>
                    <a:cubicBezTo>
                      <a:pt x="1545872" y="62472"/>
                      <a:pt x="1559571" y="95546"/>
                      <a:pt x="1559571" y="130033"/>
                    </a:cubicBezTo>
                    <a:lnTo>
                      <a:pt x="1559571" y="130033"/>
                    </a:lnTo>
                    <a:cubicBezTo>
                      <a:pt x="1559571" y="201848"/>
                      <a:pt x="1501354" y="260066"/>
                      <a:pt x="1429539" y="260066"/>
                    </a:cubicBezTo>
                    <a:lnTo>
                      <a:pt x="130033" y="260066"/>
                    </a:lnTo>
                    <a:cubicBezTo>
                      <a:pt x="95546" y="260066"/>
                      <a:pt x="62472" y="246366"/>
                      <a:pt x="38086" y="221980"/>
                    </a:cubicBezTo>
                    <a:cubicBezTo>
                      <a:pt x="13700" y="197594"/>
                      <a:pt x="0" y="164520"/>
                      <a:pt x="0" y="130033"/>
                    </a:cubicBezTo>
                    <a:lnTo>
                      <a:pt x="0" y="130033"/>
                    </a:lnTo>
                    <a:cubicBezTo>
                      <a:pt x="0" y="95546"/>
                      <a:pt x="13700" y="62472"/>
                      <a:pt x="38086" y="38086"/>
                    </a:cubicBezTo>
                    <a:cubicBezTo>
                      <a:pt x="62472" y="13700"/>
                      <a:pt x="95546" y="0"/>
                      <a:pt x="130033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21">
                <a:extLst>
                  <a:ext uri="{FF2B5EF4-FFF2-40B4-BE49-F238E27FC236}">
                    <a16:creationId xmlns:a16="http://schemas.microsoft.com/office/drawing/2014/main" id="{D991C3FA-C7B3-4C08-EF15-EA8457BC277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59571" cy="298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0CF454-55AB-AF8B-75E6-D4E426F5F229}"/>
                </a:ext>
              </a:extLst>
            </p:cNvPr>
            <p:cNvSpPr txBox="1"/>
            <p:nvPr/>
          </p:nvSpPr>
          <p:spPr>
            <a:xfrm>
              <a:off x="2074511" y="1943100"/>
              <a:ext cx="5556949" cy="58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S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inkronisasi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dan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konsistensi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arah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kebijakan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fiskal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daerah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FADEB5-769D-BBED-7DC6-8B168B799417}"/>
              </a:ext>
            </a:extLst>
          </p:cNvPr>
          <p:cNvGrpSpPr/>
          <p:nvPr/>
        </p:nvGrpSpPr>
        <p:grpSpPr>
          <a:xfrm>
            <a:off x="970118" y="3712683"/>
            <a:ext cx="4616165" cy="1273515"/>
            <a:chOff x="2074511" y="1697221"/>
            <a:chExt cx="5556950" cy="1281095"/>
          </a:xfrm>
        </p:grpSpPr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3743B251-388B-A70C-8E38-EA13B9CEF739}"/>
                </a:ext>
              </a:extLst>
            </p:cNvPr>
            <p:cNvGrpSpPr/>
            <p:nvPr/>
          </p:nvGrpSpPr>
          <p:grpSpPr>
            <a:xfrm>
              <a:off x="2074511" y="1697221"/>
              <a:ext cx="5556950" cy="1281095"/>
              <a:chOff x="0" y="-38100"/>
              <a:chExt cx="1559571" cy="298166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1CA3FB0-EAE8-C656-366C-0BC50F49964E}"/>
                  </a:ext>
                </a:extLst>
              </p:cNvPr>
              <p:cNvSpPr/>
              <p:nvPr/>
            </p:nvSpPr>
            <p:spPr>
              <a:xfrm>
                <a:off x="0" y="0"/>
                <a:ext cx="1559571" cy="155670"/>
              </a:xfrm>
              <a:custGeom>
                <a:avLst/>
                <a:gdLst/>
                <a:ahLst/>
                <a:cxnLst/>
                <a:rect l="l" t="t" r="r" b="b"/>
                <a:pathLst>
                  <a:path w="1559571" h="260066">
                    <a:moveTo>
                      <a:pt x="130033" y="0"/>
                    </a:moveTo>
                    <a:lnTo>
                      <a:pt x="1429539" y="0"/>
                    </a:lnTo>
                    <a:cubicBezTo>
                      <a:pt x="1464025" y="0"/>
                      <a:pt x="1497100" y="13700"/>
                      <a:pt x="1521486" y="38086"/>
                    </a:cubicBezTo>
                    <a:cubicBezTo>
                      <a:pt x="1545872" y="62472"/>
                      <a:pt x="1559571" y="95546"/>
                      <a:pt x="1559571" y="130033"/>
                    </a:cubicBezTo>
                    <a:lnTo>
                      <a:pt x="1559571" y="130033"/>
                    </a:lnTo>
                    <a:cubicBezTo>
                      <a:pt x="1559571" y="201848"/>
                      <a:pt x="1501354" y="260066"/>
                      <a:pt x="1429539" y="260066"/>
                    </a:cubicBezTo>
                    <a:lnTo>
                      <a:pt x="130033" y="260066"/>
                    </a:lnTo>
                    <a:cubicBezTo>
                      <a:pt x="95546" y="260066"/>
                      <a:pt x="62472" y="246366"/>
                      <a:pt x="38086" y="221980"/>
                    </a:cubicBezTo>
                    <a:cubicBezTo>
                      <a:pt x="13700" y="197594"/>
                      <a:pt x="0" y="164520"/>
                      <a:pt x="0" y="130033"/>
                    </a:cubicBezTo>
                    <a:lnTo>
                      <a:pt x="0" y="130033"/>
                    </a:lnTo>
                    <a:cubicBezTo>
                      <a:pt x="0" y="95546"/>
                      <a:pt x="13700" y="62472"/>
                      <a:pt x="38086" y="38086"/>
                    </a:cubicBezTo>
                    <a:cubicBezTo>
                      <a:pt x="62472" y="13700"/>
                      <a:pt x="95546" y="0"/>
                      <a:pt x="130033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FF20C4-B59B-B7A7-251A-CC7C90B2CB6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59571" cy="298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7FE864-2222-A4FC-C414-88009C2218C1}"/>
                </a:ext>
              </a:extLst>
            </p:cNvPr>
            <p:cNvSpPr txBox="1"/>
            <p:nvPr/>
          </p:nvSpPr>
          <p:spPr>
            <a:xfrm>
              <a:off x="2074511" y="1943100"/>
              <a:ext cx="5556949" cy="34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Belanja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Kebutuhan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Minimum dan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Layanan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Publik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892EC2-80A8-676B-497A-744F841B01F8}"/>
              </a:ext>
            </a:extLst>
          </p:cNvPr>
          <p:cNvGrpSpPr/>
          <p:nvPr/>
        </p:nvGrpSpPr>
        <p:grpSpPr>
          <a:xfrm>
            <a:off x="6786996" y="3697230"/>
            <a:ext cx="4616165" cy="1273515"/>
            <a:chOff x="2074511" y="1697221"/>
            <a:chExt cx="5556950" cy="1281095"/>
          </a:xfrm>
        </p:grpSpPr>
        <p:grpSp>
          <p:nvGrpSpPr>
            <p:cNvPr id="24" name="Group 19">
              <a:extLst>
                <a:ext uri="{FF2B5EF4-FFF2-40B4-BE49-F238E27FC236}">
                  <a16:creationId xmlns:a16="http://schemas.microsoft.com/office/drawing/2014/main" id="{97F13E12-2719-AF99-997F-D5A6952806E0}"/>
                </a:ext>
              </a:extLst>
            </p:cNvPr>
            <p:cNvGrpSpPr/>
            <p:nvPr/>
          </p:nvGrpSpPr>
          <p:grpSpPr>
            <a:xfrm>
              <a:off x="2074511" y="1697221"/>
              <a:ext cx="5556950" cy="1281095"/>
              <a:chOff x="0" y="-38100"/>
              <a:chExt cx="1559571" cy="298166"/>
            </a:xfrm>
          </p:grpSpPr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id="{64037DCA-85F2-A968-6BE8-006DC6004937}"/>
                  </a:ext>
                </a:extLst>
              </p:cNvPr>
              <p:cNvSpPr/>
              <p:nvPr/>
            </p:nvSpPr>
            <p:spPr>
              <a:xfrm>
                <a:off x="0" y="0"/>
                <a:ext cx="1559571" cy="155670"/>
              </a:xfrm>
              <a:custGeom>
                <a:avLst/>
                <a:gdLst/>
                <a:ahLst/>
                <a:cxnLst/>
                <a:rect l="l" t="t" r="r" b="b"/>
                <a:pathLst>
                  <a:path w="1559571" h="260066">
                    <a:moveTo>
                      <a:pt x="130033" y="0"/>
                    </a:moveTo>
                    <a:lnTo>
                      <a:pt x="1429539" y="0"/>
                    </a:lnTo>
                    <a:cubicBezTo>
                      <a:pt x="1464025" y="0"/>
                      <a:pt x="1497100" y="13700"/>
                      <a:pt x="1521486" y="38086"/>
                    </a:cubicBezTo>
                    <a:cubicBezTo>
                      <a:pt x="1545872" y="62472"/>
                      <a:pt x="1559571" y="95546"/>
                      <a:pt x="1559571" y="130033"/>
                    </a:cubicBezTo>
                    <a:lnTo>
                      <a:pt x="1559571" y="130033"/>
                    </a:lnTo>
                    <a:cubicBezTo>
                      <a:pt x="1559571" y="201848"/>
                      <a:pt x="1501354" y="260066"/>
                      <a:pt x="1429539" y="260066"/>
                    </a:cubicBezTo>
                    <a:lnTo>
                      <a:pt x="130033" y="260066"/>
                    </a:lnTo>
                    <a:cubicBezTo>
                      <a:pt x="95546" y="260066"/>
                      <a:pt x="62472" y="246366"/>
                      <a:pt x="38086" y="221980"/>
                    </a:cubicBezTo>
                    <a:cubicBezTo>
                      <a:pt x="13700" y="197594"/>
                      <a:pt x="0" y="164520"/>
                      <a:pt x="0" y="130033"/>
                    </a:cubicBezTo>
                    <a:lnTo>
                      <a:pt x="0" y="130033"/>
                    </a:lnTo>
                    <a:cubicBezTo>
                      <a:pt x="0" y="95546"/>
                      <a:pt x="13700" y="62472"/>
                      <a:pt x="38086" y="38086"/>
                    </a:cubicBezTo>
                    <a:cubicBezTo>
                      <a:pt x="62472" y="13700"/>
                      <a:pt x="95546" y="0"/>
                      <a:pt x="130033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21">
                <a:extLst>
                  <a:ext uri="{FF2B5EF4-FFF2-40B4-BE49-F238E27FC236}">
                    <a16:creationId xmlns:a16="http://schemas.microsoft.com/office/drawing/2014/main" id="{FB2AEAF4-DF4F-97C3-D476-B5366C048EE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59571" cy="298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4FCBDD-9FBD-7760-4BB2-87CD32567A69}"/>
                </a:ext>
              </a:extLst>
            </p:cNvPr>
            <p:cNvSpPr txBox="1"/>
            <p:nvPr/>
          </p:nvSpPr>
          <p:spPr>
            <a:xfrm>
              <a:off x="2074511" y="1943100"/>
              <a:ext cx="5556949" cy="650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Kreatif</a:t>
              </a: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dan </a:t>
              </a:r>
              <a:r>
                <a:rPr kumimoji="0" lang="en-ID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Inovatif</a:t>
              </a: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ID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dalam</a:t>
              </a: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ID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Mencari</a:t>
              </a: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ID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Sumber</a:t>
              </a: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ID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Pembiayaan</a:t>
              </a: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Lain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object 31">
            <a:extLst>
              <a:ext uri="{FF2B5EF4-FFF2-40B4-BE49-F238E27FC236}">
                <a16:creationId xmlns:a16="http://schemas.microsoft.com/office/drawing/2014/main" id="{F684531B-A231-9331-CF02-D3E37D937961}"/>
              </a:ext>
            </a:extLst>
          </p:cNvPr>
          <p:cNvSpPr txBox="1">
            <a:spLocks/>
          </p:cNvSpPr>
          <p:nvPr/>
        </p:nvSpPr>
        <p:spPr>
          <a:xfrm>
            <a:off x="11475973" y="6501656"/>
            <a:ext cx="631190" cy="31290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A2BDF6-0210-3A50-3E72-90A199993D3F}"/>
              </a:ext>
            </a:extLst>
          </p:cNvPr>
          <p:cNvGrpSpPr/>
          <p:nvPr/>
        </p:nvGrpSpPr>
        <p:grpSpPr>
          <a:xfrm>
            <a:off x="577578" y="103642"/>
            <a:ext cx="2932726" cy="568121"/>
            <a:chOff x="1770895" y="-258319"/>
            <a:chExt cx="2932726" cy="56812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763D3F-069B-F467-002C-71AE9BF39B23}"/>
                </a:ext>
              </a:extLst>
            </p:cNvPr>
            <p:cNvSpPr txBox="1"/>
            <p:nvPr/>
          </p:nvSpPr>
          <p:spPr>
            <a:xfrm>
              <a:off x="1770895" y="-258319"/>
              <a:ext cx="2932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26C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KEMENTERIAN DALAM NEGERI</a:t>
              </a:r>
              <a:endPara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44526C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7C7A9D-D6D6-4A29-0681-E5F52E238943}"/>
                </a:ext>
              </a:extLst>
            </p:cNvPr>
            <p:cNvSpPr txBox="1"/>
            <p:nvPr/>
          </p:nvSpPr>
          <p:spPr>
            <a:xfrm>
              <a:off x="1770895" y="32803"/>
              <a:ext cx="1764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526C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REPUBLIK INDONESIA</a:t>
              </a:r>
              <a:endPara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44526C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7" name="Picture 36" descr="Logo">
            <a:extLst>
              <a:ext uri="{FF2B5EF4-FFF2-40B4-BE49-F238E27FC236}">
                <a16:creationId xmlns:a16="http://schemas.microsoft.com/office/drawing/2014/main" id="{6442B81F-B5A1-BCFD-AF7A-59AC43FF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1" y="103642"/>
            <a:ext cx="487694" cy="6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76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E2FA4516-6364-3179-E6D6-0E5888BEA665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9E07233A-B2B6-76B1-F66F-68D686375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158" y="66338"/>
            <a:ext cx="7016750" cy="990600"/>
          </a:xfrm>
          <a:prstGeom prst="rect">
            <a:avLst/>
          </a:prstGeom>
          <a:solidFill>
            <a:schemeClr val="accent4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KEKUASAAN PENGELOLAAN KEUANGAN NEGARA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MERUPAKAN </a:t>
            </a:r>
            <a:r>
              <a:rPr lang="en-US" b="1" dirty="0">
                <a:solidFill>
                  <a:prstClr val="black"/>
                </a:solidFill>
                <a:highlight>
                  <a:srgbClr val="FFFF00"/>
                </a:highlight>
                <a:latin typeface="Arial" pitchFamily="34" charset="0"/>
              </a:rPr>
              <a:t>BAGIAN DARI KEKUASAAN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highlight>
                  <a:srgbClr val="FFFF00"/>
                </a:highlight>
                <a:latin typeface="Arial" pitchFamily="34" charset="0"/>
              </a:rPr>
              <a:t>PEMERINTAHAN</a:t>
            </a:r>
          </a:p>
        </p:txBody>
      </p:sp>
      <p:sp>
        <p:nvSpPr>
          <p:cNvPr id="30" name="AutoShape 10">
            <a:extLst>
              <a:ext uri="{FF2B5EF4-FFF2-40B4-BE49-F238E27FC236}">
                <a16:creationId xmlns:a16="http://schemas.microsoft.com/office/drawing/2014/main" id="{41CC7A1D-AF52-0662-32A8-7A79E545D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08" y="1056939"/>
            <a:ext cx="1733550" cy="341313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455D47E0-29C0-4B6B-DF79-A53D6AF18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158" y="1420476"/>
            <a:ext cx="701675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Gill Sans MT"/>
              </a:rPr>
              <a:t>PRESIDEN </a:t>
            </a:r>
            <a:r>
              <a:rPr lang="en-US" sz="2400" b="1" dirty="0" err="1">
                <a:solidFill>
                  <a:prstClr val="black"/>
                </a:solidFill>
                <a:latin typeface="Gill Sans MT"/>
              </a:rPr>
              <a:t>selaku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PKPKN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3399"/>
                </a:solidFill>
                <a:latin typeface="Gill Sans MT"/>
              </a:rPr>
              <a:t>(</a:t>
            </a:r>
            <a:r>
              <a:rPr lang="en-US" b="1" dirty="0" err="1">
                <a:solidFill>
                  <a:srgbClr val="003399"/>
                </a:solidFill>
                <a:latin typeface="Gill Sans MT"/>
              </a:rPr>
              <a:t>Pasal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 6 </a:t>
            </a:r>
            <a:r>
              <a:rPr lang="en-US" b="1" dirty="0" err="1">
                <a:solidFill>
                  <a:srgbClr val="003399"/>
                </a:solidFill>
                <a:latin typeface="Gill Sans MT"/>
              </a:rPr>
              <a:t>ayat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 (1) </a:t>
            </a:r>
            <a:r>
              <a:rPr lang="en-US" b="1" dirty="0" err="1">
                <a:solidFill>
                  <a:srgbClr val="003399"/>
                </a:solidFill>
                <a:latin typeface="Gill Sans MT"/>
              </a:rPr>
              <a:t>dan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 </a:t>
            </a:r>
            <a:r>
              <a:rPr lang="en-US" b="1" dirty="0" err="1">
                <a:solidFill>
                  <a:srgbClr val="003399"/>
                </a:solidFill>
                <a:latin typeface="Gill Sans MT"/>
              </a:rPr>
              <a:t>Pasal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 7 </a:t>
            </a:r>
            <a:r>
              <a:rPr lang="en-US" b="1" dirty="0" err="1">
                <a:solidFill>
                  <a:srgbClr val="003399"/>
                </a:solidFill>
                <a:latin typeface="Gill Sans MT"/>
              </a:rPr>
              <a:t>ayat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 (1)  UU 17/2003</a:t>
            </a: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91461412-E008-6E1C-345D-6410B3318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034" y="2679364"/>
            <a:ext cx="3216275" cy="1089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b="1" dirty="0">
                <a:solidFill>
                  <a:prstClr val="black"/>
                </a:solidFill>
                <a:latin typeface="Gill Sans MT"/>
              </a:rPr>
              <a:t>PIMPINAN K/L selaku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b="1" dirty="0">
                <a:solidFill>
                  <a:srgbClr val="003399"/>
                </a:solidFill>
                <a:latin typeface="Gill Sans MT"/>
              </a:rPr>
              <a:t>Pengguna Anggaran</a:t>
            </a:r>
            <a:endParaRPr lang="en-US" altLang="en-US" b="1" dirty="0">
              <a:solidFill>
                <a:srgbClr val="003399"/>
              </a:solidFill>
              <a:latin typeface="Gill Sans MT"/>
            </a:endParaRPr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1FC923D6-2057-3399-5A3B-1FED12FC4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647" y="2703177"/>
            <a:ext cx="5400675" cy="1317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b="1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MENKEU selaku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b="1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 </a:t>
            </a:r>
            <a:r>
              <a:rPr lang="en-US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PENG</a:t>
            </a:r>
            <a:r>
              <a:rPr lang="id-ID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ELOLA</a:t>
            </a:r>
            <a:r>
              <a:rPr lang="en-US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 FISKAL </a:t>
            </a:r>
            <a:r>
              <a:rPr lang="id-ID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&amp; </a:t>
            </a:r>
            <a:r>
              <a:rPr lang="en-US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 WAKIL PEM DLM </a:t>
            </a:r>
            <a:endParaRPr lang="id-ID" altLang="en-US" b="1" dirty="0">
              <a:solidFill>
                <a:srgbClr val="003399"/>
              </a:solidFill>
              <a:highlight>
                <a:srgbClr val="FFFF00"/>
              </a:highlight>
              <a:latin typeface="Gill Sans M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KEPEM KEKAYAAN NEG</a:t>
            </a:r>
            <a:r>
              <a:rPr lang="id-ID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ARA  </a:t>
            </a:r>
            <a:r>
              <a:rPr lang="en-US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Y</a:t>
            </a:r>
            <a:r>
              <a:rPr lang="id-ID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AN</a:t>
            </a:r>
            <a:r>
              <a:rPr lang="en-US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G</a:t>
            </a:r>
            <a:r>
              <a:rPr lang="id-ID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DIPISAHKAN</a:t>
            </a:r>
            <a:r>
              <a:rPr lang="id-ID" altLang="en-US" b="1" dirty="0">
                <a:solidFill>
                  <a:srgbClr val="003399"/>
                </a:solidFill>
                <a:latin typeface="Gill Sans MT"/>
              </a:rPr>
              <a:t> serta  BENDAHARA UMUM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b="1" dirty="0">
                <a:solidFill>
                  <a:srgbClr val="003399"/>
                </a:solidFill>
                <a:latin typeface="Gill Sans MT"/>
              </a:rPr>
              <a:t>NEGARA (BUN)</a:t>
            </a:r>
            <a:endParaRPr lang="en-US" altLang="en-US" b="1" dirty="0">
              <a:solidFill>
                <a:srgbClr val="003399"/>
              </a:solidFill>
              <a:latin typeface="Gill Sans M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6452B4-E606-7BDC-BB58-01E9715560AA}"/>
              </a:ext>
            </a:extLst>
          </p:cNvPr>
          <p:cNvSpPr/>
          <p:nvPr/>
        </p:nvSpPr>
        <p:spPr>
          <a:xfrm>
            <a:off x="1289984" y="1426827"/>
            <a:ext cx="1152525" cy="3317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b="1" dirty="0">
                <a:solidFill>
                  <a:srgbClr val="FF0000"/>
                </a:solidFill>
                <a:highlight>
                  <a:srgbClr val="FFFF00"/>
                </a:highlight>
                <a:latin typeface="Gill Sans MT"/>
              </a:rPr>
              <a:t>APBN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3C68618-4B94-AF37-366C-40B737B476D9}"/>
              </a:ext>
            </a:extLst>
          </p:cNvPr>
          <p:cNvCxnSpPr>
            <a:cxnSpLocks/>
          </p:cNvCxnSpPr>
          <p:nvPr/>
        </p:nvCxnSpPr>
        <p:spPr>
          <a:xfrm flipH="1">
            <a:off x="3703106" y="2124828"/>
            <a:ext cx="972108" cy="5546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A348B6-8AB2-C411-73FE-9DD307333050}"/>
              </a:ext>
            </a:extLst>
          </p:cNvPr>
          <p:cNvCxnSpPr/>
          <p:nvPr/>
        </p:nvCxnSpPr>
        <p:spPr>
          <a:xfrm>
            <a:off x="7716977" y="2118804"/>
            <a:ext cx="0" cy="560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9CDCD9-846F-4C3E-C4B3-84D09D579127}"/>
              </a:ext>
            </a:extLst>
          </p:cNvPr>
          <p:cNvCxnSpPr/>
          <p:nvPr/>
        </p:nvCxnSpPr>
        <p:spPr>
          <a:xfrm>
            <a:off x="9706908" y="1690351"/>
            <a:ext cx="72866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57C4F1-1181-5218-EA8B-3E41B2A8D0C2}"/>
              </a:ext>
            </a:extLst>
          </p:cNvPr>
          <p:cNvCxnSpPr/>
          <p:nvPr/>
        </p:nvCxnSpPr>
        <p:spPr>
          <a:xfrm>
            <a:off x="10191096" y="1763394"/>
            <a:ext cx="0" cy="372695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4C13626-C6AF-73B1-0CF7-BD1A0E1E10CD}"/>
              </a:ext>
            </a:extLst>
          </p:cNvPr>
          <p:cNvCxnSpPr/>
          <p:nvPr/>
        </p:nvCxnSpPr>
        <p:spPr>
          <a:xfrm flipH="1">
            <a:off x="9706908" y="5128875"/>
            <a:ext cx="72866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D00D1EC-2B22-5397-9927-125454081935}"/>
              </a:ext>
            </a:extLst>
          </p:cNvPr>
          <p:cNvSpPr/>
          <p:nvPr/>
        </p:nvSpPr>
        <p:spPr>
          <a:xfrm>
            <a:off x="2690158" y="5130464"/>
            <a:ext cx="7016750" cy="7921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b="1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GUBERNUR, BUPATI/WALIKOTA selaku PKPKD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3399"/>
                </a:solidFill>
                <a:latin typeface="Gill Sans MT"/>
              </a:rPr>
              <a:t>Pasal 6 </a:t>
            </a:r>
            <a:r>
              <a:rPr lang="en-US" b="1" dirty="0" err="1">
                <a:solidFill>
                  <a:srgbClr val="003399"/>
                </a:solidFill>
                <a:latin typeface="Gill Sans MT"/>
              </a:rPr>
              <a:t>ayat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 (1) dan </a:t>
            </a:r>
            <a:r>
              <a:rPr lang="en-US" b="1" dirty="0" err="1">
                <a:solidFill>
                  <a:srgbClr val="003399"/>
                </a:solidFill>
                <a:latin typeface="Gill Sans MT"/>
              </a:rPr>
              <a:t>ayat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  (2) UU 17/2003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d-ID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D2C5E5C-CC52-F5D7-2E03-CE2623D5E7BF}"/>
              </a:ext>
            </a:extLst>
          </p:cNvPr>
          <p:cNvSpPr/>
          <p:nvPr/>
        </p:nvSpPr>
        <p:spPr>
          <a:xfrm>
            <a:off x="1363009" y="5144752"/>
            <a:ext cx="1008063" cy="2873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b="1" dirty="0">
                <a:solidFill>
                  <a:srgbClr val="FF0000"/>
                </a:solidFill>
                <a:latin typeface="Gill Sans MT"/>
              </a:rPr>
              <a:t>APBD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14D3A83-A78E-1929-E644-0EC4CBA5915E}"/>
              </a:ext>
            </a:extLst>
          </p:cNvPr>
          <p:cNvSpPr/>
          <p:nvPr/>
        </p:nvSpPr>
        <p:spPr>
          <a:xfrm>
            <a:off x="4747559" y="2263438"/>
            <a:ext cx="1655763" cy="242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400" b="1" dirty="0">
                <a:solidFill>
                  <a:srgbClr val="FF0000"/>
                </a:solidFill>
                <a:latin typeface="Gill Sans MT"/>
              </a:rPr>
              <a:t>DIKUASAKAN</a:t>
            </a:r>
            <a:endParaRPr lang="id-ID" b="1" dirty="0">
              <a:solidFill>
                <a:srgbClr val="FF0000"/>
              </a:solidFill>
              <a:latin typeface="Gill Sans M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07F852-A6BC-11F2-DD7D-46352EB8C027}"/>
              </a:ext>
            </a:extLst>
          </p:cNvPr>
          <p:cNvSpPr/>
          <p:nvPr/>
        </p:nvSpPr>
        <p:spPr>
          <a:xfrm>
            <a:off x="8348008" y="2263438"/>
            <a:ext cx="1511300" cy="242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400" b="1" dirty="0">
                <a:solidFill>
                  <a:srgbClr val="FF0000"/>
                </a:solidFill>
                <a:latin typeface="Gill Sans MT"/>
              </a:rPr>
              <a:t>DIKUASAKAN</a:t>
            </a:r>
            <a:endParaRPr lang="id-ID" b="1" dirty="0">
              <a:solidFill>
                <a:srgbClr val="FF0000"/>
              </a:solidFill>
              <a:latin typeface="Gill Sans M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2AA46B-C7DB-CD8B-647B-FB95B464FE3F}"/>
              </a:ext>
            </a:extLst>
          </p:cNvPr>
          <p:cNvSpPr/>
          <p:nvPr/>
        </p:nvSpPr>
        <p:spPr>
          <a:xfrm flipH="1">
            <a:off x="10285717" y="1903076"/>
            <a:ext cx="46038" cy="27352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400" b="1" dirty="0">
                <a:solidFill>
                  <a:srgbClr val="FF0000"/>
                </a:solidFill>
                <a:latin typeface="Gill Sans MT"/>
              </a:rPr>
              <a:t>DISERAHKAN</a:t>
            </a:r>
            <a:endParaRPr lang="id-ID" b="1" dirty="0">
              <a:solidFill>
                <a:srgbClr val="FF0000"/>
              </a:solidFill>
              <a:latin typeface="Gill Sans M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55B97C-213B-9170-9C73-4DCFBBD90077}"/>
              </a:ext>
            </a:extLst>
          </p:cNvPr>
          <p:cNvSpPr/>
          <p:nvPr/>
        </p:nvSpPr>
        <p:spPr>
          <a:xfrm>
            <a:off x="785952" y="5924215"/>
            <a:ext cx="610870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600" dirty="0">
                <a:solidFill>
                  <a:prstClr val="black"/>
                </a:solidFill>
                <a:latin typeface="Gill Sans MT"/>
              </a:rPr>
              <a:t>CATATAN :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d-ID" sz="1600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Pemegang Kekuasaan Pengelolaan Keuangan Negara (PKPKN)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d-ID" sz="1600" dirty="0">
                <a:solidFill>
                  <a:prstClr val="black"/>
                </a:solidFill>
                <a:highlight>
                  <a:srgbClr val="00FFFF"/>
                </a:highlight>
                <a:latin typeface="Gill Sans MT"/>
              </a:rPr>
              <a:t>Pemegang Kekuasaan Pegelolaan Keuangan Daerah (PKPKD</a:t>
            </a:r>
            <a:r>
              <a:rPr lang="id-ID" sz="1200" dirty="0">
                <a:solidFill>
                  <a:prstClr val="black"/>
                </a:solidFill>
                <a:highlight>
                  <a:srgbClr val="00FFFF"/>
                </a:highlight>
                <a:latin typeface="Gill Sans MT"/>
              </a:rPr>
              <a:t>)</a:t>
            </a: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C69BCB74-AA67-D8F9-BD64-6803A7B79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7082" y="4193838"/>
            <a:ext cx="2481263" cy="285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sz="1400" b="1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Pejabat Pembuat Komitmen</a:t>
            </a:r>
            <a:endParaRPr lang="en-US" altLang="en-US" b="1" dirty="0">
              <a:solidFill>
                <a:srgbClr val="003399"/>
              </a:solidFill>
              <a:highlight>
                <a:srgbClr val="FFFF00"/>
              </a:highlight>
              <a:latin typeface="Gill Sans MT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44E344-C3F5-DA30-580C-539802121AA7}"/>
              </a:ext>
            </a:extLst>
          </p:cNvPr>
          <p:cNvCxnSpPr/>
          <p:nvPr/>
        </p:nvCxnSpPr>
        <p:spPr>
          <a:xfrm>
            <a:off x="874058" y="4927263"/>
            <a:ext cx="9906000" cy="0"/>
          </a:xfrm>
          <a:prstGeom prst="line">
            <a:avLst/>
          </a:prstGeom>
          <a:ln w="1905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7">
            <a:extLst>
              <a:ext uri="{FF2B5EF4-FFF2-40B4-BE49-F238E27FC236}">
                <a16:creationId xmlns:a16="http://schemas.microsoft.com/office/drawing/2014/main" id="{4369BE9B-E541-7AF3-95F3-DCA82DA23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597" y="4255751"/>
            <a:ext cx="2232025" cy="457200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b="1" dirty="0">
                <a:solidFill>
                  <a:srgbClr val="FF0000"/>
                </a:solidFill>
                <a:latin typeface="Gill Sans MT"/>
              </a:rPr>
              <a:t>Entitas Pelaporan</a:t>
            </a:r>
            <a:endParaRPr lang="en-US" altLang="en-US" b="1" dirty="0">
              <a:solidFill>
                <a:srgbClr val="FF0000"/>
              </a:solidFill>
              <a:latin typeface="Gill Sans MT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8A6DF8E-1F50-5A3B-4E94-A62064A211BE}"/>
              </a:ext>
            </a:extLst>
          </p:cNvPr>
          <p:cNvCxnSpPr/>
          <p:nvPr/>
        </p:nvCxnSpPr>
        <p:spPr>
          <a:xfrm flipV="1">
            <a:off x="5827058" y="3812839"/>
            <a:ext cx="1398588" cy="671513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02BCC23-CE96-E034-E55F-E1269CF68062}"/>
              </a:ext>
            </a:extLst>
          </p:cNvPr>
          <p:cNvCxnSpPr>
            <a:cxnSpLocks/>
          </p:cNvCxnSpPr>
          <p:nvPr/>
        </p:nvCxnSpPr>
        <p:spPr>
          <a:xfrm>
            <a:off x="8251567" y="3812274"/>
            <a:ext cx="25806" cy="2990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1A493778-EAEB-996A-FADA-566FAE0667FC}"/>
              </a:ext>
            </a:extLst>
          </p:cNvPr>
          <p:cNvSpPr/>
          <p:nvPr/>
        </p:nvSpPr>
        <p:spPr>
          <a:xfrm>
            <a:off x="7990821" y="3774739"/>
            <a:ext cx="153670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600" b="1" dirty="0">
                <a:solidFill>
                  <a:srgbClr val="FF0000"/>
                </a:solidFill>
                <a:latin typeface="Gill Sans MT"/>
              </a:rPr>
              <a:t>Terpisah</a:t>
            </a:r>
          </a:p>
        </p:txBody>
      </p:sp>
    </p:spTree>
    <p:extLst>
      <p:ext uri="{BB962C8B-B14F-4D97-AF65-F5344CB8AC3E}">
        <p14:creationId xmlns:p14="http://schemas.microsoft.com/office/powerpoint/2010/main" val="2855400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ADDFD-EC89-42AE-3AEA-4D205149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629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958023-2125-32F3-DF6E-1CA4E51DE054}"/>
              </a:ext>
            </a:extLst>
          </p:cNvPr>
          <p:cNvSpPr txBox="1"/>
          <p:nvPr/>
        </p:nvSpPr>
        <p:spPr>
          <a:xfrm flipH="1">
            <a:off x="11659526" y="6283700"/>
            <a:ext cx="516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1E556-FADF-4245-ACCD-13845DEB8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3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146B5-0177-4C35-25CF-8DB610FD6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62073A-C1FF-D4B9-A1FD-740422016231}"/>
              </a:ext>
            </a:extLst>
          </p:cNvPr>
          <p:cNvSpPr txBox="1"/>
          <p:nvPr/>
        </p:nvSpPr>
        <p:spPr>
          <a:xfrm flipH="1">
            <a:off x="11659526" y="6283700"/>
            <a:ext cx="516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1E556-FADF-4245-ACCD-13845DEB8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9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E30EC-C306-7A51-6701-6D684F3B3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CDC66EF0-6E8B-47FA-659F-47582DD36309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pic>
        <p:nvPicPr>
          <p:cNvPr id="2" name="object 12">
            <a:extLst>
              <a:ext uri="{FF2B5EF4-FFF2-40B4-BE49-F238E27FC236}">
                <a16:creationId xmlns:a16="http://schemas.microsoft.com/office/drawing/2014/main" id="{29A78886-F994-85DC-C5B9-299AA627014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750" y="1759850"/>
            <a:ext cx="11624564" cy="4135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1C53E2-AEB9-B7AE-C6B7-3DF793065249}"/>
              </a:ext>
            </a:extLst>
          </p:cNvPr>
          <p:cNvSpPr txBox="1"/>
          <p:nvPr/>
        </p:nvSpPr>
        <p:spPr>
          <a:xfrm>
            <a:off x="117987" y="761019"/>
            <a:ext cx="11907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ighlight>
                  <a:srgbClr val="FFFF00"/>
                </a:highlight>
              </a:rPr>
              <a:t>PENGELOLAAN BELANJA DAERAH DALAM APBD SECARA BERKUALITAS</a:t>
            </a:r>
          </a:p>
          <a:p>
            <a:pPr algn="ctr"/>
            <a:r>
              <a:rPr lang="en-US" sz="2400" b="1" dirty="0"/>
              <a:t>UNTUK MENDUKUNG PELAYANAN PUBLIK</a:t>
            </a:r>
            <a:endParaRPr lang="en-ID" sz="2400" b="1" dirty="0"/>
          </a:p>
        </p:txBody>
      </p:sp>
    </p:spTree>
    <p:extLst>
      <p:ext uri="{BB962C8B-B14F-4D97-AF65-F5344CB8AC3E}">
        <p14:creationId xmlns:p14="http://schemas.microsoft.com/office/powerpoint/2010/main" val="1872428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4DA0C-D463-B975-5191-03E5573AC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FC49BD81-D922-6F19-789E-DFE5D2DD9621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96C40ECB-755D-EF29-4D3D-8A6B66B04FDE}"/>
              </a:ext>
            </a:extLst>
          </p:cNvPr>
          <p:cNvSpPr/>
          <p:nvPr/>
        </p:nvSpPr>
        <p:spPr>
          <a:xfrm>
            <a:off x="3740530" y="1954657"/>
            <a:ext cx="2357120" cy="2091055"/>
          </a:xfrm>
          <a:custGeom>
            <a:avLst/>
            <a:gdLst/>
            <a:ahLst/>
            <a:cxnLst/>
            <a:rect l="l" t="t" r="r" b="b"/>
            <a:pathLst>
              <a:path w="2357120" h="2091054">
                <a:moveTo>
                  <a:pt x="1409192" y="0"/>
                </a:moveTo>
                <a:lnTo>
                  <a:pt x="0" y="0"/>
                </a:lnTo>
                <a:lnTo>
                  <a:pt x="0" y="2090673"/>
                </a:lnTo>
                <a:lnTo>
                  <a:pt x="2356866" y="2090673"/>
                </a:lnTo>
                <a:lnTo>
                  <a:pt x="2356866" y="840613"/>
                </a:lnTo>
                <a:lnTo>
                  <a:pt x="2355551" y="795998"/>
                </a:lnTo>
                <a:lnTo>
                  <a:pt x="2351652" y="751987"/>
                </a:lnTo>
                <a:lnTo>
                  <a:pt x="2345233" y="708636"/>
                </a:lnTo>
                <a:lnTo>
                  <a:pt x="2336360" y="666006"/>
                </a:lnTo>
                <a:lnTo>
                  <a:pt x="2325099" y="624153"/>
                </a:lnTo>
                <a:lnTo>
                  <a:pt x="2311516" y="583137"/>
                </a:lnTo>
                <a:lnTo>
                  <a:pt x="2295676" y="543015"/>
                </a:lnTo>
                <a:lnTo>
                  <a:pt x="2277645" y="503846"/>
                </a:lnTo>
                <a:lnTo>
                  <a:pt x="2257488" y="465688"/>
                </a:lnTo>
                <a:lnTo>
                  <a:pt x="2235271" y="428599"/>
                </a:lnTo>
                <a:lnTo>
                  <a:pt x="2211061" y="392638"/>
                </a:lnTo>
                <a:lnTo>
                  <a:pt x="2184922" y="357863"/>
                </a:lnTo>
                <a:lnTo>
                  <a:pt x="2156920" y="324333"/>
                </a:lnTo>
                <a:lnTo>
                  <a:pt x="2127121" y="292104"/>
                </a:lnTo>
                <a:lnTo>
                  <a:pt x="2095590" y="261237"/>
                </a:lnTo>
                <a:lnTo>
                  <a:pt x="2062393" y="231789"/>
                </a:lnTo>
                <a:lnTo>
                  <a:pt x="2027597" y="203818"/>
                </a:lnTo>
                <a:lnTo>
                  <a:pt x="1991266" y="177383"/>
                </a:lnTo>
                <a:lnTo>
                  <a:pt x="1953465" y="152542"/>
                </a:lnTo>
                <a:lnTo>
                  <a:pt x="1914262" y="129353"/>
                </a:lnTo>
                <a:lnTo>
                  <a:pt x="1873721" y="107875"/>
                </a:lnTo>
                <a:lnTo>
                  <a:pt x="1831908" y="88165"/>
                </a:lnTo>
                <a:lnTo>
                  <a:pt x="1788889" y="70283"/>
                </a:lnTo>
                <a:lnTo>
                  <a:pt x="1744730" y="54287"/>
                </a:lnTo>
                <a:lnTo>
                  <a:pt x="1699495" y="40234"/>
                </a:lnTo>
                <a:lnTo>
                  <a:pt x="1653251" y="28183"/>
                </a:lnTo>
                <a:lnTo>
                  <a:pt x="1606064" y="18192"/>
                </a:lnTo>
                <a:lnTo>
                  <a:pt x="1557999" y="10320"/>
                </a:lnTo>
                <a:lnTo>
                  <a:pt x="1509121" y="4625"/>
                </a:lnTo>
                <a:lnTo>
                  <a:pt x="1459497" y="1166"/>
                </a:lnTo>
                <a:lnTo>
                  <a:pt x="1409192" y="0"/>
                </a:lnTo>
                <a:close/>
              </a:path>
            </a:pathLst>
          </a:custGeom>
          <a:solidFill>
            <a:srgbClr val="1631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A6337C93-A12F-337B-656D-3A0591626A2A}"/>
              </a:ext>
            </a:extLst>
          </p:cNvPr>
          <p:cNvSpPr txBox="1"/>
          <p:nvPr/>
        </p:nvSpPr>
        <p:spPr>
          <a:xfrm>
            <a:off x="3943603" y="2251710"/>
            <a:ext cx="195262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Belum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Optimalnya </a:t>
            </a:r>
            <a:r>
              <a:rPr sz="1600" b="1" dirty="0" err="1">
                <a:solidFill>
                  <a:srgbClr val="FFFFFF"/>
                </a:solidFill>
                <a:latin typeface="Arial"/>
                <a:cs typeface="Arial"/>
              </a:rPr>
              <a:t>peran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spc="-10" dirty="0">
                <a:solidFill>
                  <a:srgbClr val="FFFFFF"/>
                </a:solidFill>
                <a:latin typeface="Arial"/>
                <a:cs typeface="Arial"/>
              </a:rPr>
              <a:t>BUMD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spc="-10" dirty="0" err="1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r>
              <a:rPr lang="en-US"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spc="-10" dirty="0" err="1">
                <a:solidFill>
                  <a:srgbClr val="FFFFFF"/>
                </a:solidFill>
                <a:latin typeface="Arial"/>
                <a:cs typeface="Arial"/>
              </a:rPr>
              <a:t>meningkatkan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 err="1">
                <a:solidFill>
                  <a:srgbClr val="FFFFFF"/>
                </a:solidFill>
                <a:latin typeface="Arial"/>
                <a:cs typeface="Arial"/>
              </a:rPr>
              <a:t>pendapatan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spc="-10" dirty="0" err="1">
                <a:solidFill>
                  <a:srgbClr val="FFFFFF"/>
                </a:solidFill>
                <a:latin typeface="Arial"/>
                <a:cs typeface="Arial"/>
              </a:rPr>
              <a:t>asli</a:t>
            </a:r>
            <a:r>
              <a:rPr lang="en-US"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 err="1">
                <a:solidFill>
                  <a:srgbClr val="FFFFFF"/>
                </a:solidFill>
                <a:latin typeface="Arial"/>
                <a:cs typeface="Arial"/>
              </a:rPr>
              <a:t>daerah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21A2B460-2955-FBAD-4E06-2B3202FC6E8A}"/>
              </a:ext>
            </a:extLst>
          </p:cNvPr>
          <p:cNvSpPr/>
          <p:nvPr/>
        </p:nvSpPr>
        <p:spPr>
          <a:xfrm>
            <a:off x="1385569" y="2982722"/>
            <a:ext cx="2357120" cy="2091055"/>
          </a:xfrm>
          <a:custGeom>
            <a:avLst/>
            <a:gdLst/>
            <a:ahLst/>
            <a:cxnLst/>
            <a:rect l="l" t="t" r="r" b="b"/>
            <a:pathLst>
              <a:path w="2357120" h="2091054">
                <a:moveTo>
                  <a:pt x="2356866" y="0"/>
                </a:moveTo>
                <a:lnTo>
                  <a:pt x="947674" y="0"/>
                </a:lnTo>
                <a:lnTo>
                  <a:pt x="897368" y="1166"/>
                </a:lnTo>
                <a:lnTo>
                  <a:pt x="847744" y="4625"/>
                </a:lnTo>
                <a:lnTo>
                  <a:pt x="798866" y="10320"/>
                </a:lnTo>
                <a:lnTo>
                  <a:pt x="750801" y="18192"/>
                </a:lnTo>
                <a:lnTo>
                  <a:pt x="703614" y="28183"/>
                </a:lnTo>
                <a:lnTo>
                  <a:pt x="657370" y="40235"/>
                </a:lnTo>
                <a:lnTo>
                  <a:pt x="612135" y="54288"/>
                </a:lnTo>
                <a:lnTo>
                  <a:pt x="567976" y="70285"/>
                </a:lnTo>
                <a:lnTo>
                  <a:pt x="524957" y="88168"/>
                </a:lnTo>
                <a:lnTo>
                  <a:pt x="483144" y="107879"/>
                </a:lnTo>
                <a:lnTo>
                  <a:pt x="442603" y="129359"/>
                </a:lnTo>
                <a:lnTo>
                  <a:pt x="403400" y="152549"/>
                </a:lnTo>
                <a:lnTo>
                  <a:pt x="365599" y="177392"/>
                </a:lnTo>
                <a:lnTo>
                  <a:pt x="329268" y="203830"/>
                </a:lnTo>
                <a:lnTo>
                  <a:pt x="294472" y="231803"/>
                </a:lnTo>
                <a:lnTo>
                  <a:pt x="261275" y="261254"/>
                </a:lnTo>
                <a:lnTo>
                  <a:pt x="229744" y="292125"/>
                </a:lnTo>
                <a:lnTo>
                  <a:pt x="199945" y="324358"/>
                </a:lnTo>
                <a:lnTo>
                  <a:pt x="171943" y="357893"/>
                </a:lnTo>
                <a:lnTo>
                  <a:pt x="145804" y="392673"/>
                </a:lnTo>
                <a:lnTo>
                  <a:pt x="121594" y="428639"/>
                </a:lnTo>
                <a:lnTo>
                  <a:pt x="99377" y="465733"/>
                </a:lnTo>
                <a:lnTo>
                  <a:pt x="79220" y="503898"/>
                </a:lnTo>
                <a:lnTo>
                  <a:pt x="61189" y="543074"/>
                </a:lnTo>
                <a:lnTo>
                  <a:pt x="45349" y="583204"/>
                </a:lnTo>
                <a:lnTo>
                  <a:pt x="31766" y="624228"/>
                </a:lnTo>
                <a:lnTo>
                  <a:pt x="20505" y="666090"/>
                </a:lnTo>
                <a:lnTo>
                  <a:pt x="11632" y="708730"/>
                </a:lnTo>
                <a:lnTo>
                  <a:pt x="5213" y="752091"/>
                </a:lnTo>
                <a:lnTo>
                  <a:pt x="1314" y="796113"/>
                </a:lnTo>
                <a:lnTo>
                  <a:pt x="0" y="840739"/>
                </a:lnTo>
                <a:lnTo>
                  <a:pt x="0" y="2090673"/>
                </a:lnTo>
                <a:lnTo>
                  <a:pt x="2356866" y="2090673"/>
                </a:lnTo>
                <a:lnTo>
                  <a:pt x="235686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BC308F0E-5B9C-16BB-3E4F-DA653A1E6A55}"/>
              </a:ext>
            </a:extLst>
          </p:cNvPr>
          <p:cNvSpPr txBox="1"/>
          <p:nvPr/>
        </p:nvSpPr>
        <p:spPr>
          <a:xfrm>
            <a:off x="1626489" y="3645789"/>
            <a:ext cx="187452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6360" algn="just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highlight>
                  <a:srgbClr val="FFFF00"/>
                </a:highlight>
                <a:latin typeface="Arial"/>
                <a:cs typeface="Arial"/>
              </a:rPr>
              <a:t>Tingginya</a:t>
            </a:r>
            <a:r>
              <a:rPr sz="1600" b="1" spc="-95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600" b="1" spc="-10" dirty="0">
                <a:highlight>
                  <a:srgbClr val="FFFF00"/>
                </a:highlight>
                <a:latin typeface="Arial"/>
                <a:cs typeface="Arial"/>
              </a:rPr>
              <a:t>derajat </a:t>
            </a:r>
            <a:r>
              <a:rPr sz="1600" b="1" dirty="0">
                <a:highlight>
                  <a:srgbClr val="FFFF00"/>
                </a:highlight>
                <a:latin typeface="Arial"/>
                <a:cs typeface="Arial"/>
              </a:rPr>
              <a:t>sentralisasi</a:t>
            </a:r>
            <a:r>
              <a:rPr sz="1600" b="1" spc="-8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600" b="1" spc="-10" dirty="0">
                <a:highlight>
                  <a:srgbClr val="FFFF00"/>
                </a:highlight>
                <a:latin typeface="Arial"/>
                <a:cs typeface="Arial"/>
              </a:rPr>
              <a:t>dalam </a:t>
            </a:r>
            <a:r>
              <a:rPr sz="1600" b="1" dirty="0" err="1">
                <a:highlight>
                  <a:srgbClr val="FFFF00"/>
                </a:highlight>
                <a:latin typeface="Arial"/>
                <a:cs typeface="Arial"/>
              </a:rPr>
              <a:t>bidang</a:t>
            </a:r>
            <a:r>
              <a:rPr sz="1600" b="1" spc="-2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600" b="1" spc="-10" dirty="0" err="1">
                <a:highlight>
                  <a:srgbClr val="FFFF00"/>
                </a:highlight>
                <a:latin typeface="Arial"/>
                <a:cs typeface="Arial"/>
              </a:rPr>
              <a:t>perpajakan</a:t>
            </a:r>
            <a:endParaRPr sz="1600" dirty="0">
              <a:highlight>
                <a:srgbClr val="FFFF00"/>
              </a:highlight>
              <a:latin typeface="Arial MT"/>
              <a:cs typeface="Arial MT"/>
            </a:endParaRPr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F413EB67-5B7F-4DF2-591C-311BA783965E}"/>
              </a:ext>
            </a:extLst>
          </p:cNvPr>
          <p:cNvSpPr/>
          <p:nvPr/>
        </p:nvSpPr>
        <p:spPr>
          <a:xfrm>
            <a:off x="6095491" y="2982722"/>
            <a:ext cx="2357120" cy="2091055"/>
          </a:xfrm>
          <a:custGeom>
            <a:avLst/>
            <a:gdLst/>
            <a:ahLst/>
            <a:cxnLst/>
            <a:rect l="l" t="t" r="r" b="b"/>
            <a:pathLst>
              <a:path w="2357120" h="2091054">
                <a:moveTo>
                  <a:pt x="1409191" y="0"/>
                </a:moveTo>
                <a:lnTo>
                  <a:pt x="0" y="0"/>
                </a:lnTo>
                <a:lnTo>
                  <a:pt x="0" y="2090673"/>
                </a:lnTo>
                <a:lnTo>
                  <a:pt x="2355977" y="2090673"/>
                </a:lnTo>
                <a:lnTo>
                  <a:pt x="2356866" y="2090673"/>
                </a:lnTo>
                <a:lnTo>
                  <a:pt x="2356866" y="840739"/>
                </a:lnTo>
                <a:lnTo>
                  <a:pt x="2355551" y="796113"/>
                </a:lnTo>
                <a:lnTo>
                  <a:pt x="2351652" y="752091"/>
                </a:lnTo>
                <a:lnTo>
                  <a:pt x="2345233" y="708730"/>
                </a:lnTo>
                <a:lnTo>
                  <a:pt x="2336360" y="666090"/>
                </a:lnTo>
                <a:lnTo>
                  <a:pt x="2325099" y="624228"/>
                </a:lnTo>
                <a:lnTo>
                  <a:pt x="2311516" y="583204"/>
                </a:lnTo>
                <a:lnTo>
                  <a:pt x="2295676" y="543074"/>
                </a:lnTo>
                <a:lnTo>
                  <a:pt x="2277645" y="503898"/>
                </a:lnTo>
                <a:lnTo>
                  <a:pt x="2257488" y="465733"/>
                </a:lnTo>
                <a:lnTo>
                  <a:pt x="2235271" y="428639"/>
                </a:lnTo>
                <a:lnTo>
                  <a:pt x="2211061" y="392673"/>
                </a:lnTo>
                <a:lnTo>
                  <a:pt x="2184922" y="357893"/>
                </a:lnTo>
                <a:lnTo>
                  <a:pt x="2156920" y="324358"/>
                </a:lnTo>
                <a:lnTo>
                  <a:pt x="2127121" y="292125"/>
                </a:lnTo>
                <a:lnTo>
                  <a:pt x="2095590" y="261254"/>
                </a:lnTo>
                <a:lnTo>
                  <a:pt x="2062393" y="231803"/>
                </a:lnTo>
                <a:lnTo>
                  <a:pt x="2027597" y="203830"/>
                </a:lnTo>
                <a:lnTo>
                  <a:pt x="1991266" y="177392"/>
                </a:lnTo>
                <a:lnTo>
                  <a:pt x="1953465" y="152549"/>
                </a:lnTo>
                <a:lnTo>
                  <a:pt x="1914262" y="129359"/>
                </a:lnTo>
                <a:lnTo>
                  <a:pt x="1873721" y="107879"/>
                </a:lnTo>
                <a:lnTo>
                  <a:pt x="1831908" y="88168"/>
                </a:lnTo>
                <a:lnTo>
                  <a:pt x="1788889" y="70285"/>
                </a:lnTo>
                <a:lnTo>
                  <a:pt x="1744730" y="54288"/>
                </a:lnTo>
                <a:lnTo>
                  <a:pt x="1699495" y="40235"/>
                </a:lnTo>
                <a:lnTo>
                  <a:pt x="1653251" y="28183"/>
                </a:lnTo>
                <a:lnTo>
                  <a:pt x="1606064" y="18192"/>
                </a:lnTo>
                <a:lnTo>
                  <a:pt x="1557999" y="10320"/>
                </a:lnTo>
                <a:lnTo>
                  <a:pt x="1509121" y="4625"/>
                </a:lnTo>
                <a:lnTo>
                  <a:pt x="1459497" y="1166"/>
                </a:lnTo>
                <a:lnTo>
                  <a:pt x="140919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01ADE96-634E-71AF-C3C1-462AEDD4E49C}"/>
              </a:ext>
            </a:extLst>
          </p:cNvPr>
          <p:cNvSpPr txBox="1"/>
          <p:nvPr/>
        </p:nvSpPr>
        <p:spPr>
          <a:xfrm>
            <a:off x="6332346" y="3645789"/>
            <a:ext cx="188595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750" algn="just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highlight>
                  <a:srgbClr val="FFFF00"/>
                </a:highlight>
                <a:latin typeface="Arial"/>
                <a:cs typeface="Arial"/>
              </a:rPr>
              <a:t>Daya</a:t>
            </a:r>
            <a:r>
              <a:rPr sz="1600" b="1" spc="-15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600" b="1" dirty="0">
                <a:highlight>
                  <a:srgbClr val="FFFF00"/>
                </a:highlight>
                <a:latin typeface="Arial"/>
                <a:cs typeface="Arial"/>
              </a:rPr>
              <a:t>saing</a:t>
            </a:r>
            <a:r>
              <a:rPr sz="1600" b="1" spc="-3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600" b="1" spc="-10" dirty="0">
                <a:highlight>
                  <a:srgbClr val="FFFF00"/>
                </a:highlight>
                <a:latin typeface="Arial"/>
                <a:cs typeface="Arial"/>
              </a:rPr>
              <a:t>daerah </a:t>
            </a:r>
            <a:r>
              <a:rPr sz="1600" b="1" dirty="0">
                <a:highlight>
                  <a:srgbClr val="FFFF00"/>
                </a:highlight>
                <a:latin typeface="Arial"/>
                <a:cs typeface="Arial"/>
              </a:rPr>
              <a:t>dalam</a:t>
            </a:r>
            <a:r>
              <a:rPr sz="1600" b="1" spc="-5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600" b="1" spc="-10" dirty="0">
                <a:highlight>
                  <a:srgbClr val="FFFF00"/>
                </a:highlight>
                <a:latin typeface="Arial"/>
                <a:cs typeface="Arial"/>
              </a:rPr>
              <a:t>peningkatan </a:t>
            </a:r>
            <a:r>
              <a:rPr sz="1600" b="1" dirty="0">
                <a:highlight>
                  <a:srgbClr val="FFFF00"/>
                </a:highlight>
                <a:latin typeface="Arial"/>
                <a:cs typeface="Arial"/>
              </a:rPr>
              <a:t>pendapatan</a:t>
            </a:r>
            <a:r>
              <a:rPr sz="1600" b="1" spc="-3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600" b="1" spc="-10" dirty="0">
                <a:highlight>
                  <a:srgbClr val="FFFF00"/>
                </a:highlight>
                <a:latin typeface="Arial"/>
                <a:cs typeface="Arial"/>
              </a:rPr>
              <a:t>daerah</a:t>
            </a:r>
            <a:endParaRPr sz="1600" dirty="0"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26E4127-AE9B-E1F3-E0F2-B115997F6560}"/>
              </a:ext>
            </a:extLst>
          </p:cNvPr>
          <p:cNvSpPr/>
          <p:nvPr/>
        </p:nvSpPr>
        <p:spPr>
          <a:xfrm>
            <a:off x="8585248" y="1729639"/>
            <a:ext cx="2464242" cy="2380967"/>
          </a:xfrm>
          <a:custGeom>
            <a:avLst/>
            <a:gdLst/>
            <a:ahLst/>
            <a:cxnLst/>
            <a:rect l="l" t="t" r="r" b="b"/>
            <a:pathLst>
              <a:path w="2357120" h="2091054">
                <a:moveTo>
                  <a:pt x="1409191" y="0"/>
                </a:moveTo>
                <a:lnTo>
                  <a:pt x="0" y="0"/>
                </a:lnTo>
                <a:lnTo>
                  <a:pt x="0" y="2090673"/>
                </a:lnTo>
                <a:lnTo>
                  <a:pt x="2356865" y="2090673"/>
                </a:lnTo>
                <a:lnTo>
                  <a:pt x="2356865" y="840613"/>
                </a:lnTo>
                <a:lnTo>
                  <a:pt x="2355551" y="795998"/>
                </a:lnTo>
                <a:lnTo>
                  <a:pt x="2351652" y="751987"/>
                </a:lnTo>
                <a:lnTo>
                  <a:pt x="2345233" y="708636"/>
                </a:lnTo>
                <a:lnTo>
                  <a:pt x="2336360" y="666006"/>
                </a:lnTo>
                <a:lnTo>
                  <a:pt x="2325099" y="624153"/>
                </a:lnTo>
                <a:lnTo>
                  <a:pt x="2311516" y="583137"/>
                </a:lnTo>
                <a:lnTo>
                  <a:pt x="2295676" y="543015"/>
                </a:lnTo>
                <a:lnTo>
                  <a:pt x="2277645" y="503846"/>
                </a:lnTo>
                <a:lnTo>
                  <a:pt x="2257488" y="465688"/>
                </a:lnTo>
                <a:lnTo>
                  <a:pt x="2235271" y="428599"/>
                </a:lnTo>
                <a:lnTo>
                  <a:pt x="2211061" y="392638"/>
                </a:lnTo>
                <a:lnTo>
                  <a:pt x="2184922" y="357863"/>
                </a:lnTo>
                <a:lnTo>
                  <a:pt x="2156920" y="324333"/>
                </a:lnTo>
                <a:lnTo>
                  <a:pt x="2127121" y="292104"/>
                </a:lnTo>
                <a:lnTo>
                  <a:pt x="2095590" y="261237"/>
                </a:lnTo>
                <a:lnTo>
                  <a:pt x="2062393" y="231789"/>
                </a:lnTo>
                <a:lnTo>
                  <a:pt x="2027597" y="203818"/>
                </a:lnTo>
                <a:lnTo>
                  <a:pt x="1991266" y="177383"/>
                </a:lnTo>
                <a:lnTo>
                  <a:pt x="1953465" y="152542"/>
                </a:lnTo>
                <a:lnTo>
                  <a:pt x="1914262" y="129353"/>
                </a:lnTo>
                <a:lnTo>
                  <a:pt x="1873721" y="107875"/>
                </a:lnTo>
                <a:lnTo>
                  <a:pt x="1831908" y="88165"/>
                </a:lnTo>
                <a:lnTo>
                  <a:pt x="1788889" y="70283"/>
                </a:lnTo>
                <a:lnTo>
                  <a:pt x="1744730" y="54287"/>
                </a:lnTo>
                <a:lnTo>
                  <a:pt x="1699495" y="40234"/>
                </a:lnTo>
                <a:lnTo>
                  <a:pt x="1653251" y="28183"/>
                </a:lnTo>
                <a:lnTo>
                  <a:pt x="1606064" y="18192"/>
                </a:lnTo>
                <a:lnTo>
                  <a:pt x="1557999" y="10320"/>
                </a:lnTo>
                <a:lnTo>
                  <a:pt x="1509121" y="4625"/>
                </a:lnTo>
                <a:lnTo>
                  <a:pt x="1459497" y="1166"/>
                </a:lnTo>
                <a:lnTo>
                  <a:pt x="1409191" y="0"/>
                </a:lnTo>
                <a:close/>
              </a:path>
            </a:pathLst>
          </a:custGeom>
          <a:solidFill>
            <a:srgbClr val="1631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9B39452-C80D-C37C-1D83-FEAC4F7149A0}"/>
              </a:ext>
            </a:extLst>
          </p:cNvPr>
          <p:cNvSpPr txBox="1"/>
          <p:nvPr/>
        </p:nvSpPr>
        <p:spPr>
          <a:xfrm>
            <a:off x="8580246" y="2007869"/>
            <a:ext cx="2357120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99700"/>
              </a:lnSpc>
              <a:spcBef>
                <a:spcPts val="100"/>
              </a:spcBef>
            </a:pPr>
            <a:r>
              <a:rPr sz="1600" b="1" dirty="0" err="1">
                <a:solidFill>
                  <a:srgbClr val="FFFFFF"/>
                </a:solidFill>
                <a:latin typeface="Arial"/>
                <a:cs typeface="Arial"/>
              </a:rPr>
              <a:t>Kenaikan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penurunan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DAU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dipersepsikan </a:t>
            </a:r>
            <a:r>
              <a:rPr sz="1600" b="1" dirty="0" err="1">
                <a:solidFill>
                  <a:srgbClr val="FFFFFF"/>
                </a:solidFill>
                <a:latin typeface="Arial"/>
                <a:cs typeface="Arial"/>
              </a:rPr>
              <a:t>sebagai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 err="1">
                <a:solidFill>
                  <a:srgbClr val="FFFFFF"/>
                </a:solidFill>
                <a:latin typeface="Arial"/>
                <a:cs typeface="Arial"/>
              </a:rPr>
              <a:t>kenaikan</a:t>
            </a:r>
            <a:r>
              <a:rPr lang="en-US" sz="1600" b="1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US" sz="1600" b="1" spc="-10" dirty="0" err="1">
                <a:solidFill>
                  <a:srgbClr val="FFFFFF"/>
                </a:solidFill>
                <a:latin typeface="Arial"/>
                <a:cs typeface="Arial"/>
              </a:rPr>
              <a:t>penurunan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tanggung jawab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yang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dibebankan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pemerintah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pusat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kepada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pemerintah daerah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9A73B1E2-375C-6DB0-8AF8-7800B02219BD}"/>
              </a:ext>
            </a:extLst>
          </p:cNvPr>
          <p:cNvSpPr/>
          <p:nvPr/>
        </p:nvSpPr>
        <p:spPr>
          <a:xfrm>
            <a:off x="2190495" y="2512822"/>
            <a:ext cx="884555" cy="869315"/>
          </a:xfrm>
          <a:custGeom>
            <a:avLst/>
            <a:gdLst/>
            <a:ahLst/>
            <a:cxnLst/>
            <a:rect l="l" t="t" r="r" b="b"/>
            <a:pathLst>
              <a:path w="884555" h="869314">
                <a:moveTo>
                  <a:pt x="442214" y="0"/>
                </a:moveTo>
                <a:lnTo>
                  <a:pt x="394031" y="2550"/>
                </a:lnTo>
                <a:lnTo>
                  <a:pt x="347350" y="10023"/>
                </a:lnTo>
                <a:lnTo>
                  <a:pt x="302442" y="22154"/>
                </a:lnTo>
                <a:lnTo>
                  <a:pt x="259577" y="38679"/>
                </a:lnTo>
                <a:lnTo>
                  <a:pt x="219023" y="59332"/>
                </a:lnTo>
                <a:lnTo>
                  <a:pt x="181051" y="83848"/>
                </a:lnTo>
                <a:lnTo>
                  <a:pt x="145930" y="111962"/>
                </a:lnTo>
                <a:lnTo>
                  <a:pt x="113931" y="143409"/>
                </a:lnTo>
                <a:lnTo>
                  <a:pt x="85323" y="177923"/>
                </a:lnTo>
                <a:lnTo>
                  <a:pt x="60376" y="215241"/>
                </a:lnTo>
                <a:lnTo>
                  <a:pt x="39360" y="255096"/>
                </a:lnTo>
                <a:lnTo>
                  <a:pt x="22545" y="297224"/>
                </a:lnTo>
                <a:lnTo>
                  <a:pt x="10199" y="341360"/>
                </a:lnTo>
                <a:lnTo>
                  <a:pt x="2594" y="387238"/>
                </a:lnTo>
                <a:lnTo>
                  <a:pt x="0" y="434593"/>
                </a:lnTo>
                <a:lnTo>
                  <a:pt x="2594" y="481925"/>
                </a:lnTo>
                <a:lnTo>
                  <a:pt x="10199" y="527783"/>
                </a:lnTo>
                <a:lnTo>
                  <a:pt x="22545" y="571901"/>
                </a:lnTo>
                <a:lnTo>
                  <a:pt x="39360" y="614014"/>
                </a:lnTo>
                <a:lnTo>
                  <a:pt x="60376" y="653857"/>
                </a:lnTo>
                <a:lnTo>
                  <a:pt x="85323" y="691164"/>
                </a:lnTo>
                <a:lnTo>
                  <a:pt x="113931" y="725671"/>
                </a:lnTo>
                <a:lnTo>
                  <a:pt x="145930" y="757111"/>
                </a:lnTo>
                <a:lnTo>
                  <a:pt x="181051" y="785220"/>
                </a:lnTo>
                <a:lnTo>
                  <a:pt x="219023" y="809733"/>
                </a:lnTo>
                <a:lnTo>
                  <a:pt x="259577" y="830383"/>
                </a:lnTo>
                <a:lnTo>
                  <a:pt x="302442" y="846907"/>
                </a:lnTo>
                <a:lnTo>
                  <a:pt x="347350" y="859037"/>
                </a:lnTo>
                <a:lnTo>
                  <a:pt x="394031" y="866511"/>
                </a:lnTo>
                <a:lnTo>
                  <a:pt x="442214" y="869061"/>
                </a:lnTo>
                <a:lnTo>
                  <a:pt x="490373" y="866511"/>
                </a:lnTo>
                <a:lnTo>
                  <a:pt x="537032" y="859037"/>
                </a:lnTo>
                <a:lnTo>
                  <a:pt x="581923" y="846907"/>
                </a:lnTo>
                <a:lnTo>
                  <a:pt x="624773" y="830383"/>
                </a:lnTo>
                <a:lnTo>
                  <a:pt x="665315" y="809733"/>
                </a:lnTo>
                <a:lnTo>
                  <a:pt x="703277" y="785220"/>
                </a:lnTo>
                <a:lnTo>
                  <a:pt x="738389" y="757111"/>
                </a:lnTo>
                <a:lnTo>
                  <a:pt x="770382" y="725671"/>
                </a:lnTo>
                <a:lnTo>
                  <a:pt x="798985" y="691164"/>
                </a:lnTo>
                <a:lnTo>
                  <a:pt x="823928" y="653857"/>
                </a:lnTo>
                <a:lnTo>
                  <a:pt x="844942" y="614014"/>
                </a:lnTo>
                <a:lnTo>
                  <a:pt x="861756" y="571901"/>
                </a:lnTo>
                <a:lnTo>
                  <a:pt x="874101" y="527783"/>
                </a:lnTo>
                <a:lnTo>
                  <a:pt x="881706" y="481925"/>
                </a:lnTo>
                <a:lnTo>
                  <a:pt x="884301" y="434593"/>
                </a:lnTo>
                <a:lnTo>
                  <a:pt x="881706" y="387238"/>
                </a:lnTo>
                <a:lnTo>
                  <a:pt x="874101" y="341360"/>
                </a:lnTo>
                <a:lnTo>
                  <a:pt x="861756" y="297224"/>
                </a:lnTo>
                <a:lnTo>
                  <a:pt x="844942" y="255096"/>
                </a:lnTo>
                <a:lnTo>
                  <a:pt x="823928" y="215241"/>
                </a:lnTo>
                <a:lnTo>
                  <a:pt x="798985" y="177923"/>
                </a:lnTo>
                <a:lnTo>
                  <a:pt x="770382" y="143409"/>
                </a:lnTo>
                <a:lnTo>
                  <a:pt x="738389" y="111962"/>
                </a:lnTo>
                <a:lnTo>
                  <a:pt x="703277" y="83848"/>
                </a:lnTo>
                <a:lnTo>
                  <a:pt x="665315" y="59332"/>
                </a:lnTo>
                <a:lnTo>
                  <a:pt x="624773" y="38679"/>
                </a:lnTo>
                <a:lnTo>
                  <a:pt x="581923" y="22154"/>
                </a:lnTo>
                <a:lnTo>
                  <a:pt x="537032" y="10023"/>
                </a:lnTo>
                <a:lnTo>
                  <a:pt x="490373" y="2550"/>
                </a:lnTo>
                <a:lnTo>
                  <a:pt x="442214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D8AA2975-10AA-E73F-9597-5008CE63A305}"/>
              </a:ext>
            </a:extLst>
          </p:cNvPr>
          <p:cNvSpPr txBox="1"/>
          <p:nvPr/>
        </p:nvSpPr>
        <p:spPr>
          <a:xfrm>
            <a:off x="2535427" y="274485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8885EE3D-AD80-138C-BE06-9FE112ACBD99}"/>
              </a:ext>
            </a:extLst>
          </p:cNvPr>
          <p:cNvSpPr/>
          <p:nvPr/>
        </p:nvSpPr>
        <p:spPr>
          <a:xfrm>
            <a:off x="6899529" y="2512822"/>
            <a:ext cx="884555" cy="869315"/>
          </a:xfrm>
          <a:custGeom>
            <a:avLst/>
            <a:gdLst/>
            <a:ahLst/>
            <a:cxnLst/>
            <a:rect l="l" t="t" r="r" b="b"/>
            <a:pathLst>
              <a:path w="884554" h="869314">
                <a:moveTo>
                  <a:pt x="442087" y="0"/>
                </a:moveTo>
                <a:lnTo>
                  <a:pt x="393905" y="2550"/>
                </a:lnTo>
                <a:lnTo>
                  <a:pt x="347230" y="10023"/>
                </a:lnTo>
                <a:lnTo>
                  <a:pt x="302329" y="22154"/>
                </a:lnTo>
                <a:lnTo>
                  <a:pt x="259472" y="38679"/>
                </a:lnTo>
                <a:lnTo>
                  <a:pt x="218929" y="59332"/>
                </a:lnTo>
                <a:lnTo>
                  <a:pt x="180968" y="83848"/>
                </a:lnTo>
                <a:lnTo>
                  <a:pt x="145860" y="111962"/>
                </a:lnTo>
                <a:lnTo>
                  <a:pt x="113874" y="143409"/>
                </a:lnTo>
                <a:lnTo>
                  <a:pt x="85278" y="177923"/>
                </a:lnTo>
                <a:lnTo>
                  <a:pt x="60343" y="215241"/>
                </a:lnTo>
                <a:lnTo>
                  <a:pt x="39338" y="255096"/>
                </a:lnTo>
                <a:lnTo>
                  <a:pt x="22531" y="297224"/>
                </a:lnTo>
                <a:lnTo>
                  <a:pt x="10193" y="341360"/>
                </a:lnTo>
                <a:lnTo>
                  <a:pt x="2593" y="387238"/>
                </a:lnTo>
                <a:lnTo>
                  <a:pt x="0" y="434593"/>
                </a:lnTo>
                <a:lnTo>
                  <a:pt x="2593" y="481925"/>
                </a:lnTo>
                <a:lnTo>
                  <a:pt x="10193" y="527783"/>
                </a:lnTo>
                <a:lnTo>
                  <a:pt x="22531" y="571901"/>
                </a:lnTo>
                <a:lnTo>
                  <a:pt x="39338" y="614014"/>
                </a:lnTo>
                <a:lnTo>
                  <a:pt x="60343" y="653857"/>
                </a:lnTo>
                <a:lnTo>
                  <a:pt x="85278" y="691164"/>
                </a:lnTo>
                <a:lnTo>
                  <a:pt x="113874" y="725671"/>
                </a:lnTo>
                <a:lnTo>
                  <a:pt x="145860" y="757111"/>
                </a:lnTo>
                <a:lnTo>
                  <a:pt x="180968" y="785220"/>
                </a:lnTo>
                <a:lnTo>
                  <a:pt x="218929" y="809733"/>
                </a:lnTo>
                <a:lnTo>
                  <a:pt x="259472" y="830383"/>
                </a:lnTo>
                <a:lnTo>
                  <a:pt x="302329" y="846907"/>
                </a:lnTo>
                <a:lnTo>
                  <a:pt x="347230" y="859037"/>
                </a:lnTo>
                <a:lnTo>
                  <a:pt x="393905" y="866511"/>
                </a:lnTo>
                <a:lnTo>
                  <a:pt x="442087" y="869061"/>
                </a:lnTo>
                <a:lnTo>
                  <a:pt x="490268" y="866511"/>
                </a:lnTo>
                <a:lnTo>
                  <a:pt x="536943" y="859037"/>
                </a:lnTo>
                <a:lnTo>
                  <a:pt x="581844" y="846907"/>
                </a:lnTo>
                <a:lnTo>
                  <a:pt x="624701" y="830383"/>
                </a:lnTo>
                <a:lnTo>
                  <a:pt x="665244" y="809733"/>
                </a:lnTo>
                <a:lnTo>
                  <a:pt x="703205" y="785220"/>
                </a:lnTo>
                <a:lnTo>
                  <a:pt x="738313" y="757111"/>
                </a:lnTo>
                <a:lnTo>
                  <a:pt x="770299" y="725671"/>
                </a:lnTo>
                <a:lnTo>
                  <a:pt x="798895" y="691164"/>
                </a:lnTo>
                <a:lnTo>
                  <a:pt x="823830" y="653857"/>
                </a:lnTo>
                <a:lnTo>
                  <a:pt x="844835" y="614014"/>
                </a:lnTo>
                <a:lnTo>
                  <a:pt x="861642" y="571901"/>
                </a:lnTo>
                <a:lnTo>
                  <a:pt x="873980" y="527783"/>
                </a:lnTo>
                <a:lnTo>
                  <a:pt x="881580" y="481925"/>
                </a:lnTo>
                <a:lnTo>
                  <a:pt x="884174" y="434593"/>
                </a:lnTo>
                <a:lnTo>
                  <a:pt x="881580" y="387238"/>
                </a:lnTo>
                <a:lnTo>
                  <a:pt x="873980" y="341360"/>
                </a:lnTo>
                <a:lnTo>
                  <a:pt x="861642" y="297224"/>
                </a:lnTo>
                <a:lnTo>
                  <a:pt x="844835" y="255096"/>
                </a:lnTo>
                <a:lnTo>
                  <a:pt x="823830" y="215241"/>
                </a:lnTo>
                <a:lnTo>
                  <a:pt x="798895" y="177923"/>
                </a:lnTo>
                <a:lnTo>
                  <a:pt x="770299" y="143409"/>
                </a:lnTo>
                <a:lnTo>
                  <a:pt x="738313" y="111962"/>
                </a:lnTo>
                <a:lnTo>
                  <a:pt x="703205" y="83848"/>
                </a:lnTo>
                <a:lnTo>
                  <a:pt x="665244" y="59332"/>
                </a:lnTo>
                <a:lnTo>
                  <a:pt x="624701" y="38679"/>
                </a:lnTo>
                <a:lnTo>
                  <a:pt x="581844" y="22154"/>
                </a:lnTo>
                <a:lnTo>
                  <a:pt x="536943" y="10023"/>
                </a:lnTo>
                <a:lnTo>
                  <a:pt x="490268" y="2550"/>
                </a:lnTo>
                <a:lnTo>
                  <a:pt x="442087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9C6F72B0-685D-C2B9-9970-BA71E23B68DB}"/>
              </a:ext>
            </a:extLst>
          </p:cNvPr>
          <p:cNvSpPr txBox="1"/>
          <p:nvPr/>
        </p:nvSpPr>
        <p:spPr>
          <a:xfrm>
            <a:off x="7244842" y="274485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FF11BEF8-3B3A-89E2-AF8F-48E5BD9F6144}"/>
              </a:ext>
            </a:extLst>
          </p:cNvPr>
          <p:cNvSpPr/>
          <p:nvPr/>
        </p:nvSpPr>
        <p:spPr>
          <a:xfrm>
            <a:off x="4544567" y="3565397"/>
            <a:ext cx="884555" cy="869315"/>
          </a:xfrm>
          <a:custGeom>
            <a:avLst/>
            <a:gdLst/>
            <a:ahLst/>
            <a:cxnLst/>
            <a:rect l="l" t="t" r="r" b="b"/>
            <a:pathLst>
              <a:path w="884554" h="869314">
                <a:moveTo>
                  <a:pt x="442087" y="0"/>
                </a:moveTo>
                <a:lnTo>
                  <a:pt x="393905" y="2548"/>
                </a:lnTo>
                <a:lnTo>
                  <a:pt x="347230" y="10017"/>
                </a:lnTo>
                <a:lnTo>
                  <a:pt x="302329" y="22141"/>
                </a:lnTo>
                <a:lnTo>
                  <a:pt x="259472" y="38657"/>
                </a:lnTo>
                <a:lnTo>
                  <a:pt x="218929" y="59299"/>
                </a:lnTo>
                <a:lnTo>
                  <a:pt x="180968" y="83803"/>
                </a:lnTo>
                <a:lnTo>
                  <a:pt x="145860" y="111905"/>
                </a:lnTo>
                <a:lnTo>
                  <a:pt x="113874" y="143339"/>
                </a:lnTo>
                <a:lnTo>
                  <a:pt x="85278" y="177841"/>
                </a:lnTo>
                <a:lnTo>
                  <a:pt x="60343" y="215147"/>
                </a:lnTo>
                <a:lnTo>
                  <a:pt x="39338" y="254992"/>
                </a:lnTo>
                <a:lnTo>
                  <a:pt x="22531" y="297110"/>
                </a:lnTo>
                <a:lnTo>
                  <a:pt x="10193" y="341239"/>
                </a:lnTo>
                <a:lnTo>
                  <a:pt x="2593" y="387113"/>
                </a:lnTo>
                <a:lnTo>
                  <a:pt x="0" y="434466"/>
                </a:lnTo>
                <a:lnTo>
                  <a:pt x="2593" y="481798"/>
                </a:lnTo>
                <a:lnTo>
                  <a:pt x="10193" y="527656"/>
                </a:lnTo>
                <a:lnTo>
                  <a:pt x="22531" y="571774"/>
                </a:lnTo>
                <a:lnTo>
                  <a:pt x="39338" y="613887"/>
                </a:lnTo>
                <a:lnTo>
                  <a:pt x="60343" y="653730"/>
                </a:lnTo>
                <a:lnTo>
                  <a:pt x="85278" y="691037"/>
                </a:lnTo>
                <a:lnTo>
                  <a:pt x="113874" y="725544"/>
                </a:lnTo>
                <a:lnTo>
                  <a:pt x="145860" y="756984"/>
                </a:lnTo>
                <a:lnTo>
                  <a:pt x="180968" y="785093"/>
                </a:lnTo>
                <a:lnTo>
                  <a:pt x="218929" y="809606"/>
                </a:lnTo>
                <a:lnTo>
                  <a:pt x="259472" y="830256"/>
                </a:lnTo>
                <a:lnTo>
                  <a:pt x="302329" y="846780"/>
                </a:lnTo>
                <a:lnTo>
                  <a:pt x="347230" y="858910"/>
                </a:lnTo>
                <a:lnTo>
                  <a:pt x="393905" y="866384"/>
                </a:lnTo>
                <a:lnTo>
                  <a:pt x="442087" y="868933"/>
                </a:lnTo>
                <a:lnTo>
                  <a:pt x="490268" y="866384"/>
                </a:lnTo>
                <a:lnTo>
                  <a:pt x="536943" y="858910"/>
                </a:lnTo>
                <a:lnTo>
                  <a:pt x="581844" y="846780"/>
                </a:lnTo>
                <a:lnTo>
                  <a:pt x="624701" y="830256"/>
                </a:lnTo>
                <a:lnTo>
                  <a:pt x="665244" y="809606"/>
                </a:lnTo>
                <a:lnTo>
                  <a:pt x="703205" y="785093"/>
                </a:lnTo>
                <a:lnTo>
                  <a:pt x="738313" y="756984"/>
                </a:lnTo>
                <a:lnTo>
                  <a:pt x="770299" y="725544"/>
                </a:lnTo>
                <a:lnTo>
                  <a:pt x="798895" y="691037"/>
                </a:lnTo>
                <a:lnTo>
                  <a:pt x="823830" y="653730"/>
                </a:lnTo>
                <a:lnTo>
                  <a:pt x="844835" y="613887"/>
                </a:lnTo>
                <a:lnTo>
                  <a:pt x="861642" y="571774"/>
                </a:lnTo>
                <a:lnTo>
                  <a:pt x="873980" y="527656"/>
                </a:lnTo>
                <a:lnTo>
                  <a:pt x="881580" y="481798"/>
                </a:lnTo>
                <a:lnTo>
                  <a:pt x="884174" y="434466"/>
                </a:lnTo>
                <a:lnTo>
                  <a:pt x="881580" y="387113"/>
                </a:lnTo>
                <a:lnTo>
                  <a:pt x="873980" y="341239"/>
                </a:lnTo>
                <a:lnTo>
                  <a:pt x="861642" y="297110"/>
                </a:lnTo>
                <a:lnTo>
                  <a:pt x="844835" y="254992"/>
                </a:lnTo>
                <a:lnTo>
                  <a:pt x="823830" y="215147"/>
                </a:lnTo>
                <a:lnTo>
                  <a:pt x="798895" y="177841"/>
                </a:lnTo>
                <a:lnTo>
                  <a:pt x="770299" y="143339"/>
                </a:lnTo>
                <a:lnTo>
                  <a:pt x="738313" y="111905"/>
                </a:lnTo>
                <a:lnTo>
                  <a:pt x="703205" y="83803"/>
                </a:lnTo>
                <a:lnTo>
                  <a:pt x="665244" y="59299"/>
                </a:lnTo>
                <a:lnTo>
                  <a:pt x="624701" y="38657"/>
                </a:lnTo>
                <a:lnTo>
                  <a:pt x="581844" y="22141"/>
                </a:lnTo>
                <a:lnTo>
                  <a:pt x="536943" y="10017"/>
                </a:lnTo>
                <a:lnTo>
                  <a:pt x="490268" y="2548"/>
                </a:lnTo>
                <a:lnTo>
                  <a:pt x="442087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FEB1712A-F11D-3C82-ADF5-F298191D746D}"/>
              </a:ext>
            </a:extLst>
          </p:cNvPr>
          <p:cNvSpPr txBox="1"/>
          <p:nvPr/>
        </p:nvSpPr>
        <p:spPr>
          <a:xfrm>
            <a:off x="4889753" y="3797554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EB41018C-9D01-407C-E89F-E2C73C9CAC33}"/>
              </a:ext>
            </a:extLst>
          </p:cNvPr>
          <p:cNvSpPr/>
          <p:nvPr/>
        </p:nvSpPr>
        <p:spPr>
          <a:xfrm>
            <a:off x="9333103" y="4028059"/>
            <a:ext cx="884555" cy="869315"/>
          </a:xfrm>
          <a:custGeom>
            <a:avLst/>
            <a:gdLst/>
            <a:ahLst/>
            <a:cxnLst/>
            <a:rect l="l" t="t" r="r" b="b"/>
            <a:pathLst>
              <a:path w="884554" h="869314">
                <a:moveTo>
                  <a:pt x="442214" y="0"/>
                </a:moveTo>
                <a:lnTo>
                  <a:pt x="394031" y="2550"/>
                </a:lnTo>
                <a:lnTo>
                  <a:pt x="347350" y="10023"/>
                </a:lnTo>
                <a:lnTo>
                  <a:pt x="302442" y="22154"/>
                </a:lnTo>
                <a:lnTo>
                  <a:pt x="259577" y="38679"/>
                </a:lnTo>
                <a:lnTo>
                  <a:pt x="219023" y="59332"/>
                </a:lnTo>
                <a:lnTo>
                  <a:pt x="181051" y="83848"/>
                </a:lnTo>
                <a:lnTo>
                  <a:pt x="145930" y="111962"/>
                </a:lnTo>
                <a:lnTo>
                  <a:pt x="113931" y="143409"/>
                </a:lnTo>
                <a:lnTo>
                  <a:pt x="85323" y="177923"/>
                </a:lnTo>
                <a:lnTo>
                  <a:pt x="60376" y="215241"/>
                </a:lnTo>
                <a:lnTo>
                  <a:pt x="39360" y="255096"/>
                </a:lnTo>
                <a:lnTo>
                  <a:pt x="22545" y="297224"/>
                </a:lnTo>
                <a:lnTo>
                  <a:pt x="10199" y="341360"/>
                </a:lnTo>
                <a:lnTo>
                  <a:pt x="2594" y="387238"/>
                </a:lnTo>
                <a:lnTo>
                  <a:pt x="0" y="434594"/>
                </a:lnTo>
                <a:lnTo>
                  <a:pt x="2594" y="481925"/>
                </a:lnTo>
                <a:lnTo>
                  <a:pt x="10199" y="527783"/>
                </a:lnTo>
                <a:lnTo>
                  <a:pt x="22545" y="571901"/>
                </a:lnTo>
                <a:lnTo>
                  <a:pt x="39360" y="614014"/>
                </a:lnTo>
                <a:lnTo>
                  <a:pt x="60376" y="653857"/>
                </a:lnTo>
                <a:lnTo>
                  <a:pt x="85323" y="691164"/>
                </a:lnTo>
                <a:lnTo>
                  <a:pt x="113931" y="725671"/>
                </a:lnTo>
                <a:lnTo>
                  <a:pt x="145930" y="757111"/>
                </a:lnTo>
                <a:lnTo>
                  <a:pt x="181051" y="785220"/>
                </a:lnTo>
                <a:lnTo>
                  <a:pt x="219023" y="809733"/>
                </a:lnTo>
                <a:lnTo>
                  <a:pt x="259577" y="830383"/>
                </a:lnTo>
                <a:lnTo>
                  <a:pt x="302442" y="846907"/>
                </a:lnTo>
                <a:lnTo>
                  <a:pt x="347350" y="859037"/>
                </a:lnTo>
                <a:lnTo>
                  <a:pt x="394031" y="866511"/>
                </a:lnTo>
                <a:lnTo>
                  <a:pt x="442214" y="869061"/>
                </a:lnTo>
                <a:lnTo>
                  <a:pt x="490373" y="866511"/>
                </a:lnTo>
                <a:lnTo>
                  <a:pt x="537032" y="859037"/>
                </a:lnTo>
                <a:lnTo>
                  <a:pt x="581923" y="846907"/>
                </a:lnTo>
                <a:lnTo>
                  <a:pt x="624773" y="830383"/>
                </a:lnTo>
                <a:lnTo>
                  <a:pt x="665315" y="809733"/>
                </a:lnTo>
                <a:lnTo>
                  <a:pt x="703277" y="785220"/>
                </a:lnTo>
                <a:lnTo>
                  <a:pt x="738389" y="757111"/>
                </a:lnTo>
                <a:lnTo>
                  <a:pt x="770382" y="725671"/>
                </a:lnTo>
                <a:lnTo>
                  <a:pt x="798985" y="691164"/>
                </a:lnTo>
                <a:lnTo>
                  <a:pt x="823928" y="653857"/>
                </a:lnTo>
                <a:lnTo>
                  <a:pt x="844942" y="614014"/>
                </a:lnTo>
                <a:lnTo>
                  <a:pt x="861756" y="571901"/>
                </a:lnTo>
                <a:lnTo>
                  <a:pt x="874101" y="527783"/>
                </a:lnTo>
                <a:lnTo>
                  <a:pt x="881706" y="481925"/>
                </a:lnTo>
                <a:lnTo>
                  <a:pt x="884301" y="434594"/>
                </a:lnTo>
                <a:lnTo>
                  <a:pt x="881706" y="387238"/>
                </a:lnTo>
                <a:lnTo>
                  <a:pt x="874101" y="341360"/>
                </a:lnTo>
                <a:lnTo>
                  <a:pt x="861756" y="297224"/>
                </a:lnTo>
                <a:lnTo>
                  <a:pt x="844942" y="255096"/>
                </a:lnTo>
                <a:lnTo>
                  <a:pt x="823928" y="215241"/>
                </a:lnTo>
                <a:lnTo>
                  <a:pt x="798985" y="177923"/>
                </a:lnTo>
                <a:lnTo>
                  <a:pt x="770382" y="143409"/>
                </a:lnTo>
                <a:lnTo>
                  <a:pt x="738389" y="111962"/>
                </a:lnTo>
                <a:lnTo>
                  <a:pt x="703277" y="83848"/>
                </a:lnTo>
                <a:lnTo>
                  <a:pt x="665315" y="59332"/>
                </a:lnTo>
                <a:lnTo>
                  <a:pt x="624773" y="38679"/>
                </a:lnTo>
                <a:lnTo>
                  <a:pt x="581923" y="22154"/>
                </a:lnTo>
                <a:lnTo>
                  <a:pt x="537032" y="10023"/>
                </a:lnTo>
                <a:lnTo>
                  <a:pt x="490373" y="2550"/>
                </a:lnTo>
                <a:lnTo>
                  <a:pt x="442214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5EE7D13D-E24F-1610-68C5-8BB5B7D97619}"/>
              </a:ext>
            </a:extLst>
          </p:cNvPr>
          <p:cNvSpPr txBox="1"/>
          <p:nvPr/>
        </p:nvSpPr>
        <p:spPr>
          <a:xfrm>
            <a:off x="9679051" y="4260342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796C6C41-EEA9-EC1A-1621-01637BDA835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wrap="square" lIns="0" tIns="3515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74675">
              <a:spcBef>
                <a:spcPts val="100"/>
              </a:spcBef>
            </a:pPr>
            <a:r>
              <a:rPr lang="en-ID" sz="2400" b="1" kern="0" spc="-45">
                <a:solidFill>
                  <a:srgbClr val="16315F"/>
                </a:solidFill>
                <a:latin typeface="Arial"/>
                <a:cs typeface="Arial"/>
              </a:rPr>
              <a:t>TANTANGAN</a:t>
            </a:r>
            <a:r>
              <a:rPr lang="en-ID" sz="2400" b="1" kern="0" spc="-95">
                <a:solidFill>
                  <a:srgbClr val="16315F"/>
                </a:solidFill>
                <a:latin typeface="Arial"/>
                <a:cs typeface="Arial"/>
              </a:rPr>
              <a:t> </a:t>
            </a:r>
            <a:r>
              <a:rPr lang="en-ID" sz="2400" b="1" kern="0">
                <a:solidFill>
                  <a:srgbClr val="16315F"/>
                </a:solidFill>
                <a:latin typeface="Arial"/>
                <a:cs typeface="Arial"/>
              </a:rPr>
              <a:t>DALAM</a:t>
            </a:r>
            <a:r>
              <a:rPr lang="en-ID" sz="2400" b="1" kern="0" spc="-90">
                <a:solidFill>
                  <a:srgbClr val="16315F"/>
                </a:solidFill>
                <a:latin typeface="Arial"/>
                <a:cs typeface="Arial"/>
              </a:rPr>
              <a:t> </a:t>
            </a:r>
            <a:r>
              <a:rPr lang="en-ID" sz="2400" b="1" kern="0">
                <a:solidFill>
                  <a:srgbClr val="FFC000"/>
                </a:solidFill>
                <a:latin typeface="Arial"/>
                <a:cs typeface="Arial"/>
              </a:rPr>
              <a:t>KEBIJAKAN</a:t>
            </a:r>
            <a:r>
              <a:rPr lang="en-ID" sz="2400" b="1" kern="0" spc="-8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lang="en-ID" sz="2400" b="1" kern="0">
                <a:solidFill>
                  <a:srgbClr val="FFC000"/>
                </a:solidFill>
                <a:latin typeface="Arial"/>
                <a:cs typeface="Arial"/>
              </a:rPr>
              <a:t>FISKAL</a:t>
            </a:r>
            <a:r>
              <a:rPr lang="en-ID" sz="2400" b="1" kern="0" spc="-14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lang="en-ID" sz="2400" b="1" kern="0" spc="-10">
                <a:solidFill>
                  <a:srgbClr val="FFC000"/>
                </a:solidFill>
                <a:latin typeface="Arial"/>
                <a:cs typeface="Arial"/>
              </a:rPr>
              <a:t>DAERAH</a:t>
            </a:r>
            <a:endParaRPr lang="en-ID"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0" name="object 26">
            <a:extLst>
              <a:ext uri="{FF2B5EF4-FFF2-40B4-BE49-F238E27FC236}">
                <a16:creationId xmlns:a16="http://schemas.microsoft.com/office/drawing/2014/main" id="{623762A4-191D-962D-EA7B-86FAEE7C9CD6}"/>
              </a:ext>
            </a:extLst>
          </p:cNvPr>
          <p:cNvSpPr txBox="1"/>
          <p:nvPr/>
        </p:nvSpPr>
        <p:spPr>
          <a:xfrm>
            <a:off x="1566813" y="1460911"/>
            <a:ext cx="754592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 MT"/>
                <a:cs typeface="Arial MT"/>
              </a:rPr>
              <a:t>Adanya</a:t>
            </a:r>
            <a:r>
              <a:rPr sz="1600" b="1" spc="-20" dirty="0">
                <a:latin typeface="Arial MT"/>
                <a:cs typeface="Arial MT"/>
              </a:rPr>
              <a:t> </a:t>
            </a:r>
            <a:r>
              <a:rPr lang="en-US" sz="1600" b="1" spc="-10" dirty="0" err="1">
                <a:highlight>
                  <a:srgbClr val="FFFF00"/>
                </a:highlight>
                <a:latin typeface="Arial MT"/>
                <a:cs typeface="Arial MT"/>
              </a:rPr>
              <a:t>k</a:t>
            </a:r>
            <a:r>
              <a:rPr sz="1600" b="1" spc="-10" dirty="0" err="1">
                <a:highlight>
                  <a:srgbClr val="FFFF00"/>
                </a:highlight>
                <a:latin typeface="Arial MT"/>
                <a:cs typeface="Arial MT"/>
              </a:rPr>
              <a:t>etergantungan</a:t>
            </a:r>
            <a:r>
              <a:rPr sz="1600" b="1" spc="-30" dirty="0">
                <a:highlight>
                  <a:srgbClr val="FFFF00"/>
                </a:highlight>
                <a:latin typeface="Arial MT"/>
                <a:cs typeface="Arial MT"/>
              </a:rPr>
              <a:t> </a:t>
            </a:r>
            <a:r>
              <a:rPr lang="en-US" sz="1600" b="1" dirty="0" err="1">
                <a:highlight>
                  <a:srgbClr val="FFFF00"/>
                </a:highlight>
                <a:latin typeface="Arial MT"/>
                <a:cs typeface="Arial MT"/>
              </a:rPr>
              <a:t>f</a:t>
            </a:r>
            <a:r>
              <a:rPr sz="1600" b="1" dirty="0" err="1">
                <a:highlight>
                  <a:srgbClr val="FFFF00"/>
                </a:highlight>
                <a:latin typeface="Arial MT"/>
                <a:cs typeface="Arial MT"/>
              </a:rPr>
              <a:t>iskal</a:t>
            </a:r>
            <a:r>
              <a:rPr sz="1600" b="1" spc="-60" dirty="0">
                <a:highlight>
                  <a:srgbClr val="FFFF00"/>
                </a:highlight>
                <a:latin typeface="Arial MT"/>
                <a:cs typeface="Arial MT"/>
              </a:rPr>
              <a:t> </a:t>
            </a:r>
            <a:r>
              <a:rPr lang="en-US" sz="1600" b="1" dirty="0" err="1">
                <a:highlight>
                  <a:srgbClr val="FFFF00"/>
                </a:highlight>
                <a:latin typeface="Arial MT"/>
                <a:cs typeface="Arial MT"/>
              </a:rPr>
              <a:t>d</a:t>
            </a:r>
            <a:r>
              <a:rPr sz="1600" b="1" dirty="0" err="1">
                <a:highlight>
                  <a:srgbClr val="FFFF00"/>
                </a:highlight>
                <a:latin typeface="Arial MT"/>
                <a:cs typeface="Arial MT"/>
              </a:rPr>
              <a:t>aerah</a:t>
            </a:r>
            <a:r>
              <a:rPr lang="en-US" sz="1600" b="1" dirty="0">
                <a:latin typeface="Arial MT"/>
                <a:cs typeface="Arial MT"/>
              </a:rPr>
              <a:t>,</a:t>
            </a:r>
            <a:r>
              <a:rPr sz="1600" b="1" spc="-25" dirty="0">
                <a:latin typeface="Arial MT"/>
                <a:cs typeface="Arial MT"/>
              </a:rPr>
              <a:t> </a:t>
            </a:r>
            <a:r>
              <a:rPr sz="1600" b="1" dirty="0">
                <a:latin typeface="Arial MT"/>
                <a:cs typeface="Arial MT"/>
              </a:rPr>
              <a:t>yang</a:t>
            </a:r>
            <a:r>
              <a:rPr sz="1600" b="1" spc="-20" dirty="0">
                <a:latin typeface="Arial MT"/>
                <a:cs typeface="Arial MT"/>
              </a:rPr>
              <a:t> </a:t>
            </a:r>
            <a:r>
              <a:rPr sz="1600" b="1" dirty="0" err="1">
                <a:latin typeface="Arial MT"/>
                <a:cs typeface="Arial MT"/>
              </a:rPr>
              <a:t>diakibatkan</a:t>
            </a:r>
            <a:r>
              <a:rPr sz="1600" b="1" spc="-60" dirty="0">
                <a:latin typeface="Arial MT"/>
                <a:cs typeface="Arial MT"/>
              </a:rPr>
              <a:t> </a:t>
            </a:r>
            <a:r>
              <a:rPr lang="en-US" sz="1600" b="1" spc="-10" dirty="0" err="1">
                <a:latin typeface="Arial MT"/>
                <a:cs typeface="Arial MT"/>
              </a:rPr>
              <a:t>antara</a:t>
            </a:r>
            <a:r>
              <a:rPr lang="en-US" sz="1600" b="1" spc="-10" dirty="0">
                <a:latin typeface="Arial MT"/>
                <a:cs typeface="Arial MT"/>
              </a:rPr>
              <a:t> lain</a:t>
            </a:r>
            <a:r>
              <a:rPr sz="1600" b="1" spc="-10" dirty="0">
                <a:latin typeface="Arial MT"/>
                <a:cs typeface="Arial MT"/>
              </a:rPr>
              <a:t>:</a:t>
            </a:r>
            <a:endParaRPr sz="1600" b="1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4153587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A08E9-A9B7-9B6D-29AC-5633EBDA9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1BE3224A-4AF7-E2DB-1003-2D555614EDDA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3D2D81-4EB0-88FE-2C22-6D258BCBC21B}"/>
              </a:ext>
            </a:extLst>
          </p:cNvPr>
          <p:cNvSpPr txBox="1"/>
          <p:nvPr/>
        </p:nvSpPr>
        <p:spPr>
          <a:xfrm>
            <a:off x="76200" y="552867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spcAft>
                <a:spcPts val="1200"/>
              </a:spcAft>
              <a:defRPr/>
            </a:pPr>
            <a:r>
              <a:rPr lang="en-ID" sz="2000" dirty="0">
                <a:solidFill>
                  <a:prstClr val="black"/>
                </a:solidFill>
                <a:latin typeface="Arial Black" panose="020B0A04020102020204" pitchFamily="34" charset="0"/>
              </a:rPr>
              <a:t>DASAR HUKUM PAJAK </a:t>
            </a:r>
            <a:r>
              <a:rPr lang="fi-FI" sz="2000" dirty="0">
                <a:solidFill>
                  <a:prstClr val="black"/>
                </a:solidFill>
                <a:latin typeface="Arial Black" panose="020B0A04020102020204" pitchFamily="34" charset="0"/>
              </a:rPr>
              <a:t>DAERAH DAN RETRIBUSI DAERAH </a:t>
            </a:r>
            <a:endParaRPr lang="en-ID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694942-C3BA-B5B4-B1C6-EC09E2EC1D31}"/>
              </a:ext>
            </a:extLst>
          </p:cNvPr>
          <p:cNvGrpSpPr/>
          <p:nvPr/>
        </p:nvGrpSpPr>
        <p:grpSpPr>
          <a:xfrm>
            <a:off x="1723127" y="1044709"/>
            <a:ext cx="9021451" cy="5444841"/>
            <a:chOff x="1926326" y="876300"/>
            <a:chExt cx="9021451" cy="54448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DB40FC-2DA2-115D-8FBC-06C74D9F3C9B}"/>
                </a:ext>
              </a:extLst>
            </p:cNvPr>
            <p:cNvGrpSpPr/>
            <p:nvPr/>
          </p:nvGrpSpPr>
          <p:grpSpPr>
            <a:xfrm>
              <a:off x="8122792" y="876300"/>
              <a:ext cx="2824985" cy="4216400"/>
              <a:chOff x="9260478" y="876300"/>
              <a:chExt cx="2824985" cy="421640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D75CEA7-42D3-156E-E6AC-B36D462B7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209105" y="2455245"/>
                <a:ext cx="1663013" cy="2538485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539F725-3BCE-3B5B-9A6E-2EF33744A396}"/>
                  </a:ext>
                </a:extLst>
              </p:cNvPr>
              <p:cNvGrpSpPr/>
              <p:nvPr/>
            </p:nvGrpSpPr>
            <p:grpSpPr>
              <a:xfrm>
                <a:off x="9280962" y="876300"/>
                <a:ext cx="2704840" cy="4216400"/>
                <a:chOff x="6236493" y="197378"/>
                <a:chExt cx="1889124" cy="1133475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6933B9B-1DBA-3031-1F7B-82A668E437F6}"/>
                    </a:ext>
                  </a:extLst>
                </p:cNvPr>
                <p:cNvSpPr/>
                <p:nvPr/>
              </p:nvSpPr>
              <p:spPr>
                <a:xfrm>
                  <a:off x="6236493" y="197378"/>
                  <a:ext cx="1889124" cy="1133475"/>
                </a:xfrm>
                <a:prstGeom prst="rect">
                  <a:avLst/>
                </a:prstGeom>
                <a:grp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D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0E058BC-F50F-968B-1477-DF9A154ED6F1}"/>
                    </a:ext>
                  </a:extLst>
                </p:cNvPr>
                <p:cNvSpPr txBox="1"/>
                <p:nvPr/>
              </p:nvSpPr>
              <p:spPr>
                <a:xfrm>
                  <a:off x="6236493" y="197378"/>
                  <a:ext cx="1889124" cy="1133475"/>
                </a:xfrm>
                <a:prstGeom prst="rect">
                  <a:avLst/>
                </a:prstGeom>
                <a:grp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94310" tIns="194310" rIns="194310" bIns="194310" numCol="1" spcCol="1270" anchor="ctr" anchorCtr="0">
                  <a:noAutofit/>
                </a:bodyPr>
                <a:lstStyle/>
                <a:p>
                  <a:pPr algn="ctr" defTabSz="226706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ID" sz="5100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63C446-8C4D-DF3B-1C24-AEC065FE8725}"/>
                  </a:ext>
                </a:extLst>
              </p:cNvPr>
              <p:cNvSpPr txBox="1"/>
              <p:nvPr/>
            </p:nvSpPr>
            <p:spPr>
              <a:xfrm>
                <a:off x="9260478" y="1237411"/>
                <a:ext cx="2824985" cy="846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D" sz="1400" b="1" dirty="0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PP No. 35 </a:t>
                </a:r>
                <a:r>
                  <a:rPr lang="en-ID" sz="1400" b="1" dirty="0" err="1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Tahun</a:t>
                </a:r>
                <a:r>
                  <a:rPr lang="en-ID" sz="1400" b="1" dirty="0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2023</a:t>
                </a:r>
              </a:p>
              <a:p>
                <a:pPr algn="ctr"/>
                <a:r>
                  <a:rPr lang="en-ID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Ketentuan</a:t>
                </a:r>
                <a:r>
                  <a:rPr lang="en-ID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ID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Umum</a:t>
                </a:r>
                <a:r>
                  <a:rPr lang="en-ID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ID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Pajak</a:t>
                </a:r>
                <a:r>
                  <a:rPr lang="en-ID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Daerah dan </a:t>
                </a:r>
                <a:r>
                  <a:rPr lang="en-ID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Retribusi</a:t>
                </a:r>
                <a:r>
                  <a:rPr lang="en-ID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Daerah</a:t>
                </a:r>
              </a:p>
              <a:p>
                <a:pPr algn="ctr"/>
                <a:r>
                  <a:rPr lang="en-ID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ID" sz="1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Ditetapkan</a:t>
                </a:r>
                <a:r>
                  <a:rPr lang="en-ID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ID" sz="1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tanggal</a:t>
                </a:r>
                <a:r>
                  <a:rPr lang="en-ID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ID" sz="1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Juni</a:t>
                </a:r>
                <a:r>
                  <a:rPr lang="en-ID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2023)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5551E65-6BC9-91BA-A6DC-779FE3809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812" y="2258860"/>
                <a:ext cx="1630147" cy="2599303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</p:grpSp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6ACDCCC9-F676-A0EE-698F-EC05D4D4E31A}"/>
                </a:ext>
              </a:extLst>
            </p:cNvPr>
            <p:cNvSpPr/>
            <p:nvPr/>
          </p:nvSpPr>
          <p:spPr>
            <a:xfrm rot="5400000">
              <a:off x="6059465" y="1109042"/>
              <a:ext cx="575034" cy="8629963"/>
            </a:xfrm>
            <a:prstGeom prst="rightBrace">
              <a:avLst>
                <a:gd name="adj1" fmla="val 8333"/>
                <a:gd name="adj2" fmla="val 50101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A2DC88-D8AD-0865-C65C-146803C16CED}"/>
                </a:ext>
              </a:extLst>
            </p:cNvPr>
            <p:cNvSpPr txBox="1"/>
            <p:nvPr/>
          </p:nvSpPr>
          <p:spPr>
            <a:xfrm>
              <a:off x="2829959" y="5674810"/>
              <a:ext cx="69504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spcAft>
                  <a:spcPts val="120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Sebagai</a:t>
              </a: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Dasar Hukum </a:t>
              </a:r>
              <a:r>
                <a:rPr lang="en-US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Pemda</a:t>
              </a: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dalam</a:t>
              </a: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Pengelolaan</a:t>
              </a:r>
              <a:r>
                <a:rPr lang="en-US" b="1" dirty="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Pajak</a:t>
              </a:r>
              <a:r>
                <a:rPr lang="en-US" b="1" dirty="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Daerah dan </a:t>
              </a:r>
              <a:r>
                <a:rPr lang="en-US" b="1" dirty="0" err="1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Retribusi</a:t>
              </a:r>
              <a:r>
                <a:rPr lang="en-US" b="1" dirty="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Daerah”  </a:t>
              </a:r>
              <a:endParaRPr lang="en-ID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FD9DA4-181D-AF3C-6DB3-BD756753A959}"/>
                </a:ext>
              </a:extLst>
            </p:cNvPr>
            <p:cNvGrpSpPr/>
            <p:nvPr/>
          </p:nvGrpSpPr>
          <p:grpSpPr>
            <a:xfrm>
              <a:off x="1926326" y="876300"/>
              <a:ext cx="5899768" cy="4216400"/>
              <a:chOff x="214474" y="876300"/>
              <a:chExt cx="5899768" cy="42164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407EC17-A485-819B-49DE-20046DC8D330}"/>
                  </a:ext>
                </a:extLst>
              </p:cNvPr>
              <p:cNvGrpSpPr/>
              <p:nvPr/>
            </p:nvGrpSpPr>
            <p:grpSpPr>
              <a:xfrm>
                <a:off x="3295207" y="876300"/>
                <a:ext cx="2704840" cy="4216400"/>
                <a:chOff x="2080418" y="197378"/>
                <a:chExt cx="1889124" cy="1133475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2A071EE-F763-3B08-F08C-17A8432E00BF}"/>
                    </a:ext>
                  </a:extLst>
                </p:cNvPr>
                <p:cNvSpPr/>
                <p:nvPr/>
              </p:nvSpPr>
              <p:spPr>
                <a:xfrm>
                  <a:off x="2080418" y="197378"/>
                  <a:ext cx="1889124" cy="1133475"/>
                </a:xfrm>
                <a:prstGeom prst="rect">
                  <a:avLst/>
                </a:prstGeom>
                <a:grp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D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98B19AD-ED94-FA1D-BA08-ED051341BFBF}"/>
                    </a:ext>
                  </a:extLst>
                </p:cNvPr>
                <p:cNvSpPr txBox="1"/>
                <p:nvPr/>
              </p:nvSpPr>
              <p:spPr>
                <a:xfrm>
                  <a:off x="2080418" y="197378"/>
                  <a:ext cx="1889124" cy="1133475"/>
                </a:xfrm>
                <a:prstGeom prst="rect">
                  <a:avLst/>
                </a:prstGeom>
                <a:grp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94310" tIns="194310" rIns="194310" bIns="194310" numCol="1" spcCol="1270" anchor="ctr" anchorCtr="0">
                  <a:noAutofit/>
                </a:bodyPr>
                <a:lstStyle/>
                <a:p>
                  <a:pPr algn="ctr" defTabSz="226706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ID" sz="510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DF562AF-4AB4-075E-E3DA-8B810A9DB06F}"/>
                  </a:ext>
                </a:extLst>
              </p:cNvPr>
              <p:cNvGrpSpPr/>
              <p:nvPr/>
            </p:nvGrpSpPr>
            <p:grpSpPr>
              <a:xfrm>
                <a:off x="3208511" y="1217782"/>
                <a:ext cx="2905731" cy="3874918"/>
                <a:chOff x="2984731" y="917843"/>
                <a:chExt cx="2905731" cy="3874918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E0505EFE-3780-F101-BAE1-33FD02D0BAF4}"/>
                    </a:ext>
                  </a:extLst>
                </p:cNvPr>
                <p:cNvGrpSpPr/>
                <p:nvPr/>
              </p:nvGrpSpPr>
              <p:grpSpPr>
                <a:xfrm>
                  <a:off x="3235526" y="2130513"/>
                  <a:ext cx="2454222" cy="2662248"/>
                  <a:chOff x="4306697" y="1792032"/>
                  <a:chExt cx="3186945" cy="3423586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0856EAAF-EB72-038C-FCFF-E371A29393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342998" y="1960469"/>
                    <a:ext cx="2150644" cy="3255149"/>
                  </a:xfrm>
                  <a:prstGeom prst="rect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80D31D0F-77B8-A625-524B-1AA776F314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844" b="-1"/>
                  <a:stretch/>
                </p:blipFill>
                <p:spPr>
                  <a:xfrm>
                    <a:off x="4306697" y="1792032"/>
                    <a:ext cx="2203117" cy="3342640"/>
                  </a:xfrm>
                  <a:prstGeom prst="rect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</p:pic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D1877B9-5486-5168-E7ED-519CE5919693}"/>
                    </a:ext>
                  </a:extLst>
                </p:cNvPr>
                <p:cNvSpPr txBox="1"/>
                <p:nvPr/>
              </p:nvSpPr>
              <p:spPr>
                <a:xfrm>
                  <a:off x="2984731" y="917843"/>
                  <a:ext cx="2905731" cy="10233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ID" sz="1400" b="1" dirty="0">
                      <a:highlight>
                        <a:srgbClr val="FFFF00"/>
                      </a:highlight>
                      <a:latin typeface="Arial" panose="020B0604020202020204" pitchFamily="34" charset="0"/>
                      <a:cs typeface="Arial" panose="020B0604020202020204" pitchFamily="34" charset="0"/>
                    </a:rPr>
                    <a:t>UU No. 1 </a:t>
                  </a:r>
                  <a:r>
                    <a:rPr lang="en-ID" sz="1400" b="1" dirty="0" err="1">
                      <a:highlight>
                        <a:srgbClr val="FFFF00"/>
                      </a:highlight>
                      <a:latin typeface="Arial" panose="020B0604020202020204" pitchFamily="34" charset="0"/>
                      <a:cs typeface="Arial" panose="020B0604020202020204" pitchFamily="34" charset="0"/>
                    </a:rPr>
                    <a:t>Tahun</a:t>
                  </a:r>
                  <a:r>
                    <a:rPr lang="en-ID" sz="1400" b="1" dirty="0">
                      <a:highlight>
                        <a:srgbClr val="FFFF00"/>
                      </a:highlight>
                      <a:latin typeface="Arial" panose="020B0604020202020204" pitchFamily="34" charset="0"/>
                      <a:cs typeface="Arial" panose="020B0604020202020204" pitchFamily="34" charset="0"/>
                    </a:rPr>
                    <a:t> 2022</a:t>
                  </a:r>
                </a:p>
                <a:p>
                  <a:pPr algn="ctr"/>
                  <a:r>
                    <a:rPr lang="en-ID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Tentang</a:t>
                  </a:r>
                  <a:r>
                    <a:rPr lang="en-ID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ID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Hubungan</a:t>
                  </a:r>
                  <a:r>
                    <a:rPr lang="en-ID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ID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Keuangan</a:t>
                  </a:r>
                  <a:r>
                    <a:rPr lang="en-ID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ID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antara</a:t>
                  </a:r>
                  <a:r>
                    <a:rPr lang="en-ID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ID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Pemerintah</a:t>
                  </a:r>
                  <a:r>
                    <a:rPr lang="en-ID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Pusat dan </a:t>
                  </a:r>
                  <a:br>
                    <a:rPr lang="en-ID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ID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Pemerintahan</a:t>
                  </a:r>
                  <a:r>
                    <a:rPr lang="en-ID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Daerah </a:t>
                  </a:r>
                  <a:br>
                    <a:rPr lang="en-ID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ID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ID" sz="10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Ditetapkan</a:t>
                  </a:r>
                  <a:r>
                    <a:rPr lang="en-ID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ID" sz="10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tanggal</a:t>
                  </a:r>
                  <a:r>
                    <a:rPr lang="en-ID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05 </a:t>
                  </a:r>
                  <a:r>
                    <a:rPr lang="en-ID" sz="10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Januari</a:t>
                  </a:r>
                  <a:r>
                    <a:rPr lang="en-ID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2022)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6B9C34E-A003-0D61-F058-CA030ED6B36C}"/>
                  </a:ext>
                </a:extLst>
              </p:cNvPr>
              <p:cNvGrpSpPr/>
              <p:nvPr/>
            </p:nvGrpSpPr>
            <p:grpSpPr>
              <a:xfrm>
                <a:off x="214474" y="876300"/>
                <a:ext cx="2905731" cy="4216400"/>
                <a:chOff x="264398" y="876300"/>
                <a:chExt cx="2905731" cy="42164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1E76A5C9-AC55-F334-2B6B-2DF60B7547A6}"/>
                    </a:ext>
                  </a:extLst>
                </p:cNvPr>
                <p:cNvGrpSpPr/>
                <p:nvPr/>
              </p:nvGrpSpPr>
              <p:grpSpPr>
                <a:xfrm>
                  <a:off x="319882" y="876300"/>
                  <a:ext cx="2704840" cy="4216400"/>
                  <a:chOff x="2381" y="197378"/>
                  <a:chExt cx="1889124" cy="1133475"/>
                </a:xfrm>
                <a:noFill/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379B642C-A3A7-DA2B-EA38-A96DC6F70C96}"/>
                      </a:ext>
                    </a:extLst>
                  </p:cNvPr>
                  <p:cNvSpPr/>
                  <p:nvPr/>
                </p:nvSpPr>
                <p:spPr>
                  <a:xfrm>
                    <a:off x="2381" y="197378"/>
                    <a:ext cx="1889124" cy="1133475"/>
                  </a:xfrm>
                  <a:prstGeom prst="rect">
                    <a:avLst/>
                  </a:prstGeom>
                  <a:grpFill/>
                  <a:ln w="635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ID"/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3A780823-C2F6-E7F1-BE04-6ACD7C71CF0C}"/>
                      </a:ext>
                    </a:extLst>
                  </p:cNvPr>
                  <p:cNvSpPr txBox="1"/>
                  <p:nvPr/>
                </p:nvSpPr>
                <p:spPr>
                  <a:xfrm>
                    <a:off x="2381" y="197378"/>
                    <a:ext cx="1889124" cy="1133475"/>
                  </a:xfrm>
                  <a:prstGeom prst="rect">
                    <a:avLst/>
                  </a:prstGeom>
                  <a:grpFill/>
                  <a:ln w="635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94310" tIns="194310" rIns="194310" bIns="194310" numCol="1" spcCol="1270" anchor="ctr" anchorCtr="0">
                    <a:noAutofit/>
                  </a:bodyPr>
                  <a:lstStyle/>
                  <a:p>
                    <a:pPr algn="ctr" defTabSz="2267063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ID" sz="5100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949890AC-A2DD-F175-A9DE-0821B54F329A}"/>
                    </a:ext>
                  </a:extLst>
                </p:cNvPr>
                <p:cNvGrpSpPr/>
                <p:nvPr/>
              </p:nvGrpSpPr>
              <p:grpSpPr>
                <a:xfrm>
                  <a:off x="264398" y="1239720"/>
                  <a:ext cx="2905731" cy="3694758"/>
                  <a:chOff x="6220537" y="1415474"/>
                  <a:chExt cx="2905731" cy="3852464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964C4C36-EDE1-663E-85F9-01049F6640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114705" y="2643421"/>
                    <a:ext cx="1748860" cy="2624517"/>
                  </a:xfrm>
                  <a:prstGeom prst="rect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</p:pic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A6E3262-5212-4295-C874-E5863EB44BC1}"/>
                      </a:ext>
                    </a:extLst>
                  </p:cNvPr>
                  <p:cNvSpPr txBox="1"/>
                  <p:nvPr/>
                </p:nvSpPr>
                <p:spPr>
                  <a:xfrm>
                    <a:off x="6220537" y="1415474"/>
                    <a:ext cx="2905731" cy="87448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ID" sz="1400" b="1" dirty="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UU No. 28 </a:t>
                    </a:r>
                    <a:r>
                      <a:rPr lang="en-ID" sz="1400" b="1" dirty="0" err="1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Tahun</a:t>
                    </a:r>
                    <a:r>
                      <a:rPr lang="en-ID" sz="1400" b="1" dirty="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2009</a:t>
                    </a:r>
                  </a:p>
                  <a:p>
                    <a:pPr algn="ctr"/>
                    <a:r>
                      <a:rPr lang="en-ID" sz="12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Tentang</a:t>
                    </a:r>
                    <a:r>
                      <a:rPr lang="en-ID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ID" sz="12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Pajak</a:t>
                    </a:r>
                    <a:r>
                      <a:rPr lang="en-ID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Daerah dan </a:t>
                    </a:r>
                    <a:br>
                      <a:rPr lang="en-ID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ID" sz="12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Retribusi</a:t>
                    </a:r>
                    <a:r>
                      <a:rPr lang="en-ID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Daerah </a:t>
                    </a:r>
                    <a:br>
                      <a:rPr lang="en-ID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ID" sz="105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:r>
                      <a:rPr lang="en-ID" sz="105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Ditetapkan</a:t>
                    </a:r>
                    <a:r>
                      <a:rPr lang="en-ID" sz="105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ID" sz="105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tanggal</a:t>
                    </a:r>
                    <a:r>
                      <a:rPr lang="en-ID" sz="105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15 September 2009)</a:t>
                    </a:r>
                  </a:p>
                </p:txBody>
              </p:sp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0440EC80-25D7-E5BE-EB40-B236480609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404044" y="2442883"/>
                    <a:ext cx="1655953" cy="2696187"/>
                  </a:xfrm>
                  <a:prstGeom prst="rect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</p:pic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A388273-1C1E-9A3C-73E0-0F1885AC4BC6}"/>
                    </a:ext>
                  </a:extLst>
                </p:cNvPr>
                <p:cNvSpPr txBox="1"/>
                <p:nvPr/>
              </p:nvSpPr>
              <p:spPr>
                <a:xfrm>
                  <a:off x="442541" y="928523"/>
                  <a:ext cx="245952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914446">
                    <a:spcAft>
                      <a:spcPts val="1200"/>
                    </a:spcAft>
                    <a:defRPr/>
                  </a:pPr>
                  <a:r>
                    <a:rPr lang="en-US" dirty="0" err="1">
                      <a:solidFill>
                        <a:srgbClr val="C00000"/>
                      </a:solidFill>
                      <a:latin typeface="Arial Black" panose="020B0A04020102020204" pitchFamily="34" charset="0"/>
                    </a:rPr>
                    <a:t>Dicabut</a:t>
                  </a:r>
                  <a:endParaRPr lang="en-ID" dirty="0">
                    <a:solidFill>
                      <a:srgbClr val="C00000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14F57C-380B-50C8-43B4-F08B0855F23B}"/>
                  </a:ext>
                </a:extLst>
              </p:cNvPr>
              <p:cNvSpPr txBox="1"/>
              <p:nvPr/>
            </p:nvSpPr>
            <p:spPr>
              <a:xfrm>
                <a:off x="3402757" y="914203"/>
                <a:ext cx="24595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46">
                  <a:spcAft>
                    <a:spcPts val="1200"/>
                  </a:spcAft>
                  <a:defRPr/>
                </a:pPr>
                <a:r>
                  <a:rPr lang="en-US" dirty="0" err="1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Dimuat</a:t>
                </a:r>
                <a:r>
                  <a:rPr lang="en-US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 </a:t>
                </a:r>
                <a:r>
                  <a:rPr lang="en-US" dirty="0" err="1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dalam</a:t>
                </a:r>
                <a:endParaRPr lang="en-ID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Arrow: Right 47">
                <a:extLst>
                  <a:ext uri="{FF2B5EF4-FFF2-40B4-BE49-F238E27FC236}">
                    <a16:creationId xmlns:a16="http://schemas.microsoft.com/office/drawing/2014/main" id="{C712E9A6-45CE-5657-F4DF-528BD55C96CD}"/>
                  </a:ext>
                </a:extLst>
              </p:cNvPr>
              <p:cNvSpPr/>
              <p:nvPr/>
            </p:nvSpPr>
            <p:spPr>
              <a:xfrm>
                <a:off x="2723683" y="939600"/>
                <a:ext cx="772160" cy="320486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A137B96-DA1E-EA14-73B8-DFAB438E5281}"/>
              </a:ext>
            </a:extLst>
          </p:cNvPr>
          <p:cNvSpPr txBox="1"/>
          <p:nvPr/>
        </p:nvSpPr>
        <p:spPr>
          <a:xfrm>
            <a:off x="8096927" y="1134351"/>
            <a:ext cx="24595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spcAft>
                <a:spcPts val="1200"/>
              </a:spcAft>
              <a:defRPr/>
            </a:pPr>
            <a:r>
              <a:rPr lang="en-US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Peraturan</a:t>
            </a:r>
            <a:r>
              <a:rPr lang="en-US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Pelaksanaan</a:t>
            </a:r>
            <a:endParaRPr lang="en-ID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Arrow: Right 28">
            <a:extLst>
              <a:ext uri="{FF2B5EF4-FFF2-40B4-BE49-F238E27FC236}">
                <a16:creationId xmlns:a16="http://schemas.microsoft.com/office/drawing/2014/main" id="{769B124C-CCFE-7A79-4FDE-58A4F6F98D1B}"/>
              </a:ext>
            </a:extLst>
          </p:cNvPr>
          <p:cNvSpPr/>
          <p:nvPr/>
        </p:nvSpPr>
        <p:spPr>
          <a:xfrm>
            <a:off x="7335561" y="1131457"/>
            <a:ext cx="772160" cy="320486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7739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311CE-7D6D-B1F8-3EB6-BB472EC11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5BE5117C-1CFD-2F36-410C-2B14DB80CBA1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id="{5B6BD7C2-C47D-2A12-8964-8B95C41EE8C6}"/>
              </a:ext>
            </a:extLst>
          </p:cNvPr>
          <p:cNvSpPr txBox="1">
            <a:spLocks/>
          </p:cNvSpPr>
          <p:nvPr/>
        </p:nvSpPr>
        <p:spPr>
          <a:xfrm>
            <a:off x="257663" y="609601"/>
            <a:ext cx="11733381" cy="932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>
              <a:defRPr/>
            </a:pPr>
            <a:r>
              <a:rPr lang="en-US" sz="4000" b="1" dirty="0">
                <a:solidFill>
                  <a:prstClr val="black"/>
                </a:solidFill>
                <a:latin typeface="Agency FB" panose="020B0503020202020204" pitchFamily="34" charset="0"/>
              </a:rPr>
              <a:t>PAJAK DAERAH DAN RETRIBUSI DAERAH</a:t>
            </a:r>
            <a:endParaRPr lang="id-ID" sz="40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6AE148-C6FC-3B49-B261-1BE760E15860}"/>
              </a:ext>
            </a:extLst>
          </p:cNvPr>
          <p:cNvSpPr/>
          <p:nvPr/>
        </p:nvSpPr>
        <p:spPr>
          <a:xfrm>
            <a:off x="2693696" y="1854232"/>
            <a:ext cx="8305800" cy="4132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07000"/>
              </a:lnSpc>
              <a:spcAft>
                <a:spcPts val="800"/>
              </a:spcAft>
              <a:defRPr/>
            </a:pPr>
            <a:r>
              <a:rPr lang="en-ID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Definisi</a:t>
            </a:r>
            <a:endParaRPr lang="en-ID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17" indent="-342917" algn="just" defTabSz="914446">
              <a:lnSpc>
                <a:spcPct val="107000"/>
              </a:lnSpc>
              <a:spcAft>
                <a:spcPts val="2400"/>
              </a:spcAft>
              <a:buFont typeface="+mj-lt"/>
              <a:buAutoNum type="arabicPeriod"/>
              <a:defRPr/>
            </a:pPr>
            <a:r>
              <a:rPr lang="en-ID" sz="220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Pajak</a:t>
            </a:r>
            <a:r>
              <a:rPr lang="en-ID" sz="220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Daerah </a:t>
            </a:r>
            <a:r>
              <a:rPr lang="en-ID" sz="220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adalah</a:t>
            </a:r>
            <a:r>
              <a:rPr lang="en-ID" sz="220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kontribusi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wajib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kepada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Daerah yang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terutang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oleh orang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pribadi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badan yang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bersifat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memaksa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berdasarkan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Undang-Undang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dengan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tidak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mendapatkan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imbalan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secara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langsung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digunakan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untuk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keperluan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Daerah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bagi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sebesar-besarnya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kemakmuran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rakyat. </a:t>
            </a:r>
          </a:p>
          <a:p>
            <a:pPr marL="342917" indent="-342917" algn="just" defTabSz="914446">
              <a:lnSpc>
                <a:spcPct val="107000"/>
              </a:lnSpc>
              <a:buFont typeface="+mj-lt"/>
              <a:buAutoNum type="arabicPeriod"/>
              <a:defRPr/>
            </a:pPr>
            <a:r>
              <a:rPr lang="en-ID" sz="220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Retribusi</a:t>
            </a:r>
            <a:r>
              <a:rPr lang="en-ID" sz="220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Daerah </a:t>
            </a:r>
            <a:r>
              <a:rPr lang="en-ID" sz="220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adalah</a:t>
            </a:r>
            <a:r>
              <a:rPr lang="en-ID" sz="220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pungutan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Daerah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sebagai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pembayaran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atas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jasa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pemberian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izin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tertentu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yang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khusus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disediakan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dan/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diberikan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oleh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Pemerintah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Daerah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untuk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kepentingan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orang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pribadi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badan</a:t>
            </a:r>
            <a:r>
              <a:rPr lang="en-ID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ID" sz="2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Tumbuh 58,8 Persen, Penerimaan Pajak RI Capai Rp1.028,46 Triliun hingga  Juli 2022">
            <a:extLst>
              <a:ext uri="{FF2B5EF4-FFF2-40B4-BE49-F238E27FC236}">
                <a16:creationId xmlns:a16="http://schemas.microsoft.com/office/drawing/2014/main" id="{83264237-0F73-DC7B-FE4D-C4C01B4D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299996" cy="2209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pa Itu Retribusi? Karakteristik, Fungsi, Jenis dan Perhitungan">
            <a:extLst>
              <a:ext uri="{FF2B5EF4-FFF2-40B4-BE49-F238E27FC236}">
                <a16:creationId xmlns:a16="http://schemas.microsoft.com/office/drawing/2014/main" id="{8468A935-DA40-A372-3E73-23CB64B9D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4" t="2929" r="18349" b="1635"/>
          <a:stretch/>
        </p:blipFill>
        <p:spPr bwMode="auto">
          <a:xfrm>
            <a:off x="381000" y="4068836"/>
            <a:ext cx="2299996" cy="21079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603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E874D-E7B5-5072-98BF-F334B0C42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8E2DACE3-61C8-A3E5-B7FC-540FA6E82E14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Rectangle 39">
            <a:extLst>
              <a:ext uri="{FF2B5EF4-FFF2-40B4-BE49-F238E27FC236}">
                <a16:creationId xmlns:a16="http://schemas.microsoft.com/office/drawing/2014/main" id="{CCA015D9-6423-BF4A-0704-20B181D553BD}"/>
              </a:ext>
            </a:extLst>
          </p:cNvPr>
          <p:cNvSpPr/>
          <p:nvPr/>
        </p:nvSpPr>
        <p:spPr>
          <a:xfrm>
            <a:off x="8432230" y="3456061"/>
            <a:ext cx="3549623" cy="2986148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685834">
              <a:defRPr/>
            </a:pPr>
            <a:endParaRPr lang="en-ID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85834">
              <a:defRPr/>
            </a:pPr>
            <a:r>
              <a:rPr lang="en-ID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untuk</a:t>
            </a:r>
            <a:r>
              <a:rPr lang="en-ID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b="1" kern="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seluruh</a:t>
            </a:r>
            <a:r>
              <a:rPr lang="en-ID" b="1" kern="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b="1" kern="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jenis</a:t>
            </a:r>
            <a:r>
              <a:rPr lang="en-ID" b="1" kern="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b="1" kern="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Pajak</a:t>
            </a:r>
            <a:r>
              <a:rPr lang="en-ID" b="1" kern="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ID" b="1" kern="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Retribusi</a:t>
            </a:r>
            <a:r>
              <a:rPr lang="en-ID" b="1" kern="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b="1" kern="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ditetapkan</a:t>
            </a:r>
            <a:r>
              <a:rPr lang="en-ID" b="1" kern="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b="1" kern="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dalam</a:t>
            </a:r>
            <a:r>
              <a:rPr lang="en-ID" b="1" kern="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1 (</a:t>
            </a:r>
            <a:r>
              <a:rPr lang="en-ID" b="1" kern="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satu</a:t>
            </a:r>
            <a:r>
              <a:rPr lang="en-ID" b="1" kern="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ID" b="1" kern="0" dirty="0" err="1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Perda</a:t>
            </a:r>
            <a:r>
              <a:rPr lang="en-ID" b="1" kern="0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 </a:t>
            </a:r>
            <a:r>
              <a:rPr lang="en-ID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menjadi</a:t>
            </a:r>
            <a:r>
              <a:rPr lang="en-ID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dasar</a:t>
            </a:r>
            <a:r>
              <a:rPr lang="en-ID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pemungutan</a:t>
            </a:r>
            <a:r>
              <a:rPr lang="en-ID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Pajak</a:t>
            </a:r>
            <a:r>
              <a:rPr lang="en-ID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ID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Retribusi</a:t>
            </a:r>
            <a:r>
              <a:rPr lang="en-ID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Daerah </a:t>
            </a:r>
            <a:r>
              <a:rPr lang="en-ID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(Pasal 94 UU 1/2022).</a:t>
            </a:r>
            <a:r>
              <a:rPr lang="en-ID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40FD2-1FC4-F4CE-5704-A9997632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034" y="1285590"/>
            <a:ext cx="4896102" cy="475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C4DE8-E77B-5F43-12D6-DBA853040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87"/>
          <a:stretch/>
        </p:blipFill>
        <p:spPr>
          <a:xfrm>
            <a:off x="295148" y="713687"/>
            <a:ext cx="4411921" cy="45555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CCB5FA53-12AC-69DE-3549-165DC0B6D140}"/>
              </a:ext>
            </a:extLst>
          </p:cNvPr>
          <p:cNvSpPr/>
          <p:nvPr/>
        </p:nvSpPr>
        <p:spPr>
          <a:xfrm>
            <a:off x="7675061" y="5423352"/>
            <a:ext cx="757169" cy="759149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BE75870-D87E-E17D-400B-BF13C4040B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285614"/>
              </p:ext>
            </p:extLst>
          </p:nvPr>
        </p:nvGraphicFramePr>
        <p:xfrm>
          <a:off x="7862134" y="392548"/>
          <a:ext cx="3245646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703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AF9CC-D5CE-F696-5296-6D702102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DC3B0923-9185-FFAD-3194-3E37FAC5BC57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object 36">
            <a:extLst>
              <a:ext uri="{FF2B5EF4-FFF2-40B4-BE49-F238E27FC236}">
                <a16:creationId xmlns:a16="http://schemas.microsoft.com/office/drawing/2014/main" id="{C5AA2C87-BDF9-41AD-9067-F04EF0D90B07}"/>
              </a:ext>
            </a:extLst>
          </p:cNvPr>
          <p:cNvSpPr txBox="1"/>
          <p:nvPr/>
        </p:nvSpPr>
        <p:spPr>
          <a:xfrm>
            <a:off x="204709" y="1287658"/>
            <a:ext cx="15843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defTabSz="914446">
              <a:spcBef>
                <a:spcPts val="100"/>
              </a:spcBef>
              <a:defRPr/>
            </a:pPr>
            <a:r>
              <a:rPr sz="1400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Retribusi</a:t>
            </a:r>
            <a:r>
              <a:rPr sz="1400" b="1" spc="-1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Jasa </a:t>
            </a:r>
            <a:r>
              <a:rPr sz="1400" b="1" spc="-20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Umum</a:t>
            </a:r>
            <a:endParaRPr sz="1400" dirty="0">
              <a:solidFill>
                <a:prstClr val="black"/>
              </a:solidFill>
              <a:highlight>
                <a:srgbClr val="FFFF00"/>
              </a:highlight>
              <a:latin typeface="Tw Cen MT"/>
              <a:cs typeface="Tw Cen MT"/>
            </a:endParaRPr>
          </a:p>
          <a:p>
            <a:pPr marL="12701" defTabSz="914446">
              <a:spcBef>
                <a:spcPts val="5"/>
              </a:spcBef>
              <a:defRPr/>
            </a:pPr>
            <a:r>
              <a:rPr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(5</a:t>
            </a:r>
            <a:r>
              <a:rPr sz="1400" b="1" spc="-3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jenis </a:t>
            </a:r>
            <a:r>
              <a:rPr sz="1400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pelayanan)</a:t>
            </a:r>
            <a:endParaRPr sz="1400" dirty="0">
              <a:solidFill>
                <a:prstClr val="black"/>
              </a:solidFill>
              <a:highlight>
                <a:srgbClr val="FFFF00"/>
              </a:highlight>
              <a:latin typeface="Tw Cen MT"/>
              <a:cs typeface="Tw Cen MT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69FBBDC1-A2F3-51FC-1521-DE7752B0A312}"/>
              </a:ext>
            </a:extLst>
          </p:cNvPr>
          <p:cNvSpPr txBox="1"/>
          <p:nvPr/>
        </p:nvSpPr>
        <p:spPr>
          <a:xfrm>
            <a:off x="2777520" y="1268344"/>
            <a:ext cx="156845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defTabSz="914446">
              <a:spcBef>
                <a:spcPts val="100"/>
              </a:spcBef>
              <a:defRPr/>
            </a:pPr>
            <a:r>
              <a:rPr sz="1400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Retribusi</a:t>
            </a:r>
            <a:r>
              <a:rPr sz="1400" b="1" spc="-1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Jasa </a:t>
            </a:r>
            <a:r>
              <a:rPr sz="1400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Usaha</a:t>
            </a:r>
            <a:endParaRPr sz="1400" dirty="0">
              <a:solidFill>
                <a:prstClr val="black"/>
              </a:solidFill>
              <a:highlight>
                <a:srgbClr val="FFFF00"/>
              </a:highlight>
              <a:latin typeface="Tw Cen MT"/>
              <a:cs typeface="Tw Cen MT"/>
            </a:endParaRPr>
          </a:p>
          <a:p>
            <a:pPr marL="12701" defTabSz="914446">
              <a:spcBef>
                <a:spcPts val="5"/>
              </a:spcBef>
              <a:defRPr/>
            </a:pPr>
            <a:r>
              <a:rPr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(1</a:t>
            </a:r>
            <a:r>
              <a:rPr lang="en-US"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0</a:t>
            </a:r>
            <a:r>
              <a:rPr sz="1400" b="1" spc="-3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jenis </a:t>
            </a:r>
            <a:r>
              <a:rPr sz="1400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pelayanan)</a:t>
            </a:r>
            <a:endParaRPr sz="1400" dirty="0">
              <a:solidFill>
                <a:prstClr val="black"/>
              </a:solidFill>
              <a:highlight>
                <a:srgbClr val="FFFF00"/>
              </a:highlight>
              <a:latin typeface="Tw Cen MT"/>
              <a:cs typeface="Tw Cen MT"/>
            </a:endParaRPr>
          </a:p>
        </p:txBody>
      </p:sp>
      <p:sp>
        <p:nvSpPr>
          <p:cNvPr id="4" name="object 39">
            <a:extLst>
              <a:ext uri="{FF2B5EF4-FFF2-40B4-BE49-F238E27FC236}">
                <a16:creationId xmlns:a16="http://schemas.microsoft.com/office/drawing/2014/main" id="{A6256B58-39D7-E1E0-68F0-9C99C34AF48E}"/>
              </a:ext>
            </a:extLst>
          </p:cNvPr>
          <p:cNvSpPr txBox="1"/>
          <p:nvPr/>
        </p:nvSpPr>
        <p:spPr>
          <a:xfrm>
            <a:off x="2777520" y="1824669"/>
            <a:ext cx="1718311" cy="318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9" indent="-342908" defTabSz="914446">
              <a:lnSpc>
                <a:spcPts val="1520"/>
              </a:lnSpc>
              <a:spcBef>
                <a:spcPts val="100"/>
              </a:spcBef>
              <a:buFontTx/>
              <a:buAutoNum type="arabicPeriod"/>
              <a:tabLst>
                <a:tab pos="354974" algn="l"/>
                <a:tab pos="355609" algn="l"/>
              </a:tabLst>
              <a:defRPr/>
            </a:pP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Pemakaian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55609" defTabSz="914446">
              <a:lnSpc>
                <a:spcPts val="1351"/>
              </a:lnSpc>
              <a:defRPr/>
            </a:pP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Kekayaan</a:t>
            </a:r>
            <a:r>
              <a:rPr sz="1400" spc="-9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Daerah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55609" indent="-342908" defTabSz="914446">
              <a:lnSpc>
                <a:spcPts val="1340"/>
              </a:lnSpc>
              <a:buFontTx/>
              <a:buAutoNum type="arabicPeriod" startAt="2"/>
              <a:tabLst>
                <a:tab pos="354974" algn="l"/>
                <a:tab pos="355609" algn="l"/>
              </a:tabLst>
              <a:defRPr/>
            </a:pPr>
            <a:r>
              <a:rPr sz="1400" spc="-20" dirty="0">
                <a:solidFill>
                  <a:prstClr val="black"/>
                </a:solidFill>
                <a:latin typeface="Tw Cen MT"/>
                <a:cs typeface="Tw Cen MT"/>
              </a:rPr>
              <a:t>Pasar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55609" defTabSz="914446">
              <a:lnSpc>
                <a:spcPts val="1340"/>
              </a:lnSpc>
              <a:defRPr/>
            </a:pP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Grosir/Pertokoan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55609" indent="-342908" defTabSz="914446">
              <a:lnSpc>
                <a:spcPts val="1340"/>
              </a:lnSpc>
              <a:buFontTx/>
              <a:buAutoNum type="arabicPeriod" startAt="3"/>
              <a:tabLst>
                <a:tab pos="354974" algn="l"/>
                <a:tab pos="355609" algn="l"/>
              </a:tabLst>
              <a:defRPr/>
            </a:pP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Tempat</a:t>
            </a:r>
            <a:r>
              <a:rPr sz="1400" spc="-5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Pelelangan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55609" indent="-342908" defTabSz="914446">
              <a:lnSpc>
                <a:spcPts val="1351"/>
              </a:lnSpc>
              <a:buFontTx/>
              <a:buAutoNum type="arabicPeriod" startAt="3"/>
              <a:tabLst>
                <a:tab pos="354974" algn="l"/>
                <a:tab pos="355609" algn="l"/>
              </a:tabLst>
              <a:defRPr/>
            </a:pP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Tempat</a:t>
            </a:r>
            <a:r>
              <a:rPr sz="1400" spc="-5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Khusus</a:t>
            </a:r>
            <a:r>
              <a:rPr lang="en-US" sz="140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Parkir</a:t>
            </a:r>
            <a:endParaRPr lang="en-US" sz="1400" spc="-11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55609" indent="-342908" defTabSz="914446">
              <a:lnSpc>
                <a:spcPts val="1351"/>
              </a:lnSpc>
              <a:buFontTx/>
              <a:buAutoNum type="arabicPeriod" startAt="3"/>
              <a:tabLst>
                <a:tab pos="354974" algn="l"/>
                <a:tab pos="355609" algn="l"/>
              </a:tabLst>
              <a:defRPr/>
            </a:pP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Penginapan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/Villa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68310" marR="347355" indent="-355609" defTabSz="914446">
              <a:lnSpc>
                <a:spcPct val="79800"/>
              </a:lnSpc>
              <a:spcBef>
                <a:spcPts val="169"/>
              </a:spcBef>
              <a:buFontTx/>
              <a:buAutoNum type="arabicPeriod" startAt="6"/>
              <a:tabLst>
                <a:tab pos="367674" algn="l"/>
                <a:tab pos="368310" algn="l"/>
              </a:tabLst>
              <a:defRPr/>
            </a:pP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Rumah</a:t>
            </a:r>
            <a:r>
              <a:rPr sz="1400" spc="-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20" dirty="0">
                <a:solidFill>
                  <a:prstClr val="black"/>
                </a:solidFill>
                <a:latin typeface="Tw Cen MT"/>
                <a:cs typeface="Tw Cen MT"/>
              </a:rPr>
              <a:t>Potong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Hewan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68310" indent="-355609" defTabSz="914446">
              <a:lnSpc>
                <a:spcPts val="1191"/>
              </a:lnSpc>
              <a:buFontTx/>
              <a:buAutoNum type="arabicPeriod" startAt="6"/>
              <a:tabLst>
                <a:tab pos="367674" algn="l"/>
                <a:tab pos="368310" algn="l"/>
              </a:tabLst>
              <a:defRPr/>
            </a:pP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Pelayanan</a:t>
            </a:r>
            <a:r>
              <a:rPr lang="en-US" sz="140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Kepelabuhanan</a:t>
            </a:r>
            <a:endParaRPr lang="en-US" sz="1400" spc="-11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68310" indent="-355609" defTabSz="914446">
              <a:lnSpc>
                <a:spcPts val="1191"/>
              </a:lnSpc>
              <a:buFontTx/>
              <a:buAutoNum type="arabicPeriod" startAt="6"/>
              <a:tabLst>
                <a:tab pos="367674" algn="l"/>
                <a:tab pos="368310" algn="l"/>
              </a:tabLst>
              <a:defRPr/>
            </a:pP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Tempat</a:t>
            </a:r>
            <a:r>
              <a:rPr sz="1400" spc="-5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Rekreasi </a:t>
            </a: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dan</a:t>
            </a:r>
            <a:r>
              <a:rPr sz="1400" spc="1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Olahraga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68310" indent="-355609" defTabSz="914446">
              <a:lnSpc>
                <a:spcPts val="1180"/>
              </a:lnSpc>
              <a:buFontTx/>
              <a:buAutoNum type="arabicPeriod" startAt="9"/>
              <a:tabLst>
                <a:tab pos="368310" algn="l"/>
              </a:tabLst>
              <a:defRPr/>
            </a:pPr>
            <a:r>
              <a:rPr sz="1400" spc="-20" dirty="0" err="1">
                <a:solidFill>
                  <a:prstClr val="black"/>
                </a:solidFill>
                <a:latin typeface="Tw Cen MT"/>
                <a:cs typeface="Tw Cen MT"/>
              </a:rPr>
              <a:t>Penyeberangan</a:t>
            </a:r>
            <a:r>
              <a:rPr sz="1400" spc="2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25" dirty="0">
                <a:solidFill>
                  <a:prstClr val="black"/>
                </a:solidFill>
                <a:latin typeface="Tw Cen MT"/>
                <a:cs typeface="Tw Cen MT"/>
              </a:rPr>
              <a:t>di</a:t>
            </a:r>
            <a:r>
              <a:rPr lang="en-US" sz="140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25" dirty="0">
                <a:solidFill>
                  <a:prstClr val="black"/>
                </a:solidFill>
                <a:latin typeface="Tw Cen MT"/>
                <a:cs typeface="Tw Cen MT"/>
              </a:rPr>
              <a:t>Air</a:t>
            </a:r>
            <a:endParaRPr lang="en-US"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68310" indent="-355609" defTabSz="914446">
              <a:lnSpc>
                <a:spcPts val="1180"/>
              </a:lnSpc>
              <a:buFontTx/>
              <a:buAutoNum type="arabicPeriod" startAt="9"/>
              <a:tabLst>
                <a:tab pos="368310" algn="l"/>
              </a:tabLst>
              <a:defRPr/>
            </a:pP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Penjualan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Produksi</a:t>
            </a:r>
            <a:r>
              <a:rPr lang="en-US" sz="1400" spc="-1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Usaha</a:t>
            </a:r>
            <a:r>
              <a:rPr lang="en-US" sz="1400" spc="-1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Daerah</a:t>
            </a:r>
            <a:endParaRPr lang="en-US" sz="1400" spc="-11" dirty="0">
              <a:solidFill>
                <a:srgbClr val="FF0000"/>
              </a:solidFill>
              <a:latin typeface="Tw Cen MT"/>
              <a:cs typeface="Tw Cen MT"/>
            </a:endParaRPr>
          </a:p>
          <a:p>
            <a:pPr marL="368310" indent="-355609" defTabSz="914446">
              <a:lnSpc>
                <a:spcPts val="1180"/>
              </a:lnSpc>
              <a:buFontTx/>
              <a:buAutoNum type="arabicPeriod" startAt="9"/>
              <a:tabLst>
                <a:tab pos="368310" algn="l"/>
              </a:tabLst>
              <a:defRPr/>
            </a:pPr>
            <a:r>
              <a:rPr lang="en-ID" sz="1400" spc="-11" dirty="0">
                <a:solidFill>
                  <a:srgbClr val="FF0000"/>
                </a:solidFill>
                <a:latin typeface="Tw Cen MT"/>
                <a:cs typeface="Tw Cen MT"/>
              </a:rPr>
              <a:t>Terminal</a:t>
            </a:r>
            <a:endParaRPr lang="en-US" sz="1400" spc="-11" dirty="0">
              <a:solidFill>
                <a:srgbClr val="FF0000"/>
              </a:solidFill>
              <a:latin typeface="Tw Cen MT"/>
              <a:cs typeface="Tw Cen MT"/>
            </a:endParaRPr>
          </a:p>
        </p:txBody>
      </p:sp>
      <p:sp>
        <p:nvSpPr>
          <p:cNvPr id="6" name="object 40">
            <a:extLst>
              <a:ext uri="{FF2B5EF4-FFF2-40B4-BE49-F238E27FC236}">
                <a16:creationId xmlns:a16="http://schemas.microsoft.com/office/drawing/2014/main" id="{6115F2C4-AAFB-58FE-163B-E6F2A0B73B60}"/>
              </a:ext>
            </a:extLst>
          </p:cNvPr>
          <p:cNvSpPr txBox="1"/>
          <p:nvPr/>
        </p:nvSpPr>
        <p:spPr>
          <a:xfrm>
            <a:off x="4862060" y="1287658"/>
            <a:ext cx="204088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defTabSz="914446">
              <a:spcBef>
                <a:spcPts val="100"/>
              </a:spcBef>
              <a:defRPr/>
            </a:pPr>
            <a:r>
              <a:rPr sz="1400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Retribusi</a:t>
            </a:r>
            <a:r>
              <a:rPr sz="1400" b="1" spc="-4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Perizinan</a:t>
            </a:r>
            <a:r>
              <a:rPr sz="1400" b="1" spc="-4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sz="1400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Tertentu</a:t>
            </a:r>
            <a:endParaRPr sz="1400" dirty="0">
              <a:solidFill>
                <a:prstClr val="black"/>
              </a:solidFill>
              <a:highlight>
                <a:srgbClr val="FFFF00"/>
              </a:highlight>
              <a:latin typeface="Tw Cen MT"/>
              <a:cs typeface="Tw Cen MT"/>
            </a:endParaRPr>
          </a:p>
          <a:p>
            <a:pPr marL="12701" defTabSz="914446">
              <a:spcBef>
                <a:spcPts val="5"/>
              </a:spcBef>
              <a:defRPr/>
            </a:pPr>
            <a:r>
              <a:rPr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(</a:t>
            </a:r>
            <a:r>
              <a:rPr lang="en-US" sz="1400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3</a:t>
            </a:r>
            <a:r>
              <a:rPr sz="1400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sz="1400" b="1" dirty="0" err="1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jenis</a:t>
            </a:r>
            <a:r>
              <a:rPr lang="en-US" sz="1400" b="1" spc="35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sz="1400" b="1" dirty="0" err="1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pelayanan</a:t>
            </a:r>
            <a:r>
              <a:rPr sz="1400" b="1" spc="-20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sz="1400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izin)</a:t>
            </a:r>
            <a:endParaRPr sz="1400" dirty="0">
              <a:solidFill>
                <a:prstClr val="black"/>
              </a:solidFill>
              <a:highlight>
                <a:srgbClr val="FFFF00"/>
              </a:highlight>
              <a:latin typeface="Tw Cen MT"/>
              <a:cs typeface="Tw Cen MT"/>
            </a:endParaRPr>
          </a:p>
        </p:txBody>
      </p:sp>
      <p:sp>
        <p:nvSpPr>
          <p:cNvPr id="7" name="object 43">
            <a:extLst>
              <a:ext uri="{FF2B5EF4-FFF2-40B4-BE49-F238E27FC236}">
                <a16:creationId xmlns:a16="http://schemas.microsoft.com/office/drawing/2014/main" id="{0A7C5368-D594-10C6-6A9F-5C045802391B}"/>
              </a:ext>
            </a:extLst>
          </p:cNvPr>
          <p:cNvSpPr txBox="1"/>
          <p:nvPr/>
        </p:nvSpPr>
        <p:spPr>
          <a:xfrm>
            <a:off x="-194472" y="1807798"/>
            <a:ext cx="2822131" cy="4022897"/>
          </a:xfrm>
          <a:prstGeom prst="rect">
            <a:avLst/>
          </a:prstGeom>
        </p:spPr>
        <p:txBody>
          <a:bodyPr vert="horz" wrap="square" lIns="0" tIns="72391" rIns="0" bIns="0" rtlCol="0">
            <a:spAutoFit/>
          </a:bodyPr>
          <a:lstStyle/>
          <a:p>
            <a:pPr marL="575325" indent="-232417" defTabSz="914446">
              <a:lnSpc>
                <a:spcPts val="1520"/>
              </a:lnSpc>
              <a:spcBef>
                <a:spcPts val="815"/>
              </a:spcBef>
              <a:buFontTx/>
              <a:buAutoNum type="arabicPeriod"/>
              <a:tabLst>
                <a:tab pos="575960" algn="l"/>
              </a:tabLst>
              <a:defRPr/>
            </a:pPr>
            <a:r>
              <a:rPr sz="1400" dirty="0" err="1">
                <a:solidFill>
                  <a:prstClr val="black"/>
                </a:solidFill>
                <a:latin typeface="Tw Cen MT"/>
                <a:cs typeface="Tw Cen MT"/>
              </a:rPr>
              <a:t>pelayanan</a:t>
            </a:r>
            <a:r>
              <a:rPr sz="1400" spc="-8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kesehatan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575325" indent="-232417" defTabSz="914446">
              <a:lnSpc>
                <a:spcPts val="135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pelayanan</a:t>
            </a:r>
            <a:r>
              <a:rPr sz="1400" spc="-2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kebersihan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575325" indent="-232417" defTabSz="914446">
              <a:lnSpc>
                <a:spcPts val="1340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pelayanan</a:t>
            </a:r>
            <a:r>
              <a:rPr sz="1400" spc="-3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parkir</a:t>
            </a:r>
            <a:r>
              <a:rPr sz="1400" spc="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di</a:t>
            </a:r>
            <a:r>
              <a:rPr sz="1400" spc="-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tepi</a:t>
            </a:r>
            <a:r>
              <a:rPr sz="1400" spc="-2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jalan</a:t>
            </a:r>
            <a:r>
              <a:rPr sz="1400" spc="1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20" dirty="0">
                <a:solidFill>
                  <a:prstClr val="black"/>
                </a:solidFill>
                <a:latin typeface="Tw Cen MT"/>
                <a:cs typeface="Tw Cen MT"/>
              </a:rPr>
              <a:t>umum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575325" indent="-232417" defTabSz="914446">
              <a:lnSpc>
                <a:spcPts val="1340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pelayanan</a:t>
            </a:r>
            <a:r>
              <a:rPr sz="1400" spc="-9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20" dirty="0">
                <a:solidFill>
                  <a:prstClr val="black"/>
                </a:solidFill>
                <a:latin typeface="Tw Cen MT"/>
                <a:cs typeface="Tw Cen MT"/>
              </a:rPr>
              <a:t>pasar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pengendalian</a:t>
            </a:r>
            <a:r>
              <a:rPr sz="1400" spc="-2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dirty="0" err="1">
                <a:solidFill>
                  <a:prstClr val="black"/>
                </a:solidFill>
                <a:latin typeface="Tw Cen MT"/>
                <a:cs typeface="Tw Cen MT"/>
              </a:rPr>
              <a:t>lalu</a:t>
            </a:r>
            <a:r>
              <a:rPr sz="1400" spc="1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 err="1">
                <a:solidFill>
                  <a:prstClr val="black"/>
                </a:solidFill>
                <a:latin typeface="Tw Cen MT"/>
                <a:cs typeface="Tw Cen MT"/>
              </a:rPr>
              <a:t>lintas</a:t>
            </a:r>
            <a:endParaRPr lang="en-US" sz="1400" spc="-11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  <a:cs typeface="Tw Cen MT"/>
              </a:rPr>
              <a:t>Biaya</a:t>
            </a:r>
            <a:r>
              <a:rPr lang="en-ID" sz="1400" spc="-25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  <a:cs typeface="Tw Cen MT"/>
              </a:rPr>
              <a:t>Cetak</a:t>
            </a:r>
            <a:r>
              <a:rPr lang="en-ID" sz="1400" spc="-25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dirty="0">
                <a:solidFill>
                  <a:srgbClr val="FF0000"/>
                </a:solidFill>
                <a:latin typeface="Tw Cen MT"/>
                <a:cs typeface="Tw Cen MT"/>
              </a:rPr>
              <a:t>KTP</a:t>
            </a:r>
            <a:r>
              <a:rPr lang="en-ID" sz="1400" spc="-25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dirty="0">
                <a:solidFill>
                  <a:srgbClr val="FF0000"/>
                </a:solidFill>
                <a:latin typeface="Tw Cen MT"/>
                <a:cs typeface="Tw Cen MT"/>
              </a:rPr>
              <a:t>dan</a:t>
            </a:r>
            <a:r>
              <a:rPr lang="en-ID" sz="1400" spc="-25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Akta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Catatan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Sipil</a:t>
            </a:r>
            <a:endParaRPr lang="en-ID" sz="1400" dirty="0">
              <a:solidFill>
                <a:srgbClr val="FF0000"/>
              </a:solidFill>
              <a:latin typeface="Tw Cen MT"/>
            </a:endParaRP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Pelayanan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Pemakaman</a:t>
            </a:r>
            <a:endParaRPr lang="en-ID" sz="1400" dirty="0">
              <a:solidFill>
                <a:srgbClr val="FF0000"/>
              </a:solidFill>
              <a:latin typeface="Tw Cen MT"/>
            </a:endParaRP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Pelayanan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Pengujian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Kendaraan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Bermotor</a:t>
            </a:r>
            <a:endParaRPr lang="en-ID" sz="1400" dirty="0">
              <a:solidFill>
                <a:srgbClr val="FF0000"/>
              </a:solidFill>
              <a:latin typeface="Tw Cen MT"/>
            </a:endParaRP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Pemeriksaan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Alat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Pemadam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Kebakaran</a:t>
            </a:r>
            <a:endParaRPr lang="en-ID" sz="1400" dirty="0">
              <a:solidFill>
                <a:srgbClr val="FF0000"/>
              </a:solidFill>
              <a:latin typeface="Tw Cen MT"/>
            </a:endParaRP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</a:rPr>
              <a:t>Biaya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Cetak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Peta</a:t>
            </a: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Penyediaan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/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Penyedotan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Kakus</a:t>
            </a:r>
            <a:endParaRPr lang="en-ID" sz="1400" dirty="0">
              <a:solidFill>
                <a:srgbClr val="FF0000"/>
              </a:solidFill>
              <a:latin typeface="Tw Cen MT"/>
            </a:endParaRP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Pengolahan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Limbah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Cair</a:t>
            </a:r>
            <a:endParaRPr lang="en-ID" sz="1400" dirty="0">
              <a:solidFill>
                <a:srgbClr val="FF0000"/>
              </a:solidFill>
              <a:latin typeface="Tw Cen MT"/>
            </a:endParaRP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Pelayanan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Tera/Tera </a:t>
            </a:r>
            <a:r>
              <a:rPr lang="en-ID" sz="1400" dirty="0" err="1">
                <a:solidFill>
                  <a:srgbClr val="FF0000"/>
                </a:solidFill>
                <a:latin typeface="Tw Cen MT"/>
              </a:rPr>
              <a:t>Ulang</a:t>
            </a:r>
            <a:endParaRPr lang="en-ID" sz="1400" dirty="0">
              <a:solidFill>
                <a:srgbClr val="FF0000"/>
              </a:solidFill>
              <a:latin typeface="Tw Cen MT"/>
            </a:endParaRP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Pelayanan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Pendidikan</a:t>
            </a:r>
          </a:p>
          <a:p>
            <a:pPr marL="575325" indent="-232417" defTabSz="914446">
              <a:lnSpc>
                <a:spcPts val="1511"/>
              </a:lnSpc>
              <a:buFontTx/>
              <a:buAutoNum type="arabicPeriod"/>
              <a:tabLst>
                <a:tab pos="575960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</a:rPr>
              <a:t>Pengendalian</a:t>
            </a:r>
            <a:r>
              <a:rPr lang="en-ID" sz="1400" dirty="0">
                <a:solidFill>
                  <a:srgbClr val="FF0000"/>
                </a:solidFill>
                <a:latin typeface="Tw Cen MT"/>
              </a:rPr>
              <a:t> Menara Telekomunikasi</a:t>
            </a:r>
            <a:endParaRPr sz="1400" dirty="0">
              <a:solidFill>
                <a:srgbClr val="FF0000"/>
              </a:solidFill>
              <a:latin typeface="Tw Cen MT"/>
            </a:endParaRPr>
          </a:p>
        </p:txBody>
      </p:sp>
      <p:sp>
        <p:nvSpPr>
          <p:cNvPr id="8" name="object 45">
            <a:extLst>
              <a:ext uri="{FF2B5EF4-FFF2-40B4-BE49-F238E27FC236}">
                <a16:creationId xmlns:a16="http://schemas.microsoft.com/office/drawing/2014/main" id="{04C8A9A0-78A0-0F44-C0A5-36DE9FBF5D0D}"/>
              </a:ext>
            </a:extLst>
          </p:cNvPr>
          <p:cNvSpPr txBox="1"/>
          <p:nvPr/>
        </p:nvSpPr>
        <p:spPr>
          <a:xfrm>
            <a:off x="4735955" y="1885970"/>
            <a:ext cx="2994660" cy="157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9" indent="-342908" defTabSz="914446">
              <a:lnSpc>
                <a:spcPts val="1520"/>
              </a:lnSpc>
              <a:spcBef>
                <a:spcPts val="100"/>
              </a:spcBef>
              <a:buFontTx/>
              <a:buAutoNum type="arabicPeriod"/>
              <a:tabLst>
                <a:tab pos="354974" algn="l"/>
                <a:tab pos="355609" algn="l"/>
              </a:tabLst>
              <a:defRPr/>
            </a:pP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PBG</a:t>
            </a:r>
            <a:r>
              <a:rPr sz="1400" spc="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(Persetujuan</a:t>
            </a:r>
            <a:r>
              <a:rPr sz="1400" spc="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Bangunan</a:t>
            </a:r>
            <a:r>
              <a:rPr sz="1400" spc="-1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Gedung)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55609" indent="-342908" defTabSz="914446">
              <a:lnSpc>
                <a:spcPts val="1351"/>
              </a:lnSpc>
              <a:buFontTx/>
              <a:buAutoNum type="arabicPeriod"/>
              <a:tabLst>
                <a:tab pos="354974" algn="l"/>
                <a:tab pos="355609" algn="l"/>
              </a:tabLst>
              <a:defRPr/>
            </a:pP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PTKA</a:t>
            </a:r>
            <a:r>
              <a:rPr sz="1400" spc="1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(Perpanjangan</a:t>
            </a:r>
            <a:r>
              <a:rPr sz="140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prstClr val="black"/>
                </a:solidFill>
                <a:latin typeface="Tw Cen MT"/>
                <a:cs typeface="Tw Cen MT"/>
              </a:rPr>
              <a:t>IMTA)</a:t>
            </a: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355609" indent="-342908" defTabSz="914446">
              <a:lnSpc>
                <a:spcPts val="1340"/>
              </a:lnSpc>
              <a:buFontTx/>
              <a:buAutoNum type="arabicPeriod"/>
              <a:tabLst>
                <a:tab pos="354974" algn="l"/>
                <a:tab pos="355609" algn="l"/>
              </a:tabLst>
              <a:defRPr/>
            </a:pPr>
            <a:r>
              <a:rPr sz="1400" dirty="0">
                <a:solidFill>
                  <a:srgbClr val="4472C4"/>
                </a:solidFill>
                <a:latin typeface="Tw Cen MT"/>
                <a:cs typeface="Tw Cen MT"/>
              </a:rPr>
              <a:t>PPR</a:t>
            </a:r>
            <a:r>
              <a:rPr sz="1400" spc="-60" dirty="0">
                <a:solidFill>
                  <a:srgbClr val="4472C4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4472C4"/>
                </a:solidFill>
                <a:latin typeface="Tw Cen MT"/>
                <a:cs typeface="Tw Cen MT"/>
              </a:rPr>
              <a:t>(</a:t>
            </a:r>
            <a:r>
              <a:rPr sz="1400" dirty="0" err="1">
                <a:solidFill>
                  <a:srgbClr val="4472C4"/>
                </a:solidFill>
                <a:latin typeface="Tw Cen MT"/>
                <a:cs typeface="Tw Cen MT"/>
              </a:rPr>
              <a:t>Pengelolaan</a:t>
            </a:r>
            <a:r>
              <a:rPr sz="1400" spc="-45" dirty="0">
                <a:solidFill>
                  <a:srgbClr val="4472C4"/>
                </a:solidFill>
                <a:latin typeface="Tw Cen MT"/>
                <a:cs typeface="Tw Cen MT"/>
              </a:rPr>
              <a:t> </a:t>
            </a:r>
            <a:r>
              <a:rPr sz="1400" spc="-11" dirty="0" err="1">
                <a:solidFill>
                  <a:srgbClr val="4472C4"/>
                </a:solidFill>
                <a:latin typeface="Tw Cen MT"/>
                <a:cs typeface="Tw Cen MT"/>
              </a:rPr>
              <a:t>Pertambangan</a:t>
            </a:r>
            <a:r>
              <a:rPr lang="en-US" sz="1400" dirty="0">
                <a:solidFill>
                  <a:srgbClr val="4472C4"/>
                </a:solidFill>
                <a:latin typeface="Tw Cen MT"/>
                <a:cs typeface="Tw Cen MT"/>
              </a:rPr>
              <a:t> </a:t>
            </a:r>
            <a:r>
              <a:rPr sz="1400" spc="-11" dirty="0">
                <a:solidFill>
                  <a:srgbClr val="4472C4"/>
                </a:solidFill>
                <a:latin typeface="Tw Cen MT"/>
                <a:cs typeface="Tw Cen MT"/>
              </a:rPr>
              <a:t>Rakyat)</a:t>
            </a:r>
            <a:endParaRPr lang="en-US" sz="1400" spc="-11" dirty="0">
              <a:solidFill>
                <a:srgbClr val="4472C4"/>
              </a:solidFill>
              <a:latin typeface="Tw Cen MT"/>
              <a:cs typeface="Tw Cen MT"/>
            </a:endParaRPr>
          </a:p>
          <a:p>
            <a:pPr marL="355609" indent="-342908" defTabSz="914446">
              <a:lnSpc>
                <a:spcPts val="1340"/>
              </a:lnSpc>
              <a:buFontTx/>
              <a:buAutoNum type="arabicPeriod"/>
              <a:tabLst>
                <a:tab pos="354974" algn="l"/>
                <a:tab pos="355609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  <a:cs typeface="Tw Cen MT"/>
              </a:rPr>
              <a:t>Izin</a:t>
            </a:r>
            <a:r>
              <a:rPr lang="en-ID" sz="1400" spc="-20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spc="-11" dirty="0" err="1">
                <a:solidFill>
                  <a:srgbClr val="FF0000"/>
                </a:solidFill>
                <a:latin typeface="Tw Cen MT"/>
                <a:cs typeface="Tw Cen MT"/>
              </a:rPr>
              <a:t>Tempat</a:t>
            </a:r>
            <a:r>
              <a:rPr lang="en-ID" sz="1400" spc="-55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spc="-11" dirty="0" err="1">
                <a:solidFill>
                  <a:srgbClr val="FF0000"/>
                </a:solidFill>
                <a:latin typeface="Tw Cen MT"/>
                <a:cs typeface="Tw Cen MT"/>
              </a:rPr>
              <a:t>Penjualan</a:t>
            </a:r>
            <a:r>
              <a:rPr lang="en-ID" sz="1400" spc="-11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w Cen MT"/>
                <a:cs typeface="Tw Cen MT"/>
              </a:rPr>
              <a:t>Minuman</a:t>
            </a:r>
            <a:r>
              <a:rPr lang="en-ID" sz="1400" spc="-11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spc="-11" dirty="0" err="1">
                <a:solidFill>
                  <a:srgbClr val="FF0000"/>
                </a:solidFill>
                <a:latin typeface="Tw Cen MT"/>
                <a:cs typeface="Tw Cen MT"/>
              </a:rPr>
              <a:t>Beralkohol</a:t>
            </a:r>
            <a:endParaRPr lang="en-ID" sz="1400" spc="-11" dirty="0">
              <a:solidFill>
                <a:srgbClr val="FF0000"/>
              </a:solidFill>
              <a:latin typeface="Tw Cen MT"/>
              <a:cs typeface="Tw Cen MT"/>
            </a:endParaRPr>
          </a:p>
          <a:p>
            <a:pPr marL="355609" indent="-342908" defTabSz="914446">
              <a:lnSpc>
                <a:spcPts val="1340"/>
              </a:lnSpc>
              <a:buFontTx/>
              <a:buAutoNum type="arabicPeriod"/>
              <a:tabLst>
                <a:tab pos="354974" algn="l"/>
                <a:tab pos="355609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  <a:cs typeface="Tw Cen MT"/>
              </a:rPr>
              <a:t>Izin</a:t>
            </a:r>
            <a:r>
              <a:rPr lang="en-ID" sz="1400" spc="-5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spc="-11" dirty="0" err="1">
                <a:solidFill>
                  <a:srgbClr val="FF0000"/>
                </a:solidFill>
                <a:latin typeface="Tw Cen MT"/>
                <a:cs typeface="Tw Cen MT"/>
              </a:rPr>
              <a:t>Trayek</a:t>
            </a:r>
            <a:endParaRPr lang="en-ID" sz="1400" spc="-11" dirty="0">
              <a:solidFill>
                <a:srgbClr val="FF0000"/>
              </a:solidFill>
              <a:latin typeface="Tw Cen MT"/>
              <a:cs typeface="Tw Cen MT"/>
            </a:endParaRPr>
          </a:p>
          <a:p>
            <a:pPr marL="355609" indent="-342908" defTabSz="914446">
              <a:lnSpc>
                <a:spcPts val="1340"/>
              </a:lnSpc>
              <a:buFontTx/>
              <a:buAutoNum type="arabicPeriod"/>
              <a:tabLst>
                <a:tab pos="354974" algn="l"/>
                <a:tab pos="355609" algn="l"/>
              </a:tabLst>
              <a:defRPr/>
            </a:pPr>
            <a:r>
              <a:rPr lang="en-ID" sz="1400" dirty="0" err="1">
                <a:solidFill>
                  <a:srgbClr val="FF0000"/>
                </a:solidFill>
                <a:latin typeface="Tw Cen MT"/>
                <a:cs typeface="Tw Cen MT"/>
              </a:rPr>
              <a:t>Izin</a:t>
            </a:r>
            <a:r>
              <a:rPr lang="en-ID" sz="1400" spc="5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dirty="0">
                <a:solidFill>
                  <a:srgbClr val="FF0000"/>
                </a:solidFill>
                <a:latin typeface="Tw Cen MT"/>
                <a:cs typeface="Tw Cen MT"/>
              </a:rPr>
              <a:t>Usaha</a:t>
            </a:r>
            <a:r>
              <a:rPr lang="en-ID" sz="1400" spc="-11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lang="en-ID" sz="1400" spc="-11" dirty="0" err="1">
                <a:solidFill>
                  <a:srgbClr val="FF0000"/>
                </a:solidFill>
                <a:latin typeface="Tw Cen MT"/>
                <a:cs typeface="Tw Cen MT"/>
              </a:rPr>
              <a:t>Perikanan</a:t>
            </a:r>
            <a:endParaRPr lang="en-ID" sz="1400" dirty="0">
              <a:solidFill>
                <a:srgbClr val="FF0000"/>
              </a:solidFill>
              <a:latin typeface="Tw Cen MT"/>
              <a:cs typeface="Tw Cen MT"/>
            </a:endParaRPr>
          </a:p>
          <a:p>
            <a:pPr marL="355609" defTabSz="914446">
              <a:lnSpc>
                <a:spcPts val="1511"/>
              </a:lnSpc>
              <a:defRPr/>
            </a:pPr>
            <a:endParaRPr sz="1400" dirty="0">
              <a:solidFill>
                <a:prstClr val="black"/>
              </a:solidFill>
              <a:latin typeface="Tw Cen MT"/>
              <a:cs typeface="Tw Cen MT"/>
            </a:endParaRPr>
          </a:p>
        </p:txBody>
      </p:sp>
      <p:sp>
        <p:nvSpPr>
          <p:cNvPr id="9" name="object 48">
            <a:extLst>
              <a:ext uri="{FF2B5EF4-FFF2-40B4-BE49-F238E27FC236}">
                <a16:creationId xmlns:a16="http://schemas.microsoft.com/office/drawing/2014/main" id="{DC7AA2EE-28F5-CBC9-AA82-D30E46633BFE}"/>
              </a:ext>
            </a:extLst>
          </p:cNvPr>
          <p:cNvSpPr txBox="1"/>
          <p:nvPr/>
        </p:nvSpPr>
        <p:spPr>
          <a:xfrm>
            <a:off x="7931982" y="1441097"/>
            <a:ext cx="4106060" cy="45089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2701" algn="just" defTabSz="914446">
              <a:spcBef>
                <a:spcPts val="100"/>
              </a:spcBef>
              <a:defRPr/>
            </a:pPr>
            <a:r>
              <a:rPr dirty="0">
                <a:solidFill>
                  <a:prstClr val="black"/>
                </a:solidFill>
                <a:latin typeface="Tw Cen MT"/>
                <a:cs typeface="Tw Cen MT"/>
              </a:rPr>
              <a:t>Rasionalisasi</a:t>
            </a:r>
            <a:r>
              <a:rPr spc="-3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dirty="0">
                <a:solidFill>
                  <a:prstClr val="black"/>
                </a:solidFill>
                <a:latin typeface="Tw Cen MT"/>
                <a:cs typeface="Tw Cen MT"/>
              </a:rPr>
              <a:t>jenis</a:t>
            </a:r>
            <a:r>
              <a:rPr spc="1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dirty="0">
                <a:solidFill>
                  <a:prstClr val="black"/>
                </a:solidFill>
                <a:latin typeface="Tw Cen MT"/>
                <a:cs typeface="Tw Cen MT"/>
              </a:rPr>
              <a:t>retribusi</a:t>
            </a:r>
            <a:r>
              <a:rPr spc="1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dirty="0">
                <a:solidFill>
                  <a:prstClr val="black"/>
                </a:solidFill>
                <a:latin typeface="Tw Cen MT"/>
                <a:cs typeface="Tw Cen MT"/>
              </a:rPr>
              <a:t>daerah</a:t>
            </a:r>
            <a:r>
              <a:rPr spc="-2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dirty="0">
                <a:solidFill>
                  <a:prstClr val="black"/>
                </a:solidFill>
                <a:latin typeface="Tw Cen MT"/>
                <a:cs typeface="Tw Cen MT"/>
              </a:rPr>
              <a:t>ditujukan</a:t>
            </a:r>
            <a:r>
              <a:rPr spc="2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dirty="0">
                <a:solidFill>
                  <a:prstClr val="black"/>
                </a:solidFill>
                <a:latin typeface="Tw Cen MT"/>
                <a:cs typeface="Tw Cen MT"/>
              </a:rPr>
              <a:t>untuk</a:t>
            </a:r>
            <a:r>
              <a:rPr spc="4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peningkatan</a:t>
            </a:r>
            <a:r>
              <a:rPr b="1" spc="-9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kualitas</a:t>
            </a:r>
            <a:r>
              <a:rPr b="1" spc="-2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pelayanan</a:t>
            </a:r>
            <a:r>
              <a:rPr b="1" spc="-7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yang</a:t>
            </a:r>
            <a:r>
              <a:rPr b="1" spc="-3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diberikan</a:t>
            </a:r>
            <a:r>
              <a:rPr b="1" spc="-1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kepada</a:t>
            </a:r>
            <a:r>
              <a:rPr b="1" spc="-3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masyarakat</a:t>
            </a:r>
            <a:r>
              <a:rPr b="1" spc="-5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spc="-2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dan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menciptakan</a:t>
            </a:r>
            <a:r>
              <a:rPr b="1" spc="-55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ekosistem</a:t>
            </a:r>
            <a:r>
              <a:rPr b="1" spc="-20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iklim</a:t>
            </a:r>
            <a:r>
              <a:rPr b="1" spc="-20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usaha</a:t>
            </a:r>
            <a:r>
              <a:rPr b="1" spc="-5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yang</a:t>
            </a:r>
            <a:r>
              <a:rPr b="1" spc="-40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 </a:t>
            </a:r>
            <a:r>
              <a:rPr b="1" spc="-11" dirty="0" err="1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kondusif</a:t>
            </a:r>
            <a:r>
              <a:rPr lang="en-US" b="1" spc="-1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  <a:cs typeface="Tw Cen MT"/>
              </a:rPr>
              <a:t>.</a:t>
            </a:r>
          </a:p>
          <a:p>
            <a:pPr marR="5080" indent="12701" algn="just" defTabSz="914446">
              <a:spcBef>
                <a:spcPts val="100"/>
              </a:spcBef>
              <a:defRPr/>
            </a:pPr>
            <a:endParaRPr lang="en-US" b="1" spc="-11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R="5080" indent="12701" algn="just" defTabSz="914446">
              <a:spcBef>
                <a:spcPts val="100"/>
              </a:spcBef>
              <a:defRPr/>
            </a:pPr>
            <a:r>
              <a:rPr lang="en-ID" dirty="0" err="1">
                <a:solidFill>
                  <a:prstClr val="black"/>
                </a:solidFill>
                <a:latin typeface="Tw Cen MT"/>
              </a:rPr>
              <a:t>Retribusi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Daerah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bersifat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b="1" i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closed list</a:t>
            </a:r>
            <a:r>
              <a:rPr lang="en-ID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yaitu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tidak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dapat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dilakukan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penambahan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oleh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Pemerintah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Daerah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diluar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yang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telah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diatur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dalam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UU No. 1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Tahun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2022. </a:t>
            </a:r>
          </a:p>
          <a:p>
            <a:pPr marR="5080" indent="12701" algn="just" defTabSz="914446">
              <a:spcBef>
                <a:spcPts val="100"/>
              </a:spcBef>
              <a:defRPr/>
            </a:pPr>
            <a:endParaRPr lang="en-ID" dirty="0">
              <a:solidFill>
                <a:prstClr val="black"/>
              </a:solidFill>
              <a:latin typeface="Tw Cen MT"/>
            </a:endParaRPr>
          </a:p>
          <a:p>
            <a:pPr marR="5080" indent="12701" algn="just" defTabSz="914446">
              <a:spcBef>
                <a:spcPts val="100"/>
              </a:spcBef>
              <a:defRPr/>
            </a:pPr>
            <a:r>
              <a:rPr lang="en-ID" dirty="0" err="1">
                <a:solidFill>
                  <a:prstClr val="black"/>
                </a:solidFill>
                <a:latin typeface="Tw Cen MT"/>
              </a:rPr>
              <a:t>Namun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,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penambahan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jenis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retribusi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b="1" dirty="0" err="1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dimungkinkan</a:t>
            </a:r>
            <a:r>
              <a:rPr lang="en-ID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, </a:t>
            </a:r>
            <a:r>
              <a:rPr lang="en-ID" b="1" dirty="0" err="1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apabila</a:t>
            </a:r>
            <a:r>
              <a:rPr lang="en-ID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 </a:t>
            </a:r>
            <a:r>
              <a:rPr lang="en-ID" b="1" dirty="0" err="1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ditetapkan</a:t>
            </a:r>
            <a:r>
              <a:rPr lang="en-ID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 </a:t>
            </a:r>
            <a:r>
              <a:rPr lang="en-ID" b="1" dirty="0" err="1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dalam</a:t>
            </a:r>
            <a:r>
              <a:rPr lang="en-ID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 </a:t>
            </a:r>
            <a:r>
              <a:rPr lang="en-ID" b="1" dirty="0" err="1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Peraturan</a:t>
            </a:r>
            <a:r>
              <a:rPr lang="en-ID" b="1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 </a:t>
            </a:r>
            <a:r>
              <a:rPr lang="en-ID" b="1" dirty="0" err="1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Pemerintah</a:t>
            </a:r>
            <a:r>
              <a:rPr lang="en-ID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sesuai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amanat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Pasal 88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ayat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(8) UU No. 1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Tahun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2022.</a:t>
            </a:r>
          </a:p>
          <a:p>
            <a:pPr marR="5080" indent="12701" algn="just" defTabSz="914446">
              <a:spcBef>
                <a:spcPts val="100"/>
              </a:spcBef>
              <a:defRPr/>
            </a:pPr>
            <a:r>
              <a:rPr lang="en-ID" dirty="0" err="1">
                <a:solidFill>
                  <a:prstClr val="black"/>
                </a:solidFill>
                <a:latin typeface="Tw Cen MT"/>
              </a:rPr>
              <a:t>Sebagai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w Cen MT"/>
              </a:rPr>
              <a:t>contoh</a:t>
            </a:r>
            <a:r>
              <a:rPr lang="en-ID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i="1" dirty="0" err="1">
                <a:solidFill>
                  <a:prstClr val="black"/>
                </a:solidFill>
                <a:latin typeface="Tw Cen MT"/>
              </a:rPr>
              <a:t>Retribusi</a:t>
            </a:r>
            <a:r>
              <a:rPr lang="en-ID" i="1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ID" i="1" dirty="0" err="1">
                <a:solidFill>
                  <a:prstClr val="black"/>
                </a:solidFill>
                <a:latin typeface="Tw Cen MT"/>
              </a:rPr>
              <a:t>Sawit</a:t>
            </a:r>
            <a:r>
              <a:rPr lang="en-ID" i="1" dirty="0">
                <a:solidFill>
                  <a:prstClr val="black"/>
                </a:solidFill>
                <a:latin typeface="Tw Cen MT"/>
              </a:rPr>
              <a:t>.</a:t>
            </a:r>
            <a:endParaRPr i="1" dirty="0">
              <a:solidFill>
                <a:prstClr val="black"/>
              </a:solidFill>
              <a:latin typeface="Tw Cen M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44E44F-D374-B432-27B2-2EF6797345F3}"/>
              </a:ext>
            </a:extLst>
          </p:cNvPr>
          <p:cNvSpPr txBox="1">
            <a:spLocks/>
          </p:cNvSpPr>
          <p:nvPr/>
        </p:nvSpPr>
        <p:spPr>
          <a:xfrm>
            <a:off x="1199883" y="5846"/>
            <a:ext cx="7018960" cy="63888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defRPr sz="4800" cap="all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l" defTabSz="914446">
              <a:defRPr/>
            </a:pPr>
            <a:r>
              <a:rPr lang="en-US" sz="2900" b="1" dirty="0">
                <a:solidFill>
                  <a:prstClr val="black"/>
                </a:solidFill>
                <a:latin typeface="Agency FB" panose="020B0503020202020204" pitchFamily="34" charset="0"/>
              </a:rPr>
              <a:t>STRUKTUR RETRIBUSI DALAM UU 1/2022 </a:t>
            </a:r>
            <a:r>
              <a:rPr lang="en-US" sz="29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tentang</a:t>
            </a:r>
            <a:r>
              <a:rPr lang="en-US" sz="2900" b="1" dirty="0">
                <a:solidFill>
                  <a:prstClr val="black"/>
                </a:solidFill>
                <a:latin typeface="Agency FB" panose="020B0503020202020204" pitchFamily="34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HKPd</a:t>
            </a:r>
            <a:endParaRPr lang="en-ID" sz="24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object 46">
            <a:extLst>
              <a:ext uri="{FF2B5EF4-FFF2-40B4-BE49-F238E27FC236}">
                <a16:creationId xmlns:a16="http://schemas.microsoft.com/office/drawing/2014/main" id="{E1FA3A19-3A0B-9876-84C6-528FD28735DB}"/>
              </a:ext>
            </a:extLst>
          </p:cNvPr>
          <p:cNvSpPr/>
          <p:nvPr/>
        </p:nvSpPr>
        <p:spPr>
          <a:xfrm>
            <a:off x="7670094" y="1377972"/>
            <a:ext cx="112029" cy="4452722"/>
          </a:xfrm>
          <a:custGeom>
            <a:avLst/>
            <a:gdLst/>
            <a:ahLst/>
            <a:cxnLst/>
            <a:rect l="l" t="t" r="r" b="b"/>
            <a:pathLst>
              <a:path w="180975" h="2623820">
                <a:moveTo>
                  <a:pt x="92709" y="175260"/>
                </a:moveTo>
                <a:lnTo>
                  <a:pt x="81321" y="177555"/>
                </a:lnTo>
                <a:lnTo>
                  <a:pt x="71993" y="183816"/>
                </a:lnTo>
                <a:lnTo>
                  <a:pt x="65688" y="193101"/>
                </a:lnTo>
                <a:lnTo>
                  <a:pt x="63373" y="204470"/>
                </a:lnTo>
                <a:lnTo>
                  <a:pt x="65668" y="215858"/>
                </a:lnTo>
                <a:lnTo>
                  <a:pt x="71929" y="225186"/>
                </a:lnTo>
                <a:lnTo>
                  <a:pt x="81214" y="231491"/>
                </a:lnTo>
                <a:lnTo>
                  <a:pt x="92582" y="233807"/>
                </a:lnTo>
                <a:lnTo>
                  <a:pt x="103951" y="231511"/>
                </a:lnTo>
                <a:lnTo>
                  <a:pt x="113236" y="225250"/>
                </a:lnTo>
                <a:lnTo>
                  <a:pt x="119497" y="215965"/>
                </a:lnTo>
                <a:lnTo>
                  <a:pt x="121792" y="204597"/>
                </a:lnTo>
                <a:lnTo>
                  <a:pt x="119516" y="193226"/>
                </a:lnTo>
                <a:lnTo>
                  <a:pt x="113299" y="183927"/>
                </a:lnTo>
                <a:lnTo>
                  <a:pt x="104058" y="177629"/>
                </a:lnTo>
                <a:lnTo>
                  <a:pt x="92709" y="175260"/>
                </a:lnTo>
                <a:close/>
              </a:path>
              <a:path w="180975" h="2623820">
                <a:moveTo>
                  <a:pt x="93090" y="0"/>
                </a:moveTo>
                <a:lnTo>
                  <a:pt x="58963" y="6796"/>
                </a:lnTo>
                <a:lnTo>
                  <a:pt x="31051" y="25511"/>
                </a:lnTo>
                <a:lnTo>
                  <a:pt x="12188" y="53345"/>
                </a:lnTo>
                <a:lnTo>
                  <a:pt x="5206" y="87503"/>
                </a:lnTo>
                <a:lnTo>
                  <a:pt x="12021" y="121610"/>
                </a:lnTo>
                <a:lnTo>
                  <a:pt x="30765" y="149479"/>
                </a:lnTo>
                <a:lnTo>
                  <a:pt x="58606" y="168298"/>
                </a:lnTo>
                <a:lnTo>
                  <a:pt x="92709" y="175260"/>
                </a:lnTo>
                <a:lnTo>
                  <a:pt x="126817" y="168463"/>
                </a:lnTo>
                <a:lnTo>
                  <a:pt x="154685" y="149748"/>
                </a:lnTo>
                <a:lnTo>
                  <a:pt x="173505" y="121914"/>
                </a:lnTo>
                <a:lnTo>
                  <a:pt x="174539" y="116840"/>
                </a:lnTo>
                <a:lnTo>
                  <a:pt x="92836" y="116840"/>
                </a:lnTo>
                <a:lnTo>
                  <a:pt x="81468" y="114544"/>
                </a:lnTo>
                <a:lnTo>
                  <a:pt x="72183" y="108283"/>
                </a:lnTo>
                <a:lnTo>
                  <a:pt x="65922" y="98998"/>
                </a:lnTo>
                <a:lnTo>
                  <a:pt x="63652" y="87757"/>
                </a:lnTo>
                <a:lnTo>
                  <a:pt x="63652" y="87503"/>
                </a:lnTo>
                <a:lnTo>
                  <a:pt x="65942" y="76207"/>
                </a:lnTo>
                <a:lnTo>
                  <a:pt x="72247" y="66929"/>
                </a:lnTo>
                <a:lnTo>
                  <a:pt x="81575" y="60698"/>
                </a:lnTo>
                <a:lnTo>
                  <a:pt x="92963" y="58420"/>
                </a:lnTo>
                <a:lnTo>
                  <a:pt x="174622" y="58420"/>
                </a:lnTo>
                <a:lnTo>
                  <a:pt x="173672" y="53649"/>
                </a:lnTo>
                <a:lnTo>
                  <a:pt x="154971" y="25781"/>
                </a:lnTo>
                <a:lnTo>
                  <a:pt x="127174" y="6961"/>
                </a:lnTo>
                <a:lnTo>
                  <a:pt x="93090" y="0"/>
                </a:lnTo>
                <a:close/>
              </a:path>
              <a:path w="180975" h="2623820">
                <a:moveTo>
                  <a:pt x="92963" y="58420"/>
                </a:moveTo>
                <a:lnTo>
                  <a:pt x="63652" y="87503"/>
                </a:lnTo>
                <a:lnTo>
                  <a:pt x="63652" y="87757"/>
                </a:lnTo>
                <a:lnTo>
                  <a:pt x="65922" y="98998"/>
                </a:lnTo>
                <a:lnTo>
                  <a:pt x="72183" y="108283"/>
                </a:lnTo>
                <a:lnTo>
                  <a:pt x="81468" y="114544"/>
                </a:lnTo>
                <a:lnTo>
                  <a:pt x="92836" y="116840"/>
                </a:lnTo>
                <a:lnTo>
                  <a:pt x="104205" y="114617"/>
                </a:lnTo>
                <a:lnTo>
                  <a:pt x="113490" y="108394"/>
                </a:lnTo>
                <a:lnTo>
                  <a:pt x="119751" y="99123"/>
                </a:lnTo>
                <a:lnTo>
                  <a:pt x="122046" y="87757"/>
                </a:lnTo>
                <a:lnTo>
                  <a:pt x="122021" y="87503"/>
                </a:lnTo>
                <a:lnTo>
                  <a:pt x="119770" y="76261"/>
                </a:lnTo>
                <a:lnTo>
                  <a:pt x="113553" y="66976"/>
                </a:lnTo>
                <a:lnTo>
                  <a:pt x="104312" y="60715"/>
                </a:lnTo>
                <a:lnTo>
                  <a:pt x="92963" y="58420"/>
                </a:lnTo>
                <a:close/>
              </a:path>
              <a:path w="180975" h="2623820">
                <a:moveTo>
                  <a:pt x="174622" y="58420"/>
                </a:moveTo>
                <a:lnTo>
                  <a:pt x="92963" y="58420"/>
                </a:lnTo>
                <a:lnTo>
                  <a:pt x="104312" y="60715"/>
                </a:lnTo>
                <a:lnTo>
                  <a:pt x="113553" y="66976"/>
                </a:lnTo>
                <a:lnTo>
                  <a:pt x="119770" y="76261"/>
                </a:lnTo>
                <a:lnTo>
                  <a:pt x="122021" y="87503"/>
                </a:lnTo>
                <a:lnTo>
                  <a:pt x="122046" y="87757"/>
                </a:lnTo>
                <a:lnTo>
                  <a:pt x="119751" y="99123"/>
                </a:lnTo>
                <a:lnTo>
                  <a:pt x="113490" y="108394"/>
                </a:lnTo>
                <a:lnTo>
                  <a:pt x="104205" y="114617"/>
                </a:lnTo>
                <a:lnTo>
                  <a:pt x="92836" y="116840"/>
                </a:lnTo>
                <a:lnTo>
                  <a:pt x="174539" y="116840"/>
                </a:lnTo>
                <a:lnTo>
                  <a:pt x="180466" y="87757"/>
                </a:lnTo>
                <a:lnTo>
                  <a:pt x="174622" y="58420"/>
                </a:lnTo>
                <a:close/>
              </a:path>
              <a:path w="180975" h="2623820">
                <a:moveTo>
                  <a:pt x="92455" y="292227"/>
                </a:moveTo>
                <a:lnTo>
                  <a:pt x="81067" y="294503"/>
                </a:lnTo>
                <a:lnTo>
                  <a:pt x="71739" y="300720"/>
                </a:lnTo>
                <a:lnTo>
                  <a:pt x="65434" y="309961"/>
                </a:lnTo>
                <a:lnTo>
                  <a:pt x="63118" y="321310"/>
                </a:lnTo>
                <a:lnTo>
                  <a:pt x="63144" y="321564"/>
                </a:lnTo>
                <a:lnTo>
                  <a:pt x="65414" y="332805"/>
                </a:lnTo>
                <a:lnTo>
                  <a:pt x="71675" y="342090"/>
                </a:lnTo>
                <a:lnTo>
                  <a:pt x="80960" y="348351"/>
                </a:lnTo>
                <a:lnTo>
                  <a:pt x="92328" y="350647"/>
                </a:lnTo>
                <a:lnTo>
                  <a:pt x="103697" y="348424"/>
                </a:lnTo>
                <a:lnTo>
                  <a:pt x="112982" y="342201"/>
                </a:lnTo>
                <a:lnTo>
                  <a:pt x="119243" y="332930"/>
                </a:lnTo>
                <a:lnTo>
                  <a:pt x="121538" y="321564"/>
                </a:lnTo>
                <a:lnTo>
                  <a:pt x="121513" y="321310"/>
                </a:lnTo>
                <a:lnTo>
                  <a:pt x="119262" y="310068"/>
                </a:lnTo>
                <a:lnTo>
                  <a:pt x="113045" y="300783"/>
                </a:lnTo>
                <a:lnTo>
                  <a:pt x="103804" y="294522"/>
                </a:lnTo>
                <a:lnTo>
                  <a:pt x="92455" y="292227"/>
                </a:lnTo>
                <a:close/>
              </a:path>
              <a:path w="180975" h="2623820">
                <a:moveTo>
                  <a:pt x="92201" y="409067"/>
                </a:moveTo>
                <a:lnTo>
                  <a:pt x="80813" y="411362"/>
                </a:lnTo>
                <a:lnTo>
                  <a:pt x="71485" y="417623"/>
                </a:lnTo>
                <a:lnTo>
                  <a:pt x="65180" y="426908"/>
                </a:lnTo>
                <a:lnTo>
                  <a:pt x="62864" y="438277"/>
                </a:lnTo>
                <a:lnTo>
                  <a:pt x="65160" y="449665"/>
                </a:lnTo>
                <a:lnTo>
                  <a:pt x="71421" y="458993"/>
                </a:lnTo>
                <a:lnTo>
                  <a:pt x="80706" y="465298"/>
                </a:lnTo>
                <a:lnTo>
                  <a:pt x="92075" y="467614"/>
                </a:lnTo>
                <a:lnTo>
                  <a:pt x="103443" y="465318"/>
                </a:lnTo>
                <a:lnTo>
                  <a:pt x="112728" y="459057"/>
                </a:lnTo>
                <a:lnTo>
                  <a:pt x="118989" y="449772"/>
                </a:lnTo>
                <a:lnTo>
                  <a:pt x="121284" y="438404"/>
                </a:lnTo>
                <a:lnTo>
                  <a:pt x="119008" y="427033"/>
                </a:lnTo>
                <a:lnTo>
                  <a:pt x="112791" y="417734"/>
                </a:lnTo>
                <a:lnTo>
                  <a:pt x="103550" y="411436"/>
                </a:lnTo>
                <a:lnTo>
                  <a:pt x="92201" y="409067"/>
                </a:lnTo>
                <a:close/>
              </a:path>
              <a:path w="180975" h="2623820">
                <a:moveTo>
                  <a:pt x="91948" y="526034"/>
                </a:moveTo>
                <a:lnTo>
                  <a:pt x="80577" y="528310"/>
                </a:lnTo>
                <a:lnTo>
                  <a:pt x="71278" y="534527"/>
                </a:lnTo>
                <a:lnTo>
                  <a:pt x="64980" y="543768"/>
                </a:lnTo>
                <a:lnTo>
                  <a:pt x="62610" y="555117"/>
                </a:lnTo>
                <a:lnTo>
                  <a:pt x="62636" y="555371"/>
                </a:lnTo>
                <a:lnTo>
                  <a:pt x="64906" y="566612"/>
                </a:lnTo>
                <a:lnTo>
                  <a:pt x="71167" y="575897"/>
                </a:lnTo>
                <a:lnTo>
                  <a:pt x="80452" y="582158"/>
                </a:lnTo>
                <a:lnTo>
                  <a:pt x="91820" y="584454"/>
                </a:lnTo>
                <a:lnTo>
                  <a:pt x="103189" y="582231"/>
                </a:lnTo>
                <a:lnTo>
                  <a:pt x="112474" y="576008"/>
                </a:lnTo>
                <a:lnTo>
                  <a:pt x="118735" y="566737"/>
                </a:lnTo>
                <a:lnTo>
                  <a:pt x="121030" y="555371"/>
                </a:lnTo>
                <a:lnTo>
                  <a:pt x="121006" y="555117"/>
                </a:lnTo>
                <a:lnTo>
                  <a:pt x="118808" y="543875"/>
                </a:lnTo>
                <a:lnTo>
                  <a:pt x="112585" y="534590"/>
                </a:lnTo>
                <a:lnTo>
                  <a:pt x="103314" y="528329"/>
                </a:lnTo>
                <a:lnTo>
                  <a:pt x="91948" y="526034"/>
                </a:lnTo>
                <a:close/>
              </a:path>
              <a:path w="180975" h="2623820">
                <a:moveTo>
                  <a:pt x="91693" y="642874"/>
                </a:moveTo>
                <a:lnTo>
                  <a:pt x="80323" y="645169"/>
                </a:lnTo>
                <a:lnTo>
                  <a:pt x="71024" y="651430"/>
                </a:lnTo>
                <a:lnTo>
                  <a:pt x="64726" y="660715"/>
                </a:lnTo>
                <a:lnTo>
                  <a:pt x="62356" y="672084"/>
                </a:lnTo>
                <a:lnTo>
                  <a:pt x="64652" y="683454"/>
                </a:lnTo>
                <a:lnTo>
                  <a:pt x="70913" y="692753"/>
                </a:lnTo>
                <a:lnTo>
                  <a:pt x="80198" y="699051"/>
                </a:lnTo>
                <a:lnTo>
                  <a:pt x="91566" y="701421"/>
                </a:lnTo>
                <a:lnTo>
                  <a:pt x="102935" y="699125"/>
                </a:lnTo>
                <a:lnTo>
                  <a:pt x="112220" y="692864"/>
                </a:lnTo>
                <a:lnTo>
                  <a:pt x="118481" y="683579"/>
                </a:lnTo>
                <a:lnTo>
                  <a:pt x="120776" y="672211"/>
                </a:lnTo>
                <a:lnTo>
                  <a:pt x="118554" y="660840"/>
                </a:lnTo>
                <a:lnTo>
                  <a:pt x="112331" y="651541"/>
                </a:lnTo>
                <a:lnTo>
                  <a:pt x="103060" y="645243"/>
                </a:lnTo>
                <a:lnTo>
                  <a:pt x="91693" y="642874"/>
                </a:lnTo>
                <a:close/>
              </a:path>
              <a:path w="180975" h="2623820">
                <a:moveTo>
                  <a:pt x="91439" y="759841"/>
                </a:moveTo>
                <a:lnTo>
                  <a:pt x="80069" y="762063"/>
                </a:lnTo>
                <a:lnTo>
                  <a:pt x="70770" y="768286"/>
                </a:lnTo>
                <a:lnTo>
                  <a:pt x="64472" y="777557"/>
                </a:lnTo>
                <a:lnTo>
                  <a:pt x="62102" y="788924"/>
                </a:lnTo>
                <a:lnTo>
                  <a:pt x="62128" y="789178"/>
                </a:lnTo>
                <a:lnTo>
                  <a:pt x="64398" y="800419"/>
                </a:lnTo>
                <a:lnTo>
                  <a:pt x="70659" y="809704"/>
                </a:lnTo>
                <a:lnTo>
                  <a:pt x="79944" y="815965"/>
                </a:lnTo>
                <a:lnTo>
                  <a:pt x="91312" y="818261"/>
                </a:lnTo>
                <a:lnTo>
                  <a:pt x="102681" y="815984"/>
                </a:lnTo>
                <a:lnTo>
                  <a:pt x="111966" y="809767"/>
                </a:lnTo>
                <a:lnTo>
                  <a:pt x="118227" y="800526"/>
                </a:lnTo>
                <a:lnTo>
                  <a:pt x="120523" y="789178"/>
                </a:lnTo>
                <a:lnTo>
                  <a:pt x="120498" y="788924"/>
                </a:lnTo>
                <a:lnTo>
                  <a:pt x="118300" y="777682"/>
                </a:lnTo>
                <a:lnTo>
                  <a:pt x="112077" y="768397"/>
                </a:lnTo>
                <a:lnTo>
                  <a:pt x="102806" y="762136"/>
                </a:lnTo>
                <a:lnTo>
                  <a:pt x="91439" y="759841"/>
                </a:lnTo>
                <a:close/>
              </a:path>
              <a:path w="180975" h="2623820">
                <a:moveTo>
                  <a:pt x="91185" y="876681"/>
                </a:moveTo>
                <a:lnTo>
                  <a:pt x="79815" y="878976"/>
                </a:lnTo>
                <a:lnTo>
                  <a:pt x="70516" y="885237"/>
                </a:lnTo>
                <a:lnTo>
                  <a:pt x="64218" y="894522"/>
                </a:lnTo>
                <a:lnTo>
                  <a:pt x="61849" y="905891"/>
                </a:lnTo>
                <a:lnTo>
                  <a:pt x="64144" y="917261"/>
                </a:lnTo>
                <a:lnTo>
                  <a:pt x="70405" y="926560"/>
                </a:lnTo>
                <a:lnTo>
                  <a:pt x="79690" y="932858"/>
                </a:lnTo>
                <a:lnTo>
                  <a:pt x="91058" y="935228"/>
                </a:lnTo>
                <a:lnTo>
                  <a:pt x="102427" y="932932"/>
                </a:lnTo>
                <a:lnTo>
                  <a:pt x="111712" y="926671"/>
                </a:lnTo>
                <a:lnTo>
                  <a:pt x="117973" y="917386"/>
                </a:lnTo>
                <a:lnTo>
                  <a:pt x="120268" y="906018"/>
                </a:lnTo>
                <a:lnTo>
                  <a:pt x="118046" y="894629"/>
                </a:lnTo>
                <a:lnTo>
                  <a:pt x="111823" y="885301"/>
                </a:lnTo>
                <a:lnTo>
                  <a:pt x="102552" y="878996"/>
                </a:lnTo>
                <a:lnTo>
                  <a:pt x="91185" y="876681"/>
                </a:lnTo>
                <a:close/>
              </a:path>
              <a:path w="180975" h="2623820">
                <a:moveTo>
                  <a:pt x="90931" y="993648"/>
                </a:moveTo>
                <a:lnTo>
                  <a:pt x="79561" y="995870"/>
                </a:lnTo>
                <a:lnTo>
                  <a:pt x="70262" y="1002093"/>
                </a:lnTo>
                <a:lnTo>
                  <a:pt x="63964" y="1011364"/>
                </a:lnTo>
                <a:lnTo>
                  <a:pt x="61594" y="1022731"/>
                </a:lnTo>
                <a:lnTo>
                  <a:pt x="61620" y="1022985"/>
                </a:lnTo>
                <a:lnTo>
                  <a:pt x="63890" y="1034226"/>
                </a:lnTo>
                <a:lnTo>
                  <a:pt x="70151" y="1043511"/>
                </a:lnTo>
                <a:lnTo>
                  <a:pt x="79436" y="1049772"/>
                </a:lnTo>
                <a:lnTo>
                  <a:pt x="90804" y="1052068"/>
                </a:lnTo>
                <a:lnTo>
                  <a:pt x="102173" y="1049791"/>
                </a:lnTo>
                <a:lnTo>
                  <a:pt x="111458" y="1043574"/>
                </a:lnTo>
                <a:lnTo>
                  <a:pt x="117719" y="1034333"/>
                </a:lnTo>
                <a:lnTo>
                  <a:pt x="120014" y="1022985"/>
                </a:lnTo>
                <a:lnTo>
                  <a:pt x="119990" y="1022731"/>
                </a:lnTo>
                <a:lnTo>
                  <a:pt x="117792" y="1011489"/>
                </a:lnTo>
                <a:lnTo>
                  <a:pt x="111569" y="1002204"/>
                </a:lnTo>
                <a:lnTo>
                  <a:pt x="102298" y="995943"/>
                </a:lnTo>
                <a:lnTo>
                  <a:pt x="90931" y="993648"/>
                </a:lnTo>
                <a:close/>
              </a:path>
              <a:path w="180975" h="2623820">
                <a:moveTo>
                  <a:pt x="90677" y="1110488"/>
                </a:moveTo>
                <a:lnTo>
                  <a:pt x="79307" y="1112783"/>
                </a:lnTo>
                <a:lnTo>
                  <a:pt x="70008" y="1119044"/>
                </a:lnTo>
                <a:lnTo>
                  <a:pt x="63710" y="1128329"/>
                </a:lnTo>
                <a:lnTo>
                  <a:pt x="61340" y="1139698"/>
                </a:lnTo>
                <a:lnTo>
                  <a:pt x="63636" y="1151068"/>
                </a:lnTo>
                <a:lnTo>
                  <a:pt x="69897" y="1160367"/>
                </a:lnTo>
                <a:lnTo>
                  <a:pt x="79182" y="1166665"/>
                </a:lnTo>
                <a:lnTo>
                  <a:pt x="90550" y="1169035"/>
                </a:lnTo>
                <a:lnTo>
                  <a:pt x="101919" y="1166739"/>
                </a:lnTo>
                <a:lnTo>
                  <a:pt x="111204" y="1160478"/>
                </a:lnTo>
                <a:lnTo>
                  <a:pt x="117465" y="1151193"/>
                </a:lnTo>
                <a:lnTo>
                  <a:pt x="119760" y="1139825"/>
                </a:lnTo>
                <a:lnTo>
                  <a:pt x="117538" y="1128436"/>
                </a:lnTo>
                <a:lnTo>
                  <a:pt x="111315" y="1119108"/>
                </a:lnTo>
                <a:lnTo>
                  <a:pt x="102044" y="1112803"/>
                </a:lnTo>
                <a:lnTo>
                  <a:pt x="90677" y="1110488"/>
                </a:lnTo>
                <a:close/>
              </a:path>
              <a:path w="180975" h="2623820">
                <a:moveTo>
                  <a:pt x="90424" y="1227455"/>
                </a:moveTo>
                <a:lnTo>
                  <a:pt x="79053" y="1229677"/>
                </a:lnTo>
                <a:lnTo>
                  <a:pt x="69754" y="1235900"/>
                </a:lnTo>
                <a:lnTo>
                  <a:pt x="63456" y="1245171"/>
                </a:lnTo>
                <a:lnTo>
                  <a:pt x="61086" y="1256538"/>
                </a:lnTo>
                <a:lnTo>
                  <a:pt x="61112" y="1256792"/>
                </a:lnTo>
                <a:lnTo>
                  <a:pt x="63382" y="1268033"/>
                </a:lnTo>
                <a:lnTo>
                  <a:pt x="69643" y="1277318"/>
                </a:lnTo>
                <a:lnTo>
                  <a:pt x="78928" y="1283579"/>
                </a:lnTo>
                <a:lnTo>
                  <a:pt x="90296" y="1285875"/>
                </a:lnTo>
                <a:lnTo>
                  <a:pt x="101665" y="1283598"/>
                </a:lnTo>
                <a:lnTo>
                  <a:pt x="110950" y="1277381"/>
                </a:lnTo>
                <a:lnTo>
                  <a:pt x="117211" y="1268140"/>
                </a:lnTo>
                <a:lnTo>
                  <a:pt x="119506" y="1256792"/>
                </a:lnTo>
                <a:lnTo>
                  <a:pt x="119482" y="1256538"/>
                </a:lnTo>
                <a:lnTo>
                  <a:pt x="117284" y="1245296"/>
                </a:lnTo>
                <a:lnTo>
                  <a:pt x="111061" y="1236011"/>
                </a:lnTo>
                <a:lnTo>
                  <a:pt x="101790" y="1229750"/>
                </a:lnTo>
                <a:lnTo>
                  <a:pt x="90424" y="1227455"/>
                </a:lnTo>
                <a:close/>
              </a:path>
              <a:path w="180975" h="2623820">
                <a:moveTo>
                  <a:pt x="90169" y="1344295"/>
                </a:moveTo>
                <a:lnTo>
                  <a:pt x="78798" y="1346592"/>
                </a:lnTo>
                <a:lnTo>
                  <a:pt x="69505" y="1352867"/>
                </a:lnTo>
                <a:lnTo>
                  <a:pt x="63255" y="1362136"/>
                </a:lnTo>
                <a:lnTo>
                  <a:pt x="60959" y="1373505"/>
                </a:lnTo>
                <a:lnTo>
                  <a:pt x="63182" y="1384873"/>
                </a:lnTo>
                <a:lnTo>
                  <a:pt x="69405" y="1394158"/>
                </a:lnTo>
                <a:lnTo>
                  <a:pt x="78676" y="1400419"/>
                </a:lnTo>
                <a:lnTo>
                  <a:pt x="90042" y="1402715"/>
                </a:lnTo>
                <a:lnTo>
                  <a:pt x="101413" y="1400492"/>
                </a:lnTo>
                <a:lnTo>
                  <a:pt x="110712" y="1394269"/>
                </a:lnTo>
                <a:lnTo>
                  <a:pt x="117010" y="1384998"/>
                </a:lnTo>
                <a:lnTo>
                  <a:pt x="119379" y="1373632"/>
                </a:lnTo>
                <a:lnTo>
                  <a:pt x="117084" y="1362190"/>
                </a:lnTo>
                <a:lnTo>
                  <a:pt x="110799" y="1352851"/>
                </a:lnTo>
                <a:lnTo>
                  <a:pt x="101528" y="1346590"/>
                </a:lnTo>
                <a:lnTo>
                  <a:pt x="90169" y="1344295"/>
                </a:lnTo>
                <a:close/>
              </a:path>
              <a:path w="180975" h="2623820">
                <a:moveTo>
                  <a:pt x="89915" y="1461135"/>
                </a:moveTo>
                <a:lnTo>
                  <a:pt x="78547" y="1463430"/>
                </a:lnTo>
                <a:lnTo>
                  <a:pt x="69262" y="1469691"/>
                </a:lnTo>
                <a:lnTo>
                  <a:pt x="63001" y="1478976"/>
                </a:lnTo>
                <a:lnTo>
                  <a:pt x="60705" y="1490345"/>
                </a:lnTo>
                <a:lnTo>
                  <a:pt x="62928" y="1501733"/>
                </a:lnTo>
                <a:lnTo>
                  <a:pt x="69151" y="1511061"/>
                </a:lnTo>
                <a:lnTo>
                  <a:pt x="78422" y="1517366"/>
                </a:lnTo>
                <a:lnTo>
                  <a:pt x="89788" y="1519682"/>
                </a:lnTo>
                <a:lnTo>
                  <a:pt x="101159" y="1517386"/>
                </a:lnTo>
                <a:lnTo>
                  <a:pt x="110458" y="1511125"/>
                </a:lnTo>
                <a:lnTo>
                  <a:pt x="116756" y="1501840"/>
                </a:lnTo>
                <a:lnTo>
                  <a:pt x="119125" y="1490472"/>
                </a:lnTo>
                <a:lnTo>
                  <a:pt x="116830" y="1479101"/>
                </a:lnTo>
                <a:lnTo>
                  <a:pt x="110569" y="1469802"/>
                </a:lnTo>
                <a:lnTo>
                  <a:pt x="101284" y="1463504"/>
                </a:lnTo>
                <a:lnTo>
                  <a:pt x="89915" y="1461135"/>
                </a:lnTo>
                <a:close/>
              </a:path>
              <a:path w="180975" h="2623820">
                <a:moveTo>
                  <a:pt x="89661" y="1578102"/>
                </a:moveTo>
                <a:lnTo>
                  <a:pt x="78293" y="1580378"/>
                </a:lnTo>
                <a:lnTo>
                  <a:pt x="69008" y="1586595"/>
                </a:lnTo>
                <a:lnTo>
                  <a:pt x="62747" y="1595836"/>
                </a:lnTo>
                <a:lnTo>
                  <a:pt x="60451" y="1607185"/>
                </a:lnTo>
                <a:lnTo>
                  <a:pt x="60476" y="1607439"/>
                </a:lnTo>
                <a:lnTo>
                  <a:pt x="62674" y="1618680"/>
                </a:lnTo>
                <a:lnTo>
                  <a:pt x="68897" y="1627965"/>
                </a:lnTo>
                <a:lnTo>
                  <a:pt x="78168" y="1634226"/>
                </a:lnTo>
                <a:lnTo>
                  <a:pt x="89534" y="1636522"/>
                </a:lnTo>
                <a:lnTo>
                  <a:pt x="100905" y="1634299"/>
                </a:lnTo>
                <a:lnTo>
                  <a:pt x="110204" y="1628076"/>
                </a:lnTo>
                <a:lnTo>
                  <a:pt x="116502" y="1618805"/>
                </a:lnTo>
                <a:lnTo>
                  <a:pt x="118871" y="1607439"/>
                </a:lnTo>
                <a:lnTo>
                  <a:pt x="118846" y="1607185"/>
                </a:lnTo>
                <a:lnTo>
                  <a:pt x="116576" y="1595943"/>
                </a:lnTo>
                <a:lnTo>
                  <a:pt x="110315" y="1586658"/>
                </a:lnTo>
                <a:lnTo>
                  <a:pt x="101030" y="1580397"/>
                </a:lnTo>
                <a:lnTo>
                  <a:pt x="89661" y="1578102"/>
                </a:lnTo>
                <a:close/>
              </a:path>
              <a:path w="180975" h="2623820">
                <a:moveTo>
                  <a:pt x="89407" y="1694942"/>
                </a:moveTo>
                <a:lnTo>
                  <a:pt x="78039" y="1697237"/>
                </a:lnTo>
                <a:lnTo>
                  <a:pt x="68754" y="1703498"/>
                </a:lnTo>
                <a:lnTo>
                  <a:pt x="62493" y="1712783"/>
                </a:lnTo>
                <a:lnTo>
                  <a:pt x="60198" y="1724152"/>
                </a:lnTo>
                <a:lnTo>
                  <a:pt x="62420" y="1735540"/>
                </a:lnTo>
                <a:lnTo>
                  <a:pt x="68643" y="1744868"/>
                </a:lnTo>
                <a:lnTo>
                  <a:pt x="77914" y="1751173"/>
                </a:lnTo>
                <a:lnTo>
                  <a:pt x="89280" y="1753489"/>
                </a:lnTo>
                <a:lnTo>
                  <a:pt x="100651" y="1751193"/>
                </a:lnTo>
                <a:lnTo>
                  <a:pt x="109950" y="1744932"/>
                </a:lnTo>
                <a:lnTo>
                  <a:pt x="116248" y="1735647"/>
                </a:lnTo>
                <a:lnTo>
                  <a:pt x="118617" y="1724279"/>
                </a:lnTo>
                <a:lnTo>
                  <a:pt x="116322" y="1712908"/>
                </a:lnTo>
                <a:lnTo>
                  <a:pt x="110061" y="1703609"/>
                </a:lnTo>
                <a:lnTo>
                  <a:pt x="100776" y="1697311"/>
                </a:lnTo>
                <a:lnTo>
                  <a:pt x="89407" y="1694942"/>
                </a:lnTo>
                <a:close/>
              </a:path>
              <a:path w="180975" h="2623820">
                <a:moveTo>
                  <a:pt x="89153" y="1811909"/>
                </a:moveTo>
                <a:lnTo>
                  <a:pt x="77785" y="1814185"/>
                </a:lnTo>
                <a:lnTo>
                  <a:pt x="68500" y="1820402"/>
                </a:lnTo>
                <a:lnTo>
                  <a:pt x="62239" y="1829643"/>
                </a:lnTo>
                <a:lnTo>
                  <a:pt x="59943" y="1840992"/>
                </a:lnTo>
                <a:lnTo>
                  <a:pt x="59968" y="1841246"/>
                </a:lnTo>
                <a:lnTo>
                  <a:pt x="62166" y="1852487"/>
                </a:lnTo>
                <a:lnTo>
                  <a:pt x="68389" y="1861772"/>
                </a:lnTo>
                <a:lnTo>
                  <a:pt x="77660" y="1868033"/>
                </a:lnTo>
                <a:lnTo>
                  <a:pt x="89026" y="1870329"/>
                </a:lnTo>
                <a:lnTo>
                  <a:pt x="100397" y="1868106"/>
                </a:lnTo>
                <a:lnTo>
                  <a:pt x="109696" y="1861883"/>
                </a:lnTo>
                <a:lnTo>
                  <a:pt x="115994" y="1852612"/>
                </a:lnTo>
                <a:lnTo>
                  <a:pt x="118363" y="1841246"/>
                </a:lnTo>
                <a:lnTo>
                  <a:pt x="118338" y="1840992"/>
                </a:lnTo>
                <a:lnTo>
                  <a:pt x="116068" y="1829750"/>
                </a:lnTo>
                <a:lnTo>
                  <a:pt x="109807" y="1820465"/>
                </a:lnTo>
                <a:lnTo>
                  <a:pt x="100522" y="1814204"/>
                </a:lnTo>
                <a:lnTo>
                  <a:pt x="89153" y="1811909"/>
                </a:lnTo>
                <a:close/>
              </a:path>
              <a:path w="180975" h="2623820">
                <a:moveTo>
                  <a:pt x="88900" y="1928749"/>
                </a:moveTo>
                <a:lnTo>
                  <a:pt x="77531" y="1931044"/>
                </a:lnTo>
                <a:lnTo>
                  <a:pt x="68246" y="1937305"/>
                </a:lnTo>
                <a:lnTo>
                  <a:pt x="61985" y="1946590"/>
                </a:lnTo>
                <a:lnTo>
                  <a:pt x="59689" y="1957959"/>
                </a:lnTo>
                <a:lnTo>
                  <a:pt x="61912" y="1969347"/>
                </a:lnTo>
                <a:lnTo>
                  <a:pt x="68135" y="1978675"/>
                </a:lnTo>
                <a:lnTo>
                  <a:pt x="77406" y="1984980"/>
                </a:lnTo>
                <a:lnTo>
                  <a:pt x="88773" y="1987296"/>
                </a:lnTo>
                <a:lnTo>
                  <a:pt x="100143" y="1985000"/>
                </a:lnTo>
                <a:lnTo>
                  <a:pt x="109442" y="1978739"/>
                </a:lnTo>
                <a:lnTo>
                  <a:pt x="115740" y="1969454"/>
                </a:lnTo>
                <a:lnTo>
                  <a:pt x="118109" y="1958086"/>
                </a:lnTo>
                <a:lnTo>
                  <a:pt x="115814" y="1946715"/>
                </a:lnTo>
                <a:lnTo>
                  <a:pt x="109553" y="1937416"/>
                </a:lnTo>
                <a:lnTo>
                  <a:pt x="100268" y="1931118"/>
                </a:lnTo>
                <a:lnTo>
                  <a:pt x="88900" y="1928749"/>
                </a:lnTo>
                <a:close/>
              </a:path>
              <a:path w="180975" h="2623820">
                <a:moveTo>
                  <a:pt x="88645" y="2045716"/>
                </a:moveTo>
                <a:lnTo>
                  <a:pt x="77277" y="2047992"/>
                </a:lnTo>
                <a:lnTo>
                  <a:pt x="67992" y="2054209"/>
                </a:lnTo>
                <a:lnTo>
                  <a:pt x="61731" y="2063450"/>
                </a:lnTo>
                <a:lnTo>
                  <a:pt x="59435" y="2074799"/>
                </a:lnTo>
                <a:lnTo>
                  <a:pt x="59460" y="2075053"/>
                </a:lnTo>
                <a:lnTo>
                  <a:pt x="61658" y="2086294"/>
                </a:lnTo>
                <a:lnTo>
                  <a:pt x="67881" y="2095579"/>
                </a:lnTo>
                <a:lnTo>
                  <a:pt x="77152" y="2101840"/>
                </a:lnTo>
                <a:lnTo>
                  <a:pt x="88518" y="2104136"/>
                </a:lnTo>
                <a:lnTo>
                  <a:pt x="99889" y="2101913"/>
                </a:lnTo>
                <a:lnTo>
                  <a:pt x="109188" y="2095690"/>
                </a:lnTo>
                <a:lnTo>
                  <a:pt x="115486" y="2086419"/>
                </a:lnTo>
                <a:lnTo>
                  <a:pt x="117855" y="2075053"/>
                </a:lnTo>
                <a:lnTo>
                  <a:pt x="117830" y="2074799"/>
                </a:lnTo>
                <a:lnTo>
                  <a:pt x="115560" y="2063557"/>
                </a:lnTo>
                <a:lnTo>
                  <a:pt x="109299" y="2054272"/>
                </a:lnTo>
                <a:lnTo>
                  <a:pt x="100014" y="2048011"/>
                </a:lnTo>
                <a:lnTo>
                  <a:pt x="88645" y="2045716"/>
                </a:lnTo>
                <a:close/>
              </a:path>
              <a:path w="180975" h="2623820">
                <a:moveTo>
                  <a:pt x="88391" y="2162556"/>
                </a:moveTo>
                <a:lnTo>
                  <a:pt x="77023" y="2164851"/>
                </a:lnTo>
                <a:lnTo>
                  <a:pt x="67738" y="2171112"/>
                </a:lnTo>
                <a:lnTo>
                  <a:pt x="61477" y="2180397"/>
                </a:lnTo>
                <a:lnTo>
                  <a:pt x="59181" y="2191766"/>
                </a:lnTo>
                <a:lnTo>
                  <a:pt x="61404" y="2203136"/>
                </a:lnTo>
                <a:lnTo>
                  <a:pt x="67627" y="2212435"/>
                </a:lnTo>
                <a:lnTo>
                  <a:pt x="76898" y="2218733"/>
                </a:lnTo>
                <a:lnTo>
                  <a:pt x="88264" y="2221103"/>
                </a:lnTo>
                <a:lnTo>
                  <a:pt x="99635" y="2218807"/>
                </a:lnTo>
                <a:lnTo>
                  <a:pt x="108934" y="2212546"/>
                </a:lnTo>
                <a:lnTo>
                  <a:pt x="115232" y="2203261"/>
                </a:lnTo>
                <a:lnTo>
                  <a:pt x="117601" y="2191893"/>
                </a:lnTo>
                <a:lnTo>
                  <a:pt x="115306" y="2180522"/>
                </a:lnTo>
                <a:lnTo>
                  <a:pt x="109045" y="2171223"/>
                </a:lnTo>
                <a:lnTo>
                  <a:pt x="99760" y="2164925"/>
                </a:lnTo>
                <a:lnTo>
                  <a:pt x="88391" y="2162556"/>
                </a:lnTo>
                <a:close/>
              </a:path>
              <a:path w="180975" h="2623820">
                <a:moveTo>
                  <a:pt x="88137" y="2279523"/>
                </a:moveTo>
                <a:lnTo>
                  <a:pt x="76769" y="2281745"/>
                </a:lnTo>
                <a:lnTo>
                  <a:pt x="67484" y="2287968"/>
                </a:lnTo>
                <a:lnTo>
                  <a:pt x="61223" y="2297239"/>
                </a:lnTo>
                <a:lnTo>
                  <a:pt x="58927" y="2308606"/>
                </a:lnTo>
                <a:lnTo>
                  <a:pt x="58953" y="2308860"/>
                </a:lnTo>
                <a:lnTo>
                  <a:pt x="61204" y="2320101"/>
                </a:lnTo>
                <a:lnTo>
                  <a:pt x="67421" y="2329386"/>
                </a:lnTo>
                <a:lnTo>
                  <a:pt x="76662" y="2335647"/>
                </a:lnTo>
                <a:lnTo>
                  <a:pt x="88010" y="2337943"/>
                </a:lnTo>
                <a:lnTo>
                  <a:pt x="99399" y="2335666"/>
                </a:lnTo>
                <a:lnTo>
                  <a:pt x="108727" y="2329449"/>
                </a:lnTo>
                <a:lnTo>
                  <a:pt x="115032" y="2320208"/>
                </a:lnTo>
                <a:lnTo>
                  <a:pt x="117348" y="2308860"/>
                </a:lnTo>
                <a:lnTo>
                  <a:pt x="117322" y="2308606"/>
                </a:lnTo>
                <a:lnTo>
                  <a:pt x="115052" y="2297364"/>
                </a:lnTo>
                <a:lnTo>
                  <a:pt x="108791" y="2288079"/>
                </a:lnTo>
                <a:lnTo>
                  <a:pt x="99506" y="2281818"/>
                </a:lnTo>
                <a:lnTo>
                  <a:pt x="88137" y="2279523"/>
                </a:lnTo>
                <a:close/>
              </a:path>
              <a:path w="180975" h="2623820">
                <a:moveTo>
                  <a:pt x="73878" y="2450816"/>
                </a:moveTo>
                <a:lnTo>
                  <a:pt x="53649" y="2454846"/>
                </a:lnTo>
                <a:lnTo>
                  <a:pt x="25780" y="2473547"/>
                </a:lnTo>
                <a:lnTo>
                  <a:pt x="6961" y="2501344"/>
                </a:lnTo>
                <a:lnTo>
                  <a:pt x="0" y="2535428"/>
                </a:lnTo>
                <a:lnTo>
                  <a:pt x="6796" y="2569555"/>
                </a:lnTo>
                <a:lnTo>
                  <a:pt x="25511" y="2597467"/>
                </a:lnTo>
                <a:lnTo>
                  <a:pt x="53345" y="2616330"/>
                </a:lnTo>
                <a:lnTo>
                  <a:pt x="87502" y="2623312"/>
                </a:lnTo>
                <a:lnTo>
                  <a:pt x="121610" y="2616444"/>
                </a:lnTo>
                <a:lnTo>
                  <a:pt x="149478" y="2597705"/>
                </a:lnTo>
                <a:lnTo>
                  <a:pt x="168298" y="2569894"/>
                </a:lnTo>
                <a:lnTo>
                  <a:pt x="175259" y="2535809"/>
                </a:lnTo>
                <a:lnTo>
                  <a:pt x="168463" y="2501683"/>
                </a:lnTo>
                <a:lnTo>
                  <a:pt x="149748" y="2473785"/>
                </a:lnTo>
                <a:lnTo>
                  <a:pt x="121914" y="2454959"/>
                </a:lnTo>
                <a:lnTo>
                  <a:pt x="121668" y="2454910"/>
                </a:lnTo>
                <a:lnTo>
                  <a:pt x="87756" y="2454910"/>
                </a:lnTo>
                <a:lnTo>
                  <a:pt x="76408" y="2452540"/>
                </a:lnTo>
                <a:lnTo>
                  <a:pt x="73878" y="2450816"/>
                </a:lnTo>
                <a:close/>
              </a:path>
              <a:path w="180975" h="2623820">
                <a:moveTo>
                  <a:pt x="87756" y="2448052"/>
                </a:moveTo>
                <a:lnTo>
                  <a:pt x="73878" y="2450816"/>
                </a:lnTo>
                <a:lnTo>
                  <a:pt x="76408" y="2452540"/>
                </a:lnTo>
                <a:lnTo>
                  <a:pt x="87756" y="2454910"/>
                </a:lnTo>
                <a:lnTo>
                  <a:pt x="99145" y="2452614"/>
                </a:lnTo>
                <a:lnTo>
                  <a:pt x="101731" y="2450878"/>
                </a:lnTo>
                <a:lnTo>
                  <a:pt x="87756" y="2448052"/>
                </a:lnTo>
                <a:close/>
              </a:path>
              <a:path w="180975" h="2623820">
                <a:moveTo>
                  <a:pt x="101731" y="2450878"/>
                </a:moveTo>
                <a:lnTo>
                  <a:pt x="99145" y="2452614"/>
                </a:lnTo>
                <a:lnTo>
                  <a:pt x="87756" y="2454910"/>
                </a:lnTo>
                <a:lnTo>
                  <a:pt x="121668" y="2454910"/>
                </a:lnTo>
                <a:lnTo>
                  <a:pt x="101731" y="2450878"/>
                </a:lnTo>
                <a:close/>
              </a:path>
              <a:path w="180975" h="2623820">
                <a:moveTo>
                  <a:pt x="105942" y="2448052"/>
                </a:moveTo>
                <a:lnTo>
                  <a:pt x="87756" y="2448052"/>
                </a:lnTo>
                <a:lnTo>
                  <a:pt x="101731" y="2450878"/>
                </a:lnTo>
                <a:lnTo>
                  <a:pt x="105942" y="2448052"/>
                </a:lnTo>
                <a:close/>
              </a:path>
              <a:path w="180975" h="2623820">
                <a:moveTo>
                  <a:pt x="87883" y="2396363"/>
                </a:moveTo>
                <a:lnTo>
                  <a:pt x="76515" y="2398658"/>
                </a:lnTo>
                <a:lnTo>
                  <a:pt x="67230" y="2404919"/>
                </a:lnTo>
                <a:lnTo>
                  <a:pt x="60969" y="2414204"/>
                </a:lnTo>
                <a:lnTo>
                  <a:pt x="58674" y="2425573"/>
                </a:lnTo>
                <a:lnTo>
                  <a:pt x="60950" y="2436943"/>
                </a:lnTo>
                <a:lnTo>
                  <a:pt x="67167" y="2446242"/>
                </a:lnTo>
                <a:lnTo>
                  <a:pt x="73878" y="2450816"/>
                </a:lnTo>
                <a:lnTo>
                  <a:pt x="87756" y="2448052"/>
                </a:lnTo>
                <a:lnTo>
                  <a:pt x="105942" y="2448052"/>
                </a:lnTo>
                <a:lnTo>
                  <a:pt x="108473" y="2446353"/>
                </a:lnTo>
                <a:lnTo>
                  <a:pt x="114778" y="2437068"/>
                </a:lnTo>
                <a:lnTo>
                  <a:pt x="117093" y="2425700"/>
                </a:lnTo>
                <a:lnTo>
                  <a:pt x="114798" y="2414311"/>
                </a:lnTo>
                <a:lnTo>
                  <a:pt x="108537" y="2404983"/>
                </a:lnTo>
                <a:lnTo>
                  <a:pt x="99252" y="2398678"/>
                </a:lnTo>
                <a:lnTo>
                  <a:pt x="87883" y="2396363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defTabSz="914446">
              <a:defRPr/>
            </a:pPr>
            <a:endParaRPr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FEECE-A5A7-705D-6DB2-8CB10E894956}"/>
              </a:ext>
            </a:extLst>
          </p:cNvPr>
          <p:cNvSpPr txBox="1"/>
          <p:nvPr/>
        </p:nvSpPr>
        <p:spPr>
          <a:xfrm>
            <a:off x="153958" y="5796063"/>
            <a:ext cx="818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CATATAN:</a:t>
            </a:r>
          </a:p>
          <a:p>
            <a:r>
              <a:rPr lang="en-ID" sz="1600" dirty="0"/>
              <a:t>             : Jenis </a:t>
            </a:r>
            <a:r>
              <a:rPr lang="en-ID" sz="1600" dirty="0" err="1"/>
              <a:t>retribusi</a:t>
            </a:r>
            <a:r>
              <a:rPr lang="en-ID" sz="1600" dirty="0"/>
              <a:t> </a:t>
            </a:r>
            <a:r>
              <a:rPr lang="en-ID" sz="1600" dirty="0" err="1"/>
              <a:t>tsb</a:t>
            </a:r>
            <a:r>
              <a:rPr lang="en-ID" sz="1600" dirty="0"/>
              <a:t> </a:t>
            </a:r>
            <a:r>
              <a:rPr lang="en-ID" sz="1600" dirty="0" err="1"/>
              <a:t>dihapus</a:t>
            </a:r>
            <a:r>
              <a:rPr lang="en-ID" sz="1600" dirty="0"/>
              <a:t>, </a:t>
            </a:r>
            <a:r>
              <a:rPr lang="en-ID" sz="1600" dirty="0" err="1"/>
              <a:t>karena</a:t>
            </a:r>
            <a:r>
              <a:rPr lang="en-ID" sz="1600" dirty="0"/>
              <a:t> </a:t>
            </a:r>
            <a:r>
              <a:rPr lang="en-ID" sz="1600" dirty="0" err="1"/>
              <a:t>menghambat</a:t>
            </a:r>
            <a:r>
              <a:rPr lang="en-ID" sz="1600" dirty="0"/>
              <a:t> </a:t>
            </a:r>
            <a:r>
              <a:rPr lang="en-ID" sz="1600" dirty="0" err="1"/>
              <a:t>iklim</a:t>
            </a:r>
            <a:r>
              <a:rPr lang="en-ID" sz="1600" dirty="0"/>
              <a:t> </a:t>
            </a:r>
            <a:r>
              <a:rPr lang="en-ID" sz="1600" dirty="0" err="1"/>
              <a:t>usaha</a:t>
            </a:r>
            <a:r>
              <a:rPr lang="en-ID" sz="1600" dirty="0"/>
              <a:t>/</a:t>
            </a:r>
            <a:r>
              <a:rPr lang="en-ID" sz="1600" dirty="0" err="1"/>
              <a:t>investasi</a:t>
            </a:r>
            <a:r>
              <a:rPr lang="en-ID" sz="1600" dirty="0"/>
              <a:t>, dan </a:t>
            </a:r>
            <a:r>
              <a:rPr lang="en-ID" sz="1600" dirty="0" err="1"/>
              <a:t>menimbulkan</a:t>
            </a:r>
            <a:r>
              <a:rPr lang="en-ID" sz="1600" dirty="0"/>
              <a:t>  </a:t>
            </a:r>
          </a:p>
          <a:p>
            <a:r>
              <a:rPr lang="en-ID" sz="1600" dirty="0"/>
              <a:t>                </a:t>
            </a:r>
            <a:r>
              <a:rPr lang="en-ID" sz="1600" dirty="0" err="1"/>
              <a:t>ekonomi</a:t>
            </a:r>
            <a:r>
              <a:rPr lang="en-ID" sz="1600" dirty="0"/>
              <a:t> </a:t>
            </a:r>
            <a:r>
              <a:rPr lang="en-ID" sz="1600" dirty="0" err="1"/>
              <a:t>biaya</a:t>
            </a:r>
            <a:r>
              <a:rPr lang="en-ID" sz="1600" dirty="0"/>
              <a:t> </a:t>
            </a:r>
            <a:r>
              <a:rPr lang="en-ID" sz="1600" dirty="0" err="1"/>
              <a:t>tinggi</a:t>
            </a:r>
            <a:r>
              <a:rPr lang="en-ID" sz="1600" dirty="0"/>
              <a:t> (</a:t>
            </a:r>
            <a:r>
              <a:rPr lang="en-ID" sz="1600" i="1" dirty="0"/>
              <a:t>high cost economic</a:t>
            </a:r>
            <a:r>
              <a:rPr lang="en-ID" sz="1600" dirty="0"/>
              <a:t>) </a:t>
            </a:r>
            <a:r>
              <a:rPr lang="en-ID" sz="1600" dirty="0" err="1"/>
              <a:t>serta</a:t>
            </a:r>
            <a:r>
              <a:rPr lang="en-ID" sz="1600" dirty="0"/>
              <a:t> agar UMKM </a:t>
            </a:r>
            <a:r>
              <a:rPr lang="en-ID" sz="1600" dirty="0" err="1"/>
              <a:t>dapat</a:t>
            </a:r>
            <a:r>
              <a:rPr lang="en-ID" sz="1600" dirty="0"/>
              <a:t> </a:t>
            </a:r>
            <a:r>
              <a:rPr lang="en-ID" sz="1600" dirty="0" err="1"/>
              <a:t>tumbuh</a:t>
            </a:r>
            <a:r>
              <a:rPr lang="en-ID" sz="1600" dirty="0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5BE88B-B272-DEF8-6A93-B65FBCB00826}"/>
              </a:ext>
            </a:extLst>
          </p:cNvPr>
          <p:cNvSpPr/>
          <p:nvPr/>
        </p:nvSpPr>
        <p:spPr>
          <a:xfrm>
            <a:off x="310931" y="6161416"/>
            <a:ext cx="424754" cy="1002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67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E6DB0-3859-F831-AB05-001E5E117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FE8E3EF8-5318-6EF6-6079-CB89D805F37C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pic>
        <p:nvPicPr>
          <p:cNvPr id="2" name="Picture 2" descr="Jenis Pajak Daerah">
            <a:extLst>
              <a:ext uri="{FF2B5EF4-FFF2-40B4-BE49-F238E27FC236}">
                <a16:creationId xmlns:a16="http://schemas.microsoft.com/office/drawing/2014/main" id="{89B126E9-1934-429B-DCB1-24D69EE57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b="8008"/>
          <a:stretch/>
        </p:blipFill>
        <p:spPr bwMode="auto">
          <a:xfrm>
            <a:off x="5911442" y="3172825"/>
            <a:ext cx="5032656" cy="33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enis Pajak Daerah">
            <a:extLst>
              <a:ext uri="{FF2B5EF4-FFF2-40B4-BE49-F238E27FC236}">
                <a16:creationId xmlns:a16="http://schemas.microsoft.com/office/drawing/2014/main" id="{2181C15D-5EFA-263B-F502-B345CC596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6" b="7659"/>
          <a:stretch/>
        </p:blipFill>
        <p:spPr bwMode="auto">
          <a:xfrm>
            <a:off x="1032067" y="3172825"/>
            <a:ext cx="4689225" cy="33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2F0E7005-AB3F-5D49-9D6A-ADC8D0A7D7F3}"/>
              </a:ext>
            </a:extLst>
          </p:cNvPr>
          <p:cNvSpPr txBox="1"/>
          <p:nvPr/>
        </p:nvSpPr>
        <p:spPr>
          <a:xfrm>
            <a:off x="2158550" y="1039258"/>
            <a:ext cx="4010490" cy="5009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8" defTabSz="914446">
              <a:spcBef>
                <a:spcPts val="67"/>
              </a:spcBef>
              <a:defRPr/>
            </a:pPr>
            <a:r>
              <a:rPr sz="3200" b="1" spc="57" dirty="0">
                <a:latin typeface="Merriweather" panose="00000500000000000000" pitchFamily="2" charset="0"/>
                <a:cs typeface="Trebuchet MS"/>
              </a:rPr>
              <a:t>Pajak</a:t>
            </a:r>
            <a:r>
              <a:rPr sz="3200" b="1" spc="-257" dirty="0">
                <a:latin typeface="Merriweather" panose="00000500000000000000" pitchFamily="2" charset="0"/>
                <a:cs typeface="Trebuchet MS"/>
              </a:rPr>
              <a:t> </a:t>
            </a:r>
            <a:r>
              <a:rPr lang="en-US" sz="3200" b="1" spc="-257" dirty="0">
                <a:latin typeface="Merriweather" panose="00000500000000000000" pitchFamily="2" charset="0"/>
                <a:cs typeface="Trebuchet MS"/>
              </a:rPr>
              <a:t> </a:t>
            </a:r>
            <a:r>
              <a:rPr sz="3200" b="1" spc="133" dirty="0">
                <a:latin typeface="Merriweather" panose="00000500000000000000" pitchFamily="2" charset="0"/>
                <a:cs typeface="Trebuchet MS"/>
              </a:rPr>
              <a:t>Daerah</a:t>
            </a:r>
            <a:endParaRPr sz="3200" dirty="0">
              <a:latin typeface="Merriweather" panose="00000500000000000000" pitchFamily="2" charset="0"/>
              <a:cs typeface="Trebuchet MS"/>
            </a:endParaRPr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06BF6A82-325E-B744-225C-8FD7DFA262A6}"/>
              </a:ext>
            </a:extLst>
          </p:cNvPr>
          <p:cNvSpPr txBox="1">
            <a:spLocks/>
          </p:cNvSpPr>
          <p:nvPr/>
        </p:nvSpPr>
        <p:spPr>
          <a:xfrm>
            <a:off x="1373220" y="2674425"/>
            <a:ext cx="4109973" cy="416871"/>
          </a:xfrm>
          <a:prstGeom prst="rect">
            <a:avLst/>
          </a:prstGeom>
          <a:solidFill>
            <a:srgbClr val="FFC000"/>
          </a:solidFill>
        </p:spPr>
        <p:txBody>
          <a:bodyPr vert="horz" lIns="60960" tIns="30480" rIns="60960" bIns="304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defRPr/>
            </a:pPr>
            <a:r>
              <a:rPr lang="en-US" sz="1333" b="1" dirty="0">
                <a:solidFill>
                  <a:prstClr val="black"/>
                </a:solidFill>
                <a:latin typeface="Trebuchet MS" panose="020B0603020202020204" pitchFamily="34" charset="0"/>
              </a:rPr>
              <a:t>Pajak yang di Pungut Oleh </a:t>
            </a:r>
            <a:r>
              <a:rPr lang="en-US" sz="1333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Pemerintah</a:t>
            </a:r>
            <a:r>
              <a:rPr lang="en-US" sz="1333" b="1" dirty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en-US" sz="1333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Provinsi</a:t>
            </a:r>
            <a:endParaRPr lang="en-US" sz="1333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CEF3AA8D-0457-666B-A1E7-9E727A0808B5}"/>
              </a:ext>
            </a:extLst>
          </p:cNvPr>
          <p:cNvSpPr txBox="1">
            <a:spLocks/>
          </p:cNvSpPr>
          <p:nvPr/>
        </p:nvSpPr>
        <p:spPr>
          <a:xfrm>
            <a:off x="6040241" y="2674425"/>
            <a:ext cx="4775059" cy="416871"/>
          </a:xfrm>
          <a:prstGeom prst="rect">
            <a:avLst/>
          </a:prstGeom>
          <a:solidFill>
            <a:srgbClr val="FFC000"/>
          </a:solidFill>
        </p:spPr>
        <p:txBody>
          <a:bodyPr vert="horz" lIns="60960" tIns="30480" rIns="60960" bIns="304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defRPr/>
            </a:pPr>
            <a:r>
              <a:rPr lang="en-US" sz="1333" b="1" dirty="0">
                <a:solidFill>
                  <a:prstClr val="black"/>
                </a:solidFill>
                <a:latin typeface="Trebuchet MS" panose="020B0603020202020204" pitchFamily="34" charset="0"/>
              </a:rPr>
              <a:t>Pajak yang di Pungut Oleh </a:t>
            </a:r>
            <a:r>
              <a:rPr lang="en-US" sz="1333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Pemerintah</a:t>
            </a:r>
            <a:r>
              <a:rPr lang="en-US" sz="1333" b="1" dirty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en-US" sz="1333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Kabupaten</a:t>
            </a:r>
            <a:r>
              <a:rPr lang="en-US" sz="1333" b="1" dirty="0">
                <a:solidFill>
                  <a:prstClr val="black"/>
                </a:solidFill>
                <a:latin typeface="Trebuchet MS" panose="020B0603020202020204" pitchFamily="34" charset="0"/>
              </a:rPr>
              <a:t>/Kota</a:t>
            </a:r>
          </a:p>
        </p:txBody>
      </p:sp>
      <p:pic>
        <p:nvPicPr>
          <p:cNvPr id="8" name="Picture 2" descr="Badan Pengelola Pajak Daerah dan Retribusi Daerah - Organisasi - Satu Data  Balikpapan">
            <a:extLst>
              <a:ext uri="{FF2B5EF4-FFF2-40B4-BE49-F238E27FC236}">
                <a16:creationId xmlns:a16="http://schemas.microsoft.com/office/drawing/2014/main" id="{85447B65-27E3-F059-39AD-9AF122880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5" y="947304"/>
            <a:ext cx="1415015" cy="12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8081C-0504-EFEE-2000-6A1A53F8F5F3}"/>
              </a:ext>
            </a:extLst>
          </p:cNvPr>
          <p:cNvSpPr txBox="1"/>
          <p:nvPr/>
        </p:nvSpPr>
        <p:spPr>
          <a:xfrm>
            <a:off x="2113808" y="1487804"/>
            <a:ext cx="9669928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Pajak Daerah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adalah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kontribusi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wajib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kepada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Daerah yang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terutang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oleh orang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pribadi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badan yang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bersifat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memaksa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berdasarkan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Undang-Undang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dengan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tidak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mendapatkan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imbalan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secara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langsung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digunakan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untuk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keperluan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Daerah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bagi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sebesar-besarnya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kemakmuran</a:t>
            </a:r>
            <a:r>
              <a:rPr lang="en-ID" sz="1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rakyat. </a:t>
            </a:r>
            <a:endParaRPr lang="en-ID" sz="1333" dirty="0"/>
          </a:p>
        </p:txBody>
      </p:sp>
    </p:spTree>
    <p:extLst>
      <p:ext uri="{BB962C8B-B14F-4D97-AF65-F5344CB8AC3E}">
        <p14:creationId xmlns:p14="http://schemas.microsoft.com/office/powerpoint/2010/main" val="546644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463B1-4CC0-C745-CC64-FB065FE21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9E3DB6C8-9BF7-C85C-BAB9-775EDB408A1D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pic>
        <p:nvPicPr>
          <p:cNvPr id="2" name="object 8">
            <a:extLst>
              <a:ext uri="{FF2B5EF4-FFF2-40B4-BE49-F238E27FC236}">
                <a16:creationId xmlns:a16="http://schemas.microsoft.com/office/drawing/2014/main" id="{72198734-B49A-DBED-0202-A9ADE8468FD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603" y="2410437"/>
            <a:ext cx="3112981" cy="3046956"/>
          </a:xfrm>
          <a:prstGeom prst="rect">
            <a:avLst/>
          </a:prstGeom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07119F03-2D93-3447-EB4A-2D48AF044355}"/>
              </a:ext>
            </a:extLst>
          </p:cNvPr>
          <p:cNvSpPr txBox="1"/>
          <p:nvPr/>
        </p:nvSpPr>
        <p:spPr>
          <a:xfrm>
            <a:off x="3899408" y="376409"/>
            <a:ext cx="3684270" cy="55284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8">
              <a:spcBef>
                <a:spcPts val="70"/>
              </a:spcBef>
            </a:pPr>
            <a:r>
              <a:rPr sz="3534" b="1" u="sng" spc="-240" dirty="0" err="1">
                <a:latin typeface="Merriweather" panose="00000500000000000000" pitchFamily="2" charset="0"/>
                <a:cs typeface="Arial Black"/>
              </a:rPr>
              <a:t>Retribusi</a:t>
            </a:r>
            <a:r>
              <a:rPr sz="3534" b="1" u="sng" spc="-643" dirty="0">
                <a:latin typeface="Merriweather" panose="00000500000000000000" pitchFamily="2" charset="0"/>
                <a:cs typeface="Arial Black"/>
              </a:rPr>
              <a:t> </a:t>
            </a:r>
            <a:r>
              <a:rPr lang="en-US" sz="3534" b="1" u="sng" spc="-643" dirty="0">
                <a:latin typeface="Merriweather" panose="00000500000000000000" pitchFamily="2" charset="0"/>
                <a:cs typeface="Arial Black"/>
              </a:rPr>
              <a:t>   </a:t>
            </a:r>
            <a:r>
              <a:rPr sz="3534" b="1" u="sng" spc="-117" dirty="0">
                <a:latin typeface="Merriweather" panose="00000500000000000000" pitchFamily="2" charset="0"/>
                <a:cs typeface="Arial Black"/>
              </a:rPr>
              <a:t>Daerah</a:t>
            </a:r>
            <a:endParaRPr sz="3534" b="1" u="sng" dirty="0">
              <a:latin typeface="Merriweather" panose="00000500000000000000" pitchFamily="2" charset="0"/>
              <a:cs typeface="Arial Black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00CFD7EC-B9B3-81A3-39E1-E49E1E7D35DD}"/>
              </a:ext>
            </a:extLst>
          </p:cNvPr>
          <p:cNvSpPr txBox="1"/>
          <p:nvPr/>
        </p:nvSpPr>
        <p:spPr>
          <a:xfrm>
            <a:off x="7583678" y="1801377"/>
            <a:ext cx="4356100" cy="4007934"/>
          </a:xfrm>
          <a:prstGeom prst="rect">
            <a:avLst/>
          </a:prstGeom>
        </p:spPr>
        <p:txBody>
          <a:bodyPr vert="horz" wrap="square" lIns="0" tIns="141393" rIns="0" bIns="0" rtlCol="0">
            <a:spAutoFit/>
          </a:bodyPr>
          <a:lstStyle/>
          <a:p>
            <a:pPr marL="8468">
              <a:spcBef>
                <a:spcPts val="1113"/>
              </a:spcBef>
            </a:pPr>
            <a:r>
              <a:rPr sz="1200" b="1" u="sng" spc="-76" dirty="0">
                <a:latin typeface="Arial" panose="020B0604020202020204" pitchFamily="34" charset="0"/>
                <a:cs typeface="Arial" panose="020B0604020202020204" pitchFamily="34" charset="0"/>
              </a:rPr>
              <a:t>Retribusi</a:t>
            </a:r>
            <a:r>
              <a:rPr sz="1200" b="1" u="sng" spc="-1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u="sng" spc="-60" dirty="0">
                <a:latin typeface="Arial" panose="020B0604020202020204" pitchFamily="34" charset="0"/>
                <a:cs typeface="Arial" panose="020B0604020202020204" pitchFamily="34" charset="0"/>
              </a:rPr>
              <a:t>Jasa</a:t>
            </a:r>
            <a:r>
              <a:rPr sz="1200" b="1" u="sng" spc="-1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u="sng" spc="-7" dirty="0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endParaRPr lang="en-US" sz="1200" b="1" u="sng" spc="-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sz="1200" spc="50" dirty="0" err="1">
                <a:latin typeface="Arial" panose="020B0604020202020204" pitchFamily="34" charset="0"/>
                <a:cs typeface="Arial" panose="020B0604020202020204" pitchFamily="34" charset="0"/>
              </a:rPr>
              <a:t>penyediaan</a:t>
            </a:r>
            <a:r>
              <a:rPr sz="1200" spc="37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sz="1200" spc="37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sz="1200" spc="37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60" dirty="0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sz="1200" spc="37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43" dirty="0"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sz="1200" spc="37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53" dirty="0">
                <a:latin typeface="Arial" panose="020B0604020202020204" pitchFamily="34" charset="0"/>
                <a:cs typeface="Arial" panose="020B0604020202020204" pitchFamily="34" charset="0"/>
              </a:rPr>
              <a:t>pasar</a:t>
            </a:r>
            <a:r>
              <a:rPr sz="1200" spc="4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-7" dirty="0">
                <a:latin typeface="Arial" panose="020B0604020202020204" pitchFamily="34" charset="0"/>
                <a:cs typeface="Arial" panose="020B0604020202020204" pitchFamily="34" charset="0"/>
              </a:rPr>
              <a:t>grosir,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pertokoan,</a:t>
            </a:r>
            <a:r>
              <a:rPr sz="12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sz="1200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3" dirty="0"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sz="1200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sz="12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sz="1200" spc="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7" dirty="0" err="1"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sz="1200" spc="-7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sz="1200" spc="50" dirty="0" err="1">
                <a:latin typeface="Arial" panose="020B0604020202020204" pitchFamily="34" charset="0"/>
                <a:cs typeface="Arial" panose="020B0604020202020204" pitchFamily="34" charset="0"/>
              </a:rPr>
              <a:t>penyediaan</a:t>
            </a:r>
            <a:r>
              <a:rPr sz="1200" spc="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sz="1200" spc="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3" dirty="0">
                <a:latin typeface="Arial" panose="020B0604020202020204" pitchFamily="34" charset="0"/>
                <a:cs typeface="Arial" panose="020B0604020202020204" pitchFamily="34" charset="0"/>
              </a:rPr>
              <a:t>pelelangan</a:t>
            </a:r>
            <a:r>
              <a:rPr sz="12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ikan,</a:t>
            </a:r>
            <a:r>
              <a:rPr sz="12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ternak,</a:t>
            </a:r>
            <a:r>
              <a:rPr sz="1200" spc="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sz="1200" spc="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bumi,</a:t>
            </a:r>
            <a:r>
              <a:rPr sz="1200" spc="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dan 	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sz="1200" spc="10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hutan</a:t>
            </a:r>
            <a:r>
              <a:rPr sz="1200" spc="107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sz="1200" spc="10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fasilitas</a:t>
            </a:r>
            <a:r>
              <a:rPr sz="1200" spc="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30" dirty="0"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sz="1200" spc="10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63" dirty="0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sz="1200" spc="10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-7" dirty="0" err="1"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r>
              <a:rPr sz="1200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 err="1"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sz="12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7" dirty="0" err="1">
                <a:latin typeface="Arial" panose="020B0604020202020204" pitchFamily="34" charset="0"/>
                <a:cs typeface="Arial" panose="020B0604020202020204" pitchFamily="34" charset="0"/>
              </a:rPr>
              <a:t>pelelangan</a:t>
            </a:r>
            <a:r>
              <a:rPr sz="1200" spc="-7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sz="1200" spc="47" dirty="0" err="1">
                <a:latin typeface="Arial" panose="020B0604020202020204" pitchFamily="34" charset="0"/>
                <a:cs typeface="Arial" panose="020B0604020202020204" pitchFamily="34" charset="0"/>
              </a:rPr>
              <a:t>penyediaan</a:t>
            </a:r>
            <a:r>
              <a:rPr sz="12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sz="12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khusus</a:t>
            </a:r>
            <a:r>
              <a:rPr sz="1200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7" dirty="0">
                <a:latin typeface="Arial" panose="020B0604020202020204" pitchFamily="34" charset="0"/>
                <a:cs typeface="Arial" panose="020B0604020202020204" pitchFamily="34" charset="0"/>
              </a:rPr>
              <a:t>parkir</a:t>
            </a:r>
            <a:r>
              <a:rPr sz="1200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luar</a:t>
            </a:r>
            <a:r>
              <a:rPr sz="1200" spc="-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70" dirty="0">
                <a:latin typeface="Arial" panose="020B0604020202020204" pitchFamily="34" charset="0"/>
                <a:cs typeface="Arial" panose="020B0604020202020204" pitchFamily="34" charset="0"/>
              </a:rPr>
              <a:t>badan</a:t>
            </a:r>
            <a:r>
              <a:rPr sz="12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7" dirty="0" err="1"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sz="1200" spc="-7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sz="1200" spc="50" dirty="0" err="1">
                <a:latin typeface="Arial" panose="020B0604020202020204" pitchFamily="34" charset="0"/>
                <a:cs typeface="Arial" panose="020B0604020202020204" pitchFamily="34" charset="0"/>
              </a:rPr>
              <a:t>penyediaan</a:t>
            </a:r>
            <a:r>
              <a:rPr sz="1200" spc="2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sz="1200" spc="2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penginapan</a:t>
            </a:r>
            <a:r>
              <a:rPr sz="1200" spc="2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3" dirty="0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sz="1200" spc="2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3" dirty="0">
                <a:latin typeface="Arial" panose="020B0604020202020204" pitchFamily="34" charset="0"/>
                <a:cs typeface="Arial" panose="020B0604020202020204" pitchFamily="34" charset="0"/>
              </a:rPr>
              <a:t>pesanggrahan</a:t>
            </a:r>
            <a:r>
              <a:rPr sz="12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sz="12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7" dirty="0" err="1">
                <a:latin typeface="Arial" panose="020B0604020202020204" pitchFamily="34" charset="0"/>
                <a:cs typeface="Arial" panose="020B0604020202020204" pitchFamily="34" charset="0"/>
              </a:rPr>
              <a:t>vila</a:t>
            </a:r>
            <a:r>
              <a:rPr sz="1200" spc="-7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sz="1200" spc="57" dirty="0" err="1"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r>
              <a:rPr sz="12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0" dirty="0">
                <a:latin typeface="Arial" panose="020B0604020202020204" pitchFamily="34" charset="0"/>
                <a:cs typeface="Arial" panose="020B0604020202020204" pitchFamily="34" charset="0"/>
              </a:rPr>
              <a:t>rumah</a:t>
            </a:r>
            <a:r>
              <a:rPr sz="12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0" dirty="0">
                <a:latin typeface="Arial" panose="020B0604020202020204" pitchFamily="34" charset="0"/>
                <a:cs typeface="Arial" panose="020B0604020202020204" pitchFamily="34" charset="0"/>
              </a:rPr>
              <a:t>pemotongan</a:t>
            </a: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3" dirty="0">
                <a:latin typeface="Arial" panose="020B0604020202020204" pitchFamily="34" charset="0"/>
                <a:cs typeface="Arial" panose="020B0604020202020204" pitchFamily="34" charset="0"/>
              </a:rPr>
              <a:t>hewan</a:t>
            </a:r>
            <a:r>
              <a:rPr sz="1200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7" dirty="0" err="1">
                <a:latin typeface="Arial" panose="020B0604020202020204" pitchFamily="34" charset="0"/>
                <a:cs typeface="Arial" panose="020B0604020202020204" pitchFamily="34" charset="0"/>
              </a:rPr>
              <a:t>ternak</a:t>
            </a:r>
            <a:r>
              <a:rPr sz="1200" spc="-7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sz="1200" spc="53" dirty="0" err="1"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r>
              <a:rPr sz="1200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jasa</a:t>
            </a:r>
            <a:r>
              <a:rPr sz="1200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23" dirty="0" err="1">
                <a:latin typeface="Arial" panose="020B0604020202020204" pitchFamily="34" charset="0"/>
                <a:cs typeface="Arial" panose="020B0604020202020204" pitchFamily="34" charset="0"/>
              </a:rPr>
              <a:t>kepelabuhanan</a:t>
            </a:r>
            <a:r>
              <a:rPr sz="1200" spc="23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sz="1200" spc="57" dirty="0" err="1"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sz="1200" spc="1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7" dirty="0">
                <a:latin typeface="Arial" panose="020B0604020202020204" pitchFamily="34" charset="0"/>
                <a:cs typeface="Arial" panose="020B0604020202020204" pitchFamily="34" charset="0"/>
              </a:rPr>
              <a:t>rekreasi,</a:t>
            </a: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pariwisata,</a:t>
            </a:r>
            <a:r>
              <a:rPr sz="1200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3" dirty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27" dirty="0" err="1">
                <a:latin typeface="Arial" panose="020B0604020202020204" pitchFamily="34" charset="0"/>
                <a:cs typeface="Arial" panose="020B0604020202020204" pitchFamily="34" charset="0"/>
              </a:rPr>
              <a:t>olahraga</a:t>
            </a:r>
            <a:r>
              <a:rPr sz="1200" spc="27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lang="en-ID" sz="1200" spc="5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200" spc="50" dirty="0" err="1">
                <a:latin typeface="Arial" panose="020B0604020202020204" pitchFamily="34" charset="0"/>
                <a:cs typeface="Arial" panose="020B0604020202020204" pitchFamily="34" charset="0"/>
              </a:rPr>
              <a:t>elayanan</a:t>
            </a:r>
            <a:r>
              <a:rPr lang="en-US" sz="12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0" dirty="0" err="1">
                <a:latin typeface="Arial" panose="020B0604020202020204" pitchFamily="34" charset="0"/>
                <a:cs typeface="Arial" panose="020B0604020202020204" pitchFamily="34" charset="0"/>
              </a:rPr>
              <a:t>penyeberangan</a:t>
            </a:r>
            <a:r>
              <a:rPr lang="en-US" sz="12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27" dirty="0">
                <a:latin typeface="Arial" panose="020B0604020202020204" pitchFamily="34" charset="0"/>
                <a:cs typeface="Arial" panose="020B0604020202020204" pitchFamily="34" charset="0"/>
              </a:rPr>
              <a:t>orang</a:t>
            </a:r>
            <a:r>
              <a:rPr lang="en-US" sz="1200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2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3" dirty="0" err="1"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US" sz="1200" spc="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sz="12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3" dirty="0" err="1"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sz="1200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3" dirty="0">
                <a:latin typeface="Arial" panose="020B0604020202020204" pitchFamily="34" charset="0"/>
                <a:cs typeface="Arial" panose="020B0604020202020204" pitchFamily="34" charset="0"/>
              </a:rPr>
              <a:t>kendaraan</a:t>
            </a:r>
            <a:r>
              <a:rPr sz="1200" spc="-1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2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3" dirty="0">
                <a:latin typeface="Arial" panose="020B0604020202020204" pitchFamily="34" charset="0"/>
                <a:cs typeface="Arial" panose="020B0604020202020204" pitchFamily="34" charset="0"/>
              </a:rPr>
              <a:t>air;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sz="1200" spc="33" dirty="0" err="1">
                <a:latin typeface="Arial" panose="020B0604020202020204" pitchFamily="34" charset="0"/>
                <a:cs typeface="Arial" panose="020B0604020202020204" pitchFamily="34" charset="0"/>
              </a:rPr>
              <a:t>penjualan</a:t>
            </a:r>
            <a:r>
              <a:rPr sz="1200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sz="12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produksi</a:t>
            </a:r>
            <a:r>
              <a:rPr sz="1200" spc="-1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sz="1200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30" dirty="0">
                <a:latin typeface="Arial" panose="020B0604020202020204" pitchFamily="34" charset="0"/>
                <a:cs typeface="Arial" panose="020B0604020202020204" pitchFamily="34" charset="0"/>
              </a:rPr>
              <a:t>pemerintah</a:t>
            </a:r>
            <a:r>
              <a:rPr sz="12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37" dirty="0">
                <a:latin typeface="Arial" panose="020B0604020202020204" pitchFamily="34" charset="0"/>
                <a:cs typeface="Arial" panose="020B0604020202020204" pitchFamily="34" charset="0"/>
              </a:rPr>
              <a:t>daerah;</a:t>
            </a:r>
            <a:r>
              <a:rPr sz="12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5122" marR="3388" indent="-228611" algn="just">
              <a:lnSpc>
                <a:spcPts val="1267"/>
              </a:lnSpc>
              <a:spcBef>
                <a:spcPts val="400"/>
              </a:spcBef>
              <a:buSzPct val="87500"/>
              <a:buFont typeface="+mj-lt"/>
              <a:buAutoNum type="arabicPeriod"/>
              <a:tabLst>
                <a:tab pos="154532" algn="l"/>
              </a:tabLst>
            </a:pPr>
            <a:r>
              <a:rPr lang="en-ID" sz="1200" spc="63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200" spc="63" dirty="0" err="1">
                <a:latin typeface="Arial" panose="020B0604020202020204" pitchFamily="34" charset="0"/>
                <a:cs typeface="Arial" panose="020B0604020202020204" pitchFamily="34" charset="0"/>
              </a:rPr>
              <a:t>emanfaatan</a:t>
            </a:r>
            <a:r>
              <a:rPr lang="en-US" sz="1200" spc="28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 err="1">
                <a:latin typeface="Arial" panose="020B0604020202020204" pitchFamily="34" charset="0"/>
                <a:cs typeface="Arial" panose="020B0604020202020204" pitchFamily="34" charset="0"/>
              </a:rPr>
              <a:t>aset</a:t>
            </a:r>
            <a:r>
              <a:rPr sz="1200" spc="28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7" dirty="0" err="1"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sz="1200" spc="2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3" dirty="0">
                <a:latin typeface="Arial" panose="020B0604020202020204" pitchFamily="34" charset="0"/>
                <a:cs typeface="Arial" panose="020B0604020202020204" pitchFamily="34" charset="0"/>
              </a:rPr>
              <a:t>yang</a:t>
            </a:r>
            <a:r>
              <a:rPr sz="1200" spc="2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sz="1200" spc="28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37" dirty="0" err="1">
                <a:latin typeface="Arial" panose="020B0604020202020204" pitchFamily="34" charset="0"/>
                <a:cs typeface="Arial" panose="020B0604020202020204" pitchFamily="34" charset="0"/>
              </a:rPr>
              <a:t>mengganggu</a:t>
            </a:r>
            <a:r>
              <a:rPr sz="1200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 err="1">
                <a:latin typeface="Arial" panose="020B0604020202020204" pitchFamily="34" charset="0"/>
                <a:cs typeface="Arial" panose="020B0604020202020204" pitchFamily="34" charset="0"/>
              </a:rPr>
              <a:t>penyelenggaraan</a:t>
            </a:r>
            <a:r>
              <a:rPr lang="en-US" sz="1200" spc="2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0" dirty="0" err="1">
                <a:latin typeface="Arial" panose="020B0604020202020204" pitchFamily="34" charset="0"/>
                <a:cs typeface="Arial" panose="020B0604020202020204" pitchFamily="34" charset="0"/>
              </a:rPr>
              <a:t>tugas</a:t>
            </a:r>
            <a:r>
              <a:rPr sz="1200" spc="2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3" dirty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sz="1200" spc="21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sz="1200" spc="217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30" dirty="0"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sz="1200" spc="2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40" dirty="0">
                <a:latin typeface="Arial" panose="020B0604020202020204" pitchFamily="34" charset="0"/>
                <a:cs typeface="Arial" panose="020B0604020202020204" pitchFamily="34" charset="0"/>
              </a:rPr>
              <a:t>daerah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dan/atau</a:t>
            </a:r>
            <a:r>
              <a:rPr sz="1200" spc="8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optimalisasi</a:t>
            </a:r>
            <a:r>
              <a:rPr sz="1200" spc="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aset</a:t>
            </a:r>
            <a:r>
              <a:rPr sz="1200" spc="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7" dirty="0"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sz="1200" spc="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3" dirty="0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sz="1200" spc="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sz="12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7" dirty="0">
                <a:latin typeface="Arial" panose="020B0604020202020204" pitchFamily="34" charset="0"/>
                <a:cs typeface="Arial" panose="020B0604020202020204" pitchFamily="34" charset="0"/>
              </a:rPr>
              <a:t>mengubah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sz="1200" spc="21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kepemilikan</a:t>
            </a:r>
            <a:r>
              <a:rPr sz="1200" spc="2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sz="1200" spc="21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53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sz="1200" spc="21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ketentuan</a:t>
            </a:r>
            <a:r>
              <a:rPr lang="en-US" sz="1200" spc="2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27" dirty="0" err="1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sz="1200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perundang-</a:t>
            </a:r>
            <a:r>
              <a:rPr sz="1200" spc="27" dirty="0">
                <a:latin typeface="Arial" panose="020B0604020202020204" pitchFamily="34" charset="0"/>
                <a:cs typeface="Arial" panose="020B0604020202020204" pitchFamily="34" charset="0"/>
              </a:rPr>
              <a:t>undangan.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D58E9587-B44E-F397-BB79-755471F41FB5}"/>
              </a:ext>
            </a:extLst>
          </p:cNvPr>
          <p:cNvSpPr txBox="1"/>
          <p:nvPr/>
        </p:nvSpPr>
        <p:spPr>
          <a:xfrm>
            <a:off x="647818" y="2169872"/>
            <a:ext cx="3545417" cy="1557264"/>
          </a:xfrm>
          <a:prstGeom prst="rect">
            <a:avLst/>
          </a:prstGeom>
        </p:spPr>
        <p:txBody>
          <a:bodyPr vert="horz" wrap="square" lIns="0" tIns="147743" rIns="0" bIns="0" rtlCol="0">
            <a:spAutoFit/>
          </a:bodyPr>
          <a:lstStyle/>
          <a:p>
            <a:pPr marL="8468">
              <a:spcBef>
                <a:spcPts val="1163"/>
              </a:spcBef>
            </a:pPr>
            <a:r>
              <a:rPr sz="1400" b="1" u="sng" spc="-76" dirty="0">
                <a:latin typeface="Arial" panose="020B0604020202020204" pitchFamily="34" charset="0"/>
                <a:cs typeface="Arial" panose="020B0604020202020204" pitchFamily="34" charset="0"/>
              </a:rPr>
              <a:t>Retribusi</a:t>
            </a:r>
            <a:r>
              <a:rPr sz="1400" b="1" u="sng" spc="-18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60" dirty="0">
                <a:latin typeface="Arial" panose="020B0604020202020204" pitchFamily="34" charset="0"/>
                <a:cs typeface="Arial" panose="020B0604020202020204" pitchFamily="34" charset="0"/>
              </a:rPr>
              <a:t>Jasa</a:t>
            </a:r>
            <a:r>
              <a:rPr sz="1400" b="1" u="sng" spc="-1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13" dirty="0"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endParaRPr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212" indent="-253179">
              <a:spcBef>
                <a:spcPts val="873"/>
              </a:spcBef>
              <a:buAutoNum type="arabicParenBoth"/>
              <a:tabLst>
                <a:tab pos="355212" algn="l"/>
              </a:tabLst>
            </a:pPr>
            <a:r>
              <a:rPr sz="1400" spc="73" dirty="0"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r>
              <a:rPr sz="1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27" dirty="0">
                <a:latin typeface="Arial" panose="020B0604020202020204" pitchFamily="34" charset="0"/>
                <a:cs typeface="Arial" panose="020B0604020202020204" pitchFamily="34" charset="0"/>
              </a:rPr>
              <a:t>kesehatan;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820" indent="-296786">
              <a:buAutoNum type="arabicParenBoth"/>
              <a:tabLst>
                <a:tab pos="398820" algn="l"/>
              </a:tabLst>
            </a:pPr>
            <a:r>
              <a:rPr sz="1400" spc="73" dirty="0"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r>
              <a:rPr sz="1400" spc="-8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7" dirty="0">
                <a:latin typeface="Arial" panose="020B0604020202020204" pitchFamily="34" charset="0"/>
                <a:cs typeface="Arial" panose="020B0604020202020204" pitchFamily="34" charset="0"/>
              </a:rPr>
              <a:t>kebersihan;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360" indent="-299327">
              <a:buAutoNum type="arabicParenBoth"/>
              <a:tabLst>
                <a:tab pos="401360" algn="l"/>
              </a:tabLst>
            </a:pPr>
            <a:r>
              <a:rPr sz="1400" spc="73" dirty="0"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r>
              <a:rPr sz="1400" spc="-7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7" dirty="0">
                <a:latin typeface="Arial" panose="020B0604020202020204" pitchFamily="34" charset="0"/>
                <a:cs typeface="Arial" panose="020B0604020202020204" pitchFamily="34" charset="0"/>
              </a:rPr>
              <a:t>parkir</a:t>
            </a:r>
            <a:r>
              <a:rPr sz="1400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400" spc="-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tepi</a:t>
            </a:r>
            <a:r>
              <a:rPr sz="1400" spc="-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40" dirty="0"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sz="1400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33" dirty="0">
                <a:latin typeface="Arial" panose="020B0604020202020204" pitchFamily="34" charset="0"/>
                <a:cs typeface="Arial" panose="020B0604020202020204" pitchFamily="34" charset="0"/>
              </a:rPr>
              <a:t>umum;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134" indent="-306101">
              <a:buAutoNum type="arabicParenBoth"/>
              <a:tabLst>
                <a:tab pos="408134" algn="l"/>
              </a:tabLst>
            </a:pPr>
            <a:r>
              <a:rPr sz="1400" spc="73" dirty="0"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r>
              <a:rPr sz="1400" spc="-8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43" dirty="0">
                <a:latin typeface="Arial" panose="020B0604020202020204" pitchFamily="34" charset="0"/>
                <a:cs typeface="Arial" panose="020B0604020202020204" pitchFamily="34" charset="0"/>
              </a:rPr>
              <a:t>pasar;</a:t>
            </a:r>
            <a:r>
              <a:rPr sz="1400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710" indent="-305677">
              <a:buAutoNum type="arabicParenBoth"/>
              <a:tabLst>
                <a:tab pos="407710" algn="l"/>
              </a:tabLst>
            </a:pPr>
            <a:r>
              <a:rPr sz="1400" spc="50" dirty="0">
                <a:latin typeface="Arial" panose="020B0604020202020204" pitchFamily="34" charset="0"/>
                <a:cs typeface="Arial" panose="020B0604020202020204" pitchFamily="34" charset="0"/>
              </a:rPr>
              <a:t>pengendalian</a:t>
            </a:r>
            <a:r>
              <a:rPr sz="1400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lalu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7" dirty="0">
                <a:latin typeface="Arial" panose="020B0604020202020204" pitchFamily="34" charset="0"/>
                <a:cs typeface="Arial" panose="020B0604020202020204" pitchFamily="34" charset="0"/>
              </a:rPr>
              <a:t>lintas.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ACBD92B0-BB53-0423-C6D3-33BFB6CE78CE}"/>
              </a:ext>
            </a:extLst>
          </p:cNvPr>
          <p:cNvSpPr txBox="1"/>
          <p:nvPr/>
        </p:nvSpPr>
        <p:spPr>
          <a:xfrm>
            <a:off x="687885" y="4525514"/>
            <a:ext cx="3206401" cy="1357209"/>
          </a:xfrm>
          <a:prstGeom prst="rect">
            <a:avLst/>
          </a:prstGeom>
        </p:spPr>
        <p:txBody>
          <a:bodyPr vert="horz" wrap="square" lIns="0" tIns="147743" rIns="0" bIns="0" rtlCol="0">
            <a:spAutoFit/>
          </a:bodyPr>
          <a:lstStyle/>
          <a:p>
            <a:pPr marL="8468" algn="just">
              <a:spcBef>
                <a:spcPts val="1163"/>
              </a:spcBef>
            </a:pPr>
            <a:r>
              <a:rPr sz="1400" b="1" u="sng" spc="-76" dirty="0">
                <a:latin typeface="Arial" panose="020B0604020202020204" pitchFamily="34" charset="0"/>
                <a:cs typeface="Arial" panose="020B0604020202020204" pitchFamily="34" charset="0"/>
              </a:rPr>
              <a:t>Retribusi</a:t>
            </a:r>
            <a:r>
              <a:rPr sz="1400" b="1" u="sng" spc="-1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63" dirty="0">
                <a:latin typeface="Arial" panose="020B0604020202020204" pitchFamily="34" charset="0"/>
                <a:cs typeface="Arial" panose="020B0604020202020204" pitchFamily="34" charset="0"/>
              </a:rPr>
              <a:t>Perizinan</a:t>
            </a:r>
            <a:r>
              <a:rPr sz="1400" b="1" u="sng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7" dirty="0">
                <a:latin typeface="Arial" panose="020B0604020202020204" pitchFamily="34" charset="0"/>
                <a:cs typeface="Arial" panose="020B0604020202020204" pitchFamily="34" charset="0"/>
              </a:rPr>
              <a:t>Tertentu</a:t>
            </a:r>
            <a:endParaRPr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marR="3388" indent="-360363" algn="just">
              <a:spcBef>
                <a:spcPts val="870"/>
              </a:spcBef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sz="1400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63" dirty="0">
                <a:latin typeface="Arial" panose="020B0604020202020204" pitchFamily="34" charset="0"/>
                <a:cs typeface="Arial" panose="020B0604020202020204" pitchFamily="34" charset="0"/>
              </a:rPr>
              <a:t>bangunan</a:t>
            </a:r>
            <a:r>
              <a:rPr sz="1400" spc="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23" dirty="0">
                <a:latin typeface="Arial" panose="020B0604020202020204" pitchFamily="34" charset="0"/>
                <a:cs typeface="Arial" panose="020B0604020202020204" pitchFamily="34" charset="0"/>
              </a:rPr>
              <a:t>gedung; </a:t>
            </a:r>
            <a:endParaRPr lang="en-US" sz="1400" spc="2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marR="3388" indent="-360363" algn="just">
              <a:spcBef>
                <a:spcPts val="870"/>
              </a:spcBef>
            </a:pPr>
            <a:r>
              <a:rPr sz="1400" spc="73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n-US" sz="1400" spc="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73" dirty="0" err="1"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83" dirty="0">
                <a:latin typeface="Arial" panose="020B0604020202020204" pitchFamily="34" charset="0"/>
                <a:cs typeface="Arial" panose="020B0604020202020204" pitchFamily="34" charset="0"/>
              </a:rPr>
              <a:t>tenaga</a:t>
            </a:r>
            <a:r>
              <a:rPr sz="1400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sz="1400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asing;</a:t>
            </a:r>
            <a:r>
              <a:rPr sz="1400" spc="-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spc="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marR="3388" indent="-360363" algn="just">
              <a:spcBef>
                <a:spcPts val="870"/>
              </a:spcBef>
            </a:pPr>
            <a:r>
              <a:rPr sz="1400" spc="57" dirty="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n-US" sz="1400" spc="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57" dirty="0" err="1">
                <a:latin typeface="Arial" panose="020B0604020202020204" pitchFamily="34" charset="0"/>
                <a:cs typeface="Arial" panose="020B0604020202020204" pitchFamily="34" charset="0"/>
              </a:rPr>
              <a:t>pengelolaan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70" dirty="0" err="1">
                <a:latin typeface="Arial" panose="020B0604020202020204" pitchFamily="34" charset="0"/>
                <a:cs typeface="Arial" panose="020B0604020202020204" pitchFamily="34" charset="0"/>
              </a:rPr>
              <a:t>pertambangan</a:t>
            </a:r>
            <a:r>
              <a:rPr sz="14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7" dirty="0">
                <a:latin typeface="Arial" panose="020B0604020202020204" pitchFamily="34" charset="0"/>
                <a:cs typeface="Arial" panose="020B0604020202020204" pitchFamily="34" charset="0"/>
              </a:rPr>
              <a:t>rakyat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Apa Itu Retribusi? Karakteristik, Fungsi, Jenis dan Perhitungan">
            <a:extLst>
              <a:ext uri="{FF2B5EF4-FFF2-40B4-BE49-F238E27FC236}">
                <a16:creationId xmlns:a16="http://schemas.microsoft.com/office/drawing/2014/main" id="{CFE586DF-C3CE-3776-98DF-2A0B31D8A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2563" r="12023" b="4611"/>
          <a:stretch/>
        </p:blipFill>
        <p:spPr bwMode="auto">
          <a:xfrm>
            <a:off x="2778259" y="479553"/>
            <a:ext cx="1073067" cy="899315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7DF5B1-5420-E214-F0C4-101ACEC12718}"/>
              </a:ext>
            </a:extLst>
          </p:cNvPr>
          <p:cNvSpPr txBox="1"/>
          <p:nvPr/>
        </p:nvSpPr>
        <p:spPr>
          <a:xfrm>
            <a:off x="3894286" y="874778"/>
            <a:ext cx="7043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Retribusi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Daerah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adalah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pungutan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Daerah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sebagai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pembayaran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atas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jasa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pemberian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izin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tertentu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khusus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disediakan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dan/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diberikan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oleh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Pemerintah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Daerah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kepentingan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orang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pribadi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ID" sz="16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badan.</a:t>
            </a:r>
            <a:endParaRPr lang="en-ID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35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1" name="Group 10">
            <a:extLst>
              <a:ext uri="{FF2B5EF4-FFF2-40B4-BE49-F238E27FC236}">
                <a16:creationId xmlns:a16="http://schemas.microsoft.com/office/drawing/2014/main" id="{BC7E38F4-CE44-D567-B0B2-04AAB9FA1693}"/>
              </a:ext>
            </a:extLst>
          </p:cNvPr>
          <p:cNvGrpSpPr>
            <a:grpSpLocks/>
          </p:cNvGrpSpPr>
          <p:nvPr/>
        </p:nvGrpSpPr>
        <p:grpSpPr bwMode="auto">
          <a:xfrm>
            <a:off x="8839200" y="2914334"/>
            <a:ext cx="2590800" cy="2149477"/>
            <a:chOff x="3696" y="1739"/>
            <a:chExt cx="1632" cy="1354"/>
          </a:xfrm>
        </p:grpSpPr>
        <p:sp>
          <p:nvSpPr>
            <p:cNvPr id="48136" name="AutoShape 6">
              <a:extLst>
                <a:ext uri="{FF2B5EF4-FFF2-40B4-BE49-F238E27FC236}">
                  <a16:creationId xmlns:a16="http://schemas.microsoft.com/office/drawing/2014/main" id="{816A2DDA-9266-3D1E-9B3C-D3A701E52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872"/>
              <a:ext cx="1632" cy="1008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defTabSz="914446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d-ID" altLang="en-US">
                <a:solidFill>
                  <a:srgbClr val="1D528D"/>
                </a:solidFill>
              </a:endParaRPr>
            </a:p>
          </p:txBody>
        </p:sp>
        <p:sp>
          <p:nvSpPr>
            <p:cNvPr id="2" name="Text Box 7">
              <a:extLst>
                <a:ext uri="{FF2B5EF4-FFF2-40B4-BE49-F238E27FC236}">
                  <a16:creationId xmlns:a16="http://schemas.microsoft.com/office/drawing/2014/main" id="{69AF9CFF-1B67-A2C0-EEC5-862571A21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711121">
              <a:off x="3437" y="2168"/>
              <a:ext cx="107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memerintahkan</a:t>
              </a:r>
            </a:p>
          </p:txBody>
        </p:sp>
        <p:sp>
          <p:nvSpPr>
            <p:cNvPr id="109577" name="Text Box 8">
              <a:extLst>
                <a:ext uri="{FF2B5EF4-FFF2-40B4-BE49-F238E27FC236}">
                  <a16:creationId xmlns:a16="http://schemas.microsoft.com/office/drawing/2014/main" id="{2D0619C8-2F06-6B89-926D-CE18F4A7C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880"/>
              <a:ext cx="6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menguji</a:t>
              </a:r>
              <a:endParaRPr lang="en-US" sz="16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9578" name="Text Box 9">
              <a:extLst>
                <a:ext uri="{FF2B5EF4-FFF2-40B4-BE49-F238E27FC236}">
                  <a16:creationId xmlns:a16="http://schemas.microsoft.com/office/drawing/2014/main" id="{258AACAD-14EB-1133-BDC2-BCECCD921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031566">
              <a:off x="4568" y="2080"/>
              <a:ext cx="101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Menerima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/</a:t>
              </a:r>
            </a:p>
            <a:p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mengeluarkan</a:t>
              </a:r>
              <a:endParaRPr lang="en-US" sz="16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0" name="Slide Number Placeholder 56">
            <a:extLst>
              <a:ext uri="{FF2B5EF4-FFF2-40B4-BE49-F238E27FC236}">
                <a16:creationId xmlns:a16="http://schemas.microsoft.com/office/drawing/2014/main" id="{88A12292-1EAE-12AC-B5C5-7CBF83E498A5}"/>
              </a:ext>
            </a:extLst>
          </p:cNvPr>
          <p:cNvSpPr txBox="1">
            <a:spLocks/>
          </p:cNvSpPr>
          <p:nvPr/>
        </p:nvSpPr>
        <p:spPr bwMode="auto">
          <a:xfrm>
            <a:off x="9855200" y="65309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914446" eaLnBrk="1" fontAlgn="base" hangingPunct="1">
              <a:spcBef>
                <a:spcPct val="0"/>
              </a:spcBef>
              <a:spcAft>
                <a:spcPct val="0"/>
              </a:spcAft>
            </a:pPr>
            <a:fld id="{EEDDF483-D0C3-454F-98BD-900B699AEEDC}" type="slidenum">
              <a:rPr lang="en-US" altLang="en-US" sz="1800" i="0">
                <a:solidFill>
                  <a:srgbClr val="000000"/>
                </a:solidFill>
                <a:latin typeface="Arial" panose="020B0604020202020204" pitchFamily="34" charset="0"/>
              </a:rPr>
              <a:pPr algn="r" defTabSz="914446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8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CEAE7F47-9E50-5B42-A484-90261794B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537" y="228600"/>
            <a:ext cx="6172200" cy="781752"/>
          </a:xfrm>
          <a:prstGeom prst="rect">
            <a:avLst/>
          </a:prstGeom>
          <a:solidFill>
            <a:schemeClr val="bg1"/>
          </a:solidFill>
          <a:ln w="762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46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KEKUASAAN PENGELOLAAN KEUANGAN DAERAH</a:t>
            </a:r>
            <a:endParaRPr lang="en-US" sz="2400" b="1" dirty="0">
              <a:solidFill>
                <a:srgbClr val="000000"/>
              </a:solidFill>
              <a:latin typeface="Arial"/>
              <a:cs typeface="Tahoma" pitchFamily="34" charset="0"/>
            </a:endParaRPr>
          </a:p>
        </p:txBody>
      </p:sp>
      <p:pic>
        <p:nvPicPr>
          <p:cNvPr id="12" name="Content Placeholder 11" descr="A screenshot of a document&#10;&#10;Description automatically generated">
            <a:extLst>
              <a:ext uri="{FF2B5EF4-FFF2-40B4-BE49-F238E27FC236}">
                <a16:creationId xmlns:a16="http://schemas.microsoft.com/office/drawing/2014/main" id="{6A4A034F-0D65-7A65-61E0-406A54CB0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81303"/>
            <a:ext cx="6840013" cy="560782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EBDB4D-D990-491F-AE3B-42270B222B6B}"/>
              </a:ext>
            </a:extLst>
          </p:cNvPr>
          <p:cNvSpPr txBox="1"/>
          <p:nvPr/>
        </p:nvSpPr>
        <p:spPr>
          <a:xfrm>
            <a:off x="7738110" y="1153557"/>
            <a:ext cx="452501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630">
              <a:buFont typeface="Arial" panose="020B0604020202020204" pitchFamily="34" charset="0"/>
              <a:buChar char="•"/>
            </a:pPr>
            <a:r>
              <a:rPr lang="en-US" sz="1867" b="1" dirty="0" err="1">
                <a:solidFill>
                  <a:srgbClr val="1D528D"/>
                </a:solidFill>
                <a:latin typeface="Arial"/>
              </a:rPr>
              <a:t>Undang-Undang</a:t>
            </a:r>
            <a:r>
              <a:rPr lang="en-US" sz="1867" b="1" dirty="0">
                <a:solidFill>
                  <a:srgbClr val="1D528D"/>
                </a:solidFill>
                <a:latin typeface="Arial"/>
              </a:rPr>
              <a:t> </a:t>
            </a:r>
            <a:r>
              <a:rPr lang="en-US" sz="1867" b="1" dirty="0" err="1">
                <a:solidFill>
                  <a:srgbClr val="1D528D"/>
                </a:solidFill>
                <a:latin typeface="Arial"/>
              </a:rPr>
              <a:t>Keuangan</a:t>
            </a:r>
            <a:r>
              <a:rPr lang="en-US" sz="1867" b="1" dirty="0">
                <a:solidFill>
                  <a:srgbClr val="1D528D"/>
                </a:solidFill>
                <a:latin typeface="Arial"/>
              </a:rPr>
              <a:t> Negara</a:t>
            </a:r>
            <a:endParaRPr lang="en-ID" sz="1867" b="1" dirty="0">
              <a:solidFill>
                <a:srgbClr val="1D528D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7C63BD-1FA5-4A8D-5662-235FCF8894A0}"/>
              </a:ext>
            </a:extLst>
          </p:cNvPr>
          <p:cNvSpPr txBox="1"/>
          <p:nvPr/>
        </p:nvSpPr>
        <p:spPr>
          <a:xfrm>
            <a:off x="7738110" y="1614567"/>
            <a:ext cx="424307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630">
              <a:buFont typeface="Arial" panose="020B0604020202020204" pitchFamily="34" charset="0"/>
              <a:buChar char="•"/>
            </a:pPr>
            <a:r>
              <a:rPr lang="en-US" sz="1867" b="1" dirty="0" err="1">
                <a:solidFill>
                  <a:srgbClr val="1D528D"/>
                </a:solidFill>
                <a:highlight>
                  <a:srgbClr val="FFFF00"/>
                </a:highlight>
                <a:latin typeface="Arial"/>
              </a:rPr>
              <a:t>Psl</a:t>
            </a:r>
            <a:r>
              <a:rPr lang="en-US" sz="1867" b="1" dirty="0">
                <a:solidFill>
                  <a:srgbClr val="1D528D"/>
                </a:solidFill>
                <a:highlight>
                  <a:srgbClr val="FFFF00"/>
                </a:highlight>
                <a:latin typeface="Arial"/>
              </a:rPr>
              <a:t> 284 </a:t>
            </a:r>
            <a:r>
              <a:rPr lang="en-US" sz="1867" b="1" dirty="0" err="1">
                <a:solidFill>
                  <a:srgbClr val="1D528D"/>
                </a:solidFill>
                <a:highlight>
                  <a:srgbClr val="FFFF00"/>
                </a:highlight>
                <a:latin typeface="Arial"/>
              </a:rPr>
              <a:t>ayat</a:t>
            </a:r>
            <a:r>
              <a:rPr lang="en-US" sz="1867" b="1" dirty="0">
                <a:solidFill>
                  <a:srgbClr val="1D528D"/>
                </a:solidFill>
                <a:highlight>
                  <a:srgbClr val="FFFF00"/>
                </a:highlight>
                <a:latin typeface="Arial"/>
              </a:rPr>
              <a:t> (3) </a:t>
            </a:r>
          </a:p>
          <a:p>
            <a:pPr defTabSz="609630"/>
            <a:r>
              <a:rPr lang="en-US" sz="1867" b="1" dirty="0">
                <a:solidFill>
                  <a:srgbClr val="1D528D"/>
                </a:solidFill>
                <a:latin typeface="Arial"/>
              </a:rPr>
              <a:t>     </a:t>
            </a:r>
            <a:r>
              <a:rPr lang="en-US" sz="1867" b="1" dirty="0" err="1">
                <a:solidFill>
                  <a:srgbClr val="1D528D"/>
                </a:solidFill>
                <a:latin typeface="Arial"/>
              </a:rPr>
              <a:t>Undang-Undang</a:t>
            </a:r>
            <a:r>
              <a:rPr lang="en-US" sz="1867" b="1" dirty="0">
                <a:solidFill>
                  <a:srgbClr val="1D528D"/>
                </a:solidFill>
                <a:latin typeface="Arial"/>
              </a:rPr>
              <a:t> 23 </a:t>
            </a:r>
            <a:r>
              <a:rPr lang="en-US" sz="1867" b="1" dirty="0" err="1">
                <a:solidFill>
                  <a:srgbClr val="1D528D"/>
                </a:solidFill>
                <a:latin typeface="Arial"/>
              </a:rPr>
              <a:t>Tahun</a:t>
            </a:r>
            <a:r>
              <a:rPr lang="en-US" sz="1867" b="1" dirty="0">
                <a:solidFill>
                  <a:srgbClr val="1D528D"/>
                </a:solidFill>
                <a:latin typeface="Arial"/>
              </a:rPr>
              <a:t> 2014</a:t>
            </a:r>
            <a:endParaRPr lang="en-ID" sz="1867" b="1" dirty="0">
              <a:solidFill>
                <a:srgbClr val="1D528D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4BD0A-833F-ABE8-2551-693CEA9212E3}"/>
              </a:ext>
            </a:extLst>
          </p:cNvPr>
          <p:cNvSpPr txBox="1"/>
          <p:nvPr/>
        </p:nvSpPr>
        <p:spPr>
          <a:xfrm>
            <a:off x="7751707" y="2384187"/>
            <a:ext cx="39246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630">
              <a:buFont typeface="Arial" panose="020B0604020202020204" pitchFamily="34" charset="0"/>
              <a:buChar char="•"/>
            </a:pPr>
            <a:r>
              <a:rPr lang="en-US" sz="1867" b="1" dirty="0">
                <a:solidFill>
                  <a:srgbClr val="1D528D"/>
                </a:solidFill>
                <a:latin typeface="Arial"/>
              </a:rPr>
              <a:t>PP 12 </a:t>
            </a:r>
            <a:r>
              <a:rPr lang="en-US" sz="1867" b="1" dirty="0" err="1">
                <a:solidFill>
                  <a:srgbClr val="1D528D"/>
                </a:solidFill>
                <a:latin typeface="Arial"/>
              </a:rPr>
              <a:t>Tahun</a:t>
            </a:r>
            <a:r>
              <a:rPr lang="en-US" sz="1867" b="1" dirty="0">
                <a:solidFill>
                  <a:srgbClr val="1D528D"/>
                </a:solidFill>
                <a:latin typeface="Arial"/>
              </a:rPr>
              <a:t> 2019</a:t>
            </a:r>
            <a:endParaRPr lang="en-ID" sz="1867" b="1" dirty="0">
              <a:solidFill>
                <a:srgbClr val="1D528D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50E33-F4BB-5D29-FD5B-3E5CE75EB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9DDAAD-EDFB-9D45-45CA-5BC021C1B8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en-ID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BFF6504-BAC3-15DC-8F85-C0D747BF8047}"/>
              </a:ext>
            </a:extLst>
          </p:cNvPr>
          <p:cNvSpPr/>
          <p:nvPr/>
        </p:nvSpPr>
        <p:spPr>
          <a:xfrm>
            <a:off x="11697713" y="68122"/>
            <a:ext cx="366536" cy="472442"/>
          </a:xfrm>
          <a:custGeom>
            <a:avLst/>
            <a:gdLst/>
            <a:ahLst/>
            <a:cxnLst/>
            <a:rect l="l" t="t" r="r" b="b"/>
            <a:pathLst>
              <a:path w="549804" h="708663">
                <a:moveTo>
                  <a:pt x="0" y="0"/>
                </a:moveTo>
                <a:lnTo>
                  <a:pt x="549805" y="0"/>
                </a:lnTo>
                <a:lnTo>
                  <a:pt x="549805" y="708662"/>
                </a:lnTo>
                <a:lnTo>
                  <a:pt x="0" y="708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BF20A88-3EF4-C4BD-F562-728BBAB327B1}"/>
              </a:ext>
            </a:extLst>
          </p:cNvPr>
          <p:cNvSpPr txBox="1"/>
          <p:nvPr/>
        </p:nvSpPr>
        <p:spPr>
          <a:xfrm>
            <a:off x="9532259" y="97076"/>
            <a:ext cx="2060341" cy="32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914446">
              <a:lnSpc>
                <a:spcPts val="1293"/>
              </a:lnSpc>
              <a:defRPr/>
            </a:pPr>
            <a:r>
              <a:rPr lang="en-US" sz="995" b="1" spc="17">
                <a:solidFill>
                  <a:srgbClr val="29262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KEMENTERIAN DALAM NEGERI</a:t>
            </a:r>
          </a:p>
          <a:p>
            <a:pPr algn="r" defTabSz="914446">
              <a:lnSpc>
                <a:spcPts val="1293"/>
              </a:lnSpc>
              <a:spcBef>
                <a:spcPct val="0"/>
              </a:spcBef>
              <a:defRPr/>
            </a:pPr>
            <a:r>
              <a:rPr lang="en-US" sz="995" b="1" spc="17">
                <a:solidFill>
                  <a:srgbClr val="29262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REPUBLIK INDONESIA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2C0E2EB-A9AF-ED91-083E-6A155A60D25E}"/>
              </a:ext>
            </a:extLst>
          </p:cNvPr>
          <p:cNvSpPr/>
          <p:nvPr/>
        </p:nvSpPr>
        <p:spPr>
          <a:xfrm>
            <a:off x="203481" y="6621161"/>
            <a:ext cx="351489" cy="176184"/>
          </a:xfrm>
          <a:custGeom>
            <a:avLst/>
            <a:gdLst/>
            <a:ahLst/>
            <a:cxnLst/>
            <a:rect l="l" t="t" r="r" b="b"/>
            <a:pathLst>
              <a:path w="527234" h="264276">
                <a:moveTo>
                  <a:pt x="0" y="0"/>
                </a:moveTo>
                <a:lnTo>
                  <a:pt x="527234" y="0"/>
                </a:lnTo>
                <a:lnTo>
                  <a:pt x="527234" y="264276"/>
                </a:lnTo>
                <a:lnTo>
                  <a:pt x="0" y="264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3EEC9F47-C4AC-A621-4363-8096BA9D903F}"/>
              </a:ext>
            </a:extLst>
          </p:cNvPr>
          <p:cNvGrpSpPr/>
          <p:nvPr/>
        </p:nvGrpSpPr>
        <p:grpSpPr>
          <a:xfrm>
            <a:off x="754184" y="6621162"/>
            <a:ext cx="3953815" cy="179227"/>
            <a:chOff x="0" y="0"/>
            <a:chExt cx="7907629" cy="35845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347622E-AEE3-2AD3-06F4-C0BC9EA641CD}"/>
                </a:ext>
              </a:extLst>
            </p:cNvPr>
            <p:cNvSpPr/>
            <p:nvPr/>
          </p:nvSpPr>
          <p:spPr>
            <a:xfrm>
              <a:off x="2421576" y="13521"/>
              <a:ext cx="325467" cy="324284"/>
            </a:xfrm>
            <a:custGeom>
              <a:avLst/>
              <a:gdLst/>
              <a:ahLst/>
              <a:cxnLst/>
              <a:rect l="l" t="t" r="r" b="b"/>
              <a:pathLst>
                <a:path w="325467" h="324284">
                  <a:moveTo>
                    <a:pt x="0" y="0"/>
                  </a:moveTo>
                  <a:lnTo>
                    <a:pt x="325467" y="0"/>
                  </a:lnTo>
                  <a:lnTo>
                    <a:pt x="325467" y="324284"/>
                  </a:lnTo>
                  <a:lnTo>
                    <a:pt x="0" y="324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F24A735-0518-C8F2-9EE3-D8B694DD30AD}"/>
                </a:ext>
              </a:extLst>
            </p:cNvPr>
            <p:cNvSpPr txBox="1"/>
            <p:nvPr/>
          </p:nvSpPr>
          <p:spPr>
            <a:xfrm>
              <a:off x="2815390" y="39068"/>
              <a:ext cx="1518406" cy="235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46">
                <a:lnSpc>
                  <a:spcPts val="950"/>
                </a:lnSpc>
                <a:spcBef>
                  <a:spcPct val="0"/>
                </a:spcBef>
                <a:defRPr/>
              </a:pPr>
              <a:r>
                <a:rPr lang="en-US" sz="731" b="1">
                  <a:solidFill>
                    <a:srgbClr val="FFFFFF"/>
                  </a:solidFill>
                  <a:latin typeface="Mont Bold"/>
                  <a:ea typeface="Mont Bold"/>
                  <a:cs typeface="Mont Bold"/>
                  <a:sym typeface="Mont Bold"/>
                </a:rPr>
                <a:t>Kemendagri_RI</a:t>
              </a: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BE6A5B6-F0EA-978A-2132-B7056DBCEE56}"/>
                </a:ext>
              </a:extLst>
            </p:cNvPr>
            <p:cNvSpPr/>
            <p:nvPr/>
          </p:nvSpPr>
          <p:spPr>
            <a:xfrm>
              <a:off x="0" y="0"/>
              <a:ext cx="347674" cy="348943"/>
            </a:xfrm>
            <a:custGeom>
              <a:avLst/>
              <a:gdLst/>
              <a:ahLst/>
              <a:cxnLst/>
              <a:rect l="l" t="t" r="r" b="b"/>
              <a:pathLst>
                <a:path w="347674" h="348943">
                  <a:moveTo>
                    <a:pt x="0" y="0"/>
                  </a:moveTo>
                  <a:lnTo>
                    <a:pt x="347674" y="0"/>
                  </a:lnTo>
                  <a:lnTo>
                    <a:pt x="347674" y="348943"/>
                  </a:lnTo>
                  <a:lnTo>
                    <a:pt x="0" y="348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C7ED8B5-A687-7D8B-F896-CC68850A743B}"/>
                </a:ext>
              </a:extLst>
            </p:cNvPr>
            <p:cNvSpPr txBox="1"/>
            <p:nvPr/>
          </p:nvSpPr>
          <p:spPr>
            <a:xfrm>
              <a:off x="449936" y="27264"/>
              <a:ext cx="1767124" cy="235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46">
                <a:lnSpc>
                  <a:spcPts val="950"/>
                </a:lnSpc>
                <a:spcBef>
                  <a:spcPct val="0"/>
                </a:spcBef>
                <a:defRPr/>
              </a:pPr>
              <a:r>
                <a:rPr lang="en-US" sz="731" b="1">
                  <a:solidFill>
                    <a:srgbClr val="FFFFFF"/>
                  </a:solidFill>
                  <a:latin typeface="Mont Bold"/>
                  <a:ea typeface="Mont Bold"/>
                  <a:cs typeface="Mont Bold"/>
                  <a:sym typeface="Mont Bold"/>
                </a:rPr>
                <a:t>kemendagri.go.id</a:t>
              </a: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8BED395-11E6-6DB2-D46C-687456BA3A00}"/>
                </a:ext>
              </a:extLst>
            </p:cNvPr>
            <p:cNvSpPr/>
            <p:nvPr/>
          </p:nvSpPr>
          <p:spPr>
            <a:xfrm>
              <a:off x="4457439" y="30413"/>
              <a:ext cx="328041" cy="328041"/>
            </a:xfrm>
            <a:custGeom>
              <a:avLst/>
              <a:gdLst/>
              <a:ahLst/>
              <a:cxnLst/>
              <a:rect l="l" t="t" r="r" b="b"/>
              <a:pathLst>
                <a:path w="328041" h="328041">
                  <a:moveTo>
                    <a:pt x="0" y="0"/>
                  </a:moveTo>
                  <a:lnTo>
                    <a:pt x="328041" y="0"/>
                  </a:lnTo>
                  <a:lnTo>
                    <a:pt x="328041" y="328041"/>
                  </a:lnTo>
                  <a:lnTo>
                    <a:pt x="0" y="328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49C521A-7B2B-232B-3F84-AF9E487A6522}"/>
                </a:ext>
              </a:extLst>
            </p:cNvPr>
            <p:cNvSpPr txBox="1"/>
            <p:nvPr/>
          </p:nvSpPr>
          <p:spPr>
            <a:xfrm>
              <a:off x="4864677" y="39068"/>
              <a:ext cx="1219796" cy="235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46">
                <a:lnSpc>
                  <a:spcPts val="950"/>
                </a:lnSpc>
                <a:spcBef>
                  <a:spcPct val="0"/>
                </a:spcBef>
                <a:defRPr/>
              </a:pPr>
              <a:r>
                <a:rPr lang="en-US" sz="731" b="1">
                  <a:solidFill>
                    <a:srgbClr val="FFFFFF"/>
                  </a:solidFill>
                  <a:latin typeface="Mont Bold"/>
                  <a:ea typeface="Mont Bold"/>
                  <a:cs typeface="Mont Bold"/>
                  <a:sym typeface="Mont Bold"/>
                </a:rPr>
                <a:t>Kemendagri</a:t>
              </a: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3477CFB-85C0-65E4-F4B8-00BF09513FD0}"/>
                </a:ext>
              </a:extLst>
            </p:cNvPr>
            <p:cNvSpPr/>
            <p:nvPr/>
          </p:nvSpPr>
          <p:spPr>
            <a:xfrm>
              <a:off x="6246163" y="22287"/>
              <a:ext cx="326655" cy="326655"/>
            </a:xfrm>
            <a:custGeom>
              <a:avLst/>
              <a:gdLst/>
              <a:ahLst/>
              <a:cxnLst/>
              <a:rect l="l" t="t" r="r" b="b"/>
              <a:pathLst>
                <a:path w="326655" h="326655">
                  <a:moveTo>
                    <a:pt x="0" y="0"/>
                  </a:moveTo>
                  <a:lnTo>
                    <a:pt x="326655" y="0"/>
                  </a:lnTo>
                  <a:lnTo>
                    <a:pt x="326655" y="326656"/>
                  </a:lnTo>
                  <a:lnTo>
                    <a:pt x="0" y="326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7AC2E45-0CB0-B02F-A19E-3B13AD8A27D6}"/>
                </a:ext>
              </a:extLst>
            </p:cNvPr>
            <p:cNvSpPr txBox="1"/>
            <p:nvPr/>
          </p:nvSpPr>
          <p:spPr>
            <a:xfrm>
              <a:off x="6629885" y="37884"/>
              <a:ext cx="1277744" cy="235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46">
                <a:lnSpc>
                  <a:spcPts val="950"/>
                </a:lnSpc>
                <a:spcBef>
                  <a:spcPct val="0"/>
                </a:spcBef>
                <a:defRPr/>
              </a:pPr>
              <a:r>
                <a:rPr lang="en-US" sz="731" b="1">
                  <a:solidFill>
                    <a:srgbClr val="FFFFFF"/>
                  </a:solidFill>
                  <a:latin typeface="Mont Bold"/>
                  <a:ea typeface="Mont Bold"/>
                  <a:cs typeface="Mont Bold"/>
                  <a:sym typeface="Mont Bold"/>
                </a:rPr>
                <a:t>Kemendagri</a:t>
              </a: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F451E997-1CFE-138A-8C7F-C20511CAE82E}"/>
              </a:ext>
            </a:extLst>
          </p:cNvPr>
          <p:cNvSpPr txBox="1"/>
          <p:nvPr/>
        </p:nvSpPr>
        <p:spPr>
          <a:xfrm>
            <a:off x="5099638" y="6720286"/>
            <a:ext cx="4407421" cy="134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6">
              <a:lnSpc>
                <a:spcPts val="1090"/>
              </a:lnSpc>
              <a:spcBef>
                <a:spcPct val="0"/>
              </a:spcBef>
              <a:defRPr/>
            </a:pPr>
            <a:r>
              <a:rPr lang="en-US" sz="838" b="1" spc="14" dirty="0" err="1">
                <a:solidFill>
                  <a:srgbClr val="FFED00"/>
                </a:solidFill>
                <a:latin typeface="Mont"/>
                <a:ea typeface="Mont"/>
                <a:cs typeface="Mont"/>
                <a:sym typeface="Mont"/>
              </a:rPr>
              <a:t>Sumber</a:t>
            </a:r>
            <a:r>
              <a:rPr lang="en-US" sz="838" b="1" spc="14" dirty="0">
                <a:solidFill>
                  <a:srgbClr val="FFED00"/>
                </a:solidFill>
                <a:latin typeface="Mont"/>
                <a:ea typeface="Mont"/>
                <a:cs typeface="Mont"/>
                <a:sym typeface="Mont"/>
              </a:rPr>
              <a:t> data : 546 Daerah, SIPD, </a:t>
            </a:r>
            <a:r>
              <a:rPr lang="en-US" sz="838" b="1" spc="14" dirty="0" err="1">
                <a:solidFill>
                  <a:srgbClr val="FFED00"/>
                </a:solidFill>
                <a:latin typeface="Mont"/>
                <a:ea typeface="Mont"/>
                <a:cs typeface="Mont"/>
                <a:sym typeface="Mont"/>
              </a:rPr>
              <a:t>Ditjen</a:t>
            </a:r>
            <a:r>
              <a:rPr lang="en-US" sz="838" b="1" spc="14" dirty="0">
                <a:solidFill>
                  <a:srgbClr val="FFED00"/>
                </a:solidFill>
                <a:latin typeface="Mont"/>
                <a:ea typeface="Mont"/>
                <a:cs typeface="Mont"/>
                <a:sym typeface="Mont"/>
              </a:rPr>
              <a:t> Bina </a:t>
            </a:r>
            <a:r>
              <a:rPr lang="en-US" sz="838" b="1" spc="14" dirty="0" err="1">
                <a:solidFill>
                  <a:srgbClr val="FFED00"/>
                </a:solidFill>
                <a:latin typeface="Mont"/>
                <a:ea typeface="Mont"/>
                <a:cs typeface="Mont"/>
                <a:sym typeface="Mont"/>
              </a:rPr>
              <a:t>Keuangan</a:t>
            </a:r>
            <a:r>
              <a:rPr lang="en-US" sz="838" b="1" spc="14" dirty="0">
                <a:solidFill>
                  <a:srgbClr val="FFED00"/>
                </a:solidFill>
                <a:latin typeface="Mont"/>
                <a:ea typeface="Mont"/>
                <a:cs typeface="Mont"/>
                <a:sym typeface="Mont"/>
              </a:rPr>
              <a:t> Daerah, 2025.</a:t>
            </a: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483FF773-78EC-BF7D-5809-55C3F815A576}"/>
              </a:ext>
            </a:extLst>
          </p:cNvPr>
          <p:cNvSpPr/>
          <p:nvPr/>
        </p:nvSpPr>
        <p:spPr>
          <a:xfrm>
            <a:off x="175780" y="135125"/>
            <a:ext cx="405704" cy="439871"/>
          </a:xfrm>
          <a:custGeom>
            <a:avLst/>
            <a:gdLst/>
            <a:ahLst/>
            <a:cxnLst/>
            <a:rect l="l" t="t" r="r" b="b"/>
            <a:pathLst>
              <a:path w="756119" h="819797">
                <a:moveTo>
                  <a:pt x="0" y="0"/>
                </a:moveTo>
                <a:lnTo>
                  <a:pt x="756119" y="0"/>
                </a:lnTo>
                <a:lnTo>
                  <a:pt x="756119" y="819796"/>
                </a:lnTo>
                <a:lnTo>
                  <a:pt x="0" y="8197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0AE397D-C689-4B73-62B9-357E3E20AB4A}"/>
              </a:ext>
            </a:extLst>
          </p:cNvPr>
          <p:cNvSpPr txBox="1"/>
          <p:nvPr/>
        </p:nvSpPr>
        <p:spPr>
          <a:xfrm>
            <a:off x="2072325" y="1776779"/>
            <a:ext cx="8152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000" b="1" dirty="0">
                <a:solidFill>
                  <a:prstClr val="black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REKAPITULASI KAPASITAS FISKAL </a:t>
            </a:r>
          </a:p>
          <a:p>
            <a:pPr algn="ctr" defTabSz="914446">
              <a:defRPr/>
            </a:pPr>
            <a:r>
              <a:rPr lang="en-US" sz="2000" b="1" dirty="0">
                <a:solidFill>
                  <a:prstClr val="black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PROVINSI/KABUPATEN/KOTA TA 2025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D99F09F-DADD-B29C-A575-5D914F6EBDE3}"/>
              </a:ext>
            </a:extLst>
          </p:cNvPr>
          <p:cNvGraphicFramePr>
            <a:graphicFrameLocks noGrp="1"/>
          </p:cNvGraphicFramePr>
          <p:nvPr/>
        </p:nvGraphicFramePr>
        <p:xfrm>
          <a:off x="2197302" y="2826597"/>
          <a:ext cx="8128000" cy="2747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4880762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1424158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2436736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7676209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98398506"/>
                    </a:ext>
                  </a:extLst>
                </a:gridCol>
              </a:tblGrid>
              <a:tr h="7112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man Old Style" panose="02050604050505020204" pitchFamily="18" charset="0"/>
                        </a:rPr>
                        <a:t>KAPASITAS FISKAL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man Old Style" panose="02050604050505020204" pitchFamily="18" charset="0"/>
                        </a:rPr>
                        <a:t>PROVINSI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man Old Style" panose="02050604050505020204" pitchFamily="18" charset="0"/>
                        </a:rPr>
                        <a:t>KABUPATEN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man Old Style" panose="02050604050505020204" pitchFamily="18" charset="0"/>
                        </a:rPr>
                        <a:t>KOTA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man Old Style" panose="02050604050505020204" pitchFamily="18" charset="0"/>
                        </a:rPr>
                        <a:t>JUMLAH DAERAH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571487"/>
                  </a:ext>
                </a:extLst>
              </a:tr>
              <a:tr h="5090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KUAT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26 (4,76%)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9290112"/>
                  </a:ext>
                </a:extLst>
              </a:tr>
              <a:tr h="5090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SEDANG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27 (4,94%)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1873619"/>
                  </a:ext>
                </a:extLst>
              </a:tr>
              <a:tr h="50904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Bookman Old Style" panose="02050604050505020204" pitchFamily="18" charset="0"/>
                        </a:rPr>
                        <a:t>LEMAH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man Old Style" panose="020506040505050202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man Old Style" panose="02050604050505020204" pitchFamily="18" charset="0"/>
                        </a:rPr>
                        <a:t>407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</a:rPr>
                        <a:t>493 (90,29%)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230823"/>
                  </a:ext>
                </a:extLst>
              </a:tr>
              <a:tr h="50904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Bookman Old Style" panose="02050604050505020204" pitchFamily="18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Bookman Old Style" panose="02050604050505020204" pitchFamily="18" charset="0"/>
                        </a:rPr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Bookman Old Style" panose="02050604050505020204" pitchFamily="18" charset="0"/>
                        </a:rPr>
                        <a:t>415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Bookman Old Style" panose="02050604050505020204" pitchFamily="18" charset="0"/>
                        </a:rPr>
                        <a:t>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Bookman Old Style" panose="02050604050505020204" pitchFamily="18" charset="0"/>
                        </a:rPr>
                        <a:t>546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739349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E1296A-02E9-F9FD-2D1B-A581BEEDF391}"/>
              </a:ext>
            </a:extLst>
          </p:cNvPr>
          <p:cNvSpPr txBox="1"/>
          <p:nvPr/>
        </p:nvSpPr>
        <p:spPr>
          <a:xfrm>
            <a:off x="2461260" y="666911"/>
            <a:ext cx="7414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 latinLnBrk="1">
              <a:defRPr/>
            </a:pPr>
            <a:r>
              <a:rPr lang="en-US" sz="3200" dirty="0">
                <a:solidFill>
                  <a:srgbClr val="00547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KONDISI KAPASITAS FISKAL DAERAH</a:t>
            </a:r>
            <a:endParaRPr lang="en-ID" sz="900" dirty="0">
              <a:solidFill>
                <a:srgbClr val="00547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object 31">
            <a:extLst>
              <a:ext uri="{FF2B5EF4-FFF2-40B4-BE49-F238E27FC236}">
                <a16:creationId xmlns:a16="http://schemas.microsoft.com/office/drawing/2014/main" id="{9E84486C-F89F-E810-AC15-B0E50D74828D}"/>
              </a:ext>
            </a:extLst>
          </p:cNvPr>
          <p:cNvSpPr txBox="1">
            <a:spLocks/>
          </p:cNvSpPr>
          <p:nvPr/>
        </p:nvSpPr>
        <p:spPr>
          <a:xfrm>
            <a:off x="11475973" y="6348275"/>
            <a:ext cx="631190" cy="31290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>
              <a:spcBef>
                <a:spcPts val="280"/>
              </a:spcBef>
              <a:defRPr/>
            </a:pPr>
            <a:fld id="{81D60167-4931-47E6-BA6A-407CBD079E47}" type="slidenum">
              <a:rPr lang="en-ID" kern="0" spc="-50" smtClean="0">
                <a:latin typeface="Arial Black"/>
              </a:rPr>
              <a:pPr marL="275590">
                <a:spcBef>
                  <a:spcPts val="280"/>
                </a:spcBef>
                <a:defRPr/>
              </a:pPr>
              <a:t>40</a:t>
            </a:fld>
            <a:endParaRPr lang="en-ID" kern="0" spc="-5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56205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71" y="41906"/>
            <a:ext cx="12181205" cy="6816090"/>
            <a:chOff x="10971" y="41906"/>
            <a:chExt cx="12181205" cy="6816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1" y="41906"/>
              <a:ext cx="12181078" cy="68160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3741407"/>
              <a:ext cx="11213592" cy="1199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912" y="3208020"/>
              <a:ext cx="11218164" cy="17327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284" y="3755136"/>
              <a:ext cx="11147298" cy="11833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6487" y="3221736"/>
              <a:ext cx="11147298" cy="17167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3265" y="2646680"/>
              <a:ext cx="44450" cy="2285365"/>
            </a:xfrm>
            <a:custGeom>
              <a:avLst/>
              <a:gdLst/>
              <a:ahLst/>
              <a:cxnLst/>
              <a:rect l="l" t="t" r="r" b="b"/>
              <a:pathLst>
                <a:path w="44450" h="2285365">
                  <a:moveTo>
                    <a:pt x="44348" y="2285111"/>
                  </a:moveTo>
                  <a:lnTo>
                    <a:pt x="44348" y="0"/>
                  </a:lnTo>
                </a:path>
                <a:path w="44450" h="2285365">
                  <a:moveTo>
                    <a:pt x="0" y="2285111"/>
                  </a:moveTo>
                  <a:lnTo>
                    <a:pt x="44348" y="2285111"/>
                  </a:lnTo>
                </a:path>
                <a:path w="44450" h="2285365">
                  <a:moveTo>
                    <a:pt x="0" y="1932940"/>
                  </a:moveTo>
                  <a:lnTo>
                    <a:pt x="44348" y="1932940"/>
                  </a:lnTo>
                </a:path>
                <a:path w="44450" h="2285365">
                  <a:moveTo>
                    <a:pt x="0" y="1582420"/>
                  </a:moveTo>
                  <a:lnTo>
                    <a:pt x="44348" y="1582420"/>
                  </a:lnTo>
                </a:path>
                <a:path w="44450" h="2285365">
                  <a:moveTo>
                    <a:pt x="0" y="1230376"/>
                  </a:moveTo>
                  <a:lnTo>
                    <a:pt x="44348" y="1230376"/>
                  </a:lnTo>
                </a:path>
                <a:path w="44450" h="2285365">
                  <a:moveTo>
                    <a:pt x="0" y="878332"/>
                  </a:moveTo>
                  <a:lnTo>
                    <a:pt x="44348" y="878332"/>
                  </a:lnTo>
                </a:path>
                <a:path w="44450" h="2285365">
                  <a:moveTo>
                    <a:pt x="0" y="527812"/>
                  </a:moveTo>
                  <a:lnTo>
                    <a:pt x="44348" y="527812"/>
                  </a:lnTo>
                </a:path>
                <a:path w="44450" h="2285365">
                  <a:moveTo>
                    <a:pt x="0" y="175768"/>
                  </a:moveTo>
                  <a:lnTo>
                    <a:pt x="44348" y="175768"/>
                  </a:lnTo>
                </a:path>
              </a:pathLst>
            </a:custGeom>
            <a:ln w="635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7613" y="4931790"/>
              <a:ext cx="11318240" cy="0"/>
            </a:xfrm>
            <a:custGeom>
              <a:avLst/>
              <a:gdLst/>
              <a:ahLst/>
              <a:cxnLst/>
              <a:rect l="l" t="t" r="r" b="b"/>
              <a:pathLst>
                <a:path w="11318240">
                  <a:moveTo>
                    <a:pt x="0" y="0"/>
                  </a:moveTo>
                  <a:lnTo>
                    <a:pt x="11317922" y="0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47699" y="3298242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66.30%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6208" y="3901746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31.98%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5794" y="2764451"/>
            <a:ext cx="10983595" cy="20574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25525">
              <a:lnSpc>
                <a:spcPts val="875"/>
              </a:lnSpc>
            </a:pPr>
            <a:r>
              <a:rPr sz="1000" spc="-10" dirty="0">
                <a:latin typeface="Calibri"/>
                <a:cs typeface="Calibri"/>
              </a:rPr>
              <a:t>60.27%</a:t>
            </a:r>
            <a:endParaRPr sz="1000">
              <a:latin typeface="Calibri"/>
              <a:cs typeface="Calibri"/>
            </a:endParaRPr>
          </a:p>
          <a:p>
            <a:pPr marL="66357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39.69%</a:t>
            </a:r>
            <a:endParaRPr sz="1000">
              <a:latin typeface="Calibri"/>
              <a:cs typeface="Calibri"/>
            </a:endParaRPr>
          </a:p>
          <a:p>
            <a:pPr marL="873760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51.65%</a:t>
            </a:r>
            <a:endParaRPr sz="1000">
              <a:latin typeface="Calibri"/>
              <a:cs typeface="Calibri"/>
            </a:endParaRPr>
          </a:p>
          <a:p>
            <a:pPr marL="81470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48.29%</a:t>
            </a:r>
            <a:endParaRPr sz="1000">
              <a:latin typeface="Calibri"/>
              <a:cs typeface="Calibri"/>
            </a:endParaRPr>
          </a:p>
          <a:p>
            <a:pPr marL="70040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41.80%</a:t>
            </a:r>
            <a:endParaRPr sz="1000">
              <a:latin typeface="Calibri"/>
              <a:cs typeface="Calibri"/>
            </a:endParaRPr>
          </a:p>
          <a:p>
            <a:pPr marL="985519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57.99%</a:t>
            </a:r>
            <a:endParaRPr sz="1000">
              <a:latin typeface="Calibri"/>
              <a:cs typeface="Calibri"/>
            </a:endParaRPr>
          </a:p>
          <a:p>
            <a:pPr marL="598805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35.99%</a:t>
            </a:r>
            <a:endParaRPr sz="1000">
              <a:latin typeface="Calibri"/>
              <a:cs typeface="Calibri"/>
            </a:endParaRPr>
          </a:p>
          <a:p>
            <a:pPr marL="108712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63.79%</a:t>
            </a:r>
            <a:endParaRPr sz="1000">
              <a:latin typeface="Calibri"/>
              <a:cs typeface="Calibri"/>
            </a:endParaRPr>
          </a:p>
          <a:p>
            <a:pPr marL="595630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35.84%</a:t>
            </a:r>
            <a:endParaRPr sz="1000">
              <a:latin typeface="Calibri"/>
              <a:cs typeface="Calibri"/>
            </a:endParaRPr>
          </a:p>
          <a:p>
            <a:pPr marL="109093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64.01%</a:t>
            </a:r>
            <a:endParaRPr sz="1000">
              <a:latin typeface="Calibri"/>
              <a:cs typeface="Calibri"/>
            </a:endParaRPr>
          </a:p>
          <a:p>
            <a:pPr marL="568325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34.29%</a:t>
            </a:r>
            <a:endParaRPr sz="1000">
              <a:latin typeface="Calibri"/>
              <a:cs typeface="Calibri"/>
            </a:endParaRPr>
          </a:p>
          <a:p>
            <a:pPr marL="111760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65.53%</a:t>
            </a:r>
            <a:endParaRPr sz="1000">
              <a:latin typeface="Calibri"/>
              <a:cs typeface="Calibri"/>
            </a:endParaRPr>
          </a:p>
          <a:p>
            <a:pPr marL="554990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33.50%</a:t>
            </a:r>
            <a:endParaRPr sz="1000">
              <a:latin typeface="Calibri"/>
              <a:cs typeface="Calibri"/>
            </a:endParaRPr>
          </a:p>
          <a:p>
            <a:pPr marL="112903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66.17%</a:t>
            </a:r>
            <a:endParaRPr sz="1000">
              <a:latin typeface="Calibri"/>
              <a:cs typeface="Calibri"/>
            </a:endParaRPr>
          </a:p>
          <a:p>
            <a:pPr marL="429259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26.36%</a:t>
            </a:r>
            <a:endParaRPr sz="1000">
              <a:latin typeface="Calibri"/>
              <a:cs typeface="Calibri"/>
            </a:endParaRPr>
          </a:p>
          <a:p>
            <a:pPr marL="124142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72.58%</a:t>
            </a:r>
            <a:endParaRPr sz="1000">
              <a:latin typeface="Calibri"/>
              <a:cs typeface="Calibri"/>
            </a:endParaRPr>
          </a:p>
          <a:p>
            <a:pPr marL="507365">
              <a:lnSpc>
                <a:spcPts val="1075"/>
              </a:lnSpc>
              <a:spcBef>
                <a:spcPts val="190"/>
              </a:spcBef>
            </a:pPr>
            <a:r>
              <a:rPr sz="1000" spc="-10" dirty="0">
                <a:latin typeface="Calibri"/>
                <a:cs typeface="Calibri"/>
              </a:rPr>
              <a:t>26.15%</a:t>
            </a:r>
            <a:endParaRPr sz="1000">
              <a:latin typeface="Calibri"/>
              <a:cs typeface="Calibri"/>
            </a:endParaRPr>
          </a:p>
          <a:p>
            <a:pPr marL="1250950">
              <a:lnSpc>
                <a:spcPts val="1075"/>
              </a:lnSpc>
            </a:pPr>
            <a:r>
              <a:rPr sz="1000" spc="-10" dirty="0">
                <a:latin typeface="Calibri"/>
                <a:cs typeface="Calibri"/>
              </a:rPr>
              <a:t>73.10%</a:t>
            </a:r>
            <a:endParaRPr sz="1000">
              <a:latin typeface="Calibri"/>
              <a:cs typeface="Calibri"/>
            </a:endParaRPr>
          </a:p>
          <a:p>
            <a:pPr marL="38417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23.79%</a:t>
            </a:r>
            <a:endParaRPr sz="1000">
              <a:latin typeface="Calibri"/>
              <a:cs typeface="Calibri"/>
            </a:endParaRPr>
          </a:p>
          <a:p>
            <a:pPr marL="129921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75.85%</a:t>
            </a:r>
            <a:endParaRPr sz="1000">
              <a:latin typeface="Calibri"/>
              <a:cs typeface="Calibri"/>
            </a:endParaRPr>
          </a:p>
          <a:p>
            <a:pPr marL="371475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23.07%</a:t>
            </a:r>
            <a:endParaRPr sz="1000">
              <a:latin typeface="Calibri"/>
              <a:cs typeface="Calibri"/>
            </a:endParaRPr>
          </a:p>
          <a:p>
            <a:pPr marL="131445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76.72%</a:t>
            </a:r>
            <a:endParaRPr sz="1000">
              <a:latin typeface="Calibri"/>
              <a:cs typeface="Calibri"/>
            </a:endParaRPr>
          </a:p>
          <a:p>
            <a:pPr marL="35242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22.00%</a:t>
            </a:r>
            <a:endParaRPr sz="1000">
              <a:latin typeface="Calibri"/>
              <a:cs typeface="Calibri"/>
            </a:endParaRPr>
          </a:p>
          <a:p>
            <a:pPr marL="131508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76.76%</a:t>
            </a:r>
            <a:endParaRPr sz="1000">
              <a:latin typeface="Calibri"/>
              <a:cs typeface="Calibri"/>
            </a:endParaRPr>
          </a:p>
          <a:p>
            <a:pPr marL="348615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21.76%</a:t>
            </a:r>
            <a:endParaRPr sz="1000">
              <a:latin typeface="Calibri"/>
              <a:cs typeface="Calibri"/>
            </a:endParaRPr>
          </a:p>
          <a:p>
            <a:pPr marL="130365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76.11%</a:t>
            </a:r>
            <a:endParaRPr sz="1000">
              <a:latin typeface="Calibri"/>
              <a:cs typeface="Calibri"/>
            </a:endParaRPr>
          </a:p>
          <a:p>
            <a:pPr marL="345440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21.62%</a:t>
            </a:r>
            <a:endParaRPr sz="1000">
              <a:latin typeface="Calibri"/>
              <a:cs typeface="Calibri"/>
            </a:endParaRPr>
          </a:p>
          <a:p>
            <a:pPr marL="134175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78.25%</a:t>
            </a:r>
            <a:endParaRPr sz="1000">
              <a:latin typeface="Calibri"/>
              <a:cs typeface="Calibri"/>
            </a:endParaRPr>
          </a:p>
          <a:p>
            <a:pPr marL="34226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21.39%</a:t>
            </a:r>
            <a:endParaRPr sz="1000">
              <a:latin typeface="Calibri"/>
              <a:cs typeface="Calibri"/>
            </a:endParaRPr>
          </a:p>
          <a:p>
            <a:pPr marL="134175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78.26%</a:t>
            </a:r>
            <a:endParaRPr sz="1000">
              <a:latin typeface="Calibri"/>
              <a:cs typeface="Calibri"/>
            </a:endParaRPr>
          </a:p>
          <a:p>
            <a:pPr marL="337820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21.17%</a:t>
            </a:r>
            <a:endParaRPr sz="1000">
              <a:latin typeface="Calibri"/>
              <a:cs typeface="Calibri"/>
            </a:endParaRPr>
          </a:p>
          <a:p>
            <a:pPr marL="135064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78.79%</a:t>
            </a:r>
            <a:endParaRPr sz="1000">
              <a:latin typeface="Calibri"/>
              <a:cs typeface="Calibri"/>
            </a:endParaRPr>
          </a:p>
          <a:p>
            <a:pPr marL="33718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21.14%</a:t>
            </a:r>
            <a:endParaRPr sz="1000">
              <a:latin typeface="Calibri"/>
              <a:cs typeface="Calibri"/>
            </a:endParaRPr>
          </a:p>
          <a:p>
            <a:pPr marL="132334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77.21%</a:t>
            </a:r>
            <a:endParaRPr sz="1000">
              <a:latin typeface="Calibri"/>
              <a:cs typeface="Calibri"/>
            </a:endParaRPr>
          </a:p>
          <a:p>
            <a:pPr marL="32829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20.62%</a:t>
            </a:r>
            <a:endParaRPr sz="1000">
              <a:latin typeface="Calibri"/>
              <a:cs typeface="Calibri"/>
            </a:endParaRPr>
          </a:p>
          <a:p>
            <a:pPr marL="135572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79.05%</a:t>
            </a:r>
            <a:endParaRPr sz="1000">
              <a:latin typeface="Calibri"/>
              <a:cs typeface="Calibri"/>
            </a:endParaRPr>
          </a:p>
          <a:p>
            <a:pPr marL="320675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20.18%</a:t>
            </a:r>
            <a:endParaRPr sz="1000">
              <a:latin typeface="Calibri"/>
              <a:cs typeface="Calibri"/>
            </a:endParaRPr>
          </a:p>
          <a:p>
            <a:pPr marL="134175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78.28%</a:t>
            </a:r>
            <a:endParaRPr sz="1000">
              <a:latin typeface="Calibri"/>
              <a:cs typeface="Calibri"/>
            </a:endParaRPr>
          </a:p>
          <a:p>
            <a:pPr marL="312420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19.71%</a:t>
            </a:r>
            <a:endParaRPr sz="1000">
              <a:latin typeface="Calibri"/>
              <a:cs typeface="Calibri"/>
            </a:endParaRPr>
          </a:p>
          <a:p>
            <a:pPr marL="136398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79.53%</a:t>
            </a:r>
            <a:endParaRPr sz="1000">
              <a:latin typeface="Calibri"/>
              <a:cs typeface="Calibri"/>
            </a:endParaRPr>
          </a:p>
          <a:p>
            <a:pPr marL="310515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19.64%</a:t>
            </a:r>
            <a:endParaRPr sz="1000">
              <a:latin typeface="Calibri"/>
              <a:cs typeface="Calibri"/>
            </a:endParaRPr>
          </a:p>
          <a:p>
            <a:pPr marL="137414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80.10%</a:t>
            </a:r>
            <a:endParaRPr sz="1000">
              <a:latin typeface="Calibri"/>
              <a:cs typeface="Calibri"/>
            </a:endParaRPr>
          </a:p>
          <a:p>
            <a:pPr marL="27114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17.38%</a:t>
            </a:r>
            <a:endParaRPr sz="1000">
              <a:latin typeface="Calibri"/>
              <a:cs typeface="Calibri"/>
            </a:endParaRPr>
          </a:p>
          <a:p>
            <a:pPr marL="141033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82.16%</a:t>
            </a:r>
            <a:endParaRPr sz="1000">
              <a:latin typeface="Calibri"/>
              <a:cs typeface="Calibri"/>
            </a:endParaRPr>
          </a:p>
          <a:p>
            <a:pPr marL="263525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16.93%</a:t>
            </a:r>
            <a:endParaRPr sz="1000">
              <a:latin typeface="Calibri"/>
              <a:cs typeface="Calibri"/>
            </a:endParaRPr>
          </a:p>
          <a:p>
            <a:pPr marL="140843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82.05%</a:t>
            </a:r>
            <a:endParaRPr sz="1000">
              <a:latin typeface="Calibri"/>
              <a:cs typeface="Calibri"/>
            </a:endParaRPr>
          </a:p>
          <a:p>
            <a:pPr marL="251460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16.25%</a:t>
            </a:r>
            <a:endParaRPr sz="1000">
              <a:latin typeface="Calibri"/>
              <a:cs typeface="Calibri"/>
            </a:endParaRPr>
          </a:p>
          <a:p>
            <a:pPr marL="142621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83.07%</a:t>
            </a:r>
            <a:endParaRPr sz="1000">
              <a:latin typeface="Calibri"/>
              <a:cs typeface="Calibri"/>
            </a:endParaRPr>
          </a:p>
          <a:p>
            <a:pPr marL="250825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16.23%</a:t>
            </a:r>
            <a:endParaRPr sz="1000">
              <a:latin typeface="Calibri"/>
              <a:cs typeface="Calibri"/>
            </a:endParaRPr>
          </a:p>
          <a:p>
            <a:pPr marL="142748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83.16%</a:t>
            </a:r>
            <a:endParaRPr sz="1000">
              <a:latin typeface="Calibri"/>
              <a:cs typeface="Calibri"/>
            </a:endParaRPr>
          </a:p>
          <a:p>
            <a:pPr marL="236854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15.44%</a:t>
            </a:r>
            <a:endParaRPr sz="1000">
              <a:latin typeface="Calibri"/>
              <a:cs typeface="Calibri"/>
            </a:endParaRPr>
          </a:p>
          <a:p>
            <a:pPr marL="144970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84.39%</a:t>
            </a:r>
            <a:endParaRPr sz="1000">
              <a:latin typeface="Calibri"/>
              <a:cs typeface="Calibri"/>
            </a:endParaRPr>
          </a:p>
          <a:p>
            <a:pPr marL="224790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14.72%</a:t>
            </a:r>
            <a:endParaRPr sz="1000">
              <a:latin typeface="Calibri"/>
              <a:cs typeface="Calibri"/>
            </a:endParaRPr>
          </a:p>
          <a:p>
            <a:pPr marL="144462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84.10%</a:t>
            </a:r>
            <a:endParaRPr sz="1000">
              <a:latin typeface="Calibri"/>
              <a:cs typeface="Calibri"/>
            </a:endParaRPr>
          </a:p>
          <a:p>
            <a:pPr marL="222250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14.59%</a:t>
            </a:r>
            <a:endParaRPr sz="1000">
              <a:latin typeface="Calibri"/>
              <a:cs typeface="Calibri"/>
            </a:endParaRPr>
          </a:p>
          <a:p>
            <a:pPr marL="145288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84.57%</a:t>
            </a:r>
            <a:endParaRPr sz="1000">
              <a:latin typeface="Calibri"/>
              <a:cs typeface="Calibri"/>
            </a:endParaRPr>
          </a:p>
          <a:p>
            <a:pPr marL="20129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13.41%</a:t>
            </a:r>
            <a:endParaRPr sz="1000">
              <a:latin typeface="Calibri"/>
              <a:cs typeface="Calibri"/>
            </a:endParaRPr>
          </a:p>
          <a:p>
            <a:pPr marL="147129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85.64%</a:t>
            </a:r>
            <a:endParaRPr sz="1000">
              <a:latin typeface="Calibri"/>
              <a:cs typeface="Calibri"/>
            </a:endParaRPr>
          </a:p>
          <a:p>
            <a:pPr marL="183515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12.41%</a:t>
            </a:r>
            <a:endParaRPr sz="1000">
              <a:latin typeface="Calibri"/>
              <a:cs typeface="Calibri"/>
            </a:endParaRPr>
          </a:p>
          <a:p>
            <a:pPr marL="149288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86.87%</a:t>
            </a:r>
            <a:endParaRPr sz="1000">
              <a:latin typeface="Calibri"/>
              <a:cs typeface="Calibri"/>
            </a:endParaRPr>
          </a:p>
          <a:p>
            <a:pPr marL="135890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9.69%</a:t>
            </a:r>
            <a:endParaRPr sz="1000">
              <a:latin typeface="Calibri"/>
              <a:cs typeface="Calibri"/>
            </a:endParaRPr>
          </a:p>
          <a:p>
            <a:pPr marL="153543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89.28%</a:t>
            </a:r>
            <a:endParaRPr sz="1000">
              <a:latin typeface="Calibri"/>
              <a:cs typeface="Calibri"/>
            </a:endParaRPr>
          </a:p>
          <a:p>
            <a:pPr marL="115570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8.53%</a:t>
            </a:r>
            <a:endParaRPr sz="1000">
              <a:latin typeface="Calibri"/>
              <a:cs typeface="Calibri"/>
            </a:endParaRPr>
          </a:p>
          <a:p>
            <a:pPr marL="156972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91.23%</a:t>
            </a:r>
            <a:endParaRPr sz="1000">
              <a:latin typeface="Calibri"/>
              <a:cs typeface="Calibri"/>
            </a:endParaRPr>
          </a:p>
          <a:p>
            <a:pPr marL="110489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8.26%</a:t>
            </a:r>
            <a:endParaRPr sz="1000">
              <a:latin typeface="Calibri"/>
              <a:cs typeface="Calibri"/>
            </a:endParaRPr>
          </a:p>
          <a:p>
            <a:pPr marL="155384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90.34%</a:t>
            </a:r>
            <a:endParaRPr sz="1000">
              <a:latin typeface="Calibri"/>
              <a:cs typeface="Calibri"/>
            </a:endParaRPr>
          </a:p>
          <a:p>
            <a:pPr marL="7556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6.28%</a:t>
            </a:r>
            <a:endParaRPr sz="1000">
              <a:latin typeface="Calibri"/>
              <a:cs typeface="Calibri"/>
            </a:endParaRPr>
          </a:p>
          <a:p>
            <a:pPr marL="131191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76.59%</a:t>
            </a:r>
            <a:endParaRPr sz="1000">
              <a:latin typeface="Calibri"/>
              <a:cs typeface="Calibri"/>
            </a:endParaRPr>
          </a:p>
          <a:p>
            <a:pPr marL="67310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5.81%</a:t>
            </a:r>
            <a:endParaRPr sz="1000">
              <a:latin typeface="Calibri"/>
              <a:cs typeface="Calibri"/>
            </a:endParaRPr>
          </a:p>
          <a:p>
            <a:pPr marL="161925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94.04%</a:t>
            </a:r>
            <a:endParaRPr sz="1000">
              <a:latin typeface="Calibri"/>
              <a:cs typeface="Calibri"/>
            </a:endParaRPr>
          </a:p>
          <a:p>
            <a:pPr marL="45085">
              <a:lnSpc>
                <a:spcPts val="1025"/>
              </a:lnSpc>
              <a:spcBef>
                <a:spcPts val="295"/>
              </a:spcBef>
            </a:pPr>
            <a:r>
              <a:rPr sz="1000" spc="-10" dirty="0">
                <a:latin typeface="Calibri"/>
                <a:cs typeface="Calibri"/>
              </a:rPr>
              <a:t>4.51%</a:t>
            </a:r>
            <a:endParaRPr sz="1000">
              <a:latin typeface="Calibri"/>
              <a:cs typeface="Calibri"/>
            </a:endParaRPr>
          </a:p>
          <a:p>
            <a:pPr marL="161290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93.71%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025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2.67%</a:t>
            </a:r>
            <a:endParaRPr sz="1000">
              <a:latin typeface="Calibri"/>
              <a:cs typeface="Calibri"/>
            </a:endParaRPr>
          </a:p>
          <a:p>
            <a:pPr marL="166497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96.68%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055" y="2709799"/>
            <a:ext cx="515620" cy="2303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120.00%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1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100.00%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80.00%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60.00%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40.00%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20.00%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0.00%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35280" y="68072"/>
            <a:ext cx="11928969" cy="6732026"/>
            <a:chOff x="135280" y="68072"/>
            <a:chExt cx="11928969" cy="6732026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280" y="5023104"/>
              <a:ext cx="11776557" cy="10267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39867" y="6263639"/>
              <a:ext cx="90677" cy="9067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59267" y="6263639"/>
              <a:ext cx="89153" cy="9067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14169" y="2635123"/>
              <a:ext cx="306070" cy="2301240"/>
            </a:xfrm>
            <a:custGeom>
              <a:avLst/>
              <a:gdLst/>
              <a:ahLst/>
              <a:cxnLst/>
              <a:rect l="l" t="t" r="r" b="b"/>
              <a:pathLst>
                <a:path w="306069" h="2301240">
                  <a:moveTo>
                    <a:pt x="0" y="2301240"/>
                  </a:moveTo>
                  <a:lnTo>
                    <a:pt x="306019" y="2301240"/>
                  </a:lnTo>
                  <a:lnTo>
                    <a:pt x="306019" y="0"/>
                  </a:lnTo>
                  <a:lnTo>
                    <a:pt x="0" y="0"/>
                  </a:lnTo>
                  <a:lnTo>
                    <a:pt x="0" y="2301240"/>
                  </a:lnTo>
                  <a:close/>
                </a:path>
              </a:pathLst>
            </a:custGeom>
            <a:ln w="2857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97715" y="68072"/>
              <a:ext cx="366534" cy="4724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3995" y="6621634"/>
              <a:ext cx="350810" cy="1754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5440" y="6628419"/>
              <a:ext cx="161857" cy="1613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4189" y="6621160"/>
              <a:ext cx="173723" cy="1737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83349" y="6636863"/>
              <a:ext cx="163210" cy="1632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77808" y="6632799"/>
              <a:ext cx="162518" cy="16254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920239" y="2635123"/>
              <a:ext cx="10113645" cy="2289810"/>
            </a:xfrm>
            <a:custGeom>
              <a:avLst/>
              <a:gdLst/>
              <a:ahLst/>
              <a:cxnLst/>
              <a:rect l="l" t="t" r="r" b="b"/>
              <a:pathLst>
                <a:path w="10113645" h="2289810">
                  <a:moveTo>
                    <a:pt x="0" y="2289302"/>
                  </a:moveTo>
                  <a:lnTo>
                    <a:pt x="10113264" y="2289302"/>
                  </a:lnTo>
                  <a:lnTo>
                    <a:pt x="10113264" y="0"/>
                  </a:lnTo>
                  <a:lnTo>
                    <a:pt x="0" y="0"/>
                  </a:lnTo>
                  <a:lnTo>
                    <a:pt x="0" y="2289302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16432" y="2635123"/>
              <a:ext cx="897890" cy="2292985"/>
            </a:xfrm>
            <a:custGeom>
              <a:avLst/>
              <a:gdLst/>
              <a:ahLst/>
              <a:cxnLst/>
              <a:rect l="l" t="t" r="r" b="b"/>
              <a:pathLst>
                <a:path w="897890" h="2292985">
                  <a:moveTo>
                    <a:pt x="0" y="2292477"/>
                  </a:moveTo>
                  <a:lnTo>
                    <a:pt x="897724" y="2292477"/>
                  </a:lnTo>
                  <a:lnTo>
                    <a:pt x="897724" y="0"/>
                  </a:lnTo>
                  <a:lnTo>
                    <a:pt x="0" y="0"/>
                  </a:lnTo>
                  <a:lnTo>
                    <a:pt x="0" y="2292477"/>
                  </a:lnTo>
                  <a:close/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68147" y="6152006"/>
              <a:ext cx="1170940" cy="310515"/>
            </a:xfrm>
            <a:custGeom>
              <a:avLst/>
              <a:gdLst/>
              <a:ahLst/>
              <a:cxnLst/>
              <a:rect l="l" t="t" r="r" b="b"/>
              <a:pathLst>
                <a:path w="1170940" h="310514">
                  <a:moveTo>
                    <a:pt x="0" y="310083"/>
                  </a:moveTo>
                  <a:lnTo>
                    <a:pt x="1170520" y="310083"/>
                  </a:lnTo>
                  <a:lnTo>
                    <a:pt x="1170520" y="0"/>
                  </a:lnTo>
                  <a:lnTo>
                    <a:pt x="0" y="0"/>
                  </a:lnTo>
                  <a:lnTo>
                    <a:pt x="0" y="310083"/>
                  </a:lnTo>
                  <a:close/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33779" y="6152832"/>
              <a:ext cx="1266190" cy="310515"/>
            </a:xfrm>
            <a:custGeom>
              <a:avLst/>
              <a:gdLst/>
              <a:ahLst/>
              <a:cxnLst/>
              <a:rect l="l" t="t" r="r" b="b"/>
              <a:pathLst>
                <a:path w="1266189" h="310514">
                  <a:moveTo>
                    <a:pt x="0" y="310083"/>
                  </a:moveTo>
                  <a:lnTo>
                    <a:pt x="1265656" y="310083"/>
                  </a:lnTo>
                  <a:lnTo>
                    <a:pt x="1265656" y="0"/>
                  </a:lnTo>
                  <a:lnTo>
                    <a:pt x="0" y="0"/>
                  </a:lnTo>
                  <a:lnTo>
                    <a:pt x="0" y="310083"/>
                  </a:lnTo>
                  <a:close/>
                </a:path>
              </a:pathLst>
            </a:custGeom>
            <a:ln w="2857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93440" y="6148463"/>
              <a:ext cx="1170940" cy="310515"/>
            </a:xfrm>
            <a:custGeom>
              <a:avLst/>
              <a:gdLst/>
              <a:ahLst/>
              <a:cxnLst/>
              <a:rect l="l" t="t" r="r" b="b"/>
              <a:pathLst>
                <a:path w="1170939" h="310514">
                  <a:moveTo>
                    <a:pt x="0" y="310083"/>
                  </a:moveTo>
                  <a:lnTo>
                    <a:pt x="1170520" y="310083"/>
                  </a:lnTo>
                  <a:lnTo>
                    <a:pt x="1170520" y="0"/>
                  </a:lnTo>
                  <a:lnTo>
                    <a:pt x="0" y="0"/>
                  </a:lnTo>
                  <a:lnTo>
                    <a:pt x="0" y="31008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910953" y="67208"/>
            <a:ext cx="1691639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204"/>
              </a:spcBef>
            </a:pPr>
            <a:r>
              <a:rPr sz="1000" b="1" dirty="0">
                <a:solidFill>
                  <a:srgbClr val="292525"/>
                </a:solidFill>
                <a:latin typeface="Calibri"/>
                <a:cs typeface="Calibri"/>
              </a:rPr>
              <a:t>KEMENTERIAN</a:t>
            </a:r>
            <a:r>
              <a:rPr sz="1000" b="1" spc="100" dirty="0">
                <a:solidFill>
                  <a:srgbClr val="292525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292525"/>
                </a:solidFill>
                <a:latin typeface="Calibri"/>
                <a:cs typeface="Calibri"/>
              </a:rPr>
              <a:t>DALAM</a:t>
            </a:r>
            <a:r>
              <a:rPr sz="1000" b="1" spc="80" dirty="0">
                <a:solidFill>
                  <a:srgbClr val="292525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292525"/>
                </a:solidFill>
                <a:latin typeface="Calibri"/>
                <a:cs typeface="Calibri"/>
              </a:rPr>
              <a:t>NEGERI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10"/>
              </a:spcBef>
            </a:pPr>
            <a:r>
              <a:rPr sz="1000" b="1" dirty="0">
                <a:solidFill>
                  <a:srgbClr val="292525"/>
                </a:solidFill>
                <a:latin typeface="Calibri"/>
                <a:cs typeface="Calibri"/>
              </a:rPr>
              <a:t>REPUBLIK</a:t>
            </a:r>
            <a:r>
              <a:rPr sz="1000" b="1" spc="95" dirty="0">
                <a:solidFill>
                  <a:srgbClr val="292525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292525"/>
                </a:solidFill>
                <a:latin typeface="Calibri"/>
                <a:cs typeface="Calibri"/>
              </a:rPr>
              <a:t>INDONESIA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139309" y="6212707"/>
            <a:ext cx="1998980" cy="18288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50" b="1" spc="65" dirty="0">
                <a:latin typeface="Cambria"/>
                <a:cs typeface="Cambria"/>
              </a:rPr>
              <a:t>PENDAPATAN</a:t>
            </a:r>
            <a:r>
              <a:rPr sz="1050" b="1" spc="110" dirty="0">
                <a:latin typeface="Cambria"/>
                <a:cs typeface="Cambria"/>
              </a:rPr>
              <a:t> </a:t>
            </a:r>
            <a:r>
              <a:rPr sz="1050" b="1" spc="90" dirty="0">
                <a:latin typeface="Cambria"/>
                <a:cs typeface="Cambria"/>
              </a:rPr>
              <a:t>ASLI</a:t>
            </a:r>
            <a:r>
              <a:rPr sz="1050" b="1" spc="120" dirty="0">
                <a:latin typeface="Cambria"/>
                <a:cs typeface="Cambria"/>
              </a:rPr>
              <a:t> </a:t>
            </a:r>
            <a:r>
              <a:rPr sz="1050" b="1" spc="80" dirty="0">
                <a:latin typeface="Cambria"/>
                <a:cs typeface="Cambria"/>
              </a:rPr>
              <a:t>DAERAH</a:t>
            </a:r>
            <a:endParaRPr sz="1050">
              <a:latin typeface="Cambria"/>
              <a:cs typeface="Cambri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958073" y="6212707"/>
            <a:ext cx="1797050" cy="18288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50" b="1" spc="65" dirty="0">
                <a:latin typeface="Cambria"/>
                <a:cs typeface="Cambria"/>
              </a:rPr>
              <a:t>PENDAPATAN</a:t>
            </a:r>
            <a:r>
              <a:rPr sz="1050" b="1" spc="110" dirty="0">
                <a:latin typeface="Cambria"/>
                <a:cs typeface="Cambria"/>
              </a:rPr>
              <a:t> </a:t>
            </a:r>
            <a:r>
              <a:rPr sz="1050" b="1" spc="90" dirty="0">
                <a:latin typeface="Cambria"/>
                <a:cs typeface="Cambria"/>
              </a:rPr>
              <a:t>TRANSFER</a:t>
            </a:r>
            <a:endParaRPr sz="1050">
              <a:latin typeface="Cambria"/>
              <a:cs typeface="Cambri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35355" y="6233261"/>
            <a:ext cx="8350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dirty="0">
                <a:latin typeface="Calibri"/>
                <a:cs typeface="Calibri"/>
              </a:rPr>
              <a:t>FISKAL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KUAT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56969" y="6233871"/>
            <a:ext cx="101726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dirty="0">
                <a:latin typeface="Calibri"/>
                <a:cs typeface="Calibri"/>
              </a:rPr>
              <a:t>FISKAL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SEDANG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006344" y="6229603"/>
            <a:ext cx="94424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dirty="0">
                <a:latin typeface="Calibri"/>
                <a:cs typeface="Calibri"/>
              </a:rPr>
              <a:t>FISKAL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LEMAH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66622" y="6649694"/>
            <a:ext cx="702945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9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kemendagri.go.id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149601" y="6655486"/>
            <a:ext cx="615315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9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Kemendagri_RI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174238" y="6655486"/>
            <a:ext cx="492759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9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Kemendagri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057015" y="6654647"/>
            <a:ext cx="493395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9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Kemendagri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087492" y="6734200"/>
            <a:ext cx="318071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00"/>
              </a:lnSpc>
            </a:pP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Sumber</a:t>
            </a:r>
            <a:r>
              <a:rPr sz="850" b="1" spc="50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data</a:t>
            </a:r>
            <a:r>
              <a:rPr sz="850" b="1" spc="10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:</a:t>
            </a:r>
            <a:r>
              <a:rPr sz="850" b="1" spc="2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546</a:t>
            </a:r>
            <a:r>
              <a:rPr sz="850" b="1" spc="4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Daerah,</a:t>
            </a:r>
            <a:r>
              <a:rPr sz="850" b="1" spc="1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SIPD,</a:t>
            </a:r>
            <a:r>
              <a:rPr sz="850" b="1" spc="5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Ditjen</a:t>
            </a:r>
            <a:r>
              <a:rPr sz="850" b="1" spc="4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Bina</a:t>
            </a:r>
            <a:r>
              <a:rPr sz="850" b="1" spc="40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Keuangan</a:t>
            </a:r>
            <a:r>
              <a:rPr sz="850" b="1" spc="4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Daerah,</a:t>
            </a:r>
            <a:r>
              <a:rPr sz="850" b="1" spc="1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spc="-10" dirty="0">
                <a:solidFill>
                  <a:srgbClr val="FFEC00"/>
                </a:solidFill>
                <a:latin typeface="Calibri"/>
                <a:cs typeface="Calibri"/>
              </a:rPr>
              <a:t>2025.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4376420" y="19304"/>
            <a:ext cx="4124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KAPASITAS</a:t>
            </a:r>
            <a:r>
              <a:rPr sz="1800" b="1" spc="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KEUANGAN</a:t>
            </a:r>
            <a:r>
              <a:rPr sz="1800" b="1" spc="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Verdana"/>
                <a:cs typeface="Verdana"/>
              </a:rPr>
              <a:t>FISKAL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59587" y="768858"/>
            <a:ext cx="3081655" cy="231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sz="1600" spc="95" dirty="0">
                <a:latin typeface="Cambria"/>
                <a:cs typeface="Cambria"/>
              </a:rPr>
              <a:t>Kemendagri</a:t>
            </a:r>
            <a:r>
              <a:rPr sz="1600" spc="140" dirty="0">
                <a:latin typeface="Cambria"/>
                <a:cs typeface="Cambria"/>
              </a:rPr>
              <a:t> </a:t>
            </a:r>
            <a:r>
              <a:rPr sz="1600" spc="105" dirty="0">
                <a:latin typeface="Cambria"/>
                <a:cs typeface="Cambria"/>
              </a:rPr>
              <a:t>membagi</a:t>
            </a:r>
            <a:r>
              <a:rPr sz="1600" spc="145" dirty="0">
                <a:latin typeface="Cambria"/>
                <a:cs typeface="Cambria"/>
              </a:rPr>
              <a:t> </a:t>
            </a:r>
            <a:r>
              <a:rPr sz="1600" spc="60" dirty="0">
                <a:latin typeface="Cambria"/>
                <a:cs typeface="Cambria"/>
              </a:rPr>
              <a:t>kategori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28746" y="731900"/>
            <a:ext cx="53365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00" dirty="0">
                <a:latin typeface="Cambria"/>
                <a:cs typeface="Cambria"/>
              </a:rPr>
              <a:t>daerah</a:t>
            </a:r>
            <a:r>
              <a:rPr sz="1600" spc="165" dirty="0">
                <a:latin typeface="Cambria"/>
                <a:cs typeface="Cambria"/>
              </a:rPr>
              <a:t> </a:t>
            </a:r>
            <a:r>
              <a:rPr sz="1600" spc="105" dirty="0">
                <a:latin typeface="Cambria"/>
                <a:cs typeface="Cambria"/>
              </a:rPr>
              <a:t>berdasarkan</a:t>
            </a:r>
            <a:r>
              <a:rPr sz="1600" spc="165" dirty="0">
                <a:latin typeface="Cambria"/>
                <a:cs typeface="Cambria"/>
              </a:rPr>
              <a:t> </a:t>
            </a:r>
            <a:r>
              <a:rPr sz="1600" spc="110" dirty="0">
                <a:latin typeface="Cambria"/>
                <a:cs typeface="Cambria"/>
              </a:rPr>
              <a:t>kapasitas</a:t>
            </a:r>
            <a:r>
              <a:rPr sz="1600" spc="195" dirty="0">
                <a:latin typeface="Cambria"/>
                <a:cs typeface="Cambria"/>
              </a:rPr>
              <a:t> </a:t>
            </a:r>
            <a:r>
              <a:rPr sz="1600" spc="130" dirty="0">
                <a:latin typeface="Cambria"/>
                <a:cs typeface="Cambria"/>
              </a:rPr>
              <a:t>keuangan</a:t>
            </a:r>
            <a:r>
              <a:rPr sz="1600" spc="190" dirty="0">
                <a:latin typeface="Cambria"/>
                <a:cs typeface="Cambria"/>
              </a:rPr>
              <a:t> </a:t>
            </a:r>
            <a:r>
              <a:rPr sz="1600" spc="80" dirty="0">
                <a:latin typeface="Cambria"/>
                <a:cs typeface="Cambria"/>
              </a:rPr>
              <a:t>fiskal</a:t>
            </a:r>
            <a:r>
              <a:rPr sz="1600" spc="165" dirty="0">
                <a:latin typeface="Cambria"/>
                <a:cs typeface="Cambria"/>
              </a:rPr>
              <a:t> </a:t>
            </a:r>
            <a:r>
              <a:rPr sz="1600" spc="80" dirty="0">
                <a:latin typeface="Cambria"/>
                <a:cs typeface="Cambria"/>
              </a:rPr>
              <a:t>yaitu: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6963" y="975741"/>
            <a:ext cx="12858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spc="95" dirty="0">
                <a:latin typeface="Cambria"/>
                <a:cs typeface="Cambria"/>
              </a:rPr>
              <a:t>Kapasitas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86941" y="1000505"/>
            <a:ext cx="1286510" cy="241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sz="1600" b="1" spc="95" dirty="0">
                <a:latin typeface="Cambria"/>
                <a:cs typeface="Cambria"/>
              </a:rPr>
              <a:t>Fiskal</a:t>
            </a:r>
            <a:r>
              <a:rPr sz="1600" b="1" spc="190" dirty="0">
                <a:latin typeface="Cambria"/>
                <a:cs typeface="Cambria"/>
              </a:rPr>
              <a:t> </a:t>
            </a:r>
            <a:r>
              <a:rPr sz="1600" b="1" spc="105" dirty="0">
                <a:latin typeface="Cambria"/>
                <a:cs typeface="Cambria"/>
              </a:rPr>
              <a:t>Kuat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60877" y="975741"/>
            <a:ext cx="16408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90" dirty="0">
                <a:latin typeface="Cambria"/>
                <a:cs typeface="Cambria"/>
              </a:rPr>
              <a:t>ditandai</a:t>
            </a:r>
            <a:r>
              <a:rPr sz="1600" spc="204" dirty="0">
                <a:latin typeface="Cambria"/>
                <a:cs typeface="Cambria"/>
              </a:rPr>
              <a:t> </a:t>
            </a:r>
            <a:r>
              <a:rPr sz="1600" spc="100" dirty="0">
                <a:latin typeface="Cambria"/>
                <a:cs typeface="Cambria"/>
              </a:rPr>
              <a:t>dengan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55692" y="1000505"/>
            <a:ext cx="7350759" cy="241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1820"/>
              </a:lnSpc>
            </a:pPr>
            <a:r>
              <a:rPr sz="1600" spc="105" dirty="0">
                <a:latin typeface="Cambria"/>
                <a:cs typeface="Cambria"/>
              </a:rPr>
              <a:t>Pendapatan</a:t>
            </a:r>
            <a:r>
              <a:rPr sz="1600" spc="190" dirty="0">
                <a:latin typeface="Cambria"/>
                <a:cs typeface="Cambria"/>
              </a:rPr>
              <a:t> </a:t>
            </a:r>
            <a:r>
              <a:rPr sz="1600" spc="70" dirty="0">
                <a:latin typeface="Cambria"/>
                <a:cs typeface="Cambria"/>
              </a:rPr>
              <a:t>Asli</a:t>
            </a:r>
            <a:r>
              <a:rPr sz="1600" spc="195" dirty="0">
                <a:latin typeface="Cambria"/>
                <a:cs typeface="Cambria"/>
              </a:rPr>
              <a:t> </a:t>
            </a:r>
            <a:r>
              <a:rPr sz="1600" spc="125" dirty="0">
                <a:latin typeface="Cambria"/>
                <a:cs typeface="Cambria"/>
              </a:rPr>
              <a:t>Daerah</a:t>
            </a:r>
            <a:r>
              <a:rPr sz="1600" spc="19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(PAD)</a:t>
            </a:r>
            <a:r>
              <a:rPr sz="1600" spc="195" dirty="0">
                <a:latin typeface="Cambria"/>
                <a:cs typeface="Cambria"/>
              </a:rPr>
              <a:t> </a:t>
            </a:r>
            <a:r>
              <a:rPr sz="1600" spc="100" dirty="0">
                <a:latin typeface="Cambria"/>
                <a:cs typeface="Cambria"/>
              </a:rPr>
              <a:t>yang</a:t>
            </a:r>
            <a:r>
              <a:rPr sz="1600" spc="195" dirty="0">
                <a:latin typeface="Cambria"/>
                <a:cs typeface="Cambria"/>
              </a:rPr>
              <a:t> </a:t>
            </a:r>
            <a:r>
              <a:rPr sz="1600" spc="75" dirty="0">
                <a:latin typeface="Cambria"/>
                <a:cs typeface="Cambria"/>
              </a:rPr>
              <a:t>lebih</a:t>
            </a:r>
            <a:r>
              <a:rPr sz="1600" spc="200" dirty="0">
                <a:latin typeface="Cambria"/>
                <a:cs typeface="Cambria"/>
              </a:rPr>
              <a:t> </a:t>
            </a:r>
            <a:r>
              <a:rPr sz="1600" spc="65" dirty="0">
                <a:latin typeface="Cambria"/>
                <a:cs typeface="Cambria"/>
              </a:rPr>
              <a:t>tinggi</a:t>
            </a:r>
            <a:r>
              <a:rPr sz="1600" spc="190" dirty="0">
                <a:latin typeface="Cambria"/>
                <a:cs typeface="Cambria"/>
              </a:rPr>
              <a:t> </a:t>
            </a:r>
            <a:r>
              <a:rPr sz="1600" spc="70" dirty="0">
                <a:latin typeface="Cambria"/>
                <a:cs typeface="Cambria"/>
              </a:rPr>
              <a:t>dari</a:t>
            </a:r>
            <a:r>
              <a:rPr sz="1600" spc="195" dirty="0">
                <a:latin typeface="Cambria"/>
                <a:cs typeface="Cambria"/>
              </a:rPr>
              <a:t> </a:t>
            </a:r>
            <a:r>
              <a:rPr sz="1600" spc="110" dirty="0">
                <a:latin typeface="Cambria"/>
                <a:cs typeface="Cambria"/>
              </a:rPr>
              <a:t>pendapatan</a:t>
            </a:r>
            <a:r>
              <a:rPr sz="1600" spc="210" dirty="0">
                <a:latin typeface="Cambria"/>
                <a:cs typeface="Cambria"/>
              </a:rPr>
              <a:t> </a:t>
            </a:r>
            <a:r>
              <a:rPr sz="1600" spc="65" dirty="0">
                <a:latin typeface="Cambria"/>
                <a:cs typeface="Cambria"/>
              </a:rPr>
              <a:t>transfer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46099" y="1256538"/>
            <a:ext cx="628015" cy="2286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sz="1600" spc="120" dirty="0">
                <a:latin typeface="Cambria"/>
                <a:cs typeface="Cambria"/>
              </a:rPr>
              <a:t>pusat.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6963" y="1463802"/>
            <a:ext cx="12858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spc="95" dirty="0">
                <a:latin typeface="Cambria"/>
                <a:cs typeface="Cambria"/>
              </a:rPr>
              <a:t>Kapasitas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20469" y="1488186"/>
            <a:ext cx="1594485" cy="241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25"/>
              </a:lnSpc>
            </a:pPr>
            <a:r>
              <a:rPr sz="1600" b="1" spc="90" dirty="0">
                <a:latin typeface="Cambria"/>
                <a:cs typeface="Cambria"/>
              </a:rPr>
              <a:t>Fiskal</a:t>
            </a:r>
            <a:r>
              <a:rPr sz="1600" b="1" spc="455" dirty="0">
                <a:latin typeface="Cambria"/>
                <a:cs typeface="Cambria"/>
              </a:rPr>
              <a:t> </a:t>
            </a:r>
            <a:r>
              <a:rPr sz="1600" b="1" spc="85" dirty="0">
                <a:latin typeface="Cambria"/>
                <a:cs typeface="Cambria"/>
              </a:rPr>
              <a:t>Sedang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302253" y="1463802"/>
            <a:ext cx="1673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90" dirty="0">
                <a:latin typeface="Cambria"/>
                <a:cs typeface="Cambria"/>
              </a:rPr>
              <a:t>ditandai</a:t>
            </a:r>
            <a:r>
              <a:rPr sz="1600" spc="440" dirty="0">
                <a:latin typeface="Cambria"/>
                <a:cs typeface="Cambria"/>
              </a:rPr>
              <a:t> </a:t>
            </a:r>
            <a:r>
              <a:rPr sz="1600" spc="100" dirty="0">
                <a:latin typeface="Cambria"/>
                <a:cs typeface="Cambria"/>
              </a:rPr>
              <a:t>dengan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962016" y="1488186"/>
            <a:ext cx="7045959" cy="241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00965">
              <a:lnSpc>
                <a:spcPts val="1825"/>
              </a:lnSpc>
            </a:pPr>
            <a:r>
              <a:rPr sz="1600" spc="105" dirty="0">
                <a:latin typeface="Cambria"/>
                <a:cs typeface="Cambria"/>
              </a:rPr>
              <a:t>Pendapatan</a:t>
            </a:r>
            <a:r>
              <a:rPr sz="1600" spc="459" dirty="0">
                <a:latin typeface="Cambria"/>
                <a:cs typeface="Cambria"/>
              </a:rPr>
              <a:t> </a:t>
            </a:r>
            <a:r>
              <a:rPr sz="1600" spc="70" dirty="0">
                <a:latin typeface="Cambria"/>
                <a:cs typeface="Cambria"/>
              </a:rPr>
              <a:t>Asli</a:t>
            </a:r>
            <a:r>
              <a:rPr sz="1600" spc="465" dirty="0">
                <a:latin typeface="Cambria"/>
                <a:cs typeface="Cambria"/>
              </a:rPr>
              <a:t> </a:t>
            </a:r>
            <a:r>
              <a:rPr sz="1600" spc="120" dirty="0">
                <a:latin typeface="Cambria"/>
                <a:cs typeface="Cambria"/>
              </a:rPr>
              <a:t>Daerah</a:t>
            </a:r>
            <a:r>
              <a:rPr sz="1600" spc="459" dirty="0">
                <a:latin typeface="Cambria"/>
                <a:cs typeface="Cambria"/>
              </a:rPr>
              <a:t> </a:t>
            </a:r>
            <a:r>
              <a:rPr sz="1600" spc="125" dirty="0">
                <a:latin typeface="Cambria"/>
                <a:cs typeface="Cambria"/>
              </a:rPr>
              <a:t>dan</a:t>
            </a:r>
            <a:r>
              <a:rPr sz="1600" spc="455" dirty="0">
                <a:latin typeface="Cambria"/>
                <a:cs typeface="Cambria"/>
              </a:rPr>
              <a:t> </a:t>
            </a:r>
            <a:r>
              <a:rPr sz="1600" spc="105" dirty="0">
                <a:latin typeface="Cambria"/>
                <a:cs typeface="Cambria"/>
              </a:rPr>
              <a:t>Pendapatan</a:t>
            </a:r>
            <a:r>
              <a:rPr sz="1600" spc="465" dirty="0">
                <a:latin typeface="Cambria"/>
                <a:cs typeface="Cambria"/>
              </a:rPr>
              <a:t> </a:t>
            </a:r>
            <a:r>
              <a:rPr sz="1600" spc="75" dirty="0">
                <a:latin typeface="Cambria"/>
                <a:cs typeface="Cambria"/>
              </a:rPr>
              <a:t>Transfer</a:t>
            </a:r>
            <a:r>
              <a:rPr sz="1600" spc="450" dirty="0">
                <a:latin typeface="Cambria"/>
                <a:cs typeface="Cambria"/>
              </a:rPr>
              <a:t> </a:t>
            </a:r>
            <a:r>
              <a:rPr sz="1600" spc="114" dirty="0">
                <a:latin typeface="Cambria"/>
                <a:cs typeface="Cambria"/>
              </a:rPr>
              <a:t>Pusat</a:t>
            </a:r>
            <a:r>
              <a:rPr sz="1600" spc="455" dirty="0">
                <a:latin typeface="Cambria"/>
                <a:cs typeface="Cambria"/>
              </a:rPr>
              <a:t> </a:t>
            </a:r>
            <a:r>
              <a:rPr sz="1600" spc="90" dirty="0">
                <a:latin typeface="Cambria"/>
                <a:cs typeface="Cambria"/>
              </a:rPr>
              <a:t>seimbang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46099" y="1744217"/>
            <a:ext cx="11361420" cy="2286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  <a:tabLst>
                <a:tab pos="874394" algn="l"/>
                <a:tab pos="1679575" algn="l"/>
                <a:tab pos="2316480" algn="l"/>
                <a:tab pos="2892425" algn="l"/>
                <a:tab pos="3938270" algn="l"/>
                <a:tab pos="4585970" algn="l"/>
                <a:tab pos="5918200" algn="l"/>
                <a:tab pos="6798945" algn="l"/>
                <a:tab pos="7436484" algn="l"/>
                <a:tab pos="8769985" algn="l"/>
                <a:tab pos="9757410" algn="l"/>
                <a:tab pos="10801985" algn="l"/>
              </a:tabLst>
            </a:pPr>
            <a:r>
              <a:rPr sz="1600" spc="55" dirty="0">
                <a:latin typeface="Cambria"/>
                <a:cs typeface="Cambria"/>
              </a:rPr>
              <a:t>(Selisih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100" dirty="0">
                <a:latin typeface="Cambria"/>
                <a:cs typeface="Cambria"/>
              </a:rPr>
              <a:t>antara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60" dirty="0">
                <a:latin typeface="Cambria"/>
                <a:cs typeface="Cambria"/>
              </a:rPr>
              <a:t>rasio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90" dirty="0">
                <a:latin typeface="Cambria"/>
                <a:cs typeface="Cambria"/>
              </a:rPr>
              <a:t>PAD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85" dirty="0">
                <a:latin typeface="Cambria"/>
                <a:cs typeface="Cambria"/>
              </a:rPr>
              <a:t>terhadap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50" dirty="0">
                <a:latin typeface="Cambria"/>
                <a:cs typeface="Cambria"/>
              </a:rPr>
              <a:t>Total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95" dirty="0">
                <a:latin typeface="Cambria"/>
                <a:cs typeface="Cambria"/>
              </a:rPr>
              <a:t>Pendapatan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105" dirty="0">
                <a:latin typeface="Cambria"/>
                <a:cs typeface="Cambria"/>
              </a:rPr>
              <a:t>dengan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60" dirty="0">
                <a:latin typeface="Cambria"/>
                <a:cs typeface="Cambria"/>
              </a:rPr>
              <a:t>rasio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100" dirty="0">
                <a:latin typeface="Cambria"/>
                <a:cs typeface="Cambria"/>
              </a:rPr>
              <a:t>Pendapatan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70" dirty="0">
                <a:latin typeface="Cambria"/>
                <a:cs typeface="Cambria"/>
              </a:rPr>
              <a:t>Transfer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80" dirty="0">
                <a:latin typeface="Cambria"/>
                <a:cs typeface="Cambria"/>
              </a:rPr>
              <a:t>terhadap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50" dirty="0">
                <a:latin typeface="Cambria"/>
                <a:cs typeface="Cambria"/>
              </a:rPr>
              <a:t>Total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46099" y="1988057"/>
            <a:ext cx="3340735" cy="2286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600" spc="105" dirty="0">
                <a:latin typeface="Cambria"/>
                <a:cs typeface="Cambria"/>
              </a:rPr>
              <a:t>Pendapatan</a:t>
            </a:r>
            <a:r>
              <a:rPr sz="1600" spc="200" dirty="0">
                <a:latin typeface="Cambria"/>
                <a:cs typeface="Cambria"/>
              </a:rPr>
              <a:t> </a:t>
            </a:r>
            <a:r>
              <a:rPr sz="1600" spc="75" dirty="0">
                <a:latin typeface="Cambria"/>
                <a:cs typeface="Cambria"/>
              </a:rPr>
              <a:t>lebih</a:t>
            </a:r>
            <a:r>
              <a:rPr sz="1600" spc="155" dirty="0">
                <a:latin typeface="Cambria"/>
                <a:cs typeface="Cambria"/>
              </a:rPr>
              <a:t> </a:t>
            </a:r>
            <a:r>
              <a:rPr sz="1600" spc="80" dirty="0">
                <a:latin typeface="Cambria"/>
                <a:cs typeface="Cambria"/>
              </a:rPr>
              <a:t>kecil</a:t>
            </a:r>
            <a:r>
              <a:rPr sz="1600" spc="170" dirty="0">
                <a:latin typeface="Cambria"/>
                <a:cs typeface="Cambria"/>
              </a:rPr>
              <a:t> </a:t>
            </a:r>
            <a:r>
              <a:rPr sz="1600" spc="70" dirty="0">
                <a:latin typeface="Cambria"/>
                <a:cs typeface="Cambria"/>
              </a:rPr>
              <a:t>dari</a:t>
            </a:r>
            <a:r>
              <a:rPr sz="1600" spc="17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25%).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6963" y="2195322"/>
            <a:ext cx="12846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spc="95" dirty="0">
                <a:latin typeface="Cambria"/>
                <a:cs typeface="Cambria"/>
              </a:rPr>
              <a:t>Kapasitas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02942" y="2219705"/>
            <a:ext cx="8413750" cy="241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25"/>
              </a:lnSpc>
            </a:pPr>
            <a:r>
              <a:rPr sz="1600" b="1" spc="90" dirty="0">
                <a:latin typeface="Cambria"/>
                <a:cs typeface="Cambria"/>
              </a:rPr>
              <a:t>Fiskal</a:t>
            </a:r>
            <a:r>
              <a:rPr sz="1600" b="1" spc="240" dirty="0">
                <a:latin typeface="Cambria"/>
                <a:cs typeface="Cambria"/>
              </a:rPr>
              <a:t> </a:t>
            </a:r>
            <a:r>
              <a:rPr sz="1600" b="1" spc="110" dirty="0">
                <a:latin typeface="Cambria"/>
                <a:cs typeface="Cambria"/>
              </a:rPr>
              <a:t>Lemah</a:t>
            </a:r>
            <a:r>
              <a:rPr sz="1600" b="1" spc="185" dirty="0">
                <a:latin typeface="Cambria"/>
                <a:cs typeface="Cambria"/>
              </a:rPr>
              <a:t> </a:t>
            </a:r>
            <a:r>
              <a:rPr sz="1600" spc="85" dirty="0">
                <a:latin typeface="Cambria"/>
                <a:cs typeface="Cambria"/>
              </a:rPr>
              <a:t>(Pendapatan</a:t>
            </a:r>
            <a:r>
              <a:rPr sz="1600" spc="195" dirty="0">
                <a:latin typeface="Cambria"/>
                <a:cs typeface="Cambria"/>
              </a:rPr>
              <a:t> </a:t>
            </a:r>
            <a:r>
              <a:rPr sz="1600" spc="120" dirty="0">
                <a:latin typeface="Cambria"/>
                <a:cs typeface="Cambria"/>
              </a:rPr>
              <a:t>Daerah</a:t>
            </a:r>
            <a:r>
              <a:rPr sz="1600" spc="155" dirty="0">
                <a:latin typeface="Cambria"/>
                <a:cs typeface="Cambria"/>
              </a:rPr>
              <a:t> </a:t>
            </a:r>
            <a:r>
              <a:rPr sz="1600" spc="105" dirty="0">
                <a:latin typeface="Cambria"/>
                <a:cs typeface="Cambria"/>
              </a:rPr>
              <a:t>bergantung</a:t>
            </a:r>
            <a:r>
              <a:rPr sz="1600" spc="190" dirty="0">
                <a:latin typeface="Cambria"/>
                <a:cs typeface="Cambria"/>
              </a:rPr>
              <a:t> </a:t>
            </a:r>
            <a:r>
              <a:rPr sz="1600" spc="114" dirty="0">
                <a:latin typeface="Cambria"/>
                <a:cs typeface="Cambria"/>
              </a:rPr>
              <a:t>dengan</a:t>
            </a:r>
            <a:r>
              <a:rPr sz="1600" spc="180" dirty="0">
                <a:latin typeface="Cambria"/>
                <a:cs typeface="Cambria"/>
              </a:rPr>
              <a:t> </a:t>
            </a:r>
            <a:r>
              <a:rPr sz="1600" spc="105" dirty="0">
                <a:latin typeface="Cambria"/>
                <a:cs typeface="Cambria"/>
              </a:rPr>
              <a:t>Pendapatan</a:t>
            </a:r>
            <a:r>
              <a:rPr sz="1600" spc="190" dirty="0">
                <a:latin typeface="Cambria"/>
                <a:cs typeface="Cambria"/>
              </a:rPr>
              <a:t> </a:t>
            </a:r>
            <a:r>
              <a:rPr sz="1600" spc="75" dirty="0">
                <a:latin typeface="Cambria"/>
                <a:cs typeface="Cambria"/>
              </a:rPr>
              <a:t>Transfer</a:t>
            </a:r>
            <a:r>
              <a:rPr sz="1600" spc="160" dirty="0">
                <a:latin typeface="Cambria"/>
                <a:cs typeface="Cambria"/>
              </a:rPr>
              <a:t> </a:t>
            </a:r>
            <a:r>
              <a:rPr sz="1600" spc="80" dirty="0">
                <a:latin typeface="Cambria"/>
                <a:cs typeface="Cambria"/>
              </a:rPr>
              <a:t>Pusat).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575303" y="448309"/>
            <a:ext cx="4054475" cy="2990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70"/>
              </a:lnSpc>
            </a:pPr>
            <a:r>
              <a:rPr sz="2000" b="1" spc="150" dirty="0">
                <a:latin typeface="Cambria"/>
                <a:cs typeface="Cambria"/>
              </a:rPr>
              <a:t>PROVINSI/KABUPATEN/KOTA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85913" y="418541"/>
            <a:ext cx="11436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125" dirty="0">
                <a:latin typeface="Cambria"/>
                <a:cs typeface="Cambria"/>
              </a:rPr>
              <a:t>TA</a:t>
            </a:r>
            <a:r>
              <a:rPr sz="2000" b="1" spc="215" dirty="0">
                <a:latin typeface="Cambria"/>
                <a:cs typeface="Cambria"/>
              </a:rPr>
              <a:t> </a:t>
            </a:r>
            <a:r>
              <a:rPr sz="2000" b="1" spc="100" dirty="0">
                <a:latin typeface="Cambria"/>
                <a:cs typeface="Cambria"/>
              </a:rPr>
              <a:t>2025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25" name="object 31">
            <a:extLst>
              <a:ext uri="{FF2B5EF4-FFF2-40B4-BE49-F238E27FC236}">
                <a16:creationId xmlns:a16="http://schemas.microsoft.com/office/drawing/2014/main" id="{167DF9F1-AF31-E1BF-1046-EE731847996F}"/>
              </a:ext>
            </a:extLst>
          </p:cNvPr>
          <p:cNvSpPr txBox="1">
            <a:spLocks/>
          </p:cNvSpPr>
          <p:nvPr/>
        </p:nvSpPr>
        <p:spPr>
          <a:xfrm>
            <a:off x="11475973" y="6501656"/>
            <a:ext cx="631190" cy="31290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>
              <a:spcBef>
                <a:spcPts val="280"/>
              </a:spcBef>
              <a:defRPr/>
            </a:pPr>
            <a:fld id="{81D60167-4931-47E6-BA6A-407CBD079E47}" type="slidenum">
              <a:rPr lang="en-ID" kern="0" spc="-50" smtClean="0">
                <a:latin typeface="Arial Black"/>
              </a:rPr>
              <a:pPr marL="275590">
                <a:spcBef>
                  <a:spcPts val="280"/>
                </a:spcBef>
                <a:defRPr/>
              </a:pPr>
              <a:t>41</a:t>
            </a:fld>
            <a:endParaRPr lang="en-ID" kern="0" spc="-50" dirty="0">
              <a:latin typeface="Arial Black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97716" y="68072"/>
              <a:ext cx="366534" cy="47243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910953" y="67208"/>
            <a:ext cx="1691639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204"/>
              </a:spcBef>
            </a:pPr>
            <a:r>
              <a:rPr sz="1000" b="1" dirty="0">
                <a:solidFill>
                  <a:srgbClr val="292525"/>
                </a:solidFill>
                <a:latin typeface="Calibri"/>
                <a:cs typeface="Calibri"/>
              </a:rPr>
              <a:t>KEMENTERIAN</a:t>
            </a:r>
            <a:r>
              <a:rPr sz="1000" b="1" spc="100" dirty="0">
                <a:solidFill>
                  <a:srgbClr val="292525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292525"/>
                </a:solidFill>
                <a:latin typeface="Calibri"/>
                <a:cs typeface="Calibri"/>
              </a:rPr>
              <a:t>DALAM</a:t>
            </a:r>
            <a:r>
              <a:rPr sz="1000" b="1" spc="80" dirty="0">
                <a:solidFill>
                  <a:srgbClr val="292525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292525"/>
                </a:solidFill>
                <a:latin typeface="Calibri"/>
                <a:cs typeface="Calibri"/>
              </a:rPr>
              <a:t>NEGERI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10"/>
              </a:spcBef>
            </a:pPr>
            <a:r>
              <a:rPr sz="1000" b="1" dirty="0">
                <a:solidFill>
                  <a:srgbClr val="292525"/>
                </a:solidFill>
                <a:latin typeface="Calibri"/>
                <a:cs typeface="Calibri"/>
              </a:rPr>
              <a:t>REPUBLIK</a:t>
            </a:r>
            <a:r>
              <a:rPr sz="1000" b="1" spc="95" dirty="0">
                <a:solidFill>
                  <a:srgbClr val="292525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292525"/>
                </a:solidFill>
                <a:latin typeface="Calibri"/>
                <a:cs typeface="Calibri"/>
              </a:rPr>
              <a:t>INDONESIA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3995" y="2663698"/>
            <a:ext cx="11720301" cy="4136400"/>
            <a:chOff x="203995" y="2663698"/>
            <a:chExt cx="11720301" cy="41364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995" y="6621635"/>
              <a:ext cx="350810" cy="1754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5440" y="6628419"/>
              <a:ext cx="161857" cy="1613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189" y="6621160"/>
              <a:ext cx="173723" cy="1737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3349" y="6636863"/>
              <a:ext cx="163210" cy="1632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7808" y="6632800"/>
              <a:ext cx="162518" cy="1625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3044" y="3275076"/>
              <a:ext cx="187452" cy="16916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3084" y="3372611"/>
              <a:ext cx="187452" cy="159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73123" y="3557015"/>
              <a:ext cx="187452" cy="14096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3163" y="3570732"/>
              <a:ext cx="187451" cy="13959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13204" y="3596639"/>
              <a:ext cx="187451" cy="13700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33243" y="3628644"/>
              <a:ext cx="187451" cy="13380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53283" y="3636263"/>
              <a:ext cx="187451" cy="133045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73324" y="3677412"/>
              <a:ext cx="187451" cy="12893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93364" y="3691127"/>
              <a:ext cx="187451" cy="12755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13403" y="3694175"/>
              <a:ext cx="187451" cy="127254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33443" y="3706368"/>
              <a:ext cx="187451" cy="12603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53484" y="3846575"/>
              <a:ext cx="187451" cy="112014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73523" y="3880116"/>
              <a:ext cx="187451" cy="10865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93564" y="3907548"/>
              <a:ext cx="187451" cy="105916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13603" y="3918216"/>
              <a:ext cx="187451" cy="10484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33643" y="3944124"/>
              <a:ext cx="187451" cy="10225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53684" y="3959339"/>
              <a:ext cx="187451" cy="100737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173723" y="3973080"/>
              <a:ext cx="187451" cy="99363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493764" y="3989844"/>
              <a:ext cx="187452" cy="9768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813804" y="3991368"/>
              <a:ext cx="187451" cy="97534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33844" y="4064520"/>
              <a:ext cx="187451" cy="9021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453883" y="4073664"/>
              <a:ext cx="187451" cy="89305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73923" y="4078211"/>
              <a:ext cx="187451" cy="88850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093964" y="4105643"/>
              <a:ext cx="187451" cy="861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414004" y="4111751"/>
              <a:ext cx="187451" cy="85496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734044" y="4120895"/>
              <a:ext cx="187451" cy="84581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054083" y="4163580"/>
              <a:ext cx="187451" cy="80313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374123" y="4189450"/>
              <a:ext cx="187451" cy="77726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94164" y="4189450"/>
              <a:ext cx="187451" cy="77726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014204" y="4200156"/>
              <a:ext cx="187451" cy="76655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35151" y="3378708"/>
              <a:ext cx="9479280" cy="158800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71144" y="3291839"/>
              <a:ext cx="115062" cy="166954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91184" y="3389375"/>
              <a:ext cx="115062" cy="157200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11223" y="3572256"/>
              <a:ext cx="115062" cy="138912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31263" y="3585971"/>
              <a:ext cx="115062" cy="137540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51304" y="3611880"/>
              <a:ext cx="115062" cy="134950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371343" y="3643883"/>
              <a:ext cx="115062" cy="131749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91383" y="3651504"/>
              <a:ext cx="115062" cy="130987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011424" y="3692651"/>
              <a:ext cx="115062" cy="126873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331464" y="3706368"/>
              <a:ext cx="115062" cy="125501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651503" y="3709415"/>
              <a:ext cx="115062" cy="125196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971543" y="3721607"/>
              <a:ext cx="115062" cy="123977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291584" y="3861815"/>
              <a:ext cx="115062" cy="109956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611623" y="3895344"/>
              <a:ext cx="115062" cy="106603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931664" y="3922775"/>
              <a:ext cx="115062" cy="103860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251703" y="3934968"/>
              <a:ext cx="115062" cy="102641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571743" y="3959351"/>
              <a:ext cx="115062" cy="100203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891784" y="3974592"/>
              <a:ext cx="115062" cy="98679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211823" y="3988307"/>
              <a:ext cx="115062" cy="97307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531864" y="4006595"/>
              <a:ext cx="115061" cy="95478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851904" y="4008119"/>
              <a:ext cx="115061" cy="95326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171944" y="4079748"/>
              <a:ext cx="115061" cy="88163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491983" y="4090415"/>
              <a:ext cx="115061" cy="87096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812023" y="4093463"/>
              <a:ext cx="115061" cy="8679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132064" y="4120895"/>
              <a:ext cx="115061" cy="84048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452104" y="4128515"/>
              <a:ext cx="115061" cy="83286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772144" y="4137659"/>
              <a:ext cx="115061" cy="82372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092183" y="4178807"/>
              <a:ext cx="115061" cy="78257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412223" y="4206239"/>
              <a:ext cx="115061" cy="75514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732264" y="4206239"/>
              <a:ext cx="115061" cy="75514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052304" y="4215383"/>
              <a:ext cx="115061" cy="74599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71727" y="3392424"/>
              <a:ext cx="9408414" cy="1572006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682599" y="2663698"/>
              <a:ext cx="40640" cy="2294890"/>
            </a:xfrm>
            <a:custGeom>
              <a:avLst/>
              <a:gdLst/>
              <a:ahLst/>
              <a:cxnLst/>
              <a:rect l="l" t="t" r="r" b="b"/>
              <a:pathLst>
                <a:path w="40640" h="2294890">
                  <a:moveTo>
                    <a:pt x="40297" y="2294635"/>
                  </a:moveTo>
                  <a:lnTo>
                    <a:pt x="40297" y="0"/>
                  </a:lnTo>
                </a:path>
                <a:path w="40640" h="2294890">
                  <a:moveTo>
                    <a:pt x="0" y="2294635"/>
                  </a:moveTo>
                  <a:lnTo>
                    <a:pt x="40297" y="2294635"/>
                  </a:lnTo>
                </a:path>
                <a:path w="40640" h="2294890">
                  <a:moveTo>
                    <a:pt x="0" y="2065274"/>
                  </a:moveTo>
                  <a:lnTo>
                    <a:pt x="40297" y="2065274"/>
                  </a:lnTo>
                </a:path>
                <a:path w="40640" h="2294890">
                  <a:moveTo>
                    <a:pt x="0" y="1835150"/>
                  </a:moveTo>
                  <a:lnTo>
                    <a:pt x="40297" y="1835150"/>
                  </a:lnTo>
                </a:path>
                <a:path w="40640" h="2294890">
                  <a:moveTo>
                    <a:pt x="0" y="1606550"/>
                  </a:moveTo>
                  <a:lnTo>
                    <a:pt x="40297" y="1606550"/>
                  </a:lnTo>
                </a:path>
                <a:path w="40640" h="2294890">
                  <a:moveTo>
                    <a:pt x="0" y="1376426"/>
                  </a:moveTo>
                  <a:lnTo>
                    <a:pt x="40297" y="1376426"/>
                  </a:lnTo>
                </a:path>
                <a:path w="40640" h="2294890">
                  <a:moveTo>
                    <a:pt x="0" y="1147826"/>
                  </a:moveTo>
                  <a:lnTo>
                    <a:pt x="40297" y="1147826"/>
                  </a:lnTo>
                </a:path>
                <a:path w="40640" h="2294890">
                  <a:moveTo>
                    <a:pt x="0" y="917701"/>
                  </a:moveTo>
                  <a:lnTo>
                    <a:pt x="40297" y="917701"/>
                  </a:lnTo>
                </a:path>
                <a:path w="40640" h="2294890">
                  <a:moveTo>
                    <a:pt x="0" y="689101"/>
                  </a:moveTo>
                  <a:lnTo>
                    <a:pt x="40297" y="689101"/>
                  </a:lnTo>
                </a:path>
                <a:path w="40640" h="2294890">
                  <a:moveTo>
                    <a:pt x="0" y="458977"/>
                  </a:moveTo>
                  <a:lnTo>
                    <a:pt x="40297" y="458977"/>
                  </a:lnTo>
                </a:path>
                <a:path w="40640" h="2294890">
                  <a:moveTo>
                    <a:pt x="0" y="228853"/>
                  </a:moveTo>
                  <a:lnTo>
                    <a:pt x="40297" y="228853"/>
                  </a:lnTo>
                </a:path>
                <a:path w="40640" h="2294890">
                  <a:moveTo>
                    <a:pt x="0" y="0"/>
                  </a:moveTo>
                  <a:lnTo>
                    <a:pt x="40297" y="0"/>
                  </a:lnTo>
                </a:path>
              </a:pathLst>
            </a:custGeom>
            <a:ln w="635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22896" y="4958333"/>
              <a:ext cx="11201400" cy="0"/>
            </a:xfrm>
            <a:custGeom>
              <a:avLst/>
              <a:gdLst/>
              <a:ahLst/>
              <a:cxnLst/>
              <a:rect l="l" t="t" r="r" b="b"/>
              <a:pathLst>
                <a:path w="11201400">
                  <a:moveTo>
                    <a:pt x="0" y="0"/>
                  </a:moveTo>
                  <a:lnTo>
                    <a:pt x="11201006" y="0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xfrm>
            <a:off x="4376420" y="19304"/>
            <a:ext cx="4124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KAPASITAS</a:t>
            </a:r>
            <a:r>
              <a:rPr sz="1800" b="1" spc="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KEUANGAN</a:t>
            </a:r>
            <a:r>
              <a:rPr sz="1800" b="1" spc="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Verdana"/>
                <a:cs typeface="Verdana"/>
              </a:rPr>
              <a:t>FISKAL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64768" y="2826437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72.47%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84808" y="2923719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68.24%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404873" y="3107742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60.22%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724913" y="3121458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59.61%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044954" y="3147112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58.51%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72058" y="3858185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27.53%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92148" y="3761030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31.76%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512188" y="3576880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39.78%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832229" y="3562910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latin typeface="Calibri"/>
                <a:cs typeface="Calibri"/>
              </a:rPr>
              <a:t>40.39%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152040" y="3537627"/>
            <a:ext cx="152400" cy="404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-10" dirty="0">
                <a:latin typeface="Calibri"/>
                <a:cs typeface="Calibri"/>
              </a:rPr>
              <a:t>41.49%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364994" y="2933752"/>
            <a:ext cx="7941309" cy="12217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84200">
              <a:lnSpc>
                <a:spcPts val="869"/>
              </a:lnSpc>
            </a:pPr>
            <a:r>
              <a:rPr sz="1000" spc="-10" dirty="0">
                <a:latin typeface="Calibri"/>
                <a:cs typeface="Calibri"/>
              </a:rPr>
              <a:t>57.10%</a:t>
            </a:r>
            <a:endParaRPr sz="1000">
              <a:latin typeface="Calibri"/>
              <a:cs typeface="Calibri"/>
            </a:endParaRPr>
          </a:p>
          <a:p>
            <a:pPr marL="25781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42.90%</a:t>
            </a:r>
            <a:endParaRPr sz="1000">
              <a:latin typeface="Calibri"/>
              <a:cs typeface="Calibri"/>
            </a:endParaRPr>
          </a:p>
          <a:p>
            <a:pPr marL="576580">
              <a:lnSpc>
                <a:spcPts val="1025"/>
              </a:lnSpc>
              <a:spcBef>
                <a:spcPts val="470"/>
              </a:spcBef>
            </a:pPr>
            <a:r>
              <a:rPr sz="1000" spc="-10" dirty="0">
                <a:latin typeface="Calibri"/>
                <a:cs typeface="Calibri"/>
              </a:rPr>
              <a:t>56.78%</a:t>
            </a:r>
            <a:endParaRPr sz="1000">
              <a:latin typeface="Calibri"/>
              <a:cs typeface="Calibri"/>
            </a:endParaRPr>
          </a:p>
          <a:p>
            <a:pPr marL="26543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43.22%</a:t>
            </a:r>
            <a:endParaRPr sz="1000">
              <a:latin typeface="Calibri"/>
              <a:cs typeface="Calibri"/>
            </a:endParaRPr>
          </a:p>
          <a:p>
            <a:pPr marL="534670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54.96%</a:t>
            </a:r>
            <a:endParaRPr sz="1000">
              <a:latin typeface="Calibri"/>
              <a:cs typeface="Calibri"/>
            </a:endParaRPr>
          </a:p>
          <a:p>
            <a:pPr marL="30734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45.04%</a:t>
            </a:r>
            <a:endParaRPr sz="1000">
              <a:latin typeface="Calibri"/>
              <a:cs typeface="Calibri"/>
            </a:endParaRPr>
          </a:p>
          <a:p>
            <a:pPr marL="521334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54.37%</a:t>
            </a:r>
            <a:endParaRPr sz="1000">
              <a:latin typeface="Calibri"/>
              <a:cs typeface="Calibri"/>
            </a:endParaRPr>
          </a:p>
          <a:p>
            <a:pPr marL="28956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44.28%</a:t>
            </a:r>
            <a:endParaRPr sz="1000">
              <a:latin typeface="Calibri"/>
              <a:cs typeface="Calibri"/>
            </a:endParaRPr>
          </a:p>
          <a:p>
            <a:pPr marL="518795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54.26%</a:t>
            </a:r>
            <a:endParaRPr sz="1000">
              <a:latin typeface="Calibri"/>
              <a:cs typeface="Calibri"/>
            </a:endParaRPr>
          </a:p>
          <a:p>
            <a:pPr marL="32321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45.74%</a:t>
            </a:r>
            <a:endParaRPr sz="1000">
              <a:latin typeface="Calibri"/>
              <a:cs typeface="Calibri"/>
            </a:endParaRPr>
          </a:p>
          <a:p>
            <a:pPr marL="506095">
              <a:lnSpc>
                <a:spcPts val="1019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53.71%</a:t>
            </a:r>
            <a:endParaRPr sz="1000">
              <a:latin typeface="Calibri"/>
              <a:cs typeface="Calibri"/>
            </a:endParaRPr>
          </a:p>
          <a:p>
            <a:pPr marL="335915">
              <a:lnSpc>
                <a:spcPts val="1019"/>
              </a:lnSpc>
            </a:pPr>
            <a:r>
              <a:rPr sz="1000" spc="-10" dirty="0">
                <a:latin typeface="Calibri"/>
                <a:cs typeface="Calibri"/>
              </a:rPr>
              <a:t>46.29%</a:t>
            </a:r>
            <a:endParaRPr sz="1000">
              <a:latin typeface="Calibri"/>
              <a:cs typeface="Calibri"/>
            </a:endParaRPr>
          </a:p>
          <a:p>
            <a:pPr marL="365760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47.59%</a:t>
            </a:r>
            <a:endParaRPr sz="1000">
              <a:latin typeface="Calibri"/>
              <a:cs typeface="Calibri"/>
            </a:endParaRPr>
          </a:p>
          <a:p>
            <a:pPr marL="47625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52.41%</a:t>
            </a:r>
            <a:endParaRPr sz="1000">
              <a:latin typeface="Calibri"/>
              <a:cs typeface="Calibri"/>
            </a:endParaRPr>
          </a:p>
          <a:p>
            <a:pPr marL="332740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46.14%</a:t>
            </a:r>
            <a:endParaRPr sz="1000">
              <a:latin typeface="Calibri"/>
              <a:cs typeface="Calibri"/>
            </a:endParaRPr>
          </a:p>
          <a:p>
            <a:pPr marL="50927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53.86%</a:t>
            </a:r>
            <a:endParaRPr sz="1000">
              <a:latin typeface="Calibri"/>
              <a:cs typeface="Calibri"/>
            </a:endParaRPr>
          </a:p>
          <a:p>
            <a:pPr marL="305435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44.95%</a:t>
            </a:r>
            <a:endParaRPr sz="1000">
              <a:latin typeface="Calibri"/>
              <a:cs typeface="Calibri"/>
            </a:endParaRPr>
          </a:p>
          <a:p>
            <a:pPr marL="53721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55.05%</a:t>
            </a:r>
            <a:endParaRPr sz="1000">
              <a:latin typeface="Calibri"/>
              <a:cs typeface="Calibri"/>
            </a:endParaRPr>
          </a:p>
          <a:p>
            <a:pPr marL="294005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44.45%</a:t>
            </a:r>
            <a:endParaRPr sz="1000">
              <a:latin typeface="Calibri"/>
              <a:cs typeface="Calibri"/>
            </a:endParaRPr>
          </a:p>
          <a:p>
            <a:pPr marL="54864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55.55%</a:t>
            </a:r>
            <a:endParaRPr sz="1000">
              <a:latin typeface="Calibri"/>
              <a:cs typeface="Calibri"/>
            </a:endParaRPr>
          </a:p>
          <a:p>
            <a:pPr marL="268605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43.36%</a:t>
            </a:r>
            <a:endParaRPr sz="1000">
              <a:latin typeface="Calibri"/>
              <a:cs typeface="Calibri"/>
            </a:endParaRPr>
          </a:p>
          <a:p>
            <a:pPr marL="57340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56.64%</a:t>
            </a:r>
            <a:endParaRPr sz="1000">
              <a:latin typeface="Calibri"/>
              <a:cs typeface="Calibri"/>
            </a:endParaRPr>
          </a:p>
          <a:p>
            <a:pPr marL="253365">
              <a:lnSpc>
                <a:spcPts val="1025"/>
              </a:lnSpc>
              <a:spcBef>
                <a:spcPts val="470"/>
              </a:spcBef>
            </a:pPr>
            <a:r>
              <a:rPr sz="1000" spc="-10" dirty="0">
                <a:latin typeface="Calibri"/>
                <a:cs typeface="Calibri"/>
              </a:rPr>
              <a:t>42.69%</a:t>
            </a:r>
            <a:endParaRPr sz="1000">
              <a:latin typeface="Calibri"/>
              <a:cs typeface="Calibri"/>
            </a:endParaRPr>
          </a:p>
          <a:p>
            <a:pPr marL="58864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57.31%</a:t>
            </a:r>
            <a:endParaRPr sz="1000">
              <a:latin typeface="Calibri"/>
              <a:cs typeface="Calibri"/>
            </a:endParaRPr>
          </a:p>
          <a:p>
            <a:pPr marL="239395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42.08%</a:t>
            </a:r>
            <a:endParaRPr sz="1000">
              <a:latin typeface="Calibri"/>
              <a:cs typeface="Calibri"/>
            </a:endParaRPr>
          </a:p>
          <a:p>
            <a:pPr marL="60261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57.92%</a:t>
            </a:r>
            <a:endParaRPr sz="1000">
              <a:latin typeface="Calibri"/>
              <a:cs typeface="Calibri"/>
            </a:endParaRPr>
          </a:p>
          <a:p>
            <a:pPr marL="222250">
              <a:lnSpc>
                <a:spcPts val="1025"/>
              </a:lnSpc>
              <a:spcBef>
                <a:spcPts val="470"/>
              </a:spcBef>
            </a:pPr>
            <a:r>
              <a:rPr sz="1000" spc="-10" dirty="0">
                <a:latin typeface="Calibri"/>
                <a:cs typeface="Calibri"/>
              </a:rPr>
              <a:t>41.34%</a:t>
            </a:r>
            <a:endParaRPr sz="1000">
              <a:latin typeface="Calibri"/>
              <a:cs typeface="Calibri"/>
            </a:endParaRPr>
          </a:p>
          <a:p>
            <a:pPr marL="61976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58.66%</a:t>
            </a:r>
            <a:endParaRPr sz="1000">
              <a:latin typeface="Calibri"/>
              <a:cs typeface="Calibri"/>
            </a:endParaRPr>
          </a:p>
          <a:p>
            <a:pPr marL="220345">
              <a:lnSpc>
                <a:spcPts val="1019"/>
              </a:lnSpc>
              <a:spcBef>
                <a:spcPts val="480"/>
              </a:spcBef>
            </a:pPr>
            <a:r>
              <a:rPr sz="1000" spc="-10" dirty="0">
                <a:latin typeface="Calibri"/>
                <a:cs typeface="Calibri"/>
              </a:rPr>
              <a:t>41.25%</a:t>
            </a:r>
            <a:endParaRPr sz="1000">
              <a:latin typeface="Calibri"/>
              <a:cs typeface="Calibri"/>
            </a:endParaRPr>
          </a:p>
          <a:p>
            <a:pPr marL="621665">
              <a:lnSpc>
                <a:spcPts val="1019"/>
              </a:lnSpc>
            </a:pPr>
            <a:r>
              <a:rPr sz="1000" spc="-10" dirty="0">
                <a:latin typeface="Calibri"/>
                <a:cs typeface="Calibri"/>
              </a:rPr>
              <a:t>58.75%</a:t>
            </a:r>
            <a:endParaRPr sz="1000">
              <a:latin typeface="Calibri"/>
              <a:cs typeface="Calibri"/>
            </a:endParaRPr>
          </a:p>
          <a:p>
            <a:pPr marL="148590">
              <a:lnSpc>
                <a:spcPts val="1019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38.12%</a:t>
            </a:r>
            <a:endParaRPr sz="1000">
              <a:latin typeface="Calibri"/>
              <a:cs typeface="Calibri"/>
            </a:endParaRPr>
          </a:p>
          <a:p>
            <a:pPr marL="693420">
              <a:lnSpc>
                <a:spcPts val="1019"/>
              </a:lnSpc>
            </a:pPr>
            <a:r>
              <a:rPr sz="1000" spc="-10" dirty="0">
                <a:latin typeface="Calibri"/>
                <a:cs typeface="Calibri"/>
              </a:rPr>
              <a:t>61.88%</a:t>
            </a:r>
            <a:endParaRPr sz="1000">
              <a:latin typeface="Calibri"/>
              <a:cs typeface="Calibri"/>
            </a:endParaRPr>
          </a:p>
          <a:p>
            <a:pPr marL="138430">
              <a:lnSpc>
                <a:spcPts val="1019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37.68%</a:t>
            </a:r>
            <a:endParaRPr sz="1000">
              <a:latin typeface="Calibri"/>
              <a:cs typeface="Calibri"/>
            </a:endParaRPr>
          </a:p>
          <a:p>
            <a:pPr marL="703580">
              <a:lnSpc>
                <a:spcPts val="1019"/>
              </a:lnSpc>
            </a:pPr>
            <a:r>
              <a:rPr sz="1000" spc="-10" dirty="0">
                <a:latin typeface="Calibri"/>
                <a:cs typeface="Calibri"/>
              </a:rPr>
              <a:t>62.32%</a:t>
            </a:r>
            <a:endParaRPr sz="1000">
              <a:latin typeface="Calibri"/>
              <a:cs typeface="Calibri"/>
            </a:endParaRPr>
          </a:p>
          <a:p>
            <a:pPr marL="134620">
              <a:lnSpc>
                <a:spcPts val="1019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37.52%</a:t>
            </a:r>
            <a:endParaRPr sz="1000">
              <a:latin typeface="Calibri"/>
              <a:cs typeface="Calibri"/>
            </a:endParaRPr>
          </a:p>
          <a:p>
            <a:pPr marL="707390">
              <a:lnSpc>
                <a:spcPts val="1019"/>
              </a:lnSpc>
            </a:pPr>
            <a:r>
              <a:rPr sz="1000" spc="-10" dirty="0">
                <a:latin typeface="Calibri"/>
                <a:cs typeface="Calibri"/>
              </a:rPr>
              <a:t>62.48%</a:t>
            </a:r>
            <a:endParaRPr sz="1000">
              <a:latin typeface="Calibri"/>
              <a:cs typeface="Calibri"/>
            </a:endParaRPr>
          </a:p>
          <a:p>
            <a:pPr marL="107314">
              <a:lnSpc>
                <a:spcPts val="1019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36.33%</a:t>
            </a:r>
            <a:endParaRPr sz="1000">
              <a:latin typeface="Calibri"/>
              <a:cs typeface="Calibri"/>
            </a:endParaRPr>
          </a:p>
          <a:p>
            <a:pPr marL="734695">
              <a:lnSpc>
                <a:spcPts val="1019"/>
              </a:lnSpc>
            </a:pPr>
            <a:r>
              <a:rPr sz="1000" spc="-10" dirty="0">
                <a:latin typeface="Calibri"/>
                <a:cs typeface="Calibri"/>
              </a:rPr>
              <a:t>63.67%</a:t>
            </a:r>
            <a:endParaRPr sz="1000">
              <a:latin typeface="Calibri"/>
              <a:cs typeface="Calibri"/>
            </a:endParaRPr>
          </a:p>
          <a:p>
            <a:pPr marL="99695">
              <a:lnSpc>
                <a:spcPts val="1019"/>
              </a:lnSpc>
              <a:spcBef>
                <a:spcPts val="480"/>
              </a:spcBef>
            </a:pPr>
            <a:r>
              <a:rPr sz="1000" spc="-10" dirty="0">
                <a:latin typeface="Calibri"/>
                <a:cs typeface="Calibri"/>
              </a:rPr>
              <a:t>36.01%</a:t>
            </a:r>
            <a:endParaRPr sz="1000">
              <a:latin typeface="Calibri"/>
              <a:cs typeface="Calibri"/>
            </a:endParaRPr>
          </a:p>
          <a:p>
            <a:pPr marL="741680">
              <a:lnSpc>
                <a:spcPts val="1019"/>
              </a:lnSpc>
            </a:pPr>
            <a:r>
              <a:rPr sz="1000" spc="-10" dirty="0">
                <a:latin typeface="Calibri"/>
                <a:cs typeface="Calibri"/>
              </a:rPr>
              <a:t>63.99%</a:t>
            </a:r>
            <a:endParaRPr sz="1000">
              <a:latin typeface="Calibri"/>
              <a:cs typeface="Calibri"/>
            </a:endParaRPr>
          </a:p>
          <a:p>
            <a:pPr marL="90805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35.61%</a:t>
            </a:r>
            <a:endParaRPr sz="1000">
              <a:latin typeface="Calibri"/>
              <a:cs typeface="Calibri"/>
            </a:endParaRPr>
          </a:p>
          <a:p>
            <a:pPr marL="72453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63.22%</a:t>
            </a:r>
            <a:endParaRPr sz="1000">
              <a:latin typeface="Calibri"/>
              <a:cs typeface="Calibri"/>
            </a:endParaRPr>
          </a:p>
          <a:p>
            <a:pPr marL="49530">
              <a:lnSpc>
                <a:spcPts val="1025"/>
              </a:lnSpc>
              <a:spcBef>
                <a:spcPts val="470"/>
              </a:spcBef>
            </a:pPr>
            <a:r>
              <a:rPr sz="1000" spc="-10" dirty="0">
                <a:latin typeface="Calibri"/>
                <a:cs typeface="Calibri"/>
              </a:rPr>
              <a:t>33.81%</a:t>
            </a:r>
            <a:endParaRPr sz="1000">
              <a:latin typeface="Calibri"/>
              <a:cs typeface="Calibri"/>
            </a:endParaRPr>
          </a:p>
          <a:p>
            <a:pPr marL="79248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66.19%</a:t>
            </a:r>
            <a:endParaRPr sz="1000">
              <a:latin typeface="Calibri"/>
              <a:cs typeface="Calibri"/>
            </a:endParaRPr>
          </a:p>
          <a:p>
            <a:pPr marL="22225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32.64%</a:t>
            </a:r>
            <a:endParaRPr sz="1000">
              <a:latin typeface="Calibri"/>
              <a:cs typeface="Calibri"/>
            </a:endParaRPr>
          </a:p>
          <a:p>
            <a:pPr marL="813435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67.11%</a:t>
            </a:r>
            <a:endParaRPr sz="1000">
              <a:latin typeface="Calibri"/>
              <a:cs typeface="Calibri"/>
            </a:endParaRPr>
          </a:p>
          <a:p>
            <a:pPr marL="22225">
              <a:lnSpc>
                <a:spcPts val="1025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32.63%</a:t>
            </a:r>
            <a:endParaRPr sz="1000">
              <a:latin typeface="Calibri"/>
              <a:cs typeface="Calibri"/>
            </a:endParaRPr>
          </a:p>
          <a:p>
            <a:pPr marL="774700">
              <a:lnSpc>
                <a:spcPts val="1025"/>
              </a:lnSpc>
            </a:pPr>
            <a:r>
              <a:rPr sz="1000" spc="-10" dirty="0">
                <a:latin typeface="Calibri"/>
                <a:cs typeface="Calibri"/>
              </a:rPr>
              <a:t>65.42%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019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32.20%</a:t>
            </a:r>
            <a:endParaRPr sz="1000">
              <a:latin typeface="Calibri"/>
              <a:cs typeface="Calibri"/>
            </a:endParaRPr>
          </a:p>
          <a:p>
            <a:pPr marL="829310">
              <a:lnSpc>
                <a:spcPts val="1019"/>
              </a:lnSpc>
            </a:pPr>
            <a:r>
              <a:rPr sz="1000" spc="-10" dirty="0">
                <a:latin typeface="Calibri"/>
                <a:cs typeface="Calibri"/>
              </a:rPr>
              <a:t>67.80%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60324" y="2483383"/>
            <a:ext cx="445134" cy="255016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705"/>
              </a:spcBef>
            </a:pPr>
            <a:r>
              <a:rPr sz="1000" spc="-20" dirty="0">
                <a:latin typeface="Calibri"/>
                <a:cs typeface="Calibri"/>
              </a:rPr>
              <a:t>100.00%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10"/>
              </a:spcBef>
            </a:pPr>
            <a:r>
              <a:rPr sz="1000" spc="-10" dirty="0">
                <a:latin typeface="Calibri"/>
                <a:cs typeface="Calibri"/>
              </a:rPr>
              <a:t>90.00%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05"/>
              </a:spcBef>
            </a:pPr>
            <a:r>
              <a:rPr sz="1000" spc="-10" dirty="0">
                <a:latin typeface="Calibri"/>
                <a:cs typeface="Calibri"/>
              </a:rPr>
              <a:t>80.00%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05"/>
              </a:spcBef>
            </a:pPr>
            <a:r>
              <a:rPr sz="1000" spc="-10" dirty="0">
                <a:latin typeface="Calibri"/>
                <a:cs typeface="Calibri"/>
              </a:rPr>
              <a:t>70.00%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10"/>
              </a:spcBef>
            </a:pPr>
            <a:r>
              <a:rPr sz="1000" spc="-10" dirty="0">
                <a:latin typeface="Calibri"/>
                <a:cs typeface="Calibri"/>
              </a:rPr>
              <a:t>60.00%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05"/>
              </a:spcBef>
            </a:pPr>
            <a:r>
              <a:rPr sz="1000" spc="-10" dirty="0">
                <a:latin typeface="Calibri"/>
                <a:cs typeface="Calibri"/>
              </a:rPr>
              <a:t>50.00%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10"/>
              </a:spcBef>
            </a:pPr>
            <a:r>
              <a:rPr sz="1000" spc="-10" dirty="0">
                <a:latin typeface="Calibri"/>
                <a:cs typeface="Calibri"/>
              </a:rPr>
              <a:t>40.00%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05"/>
              </a:spcBef>
            </a:pPr>
            <a:r>
              <a:rPr sz="1000" spc="-10" dirty="0">
                <a:latin typeface="Calibri"/>
                <a:cs typeface="Calibri"/>
              </a:rPr>
              <a:t>30.00%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10"/>
              </a:spcBef>
            </a:pPr>
            <a:r>
              <a:rPr sz="1000" spc="-10" dirty="0">
                <a:latin typeface="Calibri"/>
                <a:cs typeface="Calibri"/>
              </a:rPr>
              <a:t>20.00%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05"/>
              </a:spcBef>
            </a:pPr>
            <a:r>
              <a:rPr sz="1000" spc="-10" dirty="0">
                <a:latin typeface="Calibri"/>
                <a:cs typeface="Calibri"/>
              </a:rPr>
              <a:t>10.00%</a:t>
            </a:r>
            <a:endParaRPr sz="10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610"/>
              </a:spcBef>
            </a:pPr>
            <a:r>
              <a:rPr sz="1000" spc="-10" dirty="0">
                <a:latin typeface="Calibri"/>
                <a:cs typeface="Calibri"/>
              </a:rPr>
              <a:t>0.00%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273519" y="827150"/>
            <a:ext cx="11600180" cy="5501640"/>
            <a:chOff x="273519" y="827150"/>
            <a:chExt cx="11600180" cy="5501640"/>
          </a:xfrm>
        </p:grpSpPr>
        <p:pic>
          <p:nvPicPr>
            <p:cNvPr id="91" name="object 9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73519" y="5049773"/>
              <a:ext cx="9915055" cy="99046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155692" y="6245352"/>
              <a:ext cx="76962" cy="7696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988807" y="6239255"/>
              <a:ext cx="90677" cy="8915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359587" y="827150"/>
              <a:ext cx="11513820" cy="1447800"/>
            </a:xfrm>
            <a:custGeom>
              <a:avLst/>
              <a:gdLst/>
              <a:ahLst/>
              <a:cxnLst/>
              <a:rect l="l" t="t" r="r" b="b"/>
              <a:pathLst>
                <a:path w="11513820" h="1447800">
                  <a:moveTo>
                    <a:pt x="1764741" y="487680"/>
                  </a:moveTo>
                  <a:lnTo>
                    <a:pt x="1764741" y="487680"/>
                  </a:lnTo>
                  <a:lnTo>
                    <a:pt x="286512" y="487680"/>
                  </a:lnTo>
                  <a:lnTo>
                    <a:pt x="286512" y="716280"/>
                  </a:lnTo>
                  <a:lnTo>
                    <a:pt x="1764741" y="716280"/>
                  </a:lnTo>
                  <a:lnTo>
                    <a:pt x="1764741" y="487680"/>
                  </a:lnTo>
                  <a:close/>
                </a:path>
                <a:path w="11513820" h="1447800">
                  <a:moveTo>
                    <a:pt x="1944560" y="975360"/>
                  </a:moveTo>
                  <a:lnTo>
                    <a:pt x="1944560" y="975360"/>
                  </a:lnTo>
                  <a:lnTo>
                    <a:pt x="286512" y="975360"/>
                  </a:lnTo>
                  <a:lnTo>
                    <a:pt x="286512" y="1203960"/>
                  </a:lnTo>
                  <a:lnTo>
                    <a:pt x="1944560" y="1203960"/>
                  </a:lnTo>
                  <a:lnTo>
                    <a:pt x="1944560" y="975360"/>
                  </a:lnTo>
                  <a:close/>
                </a:path>
                <a:path w="11513820" h="1447800">
                  <a:moveTo>
                    <a:pt x="2086292" y="1219200"/>
                  </a:moveTo>
                  <a:lnTo>
                    <a:pt x="2086292" y="1219200"/>
                  </a:lnTo>
                  <a:lnTo>
                    <a:pt x="286512" y="1219200"/>
                  </a:lnTo>
                  <a:lnTo>
                    <a:pt x="286512" y="1447800"/>
                  </a:lnTo>
                  <a:lnTo>
                    <a:pt x="2086292" y="1447800"/>
                  </a:lnTo>
                  <a:lnTo>
                    <a:pt x="2086292" y="1219200"/>
                  </a:lnTo>
                  <a:close/>
                </a:path>
                <a:path w="11513820" h="1447800">
                  <a:moveTo>
                    <a:pt x="2773629" y="231648"/>
                  </a:moveTo>
                  <a:lnTo>
                    <a:pt x="2651709" y="231648"/>
                  </a:lnTo>
                  <a:lnTo>
                    <a:pt x="2142693" y="231648"/>
                  </a:lnTo>
                  <a:lnTo>
                    <a:pt x="2022297" y="231648"/>
                  </a:lnTo>
                  <a:lnTo>
                    <a:pt x="1382217" y="231648"/>
                  </a:lnTo>
                  <a:lnTo>
                    <a:pt x="1382217" y="472440"/>
                  </a:lnTo>
                  <a:lnTo>
                    <a:pt x="2022297" y="472440"/>
                  </a:lnTo>
                  <a:lnTo>
                    <a:pt x="2142693" y="472440"/>
                  </a:lnTo>
                  <a:lnTo>
                    <a:pt x="2651709" y="472440"/>
                  </a:lnTo>
                  <a:lnTo>
                    <a:pt x="2773629" y="472440"/>
                  </a:lnTo>
                  <a:lnTo>
                    <a:pt x="2773629" y="231648"/>
                  </a:lnTo>
                  <a:close/>
                </a:path>
                <a:path w="11513820" h="1447800">
                  <a:moveTo>
                    <a:pt x="2919933" y="719340"/>
                  </a:moveTo>
                  <a:lnTo>
                    <a:pt x="2831541" y="719340"/>
                  </a:lnTo>
                  <a:lnTo>
                    <a:pt x="2075637" y="719340"/>
                  </a:lnTo>
                  <a:lnTo>
                    <a:pt x="1988769" y="719340"/>
                  </a:lnTo>
                  <a:lnTo>
                    <a:pt x="1348689" y="719340"/>
                  </a:lnTo>
                  <a:lnTo>
                    <a:pt x="1348689" y="960120"/>
                  </a:lnTo>
                  <a:lnTo>
                    <a:pt x="1988769" y="960120"/>
                  </a:lnTo>
                  <a:lnTo>
                    <a:pt x="2075637" y="960120"/>
                  </a:lnTo>
                  <a:lnTo>
                    <a:pt x="2831541" y="960120"/>
                  </a:lnTo>
                  <a:lnTo>
                    <a:pt x="2919933" y="960120"/>
                  </a:lnTo>
                  <a:lnTo>
                    <a:pt x="2919933" y="719340"/>
                  </a:lnTo>
                  <a:close/>
                </a:path>
                <a:path w="11513820" h="1447800">
                  <a:moveTo>
                    <a:pt x="3017456" y="0"/>
                  </a:moveTo>
                  <a:lnTo>
                    <a:pt x="3017456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3017456" y="228600"/>
                  </a:lnTo>
                  <a:lnTo>
                    <a:pt x="3017456" y="0"/>
                  </a:lnTo>
                  <a:close/>
                </a:path>
                <a:path w="11513820" h="1447800">
                  <a:moveTo>
                    <a:pt x="3081477" y="0"/>
                  </a:moveTo>
                  <a:lnTo>
                    <a:pt x="3017469" y="0"/>
                  </a:lnTo>
                  <a:lnTo>
                    <a:pt x="3017469" y="228600"/>
                  </a:lnTo>
                  <a:lnTo>
                    <a:pt x="3081477" y="228600"/>
                  </a:lnTo>
                  <a:lnTo>
                    <a:pt x="3081477" y="0"/>
                  </a:lnTo>
                  <a:close/>
                </a:path>
                <a:path w="11513820" h="1447800">
                  <a:moveTo>
                    <a:pt x="3317697" y="1219200"/>
                  </a:moveTo>
                  <a:lnTo>
                    <a:pt x="3317697" y="1219200"/>
                  </a:lnTo>
                  <a:lnTo>
                    <a:pt x="2086305" y="1219200"/>
                  </a:lnTo>
                  <a:lnTo>
                    <a:pt x="2086305" y="1447800"/>
                  </a:lnTo>
                  <a:lnTo>
                    <a:pt x="3317697" y="1447800"/>
                  </a:lnTo>
                  <a:lnTo>
                    <a:pt x="3317697" y="1219200"/>
                  </a:lnTo>
                  <a:close/>
                </a:path>
                <a:path w="11513820" h="1447800">
                  <a:moveTo>
                    <a:pt x="6280340" y="719340"/>
                  </a:moveTo>
                  <a:lnTo>
                    <a:pt x="5914593" y="719340"/>
                  </a:lnTo>
                  <a:lnTo>
                    <a:pt x="5826201" y="719340"/>
                  </a:lnTo>
                  <a:lnTo>
                    <a:pt x="4643577" y="719340"/>
                  </a:lnTo>
                  <a:lnTo>
                    <a:pt x="4555185" y="719340"/>
                  </a:lnTo>
                  <a:lnTo>
                    <a:pt x="4555185" y="960120"/>
                  </a:lnTo>
                  <a:lnTo>
                    <a:pt x="4643577" y="960120"/>
                  </a:lnTo>
                  <a:lnTo>
                    <a:pt x="5826201" y="960120"/>
                  </a:lnTo>
                  <a:lnTo>
                    <a:pt x="5914593" y="960120"/>
                  </a:lnTo>
                  <a:lnTo>
                    <a:pt x="6280340" y="960120"/>
                  </a:lnTo>
                  <a:lnTo>
                    <a:pt x="6280340" y="719340"/>
                  </a:lnTo>
                  <a:close/>
                </a:path>
                <a:path w="11513820" h="1447800">
                  <a:moveTo>
                    <a:pt x="6854888" y="975360"/>
                  </a:moveTo>
                  <a:lnTo>
                    <a:pt x="6854888" y="975360"/>
                  </a:lnTo>
                  <a:lnTo>
                    <a:pt x="1944573" y="975360"/>
                  </a:lnTo>
                  <a:lnTo>
                    <a:pt x="1944573" y="1203960"/>
                  </a:lnTo>
                  <a:lnTo>
                    <a:pt x="6854888" y="1203960"/>
                  </a:lnTo>
                  <a:lnTo>
                    <a:pt x="6854888" y="975360"/>
                  </a:lnTo>
                  <a:close/>
                </a:path>
                <a:path w="11513820" h="1447800">
                  <a:moveTo>
                    <a:pt x="8944292" y="975360"/>
                  </a:moveTo>
                  <a:lnTo>
                    <a:pt x="8944292" y="975360"/>
                  </a:lnTo>
                  <a:lnTo>
                    <a:pt x="6854901" y="975360"/>
                  </a:lnTo>
                  <a:lnTo>
                    <a:pt x="6854901" y="1203960"/>
                  </a:lnTo>
                  <a:lnTo>
                    <a:pt x="8944292" y="1203960"/>
                  </a:lnTo>
                  <a:lnTo>
                    <a:pt x="8944292" y="975360"/>
                  </a:lnTo>
                  <a:close/>
                </a:path>
                <a:path w="11513820" h="1447800">
                  <a:moveTo>
                    <a:pt x="11512245" y="719340"/>
                  </a:moveTo>
                  <a:lnTo>
                    <a:pt x="11512245" y="719340"/>
                  </a:lnTo>
                  <a:lnTo>
                    <a:pt x="6280353" y="719340"/>
                  </a:lnTo>
                  <a:lnTo>
                    <a:pt x="6280353" y="960120"/>
                  </a:lnTo>
                  <a:lnTo>
                    <a:pt x="11512245" y="960120"/>
                  </a:lnTo>
                  <a:lnTo>
                    <a:pt x="11512245" y="719340"/>
                  </a:lnTo>
                  <a:close/>
                </a:path>
                <a:path w="11513820" h="1447800">
                  <a:moveTo>
                    <a:pt x="11513769" y="975360"/>
                  </a:moveTo>
                  <a:lnTo>
                    <a:pt x="11513769" y="975360"/>
                  </a:lnTo>
                  <a:lnTo>
                    <a:pt x="8944305" y="975360"/>
                  </a:lnTo>
                  <a:lnTo>
                    <a:pt x="8944305" y="1203960"/>
                  </a:lnTo>
                  <a:lnTo>
                    <a:pt x="11513769" y="1203960"/>
                  </a:lnTo>
                  <a:lnTo>
                    <a:pt x="11513769" y="97536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427349" y="2046350"/>
              <a:ext cx="559435" cy="228600"/>
            </a:xfrm>
            <a:custGeom>
              <a:avLst/>
              <a:gdLst/>
              <a:ahLst/>
              <a:cxnLst/>
              <a:rect l="l" t="t" r="r" b="b"/>
              <a:pathLst>
                <a:path w="559435" h="228600">
                  <a:moveTo>
                    <a:pt x="559308" y="0"/>
                  </a:moveTo>
                  <a:lnTo>
                    <a:pt x="493776" y="0"/>
                  </a:lnTo>
                  <a:lnTo>
                    <a:pt x="432816" y="0"/>
                  </a:lnTo>
                  <a:lnTo>
                    <a:pt x="249936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249936" y="228600"/>
                  </a:lnTo>
                  <a:lnTo>
                    <a:pt x="432816" y="228600"/>
                  </a:lnTo>
                  <a:lnTo>
                    <a:pt x="493776" y="228600"/>
                  </a:lnTo>
                  <a:lnTo>
                    <a:pt x="559308" y="228600"/>
                  </a:lnTo>
                  <a:lnTo>
                    <a:pt x="55930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346963" y="1034287"/>
            <a:ext cx="44704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spc="105" dirty="0">
                <a:latin typeface="Cambria"/>
                <a:cs typeface="Cambria"/>
              </a:rPr>
              <a:t>Kapasitas</a:t>
            </a:r>
            <a:r>
              <a:rPr sz="1600" spc="135" dirty="0">
                <a:latin typeface="Cambria"/>
                <a:cs typeface="Cambria"/>
              </a:rPr>
              <a:t>  </a:t>
            </a:r>
            <a:r>
              <a:rPr sz="1600" b="1" spc="90" dirty="0">
                <a:latin typeface="Cambria"/>
                <a:cs typeface="Cambria"/>
              </a:rPr>
              <a:t>Fiskal</a:t>
            </a:r>
            <a:r>
              <a:rPr sz="1600" b="1" spc="135" dirty="0">
                <a:latin typeface="Cambria"/>
                <a:cs typeface="Cambria"/>
              </a:rPr>
              <a:t>  </a:t>
            </a:r>
            <a:r>
              <a:rPr sz="1600" b="1" spc="125" dirty="0">
                <a:latin typeface="Cambria"/>
                <a:cs typeface="Cambria"/>
              </a:rPr>
              <a:t>Kuat</a:t>
            </a:r>
            <a:r>
              <a:rPr sz="1600" b="1" spc="140" dirty="0">
                <a:latin typeface="Cambria"/>
                <a:cs typeface="Cambria"/>
              </a:rPr>
              <a:t>  </a:t>
            </a:r>
            <a:r>
              <a:rPr sz="1600" spc="90" dirty="0">
                <a:latin typeface="Cambria"/>
                <a:cs typeface="Cambria"/>
              </a:rPr>
              <a:t>ditandai</a:t>
            </a:r>
            <a:r>
              <a:rPr sz="1600" spc="135" dirty="0">
                <a:latin typeface="Cambria"/>
                <a:cs typeface="Cambria"/>
              </a:rPr>
              <a:t>  </a:t>
            </a:r>
            <a:r>
              <a:rPr sz="1600" spc="100" dirty="0">
                <a:latin typeface="Cambria"/>
                <a:cs typeface="Cambria"/>
              </a:rPr>
              <a:t>dengan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925440" y="1058799"/>
            <a:ext cx="6948170" cy="241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1825"/>
              </a:lnSpc>
            </a:pPr>
            <a:r>
              <a:rPr sz="1600" spc="105" dirty="0">
                <a:latin typeface="Cambria"/>
                <a:cs typeface="Cambria"/>
              </a:rPr>
              <a:t>Pendapatan</a:t>
            </a:r>
            <a:r>
              <a:rPr sz="1600" spc="130" dirty="0">
                <a:latin typeface="Cambria"/>
                <a:cs typeface="Cambria"/>
              </a:rPr>
              <a:t>  </a:t>
            </a:r>
            <a:r>
              <a:rPr sz="1600" spc="65" dirty="0">
                <a:latin typeface="Cambria"/>
                <a:cs typeface="Cambria"/>
              </a:rPr>
              <a:t>Asli</a:t>
            </a:r>
            <a:r>
              <a:rPr sz="1600" spc="135" dirty="0">
                <a:latin typeface="Cambria"/>
                <a:cs typeface="Cambria"/>
              </a:rPr>
              <a:t>  </a:t>
            </a:r>
            <a:r>
              <a:rPr sz="1600" spc="120" dirty="0">
                <a:latin typeface="Cambria"/>
                <a:cs typeface="Cambria"/>
              </a:rPr>
              <a:t>Daerah</a:t>
            </a:r>
            <a:r>
              <a:rPr sz="1600" spc="140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(PAD)</a:t>
            </a:r>
            <a:r>
              <a:rPr sz="1600" spc="135" dirty="0">
                <a:latin typeface="Cambria"/>
                <a:cs typeface="Cambria"/>
              </a:rPr>
              <a:t>  </a:t>
            </a:r>
            <a:r>
              <a:rPr sz="1600" spc="100" dirty="0">
                <a:latin typeface="Cambria"/>
                <a:cs typeface="Cambria"/>
              </a:rPr>
              <a:t>yang</a:t>
            </a:r>
            <a:r>
              <a:rPr sz="1600" spc="140" dirty="0">
                <a:latin typeface="Cambria"/>
                <a:cs typeface="Cambria"/>
              </a:rPr>
              <a:t>  </a:t>
            </a:r>
            <a:r>
              <a:rPr sz="1600" spc="75" dirty="0">
                <a:latin typeface="Cambria"/>
                <a:cs typeface="Cambria"/>
              </a:rPr>
              <a:t>lebih</a:t>
            </a:r>
            <a:r>
              <a:rPr sz="1600" spc="135" dirty="0">
                <a:latin typeface="Cambria"/>
                <a:cs typeface="Cambria"/>
              </a:rPr>
              <a:t>  </a:t>
            </a:r>
            <a:r>
              <a:rPr sz="1600" spc="65" dirty="0">
                <a:latin typeface="Cambria"/>
                <a:cs typeface="Cambria"/>
              </a:rPr>
              <a:t>tinggi</a:t>
            </a:r>
            <a:r>
              <a:rPr sz="1600" spc="140" dirty="0">
                <a:latin typeface="Cambria"/>
                <a:cs typeface="Cambria"/>
              </a:rPr>
              <a:t>  </a:t>
            </a:r>
            <a:r>
              <a:rPr sz="1600" spc="70" dirty="0">
                <a:latin typeface="Cambria"/>
                <a:cs typeface="Cambria"/>
              </a:rPr>
              <a:t>dari</a:t>
            </a:r>
            <a:r>
              <a:rPr sz="1600" spc="140" dirty="0">
                <a:latin typeface="Cambria"/>
                <a:cs typeface="Cambria"/>
              </a:rPr>
              <a:t>  </a:t>
            </a:r>
            <a:r>
              <a:rPr sz="1600" spc="100" dirty="0">
                <a:latin typeface="Cambria"/>
                <a:cs typeface="Cambria"/>
              </a:rPr>
              <a:t>pendapatan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46963" y="1278128"/>
            <a:ext cx="29330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95"/>
              </a:spcBef>
            </a:pPr>
            <a:r>
              <a:rPr sz="1600" spc="80" dirty="0">
                <a:latin typeface="Cambria"/>
                <a:cs typeface="Cambria"/>
              </a:rPr>
              <a:t>transfer</a:t>
            </a:r>
            <a:r>
              <a:rPr sz="1600" spc="165" dirty="0">
                <a:latin typeface="Cambria"/>
                <a:cs typeface="Cambria"/>
              </a:rPr>
              <a:t> </a:t>
            </a:r>
            <a:r>
              <a:rPr sz="1600" spc="120" dirty="0">
                <a:latin typeface="Cambria"/>
                <a:cs typeface="Cambria"/>
              </a:rPr>
              <a:t>pusat.</a:t>
            </a:r>
            <a:endParaRPr sz="1600">
              <a:latin typeface="Cambria"/>
              <a:cs typeface="Cambria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spc="105" dirty="0">
                <a:latin typeface="Cambria"/>
                <a:cs typeface="Cambria"/>
              </a:rPr>
              <a:t>Kapasitas</a:t>
            </a:r>
            <a:r>
              <a:rPr sz="1600" spc="355" dirty="0">
                <a:latin typeface="Cambria"/>
                <a:cs typeface="Cambria"/>
              </a:rPr>
              <a:t> </a:t>
            </a:r>
            <a:r>
              <a:rPr sz="1600" b="1" spc="95" dirty="0">
                <a:latin typeface="Cambria"/>
                <a:cs typeface="Cambria"/>
              </a:rPr>
              <a:t>Fiskal</a:t>
            </a:r>
            <a:r>
              <a:rPr sz="1600" b="1" spc="345" dirty="0">
                <a:latin typeface="Cambria"/>
                <a:cs typeface="Cambria"/>
              </a:rPr>
              <a:t> </a:t>
            </a:r>
            <a:r>
              <a:rPr sz="1600" b="1" spc="90" dirty="0">
                <a:latin typeface="Cambria"/>
                <a:cs typeface="Cambria"/>
              </a:rPr>
              <a:t>Sedang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267202" y="1521967"/>
            <a:ext cx="8551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90" dirty="0">
                <a:latin typeface="Cambria"/>
                <a:cs typeface="Cambria"/>
              </a:rPr>
              <a:t>ditandai</a:t>
            </a:r>
            <a:r>
              <a:rPr sz="1600" spc="350" dirty="0">
                <a:latin typeface="Cambria"/>
                <a:cs typeface="Cambria"/>
              </a:rPr>
              <a:t> </a:t>
            </a:r>
            <a:r>
              <a:rPr sz="1600" spc="114" dirty="0">
                <a:latin typeface="Cambria"/>
                <a:cs typeface="Cambria"/>
              </a:rPr>
              <a:t>dengan</a:t>
            </a:r>
            <a:r>
              <a:rPr sz="1600" spc="350" dirty="0">
                <a:latin typeface="Cambria"/>
                <a:cs typeface="Cambria"/>
              </a:rPr>
              <a:t> </a:t>
            </a:r>
            <a:r>
              <a:rPr sz="1600" spc="110" dirty="0">
                <a:latin typeface="Cambria"/>
                <a:cs typeface="Cambria"/>
              </a:rPr>
              <a:t>Pendapatan</a:t>
            </a:r>
            <a:r>
              <a:rPr sz="1600" spc="355" dirty="0">
                <a:latin typeface="Cambria"/>
                <a:cs typeface="Cambria"/>
              </a:rPr>
              <a:t> </a:t>
            </a:r>
            <a:r>
              <a:rPr sz="1600" spc="70" dirty="0">
                <a:latin typeface="Cambria"/>
                <a:cs typeface="Cambria"/>
              </a:rPr>
              <a:t>Asli</a:t>
            </a:r>
            <a:r>
              <a:rPr sz="1600" spc="355" dirty="0">
                <a:latin typeface="Cambria"/>
                <a:cs typeface="Cambria"/>
              </a:rPr>
              <a:t> </a:t>
            </a:r>
            <a:r>
              <a:rPr sz="1600" spc="120" dirty="0">
                <a:latin typeface="Cambria"/>
                <a:cs typeface="Cambria"/>
              </a:rPr>
              <a:t>Daerah</a:t>
            </a:r>
            <a:r>
              <a:rPr sz="1600" spc="355" dirty="0">
                <a:latin typeface="Cambria"/>
                <a:cs typeface="Cambria"/>
              </a:rPr>
              <a:t> </a:t>
            </a:r>
            <a:r>
              <a:rPr sz="1600" spc="125" dirty="0">
                <a:latin typeface="Cambria"/>
                <a:cs typeface="Cambria"/>
              </a:rPr>
              <a:t>dan</a:t>
            </a:r>
            <a:r>
              <a:rPr sz="1600" spc="350" dirty="0">
                <a:latin typeface="Cambria"/>
                <a:cs typeface="Cambria"/>
              </a:rPr>
              <a:t> </a:t>
            </a:r>
            <a:r>
              <a:rPr sz="1600" spc="110" dirty="0">
                <a:latin typeface="Cambria"/>
                <a:cs typeface="Cambria"/>
              </a:rPr>
              <a:t>Pendapatan</a:t>
            </a:r>
            <a:r>
              <a:rPr sz="1600" spc="360" dirty="0">
                <a:latin typeface="Cambria"/>
                <a:cs typeface="Cambria"/>
              </a:rPr>
              <a:t> </a:t>
            </a:r>
            <a:r>
              <a:rPr sz="1600" spc="75" dirty="0">
                <a:latin typeface="Cambria"/>
                <a:cs typeface="Cambria"/>
              </a:rPr>
              <a:t>Transfer</a:t>
            </a:r>
            <a:r>
              <a:rPr sz="1600" spc="355" dirty="0">
                <a:latin typeface="Cambria"/>
                <a:cs typeface="Cambria"/>
              </a:rPr>
              <a:t> </a:t>
            </a:r>
            <a:r>
              <a:rPr sz="1600" spc="114" dirty="0">
                <a:latin typeface="Cambria"/>
                <a:cs typeface="Cambria"/>
              </a:rPr>
              <a:t>Pusat</a:t>
            </a:r>
            <a:r>
              <a:rPr sz="1600" spc="360" dirty="0">
                <a:latin typeface="Cambria"/>
                <a:cs typeface="Cambria"/>
              </a:rPr>
              <a:t> </a:t>
            </a:r>
            <a:r>
              <a:rPr sz="1600" spc="90" dirty="0">
                <a:latin typeface="Cambria"/>
                <a:cs typeface="Cambria"/>
              </a:rPr>
              <a:t>seimbang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33476" y="1765807"/>
            <a:ext cx="27343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76300" algn="l"/>
                <a:tab pos="1670685" algn="l"/>
                <a:tab pos="2296795" algn="l"/>
              </a:tabLst>
            </a:pPr>
            <a:r>
              <a:rPr sz="1600" spc="55" dirty="0">
                <a:latin typeface="Cambria"/>
                <a:cs typeface="Cambria"/>
              </a:rPr>
              <a:t>(Selisih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100" dirty="0">
                <a:latin typeface="Cambria"/>
                <a:cs typeface="Cambria"/>
              </a:rPr>
              <a:t>antara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60" dirty="0">
                <a:latin typeface="Cambria"/>
                <a:cs typeface="Cambria"/>
              </a:rPr>
              <a:t>rasio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80" dirty="0">
                <a:latin typeface="Cambria"/>
                <a:cs typeface="Cambria"/>
              </a:rPr>
              <a:t>PAD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3482085" y="1765807"/>
            <a:ext cx="8338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47750" algn="l"/>
                <a:tab pos="1682750" algn="l"/>
                <a:tab pos="3004820" algn="l"/>
                <a:tab pos="3873500" algn="l"/>
                <a:tab pos="4500880" algn="l"/>
                <a:tab pos="5822950" algn="l"/>
                <a:tab pos="6798309" algn="l"/>
                <a:tab pos="7831455" algn="l"/>
              </a:tabLst>
            </a:pPr>
            <a:r>
              <a:rPr sz="1600" spc="85" dirty="0">
                <a:latin typeface="Cambria"/>
                <a:cs typeface="Cambria"/>
              </a:rPr>
              <a:t>terhadap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40" dirty="0">
                <a:latin typeface="Cambria"/>
                <a:cs typeface="Cambria"/>
              </a:rPr>
              <a:t>Total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95" dirty="0">
                <a:latin typeface="Cambria"/>
                <a:cs typeface="Cambria"/>
              </a:rPr>
              <a:t>Pendapatan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105" dirty="0">
                <a:latin typeface="Cambria"/>
                <a:cs typeface="Cambria"/>
              </a:rPr>
              <a:t>dengan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65" dirty="0">
                <a:latin typeface="Cambria"/>
                <a:cs typeface="Cambria"/>
              </a:rPr>
              <a:t>rasio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95" dirty="0">
                <a:latin typeface="Cambria"/>
                <a:cs typeface="Cambria"/>
              </a:rPr>
              <a:t>Pendapatan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70" dirty="0">
                <a:latin typeface="Cambria"/>
                <a:cs typeface="Cambria"/>
              </a:rPr>
              <a:t>Transfer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85" dirty="0">
                <a:latin typeface="Cambria"/>
                <a:cs typeface="Cambria"/>
              </a:rPr>
              <a:t>terhadap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50" dirty="0">
                <a:latin typeface="Cambria"/>
                <a:cs typeface="Cambria"/>
              </a:rPr>
              <a:t>Total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46099" y="2009343"/>
            <a:ext cx="3340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105" dirty="0">
                <a:latin typeface="Cambria"/>
                <a:cs typeface="Cambria"/>
              </a:rPr>
              <a:t>Pendapatan</a:t>
            </a:r>
            <a:r>
              <a:rPr sz="1600" spc="195" dirty="0">
                <a:latin typeface="Cambria"/>
                <a:cs typeface="Cambria"/>
              </a:rPr>
              <a:t> </a:t>
            </a:r>
            <a:r>
              <a:rPr sz="1600" spc="75" dirty="0">
                <a:latin typeface="Cambria"/>
                <a:cs typeface="Cambria"/>
              </a:rPr>
              <a:t>lebih</a:t>
            </a:r>
            <a:r>
              <a:rPr sz="1600" spc="160" dirty="0">
                <a:latin typeface="Cambria"/>
                <a:cs typeface="Cambria"/>
              </a:rPr>
              <a:t> </a:t>
            </a:r>
            <a:r>
              <a:rPr sz="1600" spc="80" dirty="0">
                <a:latin typeface="Cambria"/>
                <a:cs typeface="Cambria"/>
              </a:rPr>
              <a:t>kecil</a:t>
            </a:r>
            <a:r>
              <a:rPr sz="1600" spc="175" dirty="0">
                <a:latin typeface="Cambria"/>
                <a:cs typeface="Cambria"/>
              </a:rPr>
              <a:t> </a:t>
            </a:r>
            <a:r>
              <a:rPr sz="1600" spc="70" dirty="0">
                <a:latin typeface="Cambria"/>
                <a:cs typeface="Cambria"/>
              </a:rPr>
              <a:t>dari</a:t>
            </a:r>
            <a:r>
              <a:rPr sz="1600" spc="17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25%).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59663" y="2253742"/>
            <a:ext cx="12719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indent="-2863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86385" algn="l"/>
              </a:tabLst>
            </a:pPr>
            <a:r>
              <a:rPr sz="1600" spc="95" dirty="0">
                <a:latin typeface="Cambria"/>
                <a:cs typeface="Cambria"/>
              </a:rPr>
              <a:t>Kapasitas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685417" y="2277998"/>
            <a:ext cx="8431530" cy="241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25"/>
              </a:lnSpc>
            </a:pPr>
            <a:r>
              <a:rPr sz="1600" b="1" spc="90" dirty="0">
                <a:latin typeface="Cambria"/>
                <a:cs typeface="Cambria"/>
              </a:rPr>
              <a:t>Fiskal</a:t>
            </a:r>
            <a:r>
              <a:rPr sz="1600" b="1" spc="240" dirty="0">
                <a:latin typeface="Cambria"/>
                <a:cs typeface="Cambria"/>
              </a:rPr>
              <a:t> </a:t>
            </a:r>
            <a:r>
              <a:rPr sz="1600" b="1" spc="110" dirty="0">
                <a:latin typeface="Cambria"/>
                <a:cs typeface="Cambria"/>
              </a:rPr>
              <a:t>Lemah</a:t>
            </a:r>
            <a:r>
              <a:rPr sz="1600" b="1" spc="185" dirty="0">
                <a:latin typeface="Cambria"/>
                <a:cs typeface="Cambria"/>
              </a:rPr>
              <a:t> </a:t>
            </a:r>
            <a:r>
              <a:rPr sz="1600" spc="85" dirty="0">
                <a:latin typeface="Cambria"/>
                <a:cs typeface="Cambria"/>
              </a:rPr>
              <a:t>(Pendapatan</a:t>
            </a:r>
            <a:r>
              <a:rPr sz="1600" spc="195" dirty="0">
                <a:latin typeface="Cambria"/>
                <a:cs typeface="Cambria"/>
              </a:rPr>
              <a:t> </a:t>
            </a:r>
            <a:r>
              <a:rPr sz="1600" spc="120" dirty="0">
                <a:latin typeface="Cambria"/>
                <a:cs typeface="Cambria"/>
              </a:rPr>
              <a:t>Daerah</a:t>
            </a:r>
            <a:r>
              <a:rPr sz="1600" spc="155" dirty="0">
                <a:latin typeface="Cambria"/>
                <a:cs typeface="Cambria"/>
              </a:rPr>
              <a:t> </a:t>
            </a:r>
            <a:r>
              <a:rPr sz="1600" spc="105" dirty="0">
                <a:latin typeface="Cambria"/>
                <a:cs typeface="Cambria"/>
              </a:rPr>
              <a:t>bergantung</a:t>
            </a:r>
            <a:r>
              <a:rPr sz="1600" spc="190" dirty="0">
                <a:latin typeface="Cambria"/>
                <a:cs typeface="Cambria"/>
              </a:rPr>
              <a:t> </a:t>
            </a:r>
            <a:r>
              <a:rPr sz="1600" spc="114" dirty="0">
                <a:latin typeface="Cambria"/>
                <a:cs typeface="Cambria"/>
              </a:rPr>
              <a:t>dengan</a:t>
            </a:r>
            <a:r>
              <a:rPr sz="1600" spc="180" dirty="0">
                <a:latin typeface="Cambria"/>
                <a:cs typeface="Cambria"/>
              </a:rPr>
              <a:t> </a:t>
            </a:r>
            <a:r>
              <a:rPr sz="1600" spc="105" dirty="0">
                <a:latin typeface="Cambria"/>
                <a:cs typeface="Cambria"/>
              </a:rPr>
              <a:t>Pendapatan</a:t>
            </a:r>
            <a:r>
              <a:rPr sz="1600" spc="190" dirty="0">
                <a:latin typeface="Cambria"/>
                <a:cs typeface="Cambria"/>
              </a:rPr>
              <a:t> </a:t>
            </a:r>
            <a:r>
              <a:rPr sz="1600" spc="75" dirty="0">
                <a:latin typeface="Cambria"/>
                <a:cs typeface="Cambria"/>
              </a:rPr>
              <a:t>Transfer</a:t>
            </a:r>
            <a:r>
              <a:rPr sz="1600" spc="160" dirty="0">
                <a:latin typeface="Cambria"/>
                <a:cs typeface="Cambria"/>
              </a:rPr>
              <a:t> </a:t>
            </a:r>
            <a:r>
              <a:rPr sz="1600" spc="80" dirty="0">
                <a:latin typeface="Cambria"/>
                <a:cs typeface="Cambria"/>
              </a:rPr>
              <a:t>Pusat).</a:t>
            </a:r>
            <a:endParaRPr sz="1600">
              <a:latin typeface="Cambria"/>
              <a:cs typeface="Cambria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694372" y="2649537"/>
            <a:ext cx="11224895" cy="2317750"/>
            <a:chOff x="694372" y="2649537"/>
            <a:chExt cx="11224895" cy="2317750"/>
          </a:xfrm>
        </p:grpSpPr>
        <p:sp>
          <p:nvSpPr>
            <p:cNvPr id="106" name="object 106"/>
            <p:cNvSpPr/>
            <p:nvPr/>
          </p:nvSpPr>
          <p:spPr>
            <a:xfrm>
              <a:off x="8090280" y="2663825"/>
              <a:ext cx="3814445" cy="2289175"/>
            </a:xfrm>
            <a:custGeom>
              <a:avLst/>
              <a:gdLst/>
              <a:ahLst/>
              <a:cxnLst/>
              <a:rect l="l" t="t" r="r" b="b"/>
              <a:pathLst>
                <a:path w="3814445" h="2289175">
                  <a:moveTo>
                    <a:pt x="0" y="2289175"/>
                  </a:moveTo>
                  <a:lnTo>
                    <a:pt x="3814190" y="2289175"/>
                  </a:lnTo>
                  <a:lnTo>
                    <a:pt x="3814190" y="0"/>
                  </a:lnTo>
                  <a:lnTo>
                    <a:pt x="0" y="0"/>
                  </a:lnTo>
                  <a:lnTo>
                    <a:pt x="0" y="22891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267200" y="2663825"/>
              <a:ext cx="3823335" cy="2289175"/>
            </a:xfrm>
            <a:custGeom>
              <a:avLst/>
              <a:gdLst/>
              <a:ahLst/>
              <a:cxnLst/>
              <a:rect l="l" t="t" r="r" b="b"/>
              <a:pathLst>
                <a:path w="3823334" h="2289175">
                  <a:moveTo>
                    <a:pt x="0" y="2289175"/>
                  </a:moveTo>
                  <a:lnTo>
                    <a:pt x="3823080" y="2289175"/>
                  </a:lnTo>
                  <a:lnTo>
                    <a:pt x="3823080" y="0"/>
                  </a:lnTo>
                  <a:lnTo>
                    <a:pt x="0" y="0"/>
                  </a:lnTo>
                  <a:lnTo>
                    <a:pt x="0" y="2289175"/>
                  </a:lnTo>
                  <a:close/>
                </a:path>
              </a:pathLst>
            </a:custGeom>
            <a:ln w="2857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08659" y="2663825"/>
              <a:ext cx="3558540" cy="2289175"/>
            </a:xfrm>
            <a:custGeom>
              <a:avLst/>
              <a:gdLst/>
              <a:ahLst/>
              <a:cxnLst/>
              <a:rect l="l" t="t" r="r" b="b"/>
              <a:pathLst>
                <a:path w="3558540" h="2289175">
                  <a:moveTo>
                    <a:pt x="0" y="2289175"/>
                  </a:moveTo>
                  <a:lnTo>
                    <a:pt x="3558540" y="2289175"/>
                  </a:lnTo>
                  <a:lnTo>
                    <a:pt x="3558540" y="0"/>
                  </a:lnTo>
                  <a:lnTo>
                    <a:pt x="0" y="0"/>
                  </a:lnTo>
                  <a:lnTo>
                    <a:pt x="0" y="2289175"/>
                  </a:lnTo>
                  <a:close/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474832" y="3208401"/>
              <a:ext cx="1406525" cy="1327150"/>
            </a:xfrm>
            <a:custGeom>
              <a:avLst/>
              <a:gdLst/>
              <a:ahLst/>
              <a:cxnLst/>
              <a:rect l="l" t="t" r="r" b="b"/>
              <a:pathLst>
                <a:path w="1406525" h="1327150">
                  <a:moveTo>
                    <a:pt x="742823" y="0"/>
                  </a:moveTo>
                  <a:lnTo>
                    <a:pt x="742823" y="331724"/>
                  </a:lnTo>
                  <a:lnTo>
                    <a:pt x="0" y="331724"/>
                  </a:lnTo>
                  <a:lnTo>
                    <a:pt x="0" y="995044"/>
                  </a:lnTo>
                  <a:lnTo>
                    <a:pt x="742823" y="995044"/>
                  </a:lnTo>
                  <a:lnTo>
                    <a:pt x="742823" y="1326769"/>
                  </a:lnTo>
                  <a:lnTo>
                    <a:pt x="1406144" y="663448"/>
                  </a:lnTo>
                  <a:lnTo>
                    <a:pt x="74282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474832" y="3208401"/>
              <a:ext cx="1406525" cy="1327150"/>
            </a:xfrm>
            <a:custGeom>
              <a:avLst/>
              <a:gdLst/>
              <a:ahLst/>
              <a:cxnLst/>
              <a:rect l="l" t="t" r="r" b="b"/>
              <a:pathLst>
                <a:path w="1406525" h="1327150">
                  <a:moveTo>
                    <a:pt x="0" y="331724"/>
                  </a:moveTo>
                  <a:lnTo>
                    <a:pt x="742823" y="331724"/>
                  </a:lnTo>
                  <a:lnTo>
                    <a:pt x="742823" y="0"/>
                  </a:lnTo>
                  <a:lnTo>
                    <a:pt x="1406144" y="663448"/>
                  </a:lnTo>
                  <a:lnTo>
                    <a:pt x="742823" y="1326769"/>
                  </a:lnTo>
                  <a:lnTo>
                    <a:pt x="742823" y="995044"/>
                  </a:lnTo>
                  <a:lnTo>
                    <a:pt x="0" y="995044"/>
                  </a:lnTo>
                  <a:lnTo>
                    <a:pt x="0" y="331724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 txBox="1"/>
          <p:nvPr/>
        </p:nvSpPr>
        <p:spPr>
          <a:xfrm>
            <a:off x="10756772" y="3667759"/>
            <a:ext cx="513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63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Kota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Lainnya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253860" y="6134176"/>
            <a:ext cx="3824604" cy="342265"/>
            <a:chOff x="253860" y="6134176"/>
            <a:chExt cx="3824604" cy="342265"/>
          </a:xfrm>
        </p:grpSpPr>
        <p:sp>
          <p:nvSpPr>
            <p:cNvPr id="113" name="object 113"/>
            <p:cNvSpPr/>
            <p:nvPr/>
          </p:nvSpPr>
          <p:spPr>
            <a:xfrm>
              <a:off x="268147" y="6152007"/>
              <a:ext cx="1170940" cy="310515"/>
            </a:xfrm>
            <a:custGeom>
              <a:avLst/>
              <a:gdLst/>
              <a:ahLst/>
              <a:cxnLst/>
              <a:rect l="l" t="t" r="r" b="b"/>
              <a:pathLst>
                <a:path w="1170940" h="310514">
                  <a:moveTo>
                    <a:pt x="0" y="310083"/>
                  </a:moveTo>
                  <a:lnTo>
                    <a:pt x="1170520" y="310083"/>
                  </a:lnTo>
                  <a:lnTo>
                    <a:pt x="1170520" y="0"/>
                  </a:lnTo>
                  <a:lnTo>
                    <a:pt x="0" y="0"/>
                  </a:lnTo>
                  <a:lnTo>
                    <a:pt x="0" y="310083"/>
                  </a:lnTo>
                  <a:close/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533778" y="6152819"/>
              <a:ext cx="1266190" cy="306070"/>
            </a:xfrm>
            <a:custGeom>
              <a:avLst/>
              <a:gdLst/>
              <a:ahLst/>
              <a:cxnLst/>
              <a:rect l="l" t="t" r="r" b="b"/>
              <a:pathLst>
                <a:path w="1266189" h="306070">
                  <a:moveTo>
                    <a:pt x="0" y="305727"/>
                  </a:moveTo>
                  <a:lnTo>
                    <a:pt x="1265656" y="305727"/>
                  </a:lnTo>
                  <a:lnTo>
                    <a:pt x="1265656" y="0"/>
                  </a:lnTo>
                  <a:lnTo>
                    <a:pt x="0" y="0"/>
                  </a:lnTo>
                  <a:lnTo>
                    <a:pt x="0" y="305727"/>
                  </a:lnTo>
                  <a:close/>
                </a:path>
              </a:pathLst>
            </a:custGeom>
            <a:ln w="28574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893441" y="6148463"/>
              <a:ext cx="1170940" cy="310515"/>
            </a:xfrm>
            <a:custGeom>
              <a:avLst/>
              <a:gdLst/>
              <a:ahLst/>
              <a:cxnLst/>
              <a:rect l="l" t="t" r="r" b="b"/>
              <a:pathLst>
                <a:path w="1170939" h="310514">
                  <a:moveTo>
                    <a:pt x="0" y="310083"/>
                  </a:moveTo>
                  <a:lnTo>
                    <a:pt x="1170520" y="310083"/>
                  </a:lnTo>
                  <a:lnTo>
                    <a:pt x="1170520" y="0"/>
                  </a:lnTo>
                  <a:lnTo>
                    <a:pt x="0" y="0"/>
                  </a:lnTo>
                  <a:lnTo>
                    <a:pt x="0" y="31008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6" name="object 116"/>
          <p:cNvSpPr txBox="1"/>
          <p:nvPr/>
        </p:nvSpPr>
        <p:spPr>
          <a:xfrm>
            <a:off x="346963" y="323077"/>
            <a:ext cx="8418830" cy="73660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4899025">
              <a:lnSpc>
                <a:spcPct val="100000"/>
              </a:lnSpc>
              <a:spcBef>
                <a:spcPts val="815"/>
              </a:spcBef>
            </a:pPr>
            <a:r>
              <a:rPr sz="2000" b="1" spc="165" dirty="0">
                <a:latin typeface="Cambria"/>
                <a:cs typeface="Cambria"/>
              </a:rPr>
              <a:t>KOTA</a:t>
            </a:r>
            <a:r>
              <a:rPr sz="2000" b="1" spc="210" dirty="0">
                <a:latin typeface="Cambria"/>
                <a:cs typeface="Cambria"/>
              </a:rPr>
              <a:t> </a:t>
            </a:r>
            <a:r>
              <a:rPr sz="2000" b="1" spc="125" dirty="0">
                <a:latin typeface="Cambria"/>
                <a:cs typeface="Cambria"/>
              </a:rPr>
              <a:t>TA</a:t>
            </a:r>
            <a:r>
              <a:rPr sz="2000" b="1" spc="225" dirty="0">
                <a:latin typeface="Cambria"/>
                <a:cs typeface="Cambria"/>
              </a:rPr>
              <a:t> </a:t>
            </a:r>
            <a:r>
              <a:rPr sz="2000" b="1" spc="100" dirty="0">
                <a:latin typeface="Cambria"/>
                <a:cs typeface="Cambria"/>
              </a:rPr>
              <a:t>2025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600" spc="95" dirty="0">
                <a:latin typeface="Cambria"/>
                <a:cs typeface="Cambria"/>
              </a:rPr>
              <a:t>Kemendagri</a:t>
            </a:r>
            <a:r>
              <a:rPr sz="1600" spc="140" dirty="0">
                <a:latin typeface="Cambria"/>
                <a:cs typeface="Cambria"/>
              </a:rPr>
              <a:t> </a:t>
            </a:r>
            <a:r>
              <a:rPr sz="1600" spc="105" dirty="0">
                <a:latin typeface="Cambria"/>
                <a:cs typeface="Cambria"/>
              </a:rPr>
              <a:t>membagi</a:t>
            </a:r>
            <a:r>
              <a:rPr sz="1600" spc="145" dirty="0">
                <a:latin typeface="Cambria"/>
                <a:cs typeface="Cambria"/>
              </a:rPr>
              <a:t> </a:t>
            </a:r>
            <a:r>
              <a:rPr sz="1600" spc="70" dirty="0">
                <a:latin typeface="Cambria"/>
                <a:cs typeface="Cambria"/>
              </a:rPr>
              <a:t>kategori</a:t>
            </a:r>
            <a:r>
              <a:rPr sz="1600" spc="170" dirty="0">
                <a:latin typeface="Cambria"/>
                <a:cs typeface="Cambria"/>
              </a:rPr>
              <a:t> </a:t>
            </a:r>
            <a:r>
              <a:rPr sz="1600" spc="100" dirty="0">
                <a:latin typeface="Cambria"/>
                <a:cs typeface="Cambria"/>
              </a:rPr>
              <a:t>daerah</a:t>
            </a:r>
            <a:r>
              <a:rPr sz="1600" spc="170" dirty="0">
                <a:latin typeface="Cambria"/>
                <a:cs typeface="Cambria"/>
              </a:rPr>
              <a:t> </a:t>
            </a:r>
            <a:r>
              <a:rPr sz="1600" spc="105" dirty="0">
                <a:latin typeface="Cambria"/>
                <a:cs typeface="Cambria"/>
              </a:rPr>
              <a:t>berdasarkan</a:t>
            </a:r>
            <a:r>
              <a:rPr sz="1600" spc="160" dirty="0">
                <a:latin typeface="Cambria"/>
                <a:cs typeface="Cambria"/>
              </a:rPr>
              <a:t> </a:t>
            </a:r>
            <a:r>
              <a:rPr sz="1600" spc="110" dirty="0">
                <a:latin typeface="Cambria"/>
                <a:cs typeface="Cambria"/>
              </a:rPr>
              <a:t>kapasitas</a:t>
            </a:r>
            <a:r>
              <a:rPr sz="1600" spc="200" dirty="0">
                <a:latin typeface="Cambria"/>
                <a:cs typeface="Cambria"/>
              </a:rPr>
              <a:t> </a:t>
            </a:r>
            <a:r>
              <a:rPr sz="1600" spc="130" dirty="0">
                <a:latin typeface="Cambria"/>
                <a:cs typeface="Cambria"/>
              </a:rPr>
              <a:t>keuangan</a:t>
            </a:r>
            <a:r>
              <a:rPr sz="1600" spc="190" dirty="0">
                <a:latin typeface="Cambria"/>
                <a:cs typeface="Cambria"/>
              </a:rPr>
              <a:t> </a:t>
            </a:r>
            <a:r>
              <a:rPr sz="1600" spc="80" dirty="0">
                <a:latin typeface="Cambria"/>
                <a:cs typeface="Cambria"/>
              </a:rPr>
              <a:t>fiskal</a:t>
            </a:r>
            <a:r>
              <a:rPr sz="1600" spc="165" dirty="0">
                <a:latin typeface="Cambria"/>
                <a:cs typeface="Cambria"/>
              </a:rPr>
              <a:t> </a:t>
            </a:r>
            <a:r>
              <a:rPr sz="1600" spc="80" dirty="0">
                <a:latin typeface="Cambria"/>
                <a:cs typeface="Cambria"/>
              </a:rPr>
              <a:t>yaitu: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4929885" y="6227965"/>
            <a:ext cx="1999614" cy="18351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50" b="1" spc="65" dirty="0">
                <a:latin typeface="Cambria"/>
                <a:cs typeface="Cambria"/>
              </a:rPr>
              <a:t>PENDAPATAN</a:t>
            </a:r>
            <a:r>
              <a:rPr sz="1050" b="1" spc="125" dirty="0">
                <a:latin typeface="Cambria"/>
                <a:cs typeface="Cambria"/>
              </a:rPr>
              <a:t> </a:t>
            </a:r>
            <a:r>
              <a:rPr sz="1050" b="1" spc="85" dirty="0">
                <a:latin typeface="Cambria"/>
                <a:cs typeface="Cambria"/>
              </a:rPr>
              <a:t>ASLI</a:t>
            </a:r>
            <a:r>
              <a:rPr sz="1050" b="1" spc="130" dirty="0">
                <a:latin typeface="Cambria"/>
                <a:cs typeface="Cambria"/>
              </a:rPr>
              <a:t> </a:t>
            </a:r>
            <a:r>
              <a:rPr sz="1050" b="1" spc="75" dirty="0">
                <a:latin typeface="Cambria"/>
                <a:cs typeface="Cambria"/>
              </a:rPr>
              <a:t>DAERAH</a:t>
            </a:r>
            <a:endParaRPr sz="1050">
              <a:latin typeface="Cambria"/>
              <a:cs typeface="Cambria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761223" y="6227965"/>
            <a:ext cx="1803400" cy="18351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50" b="1" spc="65" dirty="0">
                <a:latin typeface="Cambria"/>
                <a:cs typeface="Cambria"/>
              </a:rPr>
              <a:t>PENDAPATAN</a:t>
            </a:r>
            <a:r>
              <a:rPr sz="1050" b="1" spc="114" dirty="0">
                <a:latin typeface="Cambria"/>
                <a:cs typeface="Cambria"/>
              </a:rPr>
              <a:t> </a:t>
            </a:r>
            <a:r>
              <a:rPr sz="1050" b="1" spc="95" dirty="0">
                <a:latin typeface="Cambria"/>
                <a:cs typeface="Cambria"/>
              </a:rPr>
              <a:t>TRANSFER</a:t>
            </a:r>
            <a:endParaRPr sz="1050">
              <a:latin typeface="Cambria"/>
              <a:cs typeface="Cambria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35355" y="6233261"/>
            <a:ext cx="8350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dirty="0">
                <a:latin typeface="Calibri"/>
                <a:cs typeface="Calibri"/>
              </a:rPr>
              <a:t>FISKAL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KUAT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656969" y="6233871"/>
            <a:ext cx="101726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dirty="0">
                <a:latin typeface="Calibri"/>
                <a:cs typeface="Calibri"/>
              </a:rPr>
              <a:t>FISKAL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SEDANG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3006344" y="6229603"/>
            <a:ext cx="94424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dirty="0">
                <a:latin typeface="Calibri"/>
                <a:cs typeface="Calibri"/>
              </a:rPr>
              <a:t>FISKAL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LEMAH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sldNum" sz="quarter" idx="7"/>
          </p:nvPr>
        </p:nvSpPr>
        <p:spPr>
          <a:xfrm>
            <a:off x="11475973" y="6501656"/>
            <a:ext cx="631190" cy="375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27559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lang="en-ID" spc="-50" smtClean="0"/>
              <a:pPr marL="275590">
                <a:lnSpc>
                  <a:spcPct val="100000"/>
                </a:lnSpc>
                <a:spcBef>
                  <a:spcPts val="280"/>
                </a:spcBef>
              </a:pPr>
              <a:t>42</a:t>
            </a:fld>
            <a:endParaRPr spc="-25" dirty="0">
              <a:solidFill>
                <a:srgbClr val="000000"/>
              </a:solidFill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966622" y="6649694"/>
            <a:ext cx="702945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9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kemendagri.go.id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2149601" y="6655486"/>
            <a:ext cx="615315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9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Kemendagri_RI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3174238" y="6655486"/>
            <a:ext cx="492759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9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Kemendagri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057015" y="6654647"/>
            <a:ext cx="493395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9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Kemendagri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095494" y="6695795"/>
            <a:ext cx="318008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00"/>
              </a:lnSpc>
            </a:pP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Sumber</a:t>
            </a:r>
            <a:r>
              <a:rPr sz="850" b="1" spc="50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data</a:t>
            </a:r>
            <a:r>
              <a:rPr sz="850" b="1" spc="10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:</a:t>
            </a:r>
            <a:r>
              <a:rPr sz="850" b="1" spc="2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546</a:t>
            </a:r>
            <a:r>
              <a:rPr sz="850" b="1" spc="4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Daerah,</a:t>
            </a:r>
            <a:r>
              <a:rPr sz="850" b="1" spc="1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SIPD,</a:t>
            </a:r>
            <a:r>
              <a:rPr sz="850" b="1" spc="50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Ditjen</a:t>
            </a:r>
            <a:r>
              <a:rPr sz="850" b="1" spc="50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Bina</a:t>
            </a:r>
            <a:r>
              <a:rPr sz="850" b="1" spc="40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Keuangan</a:t>
            </a:r>
            <a:r>
              <a:rPr sz="850" b="1" spc="4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FEC00"/>
                </a:solidFill>
                <a:latin typeface="Calibri"/>
                <a:cs typeface="Calibri"/>
              </a:rPr>
              <a:t>Daerah,</a:t>
            </a:r>
            <a:r>
              <a:rPr sz="850" b="1" spc="15" dirty="0">
                <a:solidFill>
                  <a:srgbClr val="FFEC00"/>
                </a:solidFill>
                <a:latin typeface="Calibri"/>
                <a:cs typeface="Calibri"/>
              </a:rPr>
              <a:t> </a:t>
            </a:r>
            <a:r>
              <a:rPr sz="850" b="1" spc="-10" dirty="0">
                <a:solidFill>
                  <a:srgbClr val="FFEC00"/>
                </a:solidFill>
                <a:latin typeface="Calibri"/>
                <a:cs typeface="Calibri"/>
              </a:rPr>
              <a:t>2025.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31">
            <a:extLst>
              <a:ext uri="{FF2B5EF4-FFF2-40B4-BE49-F238E27FC236}">
                <a16:creationId xmlns:a16="http://schemas.microsoft.com/office/drawing/2014/main" id="{E27809D5-E1BC-0151-B08A-31BAFB1FC40E}"/>
              </a:ext>
            </a:extLst>
          </p:cNvPr>
          <p:cNvSpPr txBox="1">
            <a:spLocks/>
          </p:cNvSpPr>
          <p:nvPr/>
        </p:nvSpPr>
        <p:spPr>
          <a:xfrm>
            <a:off x="11475973" y="6434469"/>
            <a:ext cx="631190" cy="31290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>
              <a:spcBef>
                <a:spcPts val="280"/>
              </a:spcBef>
              <a:defRPr/>
            </a:pPr>
            <a:fld id="{81D60167-4931-47E6-BA6A-407CBD079E47}" type="slidenum">
              <a:rPr lang="en-ID" kern="0" spc="-50" smtClean="0">
                <a:latin typeface="Arial Black"/>
              </a:rPr>
              <a:pPr marL="275590">
                <a:spcBef>
                  <a:spcPts val="280"/>
                </a:spcBef>
                <a:defRPr/>
              </a:pPr>
              <a:t>42</a:t>
            </a:fld>
            <a:endParaRPr lang="en-ID" kern="0" spc="-50" dirty="0">
              <a:latin typeface="Arial Black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BB1B8-2F04-DCAD-2914-71D534696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397AA03B-30E7-1FAD-3CE4-4FCD2E825471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object 29">
            <a:extLst>
              <a:ext uri="{FF2B5EF4-FFF2-40B4-BE49-F238E27FC236}">
                <a16:creationId xmlns:a16="http://schemas.microsoft.com/office/drawing/2014/main" id="{BB4CC170-237F-8ABC-FBC4-F3D090572699}"/>
              </a:ext>
            </a:extLst>
          </p:cNvPr>
          <p:cNvSpPr/>
          <p:nvPr/>
        </p:nvSpPr>
        <p:spPr>
          <a:xfrm>
            <a:off x="5757192" y="1213536"/>
            <a:ext cx="6270750" cy="5074218"/>
          </a:xfrm>
          <a:custGeom>
            <a:avLst/>
            <a:gdLst/>
            <a:ahLst/>
            <a:cxnLst/>
            <a:rect l="l" t="t" r="r" b="b"/>
            <a:pathLst>
              <a:path w="2989579" h="2504440">
                <a:moveTo>
                  <a:pt x="0" y="2504440"/>
                </a:moveTo>
                <a:lnTo>
                  <a:pt x="2989579" y="2504440"/>
                </a:lnTo>
                <a:lnTo>
                  <a:pt x="2989579" y="0"/>
                </a:lnTo>
                <a:lnTo>
                  <a:pt x="0" y="0"/>
                </a:lnTo>
                <a:lnTo>
                  <a:pt x="0" y="250444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2F1F7-170F-9EBD-0738-F3FBF7613270}"/>
              </a:ext>
            </a:extLst>
          </p:cNvPr>
          <p:cNvSpPr txBox="1"/>
          <p:nvPr/>
        </p:nvSpPr>
        <p:spPr>
          <a:xfrm>
            <a:off x="5803318" y="1672681"/>
            <a:ext cx="6100318" cy="489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Meningkatkan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penerimaan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daerah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melalui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perencanaan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yang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lebih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baik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;</a:t>
            </a:r>
          </a:p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Melakukan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efisiensi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administrasi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menekan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biaya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pemungutan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;</a:t>
            </a:r>
          </a:p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Mendorong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berkembangnya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lebih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banyak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sektor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swasta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melalui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pemberian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kemudahan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perizinan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,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menjamin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keamanan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iklim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kondusif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untuk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berinvestasi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di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daerah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; </a:t>
            </a:r>
          </a:p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Membangun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sarana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prasarana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pendukung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layanan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digital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;</a:t>
            </a:r>
          </a:p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Meningkatkan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edukasi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sosialisasi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kepatuhan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kepada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para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wajib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pajak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daerah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/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wajib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retribusi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daerah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;</a:t>
            </a:r>
          </a:p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Meningkatkan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pengawasan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memberikan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sanksi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yang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tegas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dengan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melibatkan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i="1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stakeholders 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terkait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(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Kepolisian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,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Kejaksaan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, KPK dan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aparat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penegak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hukum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lainnya</a:t>
            </a:r>
            <a:r>
              <a:rPr lang="en-US" sz="1100" dirty="0">
                <a:highlight>
                  <a:srgbClr val="FFFF00"/>
                </a:highlight>
                <a:latin typeface="Arima Koshi" pitchFamily="2" charset="77"/>
                <a:cs typeface="Arima Koshi" pitchFamily="2" charset="77"/>
              </a:rPr>
              <a:t>);</a:t>
            </a:r>
          </a:p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Memperkuat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proses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mulai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dari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pendaftaran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,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pendataan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,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pemungutan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,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penagihan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,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pemeriksaan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penilaian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terhadap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objek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pajak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daerah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/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retribusi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daerah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;</a:t>
            </a:r>
          </a:p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Membangun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sistem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pembayaran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berbasis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teknologi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informasi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;</a:t>
            </a:r>
          </a:p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Meningkatkan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kapasitas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sumber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daya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manusia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;</a:t>
            </a:r>
          </a:p>
          <a:p>
            <a:pPr marL="266713" indent="-266713" algn="just">
              <a:lnSpc>
                <a:spcPct val="150000"/>
              </a:lnSpc>
              <a:buFontTx/>
              <a:buAutoNum type="arabicPeriod"/>
            </a:pP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Pemerintah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daerah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memberikan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penghargaan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kepada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wajib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pajak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retribusi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sebagai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wujud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apresiasi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diharapkan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menginspirasi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para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wajib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pajak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lainnya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untuk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taat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tepat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dalam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pembayaran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pajak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daerah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dan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retribusi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 </a:t>
            </a:r>
            <a:r>
              <a:rPr lang="en-US" sz="1100" dirty="0" err="1">
                <a:latin typeface="Arima Koshi" pitchFamily="2" charset="77"/>
                <a:cs typeface="Arima Koshi" pitchFamily="2" charset="77"/>
              </a:rPr>
              <a:t>daerah</a:t>
            </a:r>
            <a:r>
              <a:rPr lang="en-US" sz="1100" dirty="0">
                <a:latin typeface="Arima Koshi" pitchFamily="2" charset="77"/>
                <a:cs typeface="Arima Koshi" pitchFamily="2" charset="77"/>
              </a:rPr>
              <a:t>;</a:t>
            </a:r>
          </a:p>
          <a:p>
            <a:pPr marL="266713" indent="-266713" algn="just">
              <a:lnSpc>
                <a:spcPct val="150000"/>
              </a:lnSpc>
              <a:buAutoNum type="arabicPeriod"/>
            </a:pP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P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emerintah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P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usat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m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emberikan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highlight>
                  <a:srgbClr val="FFFF00"/>
                </a:highlight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penghargaan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bagi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pemerintah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daerah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yang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dinilai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optimal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dalam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meningkatkan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penerimaan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pajak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daerah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dan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retribusi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daerah</a:t>
            </a:r>
            <a:r>
              <a:rPr lang="en-US" sz="1100" dirty="0">
                <a:solidFill>
                  <a:prstClr val="black"/>
                </a:solidFill>
                <a:latin typeface="Arima Koshi" pitchFamily="2" charset="77"/>
                <a:ea typeface="Calibri" panose="020F0502020204030204" pitchFamily="34" charset="0"/>
                <a:cs typeface="Arima Koshi" pitchFamily="2" charset="77"/>
              </a:rPr>
              <a:t>.</a:t>
            </a:r>
          </a:p>
          <a:p>
            <a:pPr marL="342917" indent="-342917" algn="just">
              <a:lnSpc>
                <a:spcPct val="150000"/>
              </a:lnSpc>
              <a:buAutoNum type="arabicPeriod"/>
            </a:pPr>
            <a:endParaRPr lang="en-US" sz="1100" dirty="0">
              <a:latin typeface="Arima Koshi" pitchFamily="2" charset="77"/>
              <a:cs typeface="Arima Koshi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F1D56-E1FE-4334-F584-2B3438DFD246}"/>
              </a:ext>
            </a:extLst>
          </p:cNvPr>
          <p:cNvSpPr txBox="1"/>
          <p:nvPr/>
        </p:nvSpPr>
        <p:spPr>
          <a:xfrm>
            <a:off x="5999316" y="1300484"/>
            <a:ext cx="5904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Hal-</a:t>
            </a:r>
            <a:r>
              <a:rPr lang="en-US" sz="1400" dirty="0" err="1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hal</a:t>
            </a:r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yang </a:t>
            </a:r>
            <a:r>
              <a:rPr lang="en-US" sz="1400" dirty="0" err="1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perlu</a:t>
            </a:r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</a:t>
            </a:r>
            <a:r>
              <a:rPr lang="en-US" sz="1400" dirty="0" err="1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diperhatikan</a:t>
            </a:r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</a:t>
            </a:r>
            <a:r>
              <a:rPr lang="en-US" sz="1400" dirty="0" err="1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dalam</a:t>
            </a:r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</a:t>
            </a:r>
            <a:r>
              <a:rPr lang="en-US" sz="1400" dirty="0" err="1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meningkatkan</a:t>
            </a:r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PDRD: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A0BBB-4749-4B14-8B58-AC4DB5576B78}"/>
              </a:ext>
            </a:extLst>
          </p:cNvPr>
          <p:cNvSpPr txBox="1"/>
          <p:nvPr/>
        </p:nvSpPr>
        <p:spPr>
          <a:xfrm>
            <a:off x="305437" y="1406416"/>
            <a:ext cx="5061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Kontribusi</a:t>
            </a:r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Pajak Daerah dan </a:t>
            </a:r>
            <a:r>
              <a:rPr lang="en-US" sz="1400" dirty="0" err="1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Retribusi</a:t>
            </a:r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Daerah (PDRD) </a:t>
            </a:r>
            <a:r>
              <a:rPr lang="en-US" sz="1400" dirty="0" err="1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Terhadap</a:t>
            </a:r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Total </a:t>
            </a:r>
            <a:r>
              <a:rPr lang="en-US" sz="1400" dirty="0" err="1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Pendapatan</a:t>
            </a:r>
            <a:r>
              <a:rPr lang="en-US" sz="1400" dirty="0">
                <a:highlight>
                  <a:srgbClr val="FFFF00"/>
                </a:highlight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Daerah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22172-5A89-2110-CD2E-E18527969B9F}"/>
              </a:ext>
            </a:extLst>
          </p:cNvPr>
          <p:cNvSpPr txBox="1"/>
          <p:nvPr/>
        </p:nvSpPr>
        <p:spPr>
          <a:xfrm>
            <a:off x="3172473" y="413087"/>
            <a:ext cx="692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UPAYA PENINGKATAN KAPASITAS FISKAL DAERAH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DE7A5BF-698D-58D3-2A95-825E150E73DA}"/>
              </a:ext>
            </a:extLst>
          </p:cNvPr>
          <p:cNvGraphicFramePr>
            <a:graphicFrameLocks/>
          </p:cNvGraphicFramePr>
          <p:nvPr/>
        </p:nvGraphicFramePr>
        <p:xfrm>
          <a:off x="196631" y="2049796"/>
          <a:ext cx="5372611" cy="220704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068823">
                  <a:extLst>
                    <a:ext uri="{9D8B030D-6E8A-4147-A177-3AD203B41FA5}">
                      <a16:colId xmlns:a16="http://schemas.microsoft.com/office/drawing/2014/main" val="1255586840"/>
                    </a:ext>
                  </a:extLst>
                </a:gridCol>
                <a:gridCol w="1591813">
                  <a:extLst>
                    <a:ext uri="{9D8B030D-6E8A-4147-A177-3AD203B41FA5}">
                      <a16:colId xmlns:a16="http://schemas.microsoft.com/office/drawing/2014/main" val="1345862542"/>
                    </a:ext>
                  </a:extLst>
                </a:gridCol>
                <a:gridCol w="1709724">
                  <a:extLst>
                    <a:ext uri="{9D8B030D-6E8A-4147-A177-3AD203B41FA5}">
                      <a16:colId xmlns:a16="http://schemas.microsoft.com/office/drawing/2014/main" val="97487488"/>
                    </a:ext>
                  </a:extLst>
                </a:gridCol>
                <a:gridCol w="1002251">
                  <a:extLst>
                    <a:ext uri="{9D8B030D-6E8A-4147-A177-3AD203B41FA5}">
                      <a16:colId xmlns:a16="http://schemas.microsoft.com/office/drawing/2014/main" val="3614172362"/>
                    </a:ext>
                  </a:extLst>
                </a:gridCol>
              </a:tblGrid>
              <a:tr h="5182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gency FB" panose="020B0503020202020204" pitchFamily="34" charset="0"/>
                        </a:rPr>
                        <a:t>TAHUN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gency FB" panose="020B0503020202020204" pitchFamily="34" charset="0"/>
                        </a:rPr>
                        <a:t>TOTAL PENDAPATAN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gency FB" panose="020B0503020202020204" pitchFamily="34" charset="0"/>
                        </a:rPr>
                        <a:t>REALISASI PDRD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gency FB" panose="020B0503020202020204" pitchFamily="34" charset="0"/>
                        </a:rPr>
                        <a:t>PERSENTASE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622020057"/>
                  </a:ext>
                </a:extLst>
              </a:tr>
              <a:tr h="56293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dirty="0">
                          <a:latin typeface="Agency FB" panose="020B0503020202020204" pitchFamily="34" charset="0"/>
                        </a:rPr>
                        <a:t>2022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 Rp 1.168.956.064.308.230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 Rp 246.533.471.941.220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gency FB" panose="020B0503020202020204" pitchFamily="34" charset="0"/>
                        </a:rPr>
                        <a:t>21,09%</a:t>
                      </a:r>
                      <a:endParaRPr lang="en-US" sz="1100" b="1" dirty="0">
                        <a:latin typeface="Agency FB" panose="020B0503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200063092"/>
                  </a:ext>
                </a:extLst>
              </a:tr>
              <a:tr h="56293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dirty="0">
                          <a:latin typeface="Agency FB" panose="020B0503020202020204" pitchFamily="34" charset="0"/>
                        </a:rPr>
                        <a:t>2023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 Rp 1.238.798.330.570.400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 Rp 267.451.591.705.359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gency FB" panose="020B0503020202020204" pitchFamily="34" charset="0"/>
                        </a:rPr>
                        <a:t>21,59%</a:t>
                      </a:r>
                      <a:endParaRPr lang="en-US" sz="1100" b="1" dirty="0">
                        <a:latin typeface="Agency FB" panose="020B0503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74207169"/>
                  </a:ext>
                </a:extLst>
              </a:tr>
              <a:tr h="56293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dirty="0">
                          <a:latin typeface="Agency FB" panose="020B0503020202020204" pitchFamily="34" charset="0"/>
                        </a:rPr>
                        <a:t>2024*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Rp 1.136.536.732.392.940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Rp 273.920.050.463.751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dirty="0">
                          <a:latin typeface="Agency FB" panose="020B0503020202020204" pitchFamily="34" charset="0"/>
                        </a:rPr>
                        <a:t>24,10%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6284221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241579A-D8D7-CBB8-B70A-F14FC76C045E}"/>
              </a:ext>
            </a:extLst>
          </p:cNvPr>
          <p:cNvSpPr txBox="1"/>
          <p:nvPr/>
        </p:nvSpPr>
        <p:spPr>
          <a:xfrm>
            <a:off x="120529" y="4307474"/>
            <a:ext cx="24694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*Data per </a:t>
            </a:r>
            <a:r>
              <a:rPr lang="en-US" sz="1050" i="1" dirty="0" err="1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tanggal</a:t>
            </a:r>
            <a:r>
              <a:rPr lang="en-US" sz="1050" i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16 April 2024</a:t>
            </a:r>
          </a:p>
        </p:txBody>
      </p:sp>
    </p:spTree>
    <p:extLst>
      <p:ext uri="{BB962C8B-B14F-4D97-AF65-F5344CB8AC3E}">
        <p14:creationId xmlns:p14="http://schemas.microsoft.com/office/powerpoint/2010/main" val="3403437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FE092-6470-E9B2-59D6-F3CE3BB40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97E54B18-D570-E286-AF36-7135B3992D8A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340DF03-D390-CD16-610D-5BD2B08649EC}"/>
              </a:ext>
            </a:extLst>
          </p:cNvPr>
          <p:cNvSpPr txBox="1"/>
          <p:nvPr/>
        </p:nvSpPr>
        <p:spPr>
          <a:xfrm>
            <a:off x="1721817" y="141821"/>
            <a:ext cx="8150331" cy="80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4000" b="1" dirty="0" err="1">
                <a:solidFill>
                  <a:srgbClr val="02757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Pengertian</a:t>
            </a:r>
            <a:r>
              <a:rPr lang="en-US" sz="4000" b="1" dirty="0">
                <a:solidFill>
                  <a:srgbClr val="02757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BARANG MILIK DAERAH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B153E7A0-8121-288B-2944-DA9DF988792A}"/>
              </a:ext>
            </a:extLst>
          </p:cNvPr>
          <p:cNvGrpSpPr/>
          <p:nvPr/>
        </p:nvGrpSpPr>
        <p:grpSpPr>
          <a:xfrm>
            <a:off x="1578235" y="5023577"/>
            <a:ext cx="977023" cy="989872"/>
            <a:chOff x="0" y="0"/>
            <a:chExt cx="1546021" cy="1566353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0A89E368-D7C2-6CE4-A216-91573F8AEA89}"/>
                </a:ext>
              </a:extLst>
            </p:cNvPr>
            <p:cNvSpPr/>
            <p:nvPr/>
          </p:nvSpPr>
          <p:spPr>
            <a:xfrm>
              <a:off x="0" y="0"/>
              <a:ext cx="1546021" cy="1566353"/>
            </a:xfrm>
            <a:custGeom>
              <a:avLst/>
              <a:gdLst/>
              <a:ahLst/>
              <a:cxnLst/>
              <a:rect l="l" t="t" r="r" b="b"/>
              <a:pathLst>
                <a:path w="1546021" h="1566353">
                  <a:moveTo>
                    <a:pt x="0" y="0"/>
                  </a:moveTo>
                  <a:lnTo>
                    <a:pt x="1546021" y="0"/>
                  </a:lnTo>
                  <a:lnTo>
                    <a:pt x="1546021" y="1566353"/>
                  </a:lnTo>
                  <a:lnTo>
                    <a:pt x="0" y="1566353"/>
                  </a:lnTo>
                  <a:close/>
                </a:path>
              </a:pathLst>
            </a:custGeom>
            <a:solidFill>
              <a:srgbClr val="4077C9"/>
            </a:solidFill>
          </p:spPr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0898EF50-B950-E058-CA40-91159BB65A6F}"/>
                </a:ext>
              </a:extLst>
            </p:cNvPr>
            <p:cNvSpPr txBox="1"/>
            <p:nvPr/>
          </p:nvSpPr>
          <p:spPr>
            <a:xfrm>
              <a:off x="0" y="-38100"/>
              <a:ext cx="1546021" cy="16044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E52B8EE2-0DDC-3A49-D192-E78307633FDF}"/>
              </a:ext>
            </a:extLst>
          </p:cNvPr>
          <p:cNvGrpSpPr/>
          <p:nvPr/>
        </p:nvGrpSpPr>
        <p:grpSpPr>
          <a:xfrm>
            <a:off x="257471" y="1898714"/>
            <a:ext cx="4399727" cy="903590"/>
            <a:chOff x="0" y="0"/>
            <a:chExt cx="4796406" cy="985058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8117533-7A67-A3E8-9B7A-3FAE0B70E500}"/>
                </a:ext>
              </a:extLst>
            </p:cNvPr>
            <p:cNvSpPr/>
            <p:nvPr/>
          </p:nvSpPr>
          <p:spPr>
            <a:xfrm>
              <a:off x="0" y="0"/>
              <a:ext cx="4796406" cy="985058"/>
            </a:xfrm>
            <a:custGeom>
              <a:avLst/>
              <a:gdLst/>
              <a:ahLst/>
              <a:cxnLst/>
              <a:rect l="l" t="t" r="r" b="b"/>
              <a:pathLst>
                <a:path w="4796406" h="985058">
                  <a:moveTo>
                    <a:pt x="0" y="0"/>
                  </a:moveTo>
                  <a:lnTo>
                    <a:pt x="4796406" y="0"/>
                  </a:lnTo>
                  <a:lnTo>
                    <a:pt x="4796406" y="985058"/>
                  </a:lnTo>
                  <a:lnTo>
                    <a:pt x="0" y="985058"/>
                  </a:lnTo>
                  <a:close/>
                </a:path>
              </a:pathLst>
            </a:custGeom>
            <a:solidFill>
              <a:srgbClr val="ADADAD">
                <a:alpha val="40000"/>
              </a:srgbClr>
            </a:solidFill>
          </p:spPr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8D5EB88D-7B99-4F2F-337F-503B25AAE11C}"/>
                </a:ext>
              </a:extLst>
            </p:cNvPr>
            <p:cNvSpPr txBox="1"/>
            <p:nvPr/>
          </p:nvSpPr>
          <p:spPr>
            <a:xfrm>
              <a:off x="0" y="-38100"/>
              <a:ext cx="4796406" cy="10231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id="{E217652C-D592-D80D-C745-F943DE78B66D}"/>
              </a:ext>
            </a:extLst>
          </p:cNvPr>
          <p:cNvGrpSpPr/>
          <p:nvPr/>
        </p:nvGrpSpPr>
        <p:grpSpPr>
          <a:xfrm>
            <a:off x="1175662" y="6013450"/>
            <a:ext cx="402572" cy="384369"/>
            <a:chOff x="0" y="0"/>
            <a:chExt cx="637021" cy="608218"/>
          </a:xfrm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CDFFDF5-3F95-3BF9-7821-814D9293A594}"/>
                </a:ext>
              </a:extLst>
            </p:cNvPr>
            <p:cNvSpPr/>
            <p:nvPr/>
          </p:nvSpPr>
          <p:spPr>
            <a:xfrm>
              <a:off x="0" y="0"/>
              <a:ext cx="637021" cy="608218"/>
            </a:xfrm>
            <a:custGeom>
              <a:avLst/>
              <a:gdLst/>
              <a:ahLst/>
              <a:cxnLst/>
              <a:rect l="l" t="t" r="r" b="b"/>
              <a:pathLst>
                <a:path w="637021" h="608218">
                  <a:moveTo>
                    <a:pt x="0" y="0"/>
                  </a:moveTo>
                  <a:lnTo>
                    <a:pt x="637021" y="0"/>
                  </a:lnTo>
                  <a:lnTo>
                    <a:pt x="637021" y="608218"/>
                  </a:lnTo>
                  <a:lnTo>
                    <a:pt x="0" y="608218"/>
                  </a:lnTo>
                  <a:close/>
                </a:path>
              </a:pathLst>
            </a:custGeom>
            <a:solidFill>
              <a:srgbClr val="4077C9"/>
            </a:solidFill>
          </p:spPr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7A43C83E-6D10-467B-5194-DF33BF723CBB}"/>
                </a:ext>
              </a:extLst>
            </p:cNvPr>
            <p:cNvSpPr txBox="1"/>
            <p:nvPr/>
          </p:nvSpPr>
          <p:spPr>
            <a:xfrm>
              <a:off x="0" y="-38100"/>
              <a:ext cx="637021" cy="6463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6" name="Group 17">
            <a:extLst>
              <a:ext uri="{FF2B5EF4-FFF2-40B4-BE49-F238E27FC236}">
                <a16:creationId xmlns:a16="http://schemas.microsoft.com/office/drawing/2014/main" id="{72AE93DB-A47E-A10A-F754-149E212A14E7}"/>
              </a:ext>
            </a:extLst>
          </p:cNvPr>
          <p:cNvGrpSpPr/>
          <p:nvPr/>
        </p:nvGrpSpPr>
        <p:grpSpPr>
          <a:xfrm>
            <a:off x="6790862" y="1941131"/>
            <a:ext cx="4348194" cy="868493"/>
            <a:chOff x="0" y="0"/>
            <a:chExt cx="4740226" cy="946796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44D4C47-7817-93DC-16D8-D81680284B46}"/>
                </a:ext>
              </a:extLst>
            </p:cNvPr>
            <p:cNvSpPr/>
            <p:nvPr/>
          </p:nvSpPr>
          <p:spPr>
            <a:xfrm>
              <a:off x="0" y="0"/>
              <a:ext cx="4740226" cy="946796"/>
            </a:xfrm>
            <a:custGeom>
              <a:avLst/>
              <a:gdLst/>
              <a:ahLst/>
              <a:cxnLst/>
              <a:rect l="l" t="t" r="r" b="b"/>
              <a:pathLst>
                <a:path w="4740226" h="946796">
                  <a:moveTo>
                    <a:pt x="0" y="0"/>
                  </a:moveTo>
                  <a:lnTo>
                    <a:pt x="4740226" y="0"/>
                  </a:lnTo>
                  <a:lnTo>
                    <a:pt x="4740226" y="946796"/>
                  </a:lnTo>
                  <a:lnTo>
                    <a:pt x="0" y="946796"/>
                  </a:lnTo>
                  <a:close/>
                </a:path>
              </a:pathLst>
            </a:custGeom>
            <a:solidFill>
              <a:srgbClr val="ADADAD">
                <a:alpha val="40000"/>
              </a:srgbClr>
            </a:solidFill>
          </p:spPr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03AACCA9-FFBE-B04D-EA09-9A1F20CEFC51}"/>
                </a:ext>
              </a:extLst>
            </p:cNvPr>
            <p:cNvSpPr txBox="1"/>
            <p:nvPr/>
          </p:nvSpPr>
          <p:spPr>
            <a:xfrm>
              <a:off x="0" y="-38100"/>
              <a:ext cx="4740226" cy="9848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9" name="Freeform 20">
            <a:extLst>
              <a:ext uri="{FF2B5EF4-FFF2-40B4-BE49-F238E27FC236}">
                <a16:creationId xmlns:a16="http://schemas.microsoft.com/office/drawing/2014/main" id="{32949F33-7BD5-D435-6D84-198B9676A52A}"/>
              </a:ext>
            </a:extLst>
          </p:cNvPr>
          <p:cNvSpPr/>
          <p:nvPr/>
        </p:nvSpPr>
        <p:spPr>
          <a:xfrm>
            <a:off x="5732493" y="1875644"/>
            <a:ext cx="829768" cy="800726"/>
          </a:xfrm>
          <a:custGeom>
            <a:avLst/>
            <a:gdLst/>
            <a:ahLst/>
            <a:cxnLst/>
            <a:rect l="l" t="t" r="r" b="b"/>
            <a:pathLst>
              <a:path w="1244652" h="1201089">
                <a:moveTo>
                  <a:pt x="0" y="0"/>
                </a:moveTo>
                <a:lnTo>
                  <a:pt x="1244652" y="0"/>
                </a:lnTo>
                <a:lnTo>
                  <a:pt x="1244652" y="1201089"/>
                </a:lnTo>
                <a:lnTo>
                  <a:pt x="0" y="1201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04933856-9F26-C30F-A8DF-8AFF27FC4E22}"/>
              </a:ext>
            </a:extLst>
          </p:cNvPr>
          <p:cNvSpPr/>
          <p:nvPr/>
        </p:nvSpPr>
        <p:spPr>
          <a:xfrm>
            <a:off x="4825759" y="1901794"/>
            <a:ext cx="678360" cy="706318"/>
          </a:xfrm>
          <a:custGeom>
            <a:avLst/>
            <a:gdLst/>
            <a:ahLst/>
            <a:cxnLst/>
            <a:rect l="l" t="t" r="r" b="b"/>
            <a:pathLst>
              <a:path w="1017540" h="1059477">
                <a:moveTo>
                  <a:pt x="0" y="0"/>
                </a:moveTo>
                <a:lnTo>
                  <a:pt x="1017540" y="0"/>
                </a:lnTo>
                <a:lnTo>
                  <a:pt x="1017540" y="1059477"/>
                </a:lnTo>
                <a:lnTo>
                  <a:pt x="0" y="105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2C07C04-3022-914B-61C6-4FE7118B8705}"/>
              </a:ext>
            </a:extLst>
          </p:cNvPr>
          <p:cNvSpPr txBox="1"/>
          <p:nvPr/>
        </p:nvSpPr>
        <p:spPr>
          <a:xfrm>
            <a:off x="229357" y="856493"/>
            <a:ext cx="11747141" cy="2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7"/>
              </a:lnSpc>
            </a:pPr>
            <a:r>
              <a:rPr lang="en-US" sz="1733" b="1" spc="-39" dirty="0" err="1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Pasal</a:t>
            </a:r>
            <a:r>
              <a:rPr lang="en-US" sz="1733" b="1" spc="-39" dirty="0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 </a:t>
            </a:r>
            <a:r>
              <a:rPr lang="en-US" sz="1733" b="1" spc="-39" dirty="0" err="1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angka</a:t>
            </a:r>
            <a:r>
              <a:rPr lang="en-US" sz="1733" b="1" spc="-39" dirty="0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16 dan </a:t>
            </a:r>
            <a:r>
              <a:rPr lang="en-US" sz="1733" b="1" spc="-39" dirty="0" err="1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Pasal</a:t>
            </a:r>
            <a:r>
              <a:rPr lang="en-US" sz="1733" b="1" spc="-39" dirty="0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6 </a:t>
            </a:r>
            <a:r>
              <a:rPr lang="en-US" sz="1733" b="1" spc="-39" dirty="0" err="1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Permendagri</a:t>
            </a:r>
            <a:r>
              <a:rPr lang="en-US" sz="1733" b="1" spc="-39" dirty="0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19/2016 dan </a:t>
            </a:r>
            <a:r>
              <a:rPr lang="en-US" sz="1733" b="1" spc="-39" dirty="0" err="1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Pasal</a:t>
            </a:r>
            <a:r>
              <a:rPr lang="en-US" sz="1733" b="1" spc="-39" dirty="0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2 </a:t>
            </a:r>
            <a:r>
              <a:rPr lang="en-US" sz="1733" b="1" spc="-39" dirty="0" err="1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ayat</a:t>
            </a:r>
            <a:r>
              <a:rPr lang="en-US" sz="1733" b="1" spc="-39" dirty="0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(1) dan </a:t>
            </a:r>
            <a:r>
              <a:rPr lang="en-US" sz="1733" b="1" spc="-39" dirty="0" err="1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ayat</a:t>
            </a:r>
            <a:r>
              <a:rPr lang="en-US" sz="1733" b="1" spc="-39" dirty="0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(2) </a:t>
            </a:r>
            <a:r>
              <a:rPr lang="en-US" sz="1733" b="1" spc="-39" dirty="0" err="1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Permendagri</a:t>
            </a:r>
            <a:r>
              <a:rPr lang="en-US" sz="1733" b="1" spc="-39" dirty="0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47/2021</a:t>
            </a: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8A370C4C-5E19-74BB-7A01-4F0BBB753FF3}"/>
              </a:ext>
            </a:extLst>
          </p:cNvPr>
          <p:cNvSpPr txBox="1"/>
          <p:nvPr/>
        </p:nvSpPr>
        <p:spPr>
          <a:xfrm>
            <a:off x="4320369" y="1366543"/>
            <a:ext cx="3367370" cy="35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1"/>
              </a:lnSpc>
            </a:pPr>
            <a:r>
              <a:rPr lang="en-US" sz="2133" b="1" spc="-49" dirty="0">
                <a:solidFill>
                  <a:srgbClr val="1E28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BARANG MILIK DAERAH</a:t>
            </a: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6A329C54-EB47-BF34-E78A-2750D30B21C4}"/>
              </a:ext>
            </a:extLst>
          </p:cNvPr>
          <p:cNvSpPr txBox="1"/>
          <p:nvPr/>
        </p:nvSpPr>
        <p:spPr>
          <a:xfrm>
            <a:off x="361956" y="1951369"/>
            <a:ext cx="4235202" cy="71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1"/>
              </a:lnSpc>
            </a:pP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semua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dibeli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atau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diperoleh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atas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beban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APBD </a:t>
            </a: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F056765D-873D-F2C3-E8FA-3572B479B212}"/>
              </a:ext>
            </a:extLst>
          </p:cNvPr>
          <p:cNvSpPr txBox="1"/>
          <p:nvPr/>
        </p:nvSpPr>
        <p:spPr>
          <a:xfrm>
            <a:off x="6621407" y="2003351"/>
            <a:ext cx="4670195" cy="718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1"/>
              </a:lnSpc>
            </a:pP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semua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berasal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perolehan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lainnya</a:t>
            </a:r>
            <a:r>
              <a:rPr lang="en-US" sz="2133" b="1" spc="-49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2133" b="1" spc="-49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sah</a:t>
            </a:r>
            <a:endParaRPr lang="en-US" sz="2133" b="1" spc="-49" dirty="0">
              <a:solidFill>
                <a:srgbClr val="1E28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15754ADF-D532-4E33-5937-67DC0491A0DA}"/>
              </a:ext>
            </a:extLst>
          </p:cNvPr>
          <p:cNvSpPr txBox="1"/>
          <p:nvPr/>
        </p:nvSpPr>
        <p:spPr>
          <a:xfrm>
            <a:off x="6479689" y="2819400"/>
            <a:ext cx="4877431" cy="54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76"/>
              </a:lnSpc>
            </a:pP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diperoleh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hibah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sumbangan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atau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sejenis</a:t>
            </a:r>
            <a:endParaRPr lang="en-US" sz="1600" spc="-37" dirty="0">
              <a:solidFill>
                <a:srgbClr val="1E28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" name="Group 27">
            <a:extLst>
              <a:ext uri="{FF2B5EF4-FFF2-40B4-BE49-F238E27FC236}">
                <a16:creationId xmlns:a16="http://schemas.microsoft.com/office/drawing/2014/main" id="{285CEBFD-7A3E-5320-E630-A610942FADA0}"/>
              </a:ext>
            </a:extLst>
          </p:cNvPr>
          <p:cNvGrpSpPr/>
          <p:nvPr/>
        </p:nvGrpSpPr>
        <p:grpSpPr>
          <a:xfrm>
            <a:off x="6102927" y="3108830"/>
            <a:ext cx="227615" cy="192537"/>
            <a:chOff x="0" y="0"/>
            <a:chExt cx="960883" cy="812800"/>
          </a:xfrm>
        </p:grpSpPr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D315B00-7248-D152-AC29-E94F5F4535F4}"/>
                </a:ext>
              </a:extLst>
            </p:cNvPr>
            <p:cNvSpPr/>
            <p:nvPr/>
          </p:nvSpPr>
          <p:spPr>
            <a:xfrm>
              <a:off x="0" y="0"/>
              <a:ext cx="960883" cy="812800"/>
            </a:xfrm>
            <a:custGeom>
              <a:avLst/>
              <a:gdLst/>
              <a:ahLst/>
              <a:cxnLst/>
              <a:rect l="l" t="t" r="r" b="b"/>
              <a:pathLst>
                <a:path w="960883" h="812800">
                  <a:moveTo>
                    <a:pt x="0" y="0"/>
                  </a:moveTo>
                  <a:lnTo>
                    <a:pt x="960883" y="0"/>
                  </a:lnTo>
                  <a:lnTo>
                    <a:pt x="96088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077C9"/>
            </a:solidFill>
          </p:spPr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8E6906AD-3970-1EDF-3A4D-D8AF187A2B64}"/>
                </a:ext>
              </a:extLst>
            </p:cNvPr>
            <p:cNvSpPr txBox="1"/>
            <p:nvPr/>
          </p:nvSpPr>
          <p:spPr>
            <a:xfrm>
              <a:off x="0" y="-38100"/>
              <a:ext cx="960883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29" name="TextBox 30">
            <a:extLst>
              <a:ext uri="{FF2B5EF4-FFF2-40B4-BE49-F238E27FC236}">
                <a16:creationId xmlns:a16="http://schemas.microsoft.com/office/drawing/2014/main" id="{F0398616-1D4B-FB9C-7A71-9E8642EAA0D6}"/>
              </a:ext>
            </a:extLst>
          </p:cNvPr>
          <p:cNvSpPr txBox="1"/>
          <p:nvPr/>
        </p:nvSpPr>
        <p:spPr>
          <a:xfrm>
            <a:off x="6479689" y="3423546"/>
            <a:ext cx="4877431" cy="54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76"/>
              </a:lnSpc>
            </a:pP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diperoleh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sebagai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pelaksanaan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perjanjian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kontrak</a:t>
            </a:r>
            <a:endParaRPr lang="en-US" sz="1600" spc="-37" dirty="0">
              <a:solidFill>
                <a:srgbClr val="1E28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88DE9E43-7E08-C77B-5783-163B06A2996A}"/>
              </a:ext>
            </a:extLst>
          </p:cNvPr>
          <p:cNvSpPr txBox="1"/>
          <p:nvPr/>
        </p:nvSpPr>
        <p:spPr>
          <a:xfrm>
            <a:off x="6479689" y="4051433"/>
            <a:ext cx="4877431" cy="54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76"/>
              </a:lnSpc>
            </a:pPr>
            <a:r>
              <a:rPr lang="en-US" sz="1600" spc="-3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US" sz="1600" spc="-3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1600" spc="-3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diperoleh</a:t>
            </a:r>
            <a:r>
              <a:rPr lang="en-US" sz="1600" spc="-3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berdasarkan</a:t>
            </a:r>
            <a:r>
              <a:rPr lang="en-US" sz="1600" spc="-3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ketentuan</a:t>
            </a:r>
            <a:r>
              <a:rPr lang="en-US" sz="1600" spc="-3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peraturan</a:t>
            </a:r>
            <a:r>
              <a:rPr lang="en-US" sz="1600" spc="-3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perundang-undangan</a:t>
            </a:r>
            <a:endParaRPr lang="en-US" sz="1600" spc="-3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02D41668-5AD4-055F-BBC4-CB0933AA6D4A}"/>
              </a:ext>
            </a:extLst>
          </p:cNvPr>
          <p:cNvSpPr txBox="1"/>
          <p:nvPr/>
        </p:nvSpPr>
        <p:spPr>
          <a:xfrm>
            <a:off x="6479689" y="4666621"/>
            <a:ext cx="4877431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76"/>
              </a:lnSpc>
            </a:pP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diperoleh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berdasarkan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putusan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pengadilan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telah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mempunyai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kekuatan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hukum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tetap</a:t>
            </a:r>
            <a:endParaRPr lang="en-US" sz="1600" spc="-37" dirty="0">
              <a:solidFill>
                <a:srgbClr val="1E28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B9DDB3A1-050E-7112-2480-18A2D138D92D}"/>
              </a:ext>
            </a:extLst>
          </p:cNvPr>
          <p:cNvSpPr txBox="1"/>
          <p:nvPr/>
        </p:nvSpPr>
        <p:spPr>
          <a:xfrm>
            <a:off x="6479689" y="5506082"/>
            <a:ext cx="5496809" cy="544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76"/>
              </a:lnSpc>
            </a:pP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diperoleh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kembali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hasil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divestasi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atas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penyertaan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modal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pemerintah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daerah</a:t>
            </a:r>
            <a:endParaRPr lang="en-US" sz="1600" spc="-37" dirty="0">
              <a:solidFill>
                <a:srgbClr val="1E28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3" name="Group 34">
            <a:extLst>
              <a:ext uri="{FF2B5EF4-FFF2-40B4-BE49-F238E27FC236}">
                <a16:creationId xmlns:a16="http://schemas.microsoft.com/office/drawing/2014/main" id="{5917ACFF-3BE7-5E01-5A3D-8BD4498C6FEA}"/>
              </a:ext>
            </a:extLst>
          </p:cNvPr>
          <p:cNvGrpSpPr/>
          <p:nvPr/>
        </p:nvGrpSpPr>
        <p:grpSpPr>
          <a:xfrm>
            <a:off x="6102927" y="3475233"/>
            <a:ext cx="227615" cy="192537"/>
            <a:chOff x="0" y="0"/>
            <a:chExt cx="960883" cy="812800"/>
          </a:xfrm>
        </p:grpSpPr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48C1DFBD-05A6-DB99-8CD6-5DF1E29A1965}"/>
                </a:ext>
              </a:extLst>
            </p:cNvPr>
            <p:cNvSpPr/>
            <p:nvPr/>
          </p:nvSpPr>
          <p:spPr>
            <a:xfrm>
              <a:off x="0" y="0"/>
              <a:ext cx="960883" cy="812800"/>
            </a:xfrm>
            <a:custGeom>
              <a:avLst/>
              <a:gdLst/>
              <a:ahLst/>
              <a:cxnLst/>
              <a:rect l="l" t="t" r="r" b="b"/>
              <a:pathLst>
                <a:path w="960883" h="812800">
                  <a:moveTo>
                    <a:pt x="0" y="0"/>
                  </a:moveTo>
                  <a:lnTo>
                    <a:pt x="960883" y="0"/>
                  </a:lnTo>
                  <a:lnTo>
                    <a:pt x="96088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077C9"/>
            </a:solidFill>
          </p:spPr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A0D8565D-7F53-6B4E-C0F8-8DE81A70F409}"/>
                </a:ext>
              </a:extLst>
            </p:cNvPr>
            <p:cNvSpPr txBox="1"/>
            <p:nvPr/>
          </p:nvSpPr>
          <p:spPr>
            <a:xfrm>
              <a:off x="0" y="-38100"/>
              <a:ext cx="960883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36" name="Group 37">
            <a:extLst>
              <a:ext uri="{FF2B5EF4-FFF2-40B4-BE49-F238E27FC236}">
                <a16:creationId xmlns:a16="http://schemas.microsoft.com/office/drawing/2014/main" id="{B6516D71-5755-64F0-4F47-25D810427732}"/>
              </a:ext>
            </a:extLst>
          </p:cNvPr>
          <p:cNvGrpSpPr/>
          <p:nvPr/>
        </p:nvGrpSpPr>
        <p:grpSpPr>
          <a:xfrm>
            <a:off x="6093211" y="4162001"/>
            <a:ext cx="227615" cy="192537"/>
            <a:chOff x="0" y="0"/>
            <a:chExt cx="960883" cy="812800"/>
          </a:xfrm>
        </p:grpSpPr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6DD40E10-C8BB-F2D7-D43C-09DA9FFE5CC3}"/>
                </a:ext>
              </a:extLst>
            </p:cNvPr>
            <p:cNvSpPr/>
            <p:nvPr/>
          </p:nvSpPr>
          <p:spPr>
            <a:xfrm>
              <a:off x="0" y="0"/>
              <a:ext cx="960883" cy="812800"/>
            </a:xfrm>
            <a:custGeom>
              <a:avLst/>
              <a:gdLst/>
              <a:ahLst/>
              <a:cxnLst/>
              <a:rect l="l" t="t" r="r" b="b"/>
              <a:pathLst>
                <a:path w="960883" h="812800">
                  <a:moveTo>
                    <a:pt x="0" y="0"/>
                  </a:moveTo>
                  <a:lnTo>
                    <a:pt x="960883" y="0"/>
                  </a:lnTo>
                  <a:lnTo>
                    <a:pt x="96088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077C9"/>
            </a:solidFill>
          </p:spPr>
        </p:sp>
        <p:sp>
          <p:nvSpPr>
            <p:cNvPr id="38" name="TextBox 39">
              <a:extLst>
                <a:ext uri="{FF2B5EF4-FFF2-40B4-BE49-F238E27FC236}">
                  <a16:creationId xmlns:a16="http://schemas.microsoft.com/office/drawing/2014/main" id="{D557EE75-DA9E-F9D0-FFB3-A6017A2D1F0B}"/>
                </a:ext>
              </a:extLst>
            </p:cNvPr>
            <p:cNvSpPr txBox="1"/>
            <p:nvPr/>
          </p:nvSpPr>
          <p:spPr>
            <a:xfrm>
              <a:off x="0" y="-38100"/>
              <a:ext cx="960883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39" name="Group 40">
            <a:extLst>
              <a:ext uri="{FF2B5EF4-FFF2-40B4-BE49-F238E27FC236}">
                <a16:creationId xmlns:a16="http://schemas.microsoft.com/office/drawing/2014/main" id="{EBE2AB6B-2DED-9467-E6A8-D9FB37EB122A}"/>
              </a:ext>
            </a:extLst>
          </p:cNvPr>
          <p:cNvGrpSpPr/>
          <p:nvPr/>
        </p:nvGrpSpPr>
        <p:grpSpPr>
          <a:xfrm>
            <a:off x="6093211" y="4742642"/>
            <a:ext cx="227615" cy="192537"/>
            <a:chOff x="0" y="0"/>
            <a:chExt cx="960883" cy="812800"/>
          </a:xfrm>
        </p:grpSpPr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E89AB637-E7D6-47DD-9FE0-14A5343D96EC}"/>
                </a:ext>
              </a:extLst>
            </p:cNvPr>
            <p:cNvSpPr/>
            <p:nvPr/>
          </p:nvSpPr>
          <p:spPr>
            <a:xfrm>
              <a:off x="0" y="0"/>
              <a:ext cx="960883" cy="812800"/>
            </a:xfrm>
            <a:custGeom>
              <a:avLst/>
              <a:gdLst/>
              <a:ahLst/>
              <a:cxnLst/>
              <a:rect l="l" t="t" r="r" b="b"/>
              <a:pathLst>
                <a:path w="960883" h="812800">
                  <a:moveTo>
                    <a:pt x="0" y="0"/>
                  </a:moveTo>
                  <a:lnTo>
                    <a:pt x="960883" y="0"/>
                  </a:lnTo>
                  <a:lnTo>
                    <a:pt x="96088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077C9"/>
            </a:solidFill>
          </p:spPr>
        </p:sp>
        <p:sp>
          <p:nvSpPr>
            <p:cNvPr id="41" name="TextBox 42">
              <a:extLst>
                <a:ext uri="{FF2B5EF4-FFF2-40B4-BE49-F238E27FC236}">
                  <a16:creationId xmlns:a16="http://schemas.microsoft.com/office/drawing/2014/main" id="{5A3C1F5E-7029-DFDD-D59D-D5035D12A0A6}"/>
                </a:ext>
              </a:extLst>
            </p:cNvPr>
            <p:cNvSpPr txBox="1"/>
            <p:nvPr/>
          </p:nvSpPr>
          <p:spPr>
            <a:xfrm>
              <a:off x="0" y="-38100"/>
              <a:ext cx="960883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42" name="Group 43">
            <a:extLst>
              <a:ext uri="{FF2B5EF4-FFF2-40B4-BE49-F238E27FC236}">
                <a16:creationId xmlns:a16="http://schemas.microsoft.com/office/drawing/2014/main" id="{C99BEC24-4027-0E58-EE70-F2333DC03436}"/>
              </a:ext>
            </a:extLst>
          </p:cNvPr>
          <p:cNvGrpSpPr/>
          <p:nvPr/>
        </p:nvGrpSpPr>
        <p:grpSpPr>
          <a:xfrm>
            <a:off x="6102927" y="5575884"/>
            <a:ext cx="227615" cy="192537"/>
            <a:chOff x="0" y="0"/>
            <a:chExt cx="960883" cy="812800"/>
          </a:xfrm>
        </p:grpSpPr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D0C5FA20-8E94-7C32-3B89-083AF29998F5}"/>
                </a:ext>
              </a:extLst>
            </p:cNvPr>
            <p:cNvSpPr/>
            <p:nvPr/>
          </p:nvSpPr>
          <p:spPr>
            <a:xfrm>
              <a:off x="0" y="0"/>
              <a:ext cx="960883" cy="812800"/>
            </a:xfrm>
            <a:custGeom>
              <a:avLst/>
              <a:gdLst/>
              <a:ahLst/>
              <a:cxnLst/>
              <a:rect l="l" t="t" r="r" b="b"/>
              <a:pathLst>
                <a:path w="960883" h="812800">
                  <a:moveTo>
                    <a:pt x="0" y="0"/>
                  </a:moveTo>
                  <a:lnTo>
                    <a:pt x="960883" y="0"/>
                  </a:lnTo>
                  <a:lnTo>
                    <a:pt x="96088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077C9"/>
            </a:solidFill>
          </p:spPr>
        </p: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id="{269B9483-94BB-98B5-C7ED-F6BE64AB2E2A}"/>
                </a:ext>
              </a:extLst>
            </p:cNvPr>
            <p:cNvSpPr txBox="1"/>
            <p:nvPr/>
          </p:nvSpPr>
          <p:spPr>
            <a:xfrm>
              <a:off x="0" y="-38100"/>
              <a:ext cx="960883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45" name="Group 46">
            <a:extLst>
              <a:ext uri="{FF2B5EF4-FFF2-40B4-BE49-F238E27FC236}">
                <a16:creationId xmlns:a16="http://schemas.microsoft.com/office/drawing/2014/main" id="{8A13F361-E034-D205-C714-91FA49A3C415}"/>
              </a:ext>
            </a:extLst>
          </p:cNvPr>
          <p:cNvGrpSpPr/>
          <p:nvPr/>
        </p:nvGrpSpPr>
        <p:grpSpPr>
          <a:xfrm>
            <a:off x="2530342" y="3667769"/>
            <a:ext cx="1886429" cy="1352037"/>
            <a:chOff x="0" y="0"/>
            <a:chExt cx="2985045" cy="2139435"/>
          </a:xfrm>
        </p:grpSpPr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F952EB6A-6757-E6AE-785E-6EE3DE8B29E4}"/>
                </a:ext>
              </a:extLst>
            </p:cNvPr>
            <p:cNvSpPr/>
            <p:nvPr/>
          </p:nvSpPr>
          <p:spPr>
            <a:xfrm>
              <a:off x="0" y="0"/>
              <a:ext cx="2985045" cy="2139435"/>
            </a:xfrm>
            <a:custGeom>
              <a:avLst/>
              <a:gdLst/>
              <a:ahLst/>
              <a:cxnLst/>
              <a:rect l="l" t="t" r="r" b="b"/>
              <a:pathLst>
                <a:path w="2985045" h="2139435">
                  <a:moveTo>
                    <a:pt x="0" y="0"/>
                  </a:moveTo>
                  <a:lnTo>
                    <a:pt x="2985045" y="0"/>
                  </a:lnTo>
                  <a:lnTo>
                    <a:pt x="2985045" y="2139435"/>
                  </a:lnTo>
                  <a:lnTo>
                    <a:pt x="0" y="2139435"/>
                  </a:lnTo>
                  <a:close/>
                </a:path>
              </a:pathLst>
            </a:custGeom>
            <a:solidFill>
              <a:srgbClr val="4077C9"/>
            </a:solidFill>
          </p:spPr>
        </p:sp>
        <p:sp>
          <p:nvSpPr>
            <p:cNvPr id="47" name="TextBox 48">
              <a:extLst>
                <a:ext uri="{FF2B5EF4-FFF2-40B4-BE49-F238E27FC236}">
                  <a16:creationId xmlns:a16="http://schemas.microsoft.com/office/drawing/2014/main" id="{79496D98-4CE3-797B-629C-71C039AD9EF6}"/>
                </a:ext>
              </a:extLst>
            </p:cNvPr>
            <p:cNvSpPr txBox="1"/>
            <p:nvPr/>
          </p:nvSpPr>
          <p:spPr>
            <a:xfrm>
              <a:off x="0" y="-38100"/>
              <a:ext cx="2985045" cy="21775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48" name="TextBox 49">
            <a:extLst>
              <a:ext uri="{FF2B5EF4-FFF2-40B4-BE49-F238E27FC236}">
                <a16:creationId xmlns:a16="http://schemas.microsoft.com/office/drawing/2014/main" id="{5C2B0A11-F7C5-164D-5510-7D280A3D9AD9}"/>
              </a:ext>
            </a:extLst>
          </p:cNvPr>
          <p:cNvSpPr txBox="1"/>
          <p:nvPr/>
        </p:nvSpPr>
        <p:spPr>
          <a:xfrm>
            <a:off x="6479689" y="6108570"/>
            <a:ext cx="4877431" cy="54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76"/>
              </a:lnSpc>
            </a:pP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diperoleh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berdasarkan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dokumen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sumbernya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dapat</a:t>
            </a:r>
            <a:r>
              <a:rPr lang="en-US" sz="1600" spc="-37" dirty="0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-37" dirty="0" err="1">
                <a:solidFill>
                  <a:srgbClr val="1E2830"/>
                </a:solidFill>
                <a:latin typeface="Montserrat"/>
                <a:ea typeface="Montserrat"/>
                <a:cs typeface="Montserrat"/>
                <a:sym typeface="Montserrat"/>
              </a:rPr>
              <a:t>dipertanggungjawabkan</a:t>
            </a:r>
            <a:endParaRPr lang="en-US" sz="1600" spc="-37" dirty="0">
              <a:solidFill>
                <a:srgbClr val="1E28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9" name="Group 50">
            <a:extLst>
              <a:ext uri="{FF2B5EF4-FFF2-40B4-BE49-F238E27FC236}">
                <a16:creationId xmlns:a16="http://schemas.microsoft.com/office/drawing/2014/main" id="{206A193F-F3A5-2B65-7366-213195DFBDE0}"/>
              </a:ext>
            </a:extLst>
          </p:cNvPr>
          <p:cNvGrpSpPr/>
          <p:nvPr/>
        </p:nvGrpSpPr>
        <p:grpSpPr>
          <a:xfrm>
            <a:off x="6102927" y="6200221"/>
            <a:ext cx="227615" cy="192537"/>
            <a:chOff x="0" y="0"/>
            <a:chExt cx="960883" cy="812800"/>
          </a:xfrm>
        </p:grpSpPr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28B9FC8E-C3B5-76AF-462D-0502527D999C}"/>
                </a:ext>
              </a:extLst>
            </p:cNvPr>
            <p:cNvSpPr/>
            <p:nvPr/>
          </p:nvSpPr>
          <p:spPr>
            <a:xfrm>
              <a:off x="0" y="0"/>
              <a:ext cx="960883" cy="812800"/>
            </a:xfrm>
            <a:custGeom>
              <a:avLst/>
              <a:gdLst/>
              <a:ahLst/>
              <a:cxnLst/>
              <a:rect l="l" t="t" r="r" b="b"/>
              <a:pathLst>
                <a:path w="960883" h="812800">
                  <a:moveTo>
                    <a:pt x="0" y="0"/>
                  </a:moveTo>
                  <a:lnTo>
                    <a:pt x="960883" y="0"/>
                  </a:lnTo>
                  <a:lnTo>
                    <a:pt x="96088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077C9"/>
            </a:solidFill>
          </p:spPr>
        </p:sp>
        <p:sp>
          <p:nvSpPr>
            <p:cNvPr id="51" name="TextBox 52">
              <a:extLst>
                <a:ext uri="{FF2B5EF4-FFF2-40B4-BE49-F238E27FC236}">
                  <a16:creationId xmlns:a16="http://schemas.microsoft.com/office/drawing/2014/main" id="{71D0A563-B5AF-7EF6-438E-629D348CA28E}"/>
                </a:ext>
              </a:extLst>
            </p:cNvPr>
            <p:cNvSpPr txBox="1"/>
            <p:nvPr/>
          </p:nvSpPr>
          <p:spPr>
            <a:xfrm>
              <a:off x="0" y="-38100"/>
              <a:ext cx="960883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84822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E47C1-6AF7-D1F1-378C-52DB8DC9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9EDB46CD-C64D-145A-E373-DDFCD3BCCD81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B764BD4A-CFCE-526A-F2D5-2F26D5684D26}"/>
              </a:ext>
            </a:extLst>
          </p:cNvPr>
          <p:cNvSpPr/>
          <p:nvPr/>
        </p:nvSpPr>
        <p:spPr>
          <a:xfrm>
            <a:off x="1159040" y="1242644"/>
            <a:ext cx="11032961" cy="5364777"/>
          </a:xfrm>
          <a:custGeom>
            <a:avLst/>
            <a:gdLst/>
            <a:ahLst/>
            <a:cxnLst/>
            <a:rect l="l" t="t" r="r" b="b"/>
            <a:pathLst>
              <a:path w="16549441" h="8047166">
                <a:moveTo>
                  <a:pt x="0" y="0"/>
                </a:moveTo>
                <a:lnTo>
                  <a:pt x="16549441" y="0"/>
                </a:lnTo>
                <a:lnTo>
                  <a:pt x="16549441" y="8047165"/>
                </a:lnTo>
                <a:lnTo>
                  <a:pt x="0" y="804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AF9E85B5-90CD-5DD5-4C73-47462B05E5C5}"/>
              </a:ext>
            </a:extLst>
          </p:cNvPr>
          <p:cNvSpPr txBox="1"/>
          <p:nvPr/>
        </p:nvSpPr>
        <p:spPr>
          <a:xfrm>
            <a:off x="657067" y="0"/>
            <a:ext cx="9993875" cy="1034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6"/>
              </a:lnSpc>
            </a:pPr>
            <a:r>
              <a:rPr lang="en-US" sz="5400" b="1" dirty="0" err="1">
                <a:solidFill>
                  <a:srgbClr val="02757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Pemanfaatan</a:t>
            </a:r>
            <a:r>
              <a:rPr lang="en-US" sz="5400" b="1" dirty="0">
                <a:solidFill>
                  <a:srgbClr val="02757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BMD</a:t>
            </a:r>
          </a:p>
        </p:txBody>
      </p:sp>
    </p:spTree>
    <p:extLst>
      <p:ext uri="{BB962C8B-B14F-4D97-AF65-F5344CB8AC3E}">
        <p14:creationId xmlns:p14="http://schemas.microsoft.com/office/powerpoint/2010/main" val="2257308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4DC35-8004-E8DA-EDFD-34180EDC3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56269C93-4DD5-F5B0-6AFC-AB7E2AFED7EC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B36B7EB-1619-C02B-122F-5EEFA3C05CF7}"/>
              </a:ext>
            </a:extLst>
          </p:cNvPr>
          <p:cNvSpPr txBox="1">
            <a:spLocks/>
          </p:cNvSpPr>
          <p:nvPr/>
        </p:nvSpPr>
        <p:spPr>
          <a:xfrm>
            <a:off x="517092" y="250187"/>
            <a:ext cx="11157817" cy="75666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21910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(Body)"/>
                <a:ea typeface="+mj-ea"/>
                <a:cs typeface="+mj-cs"/>
              </a:defRPr>
            </a:lvl1pPr>
          </a:lstStyle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SUMBANGSIH ASET/BMD TERHADAP PAD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F78BF5-3C39-2666-B959-FF989962B516}"/>
              </a:ext>
            </a:extLst>
          </p:cNvPr>
          <p:cNvGrpSpPr/>
          <p:nvPr/>
        </p:nvGrpSpPr>
        <p:grpSpPr>
          <a:xfrm>
            <a:off x="7274560" y="496867"/>
            <a:ext cx="3738880" cy="5864266"/>
            <a:chOff x="7010269" y="1750757"/>
            <a:chExt cx="2140056" cy="3356582"/>
          </a:xfrm>
        </p:grpSpPr>
        <p:sp>
          <p:nvSpPr>
            <p:cNvPr id="4" name="Freeform: Shape 415">
              <a:extLst>
                <a:ext uri="{FF2B5EF4-FFF2-40B4-BE49-F238E27FC236}">
                  <a16:creationId xmlns:a16="http://schemas.microsoft.com/office/drawing/2014/main" id="{B5493103-5343-A4F9-B479-E844649B1777}"/>
                </a:ext>
              </a:extLst>
            </p:cNvPr>
            <p:cNvSpPr/>
            <p:nvPr/>
          </p:nvSpPr>
          <p:spPr>
            <a:xfrm>
              <a:off x="7611961" y="4383458"/>
              <a:ext cx="935968" cy="108282"/>
            </a:xfrm>
            <a:custGeom>
              <a:avLst/>
              <a:gdLst>
                <a:gd name="connsiteX0" fmla="*/ 55232 w 935968"/>
                <a:gd name="connsiteY0" fmla="*/ 107981 h 108282"/>
                <a:gd name="connsiteX1" fmla="*/ 880479 w 935968"/>
                <a:gd name="connsiteY1" fmla="*/ 107981 h 108282"/>
                <a:gd name="connsiteX2" fmla="*/ 935825 w 935968"/>
                <a:gd name="connsiteY2" fmla="*/ 55098 h 108282"/>
                <a:gd name="connsiteX3" fmla="*/ 882931 w 935968"/>
                <a:gd name="connsiteY3" fmla="*/ -260 h 108282"/>
                <a:gd name="connsiteX4" fmla="*/ 880479 w 935968"/>
                <a:gd name="connsiteY4" fmla="*/ -260 h 108282"/>
                <a:gd name="connsiteX5" fmla="*/ 55232 w 935968"/>
                <a:gd name="connsiteY5" fmla="*/ -260 h 108282"/>
                <a:gd name="connsiteX6" fmla="*/ -115 w 935968"/>
                <a:gd name="connsiteY6" fmla="*/ 52623 h 108282"/>
                <a:gd name="connsiteX7" fmla="*/ 52779 w 935968"/>
                <a:gd name="connsiteY7" fmla="*/ 107981 h 108282"/>
                <a:gd name="connsiteX8" fmla="*/ 55232 w 935968"/>
                <a:gd name="connsiteY8" fmla="*/ 107981 h 10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5968" h="108282">
                  <a:moveTo>
                    <a:pt x="55232" y="107981"/>
                  </a:moveTo>
                  <a:lnTo>
                    <a:pt x="880479" y="107981"/>
                  </a:lnTo>
                  <a:cubicBezTo>
                    <a:pt x="910368" y="108648"/>
                    <a:pt x="935149" y="84987"/>
                    <a:pt x="935825" y="55098"/>
                  </a:cubicBezTo>
                  <a:cubicBezTo>
                    <a:pt x="936503" y="25209"/>
                    <a:pt x="912823" y="408"/>
                    <a:pt x="882931" y="-260"/>
                  </a:cubicBezTo>
                  <a:cubicBezTo>
                    <a:pt x="882114" y="-288"/>
                    <a:pt x="881296" y="-288"/>
                    <a:pt x="880479" y="-260"/>
                  </a:cubicBezTo>
                  <a:lnTo>
                    <a:pt x="55232" y="-260"/>
                  </a:lnTo>
                  <a:cubicBezTo>
                    <a:pt x="25343" y="-927"/>
                    <a:pt x="561" y="22734"/>
                    <a:pt x="-115" y="52623"/>
                  </a:cubicBezTo>
                  <a:cubicBezTo>
                    <a:pt x="-793" y="82513"/>
                    <a:pt x="22887" y="107314"/>
                    <a:pt x="52779" y="107981"/>
                  </a:cubicBezTo>
                  <a:cubicBezTo>
                    <a:pt x="53597" y="108009"/>
                    <a:pt x="54414" y="108009"/>
                    <a:pt x="55232" y="107981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7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6" name="Freeform: Shape 416">
              <a:extLst>
                <a:ext uri="{FF2B5EF4-FFF2-40B4-BE49-F238E27FC236}">
                  <a16:creationId xmlns:a16="http://schemas.microsoft.com/office/drawing/2014/main" id="{969A99FD-AA77-5BE4-2D48-589A219BA331}"/>
                </a:ext>
              </a:extLst>
            </p:cNvPr>
            <p:cNvSpPr/>
            <p:nvPr/>
          </p:nvSpPr>
          <p:spPr>
            <a:xfrm>
              <a:off x="7612687" y="4536595"/>
              <a:ext cx="934516" cy="109269"/>
            </a:xfrm>
            <a:custGeom>
              <a:avLst/>
              <a:gdLst>
                <a:gd name="connsiteX0" fmla="*/ 879753 w 934516"/>
                <a:gd name="connsiteY0" fmla="*/ -281 h 109269"/>
                <a:gd name="connsiteX1" fmla="*/ 54506 w 934516"/>
                <a:gd name="connsiteY1" fmla="*/ -281 h 109269"/>
                <a:gd name="connsiteX2" fmla="*/ -129 w 934516"/>
                <a:gd name="connsiteY2" fmla="*/ 54354 h 109269"/>
                <a:gd name="connsiteX3" fmla="*/ 54506 w 934516"/>
                <a:gd name="connsiteY3" fmla="*/ 108988 h 109269"/>
                <a:gd name="connsiteX4" fmla="*/ 879753 w 934516"/>
                <a:gd name="connsiteY4" fmla="*/ 108988 h 109269"/>
                <a:gd name="connsiteX5" fmla="*/ 934387 w 934516"/>
                <a:gd name="connsiteY5" fmla="*/ 54354 h 109269"/>
                <a:gd name="connsiteX6" fmla="*/ 879753 w 934516"/>
                <a:gd name="connsiteY6" fmla="*/ -281 h 10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516" h="109269">
                  <a:moveTo>
                    <a:pt x="879753" y="-281"/>
                  </a:moveTo>
                  <a:lnTo>
                    <a:pt x="54506" y="-281"/>
                  </a:lnTo>
                  <a:cubicBezTo>
                    <a:pt x="24333" y="-281"/>
                    <a:pt x="-129" y="24187"/>
                    <a:pt x="-129" y="54354"/>
                  </a:cubicBezTo>
                  <a:cubicBezTo>
                    <a:pt x="-129" y="84521"/>
                    <a:pt x="24333" y="108988"/>
                    <a:pt x="54506" y="108988"/>
                  </a:cubicBezTo>
                  <a:lnTo>
                    <a:pt x="879753" y="108988"/>
                  </a:lnTo>
                  <a:cubicBezTo>
                    <a:pt x="909925" y="108988"/>
                    <a:pt x="934387" y="84521"/>
                    <a:pt x="934387" y="54354"/>
                  </a:cubicBezTo>
                  <a:cubicBezTo>
                    <a:pt x="934387" y="24187"/>
                    <a:pt x="909925" y="-281"/>
                    <a:pt x="879753" y="-281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7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7" name="Freeform: Shape 417">
              <a:extLst>
                <a:ext uri="{FF2B5EF4-FFF2-40B4-BE49-F238E27FC236}">
                  <a16:creationId xmlns:a16="http://schemas.microsoft.com/office/drawing/2014/main" id="{0ECEE13E-4A60-94A8-6A9B-DF1D45C79F5E}"/>
                </a:ext>
              </a:extLst>
            </p:cNvPr>
            <p:cNvSpPr/>
            <p:nvPr/>
          </p:nvSpPr>
          <p:spPr>
            <a:xfrm>
              <a:off x="7612715" y="4689711"/>
              <a:ext cx="934488" cy="109269"/>
            </a:xfrm>
            <a:custGeom>
              <a:avLst/>
              <a:gdLst>
                <a:gd name="connsiteX0" fmla="*/ 879725 w 934488"/>
                <a:gd name="connsiteY0" fmla="*/ -281 h 109269"/>
                <a:gd name="connsiteX1" fmla="*/ 54478 w 934488"/>
                <a:gd name="connsiteY1" fmla="*/ -281 h 109269"/>
                <a:gd name="connsiteX2" fmla="*/ -129 w 934488"/>
                <a:gd name="connsiteY2" fmla="*/ 54326 h 109269"/>
                <a:gd name="connsiteX3" fmla="*/ -129 w 934488"/>
                <a:gd name="connsiteY3" fmla="*/ 54354 h 109269"/>
                <a:gd name="connsiteX4" fmla="*/ -129 w 934488"/>
                <a:gd name="connsiteY4" fmla="*/ 54354 h 109269"/>
                <a:gd name="connsiteX5" fmla="*/ 54450 w 934488"/>
                <a:gd name="connsiteY5" fmla="*/ 108989 h 109269"/>
                <a:gd name="connsiteX6" fmla="*/ 54478 w 934488"/>
                <a:gd name="connsiteY6" fmla="*/ 108989 h 109269"/>
                <a:gd name="connsiteX7" fmla="*/ 879725 w 934488"/>
                <a:gd name="connsiteY7" fmla="*/ 108989 h 109269"/>
                <a:gd name="connsiteX8" fmla="*/ 934360 w 934488"/>
                <a:gd name="connsiteY8" fmla="*/ 54354 h 109269"/>
                <a:gd name="connsiteX9" fmla="*/ 879725 w 934488"/>
                <a:gd name="connsiteY9" fmla="*/ -281 h 10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4488" h="109269">
                  <a:moveTo>
                    <a:pt x="879725" y="-281"/>
                  </a:moveTo>
                  <a:lnTo>
                    <a:pt x="54478" y="-281"/>
                  </a:lnTo>
                  <a:cubicBezTo>
                    <a:pt x="24319" y="-281"/>
                    <a:pt x="-129" y="24159"/>
                    <a:pt x="-129" y="54326"/>
                  </a:cubicBezTo>
                  <a:cubicBezTo>
                    <a:pt x="-129" y="54326"/>
                    <a:pt x="-129" y="54354"/>
                    <a:pt x="-129" y="54354"/>
                  </a:cubicBezTo>
                  <a:lnTo>
                    <a:pt x="-129" y="54354"/>
                  </a:lnTo>
                  <a:cubicBezTo>
                    <a:pt x="-146" y="84521"/>
                    <a:pt x="24291" y="108961"/>
                    <a:pt x="54450" y="108989"/>
                  </a:cubicBezTo>
                  <a:cubicBezTo>
                    <a:pt x="54459" y="108989"/>
                    <a:pt x="54470" y="108989"/>
                    <a:pt x="54478" y="108989"/>
                  </a:cubicBezTo>
                  <a:lnTo>
                    <a:pt x="879725" y="108989"/>
                  </a:lnTo>
                  <a:cubicBezTo>
                    <a:pt x="909898" y="108989"/>
                    <a:pt x="934360" y="84521"/>
                    <a:pt x="934360" y="54354"/>
                  </a:cubicBezTo>
                  <a:cubicBezTo>
                    <a:pt x="934360" y="24187"/>
                    <a:pt x="909898" y="-281"/>
                    <a:pt x="879725" y="-281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7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8" name="Freeform: Shape 418">
              <a:extLst>
                <a:ext uri="{FF2B5EF4-FFF2-40B4-BE49-F238E27FC236}">
                  <a16:creationId xmlns:a16="http://schemas.microsoft.com/office/drawing/2014/main" id="{576111B9-F841-1B22-DAA2-333BD1415D6D}"/>
                </a:ext>
              </a:extLst>
            </p:cNvPr>
            <p:cNvSpPr/>
            <p:nvPr/>
          </p:nvSpPr>
          <p:spPr>
            <a:xfrm>
              <a:off x="7734246" y="4842827"/>
              <a:ext cx="691312" cy="264512"/>
            </a:xfrm>
            <a:custGeom>
              <a:avLst/>
              <a:gdLst>
                <a:gd name="connsiteX0" fmla="*/ 651650 w 691312"/>
                <a:gd name="connsiteY0" fmla="*/ -281 h 264512"/>
                <a:gd name="connsiteX1" fmla="*/ 39380 w 691312"/>
                <a:gd name="connsiteY1" fmla="*/ -281 h 264512"/>
                <a:gd name="connsiteX2" fmla="*/ -129 w 691312"/>
                <a:gd name="connsiteY2" fmla="*/ 39284 h 264512"/>
                <a:gd name="connsiteX3" fmla="*/ 4403 w 691312"/>
                <a:gd name="connsiteY3" fmla="*/ 57635 h 264512"/>
                <a:gd name="connsiteX4" fmla="*/ 523971 w 691312"/>
                <a:gd name="connsiteY4" fmla="*/ 220287 h 264512"/>
                <a:gd name="connsiteX5" fmla="*/ 686627 w 691312"/>
                <a:gd name="connsiteY5" fmla="*/ 57635 h 264512"/>
                <a:gd name="connsiteX6" fmla="*/ 670073 w 691312"/>
                <a:gd name="connsiteY6" fmla="*/ 4279 h 264512"/>
                <a:gd name="connsiteX7" fmla="*/ 651650 w 691312"/>
                <a:gd name="connsiteY7" fmla="*/ -281 h 2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1312" h="264512">
                  <a:moveTo>
                    <a:pt x="651650" y="-281"/>
                  </a:moveTo>
                  <a:lnTo>
                    <a:pt x="39380" y="-281"/>
                  </a:lnTo>
                  <a:cubicBezTo>
                    <a:pt x="17546" y="-253"/>
                    <a:pt x="-143" y="17458"/>
                    <a:pt x="-129" y="39284"/>
                  </a:cubicBezTo>
                  <a:cubicBezTo>
                    <a:pt x="-123" y="45679"/>
                    <a:pt x="1431" y="51963"/>
                    <a:pt x="4403" y="57635"/>
                  </a:cubicBezTo>
                  <a:cubicBezTo>
                    <a:pt x="102962" y="246034"/>
                    <a:pt x="335581" y="318852"/>
                    <a:pt x="523971" y="220287"/>
                  </a:cubicBezTo>
                  <a:cubicBezTo>
                    <a:pt x="593501" y="183920"/>
                    <a:pt x="650251" y="127172"/>
                    <a:pt x="686627" y="57635"/>
                  </a:cubicBezTo>
                  <a:cubicBezTo>
                    <a:pt x="696792" y="38339"/>
                    <a:pt x="689379" y="14427"/>
                    <a:pt x="670073" y="4279"/>
                  </a:cubicBezTo>
                  <a:cubicBezTo>
                    <a:pt x="664392" y="1276"/>
                    <a:pt x="658070" y="-281"/>
                    <a:pt x="651650" y="-281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7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87999C7-5995-7481-3B5A-808938193B5E}"/>
                </a:ext>
              </a:extLst>
            </p:cNvPr>
            <p:cNvGrpSpPr/>
            <p:nvPr/>
          </p:nvGrpSpPr>
          <p:grpSpPr>
            <a:xfrm>
              <a:off x="7010269" y="1751147"/>
              <a:ext cx="1054843" cy="1093832"/>
              <a:chOff x="7010269" y="1751147"/>
              <a:chExt cx="1054843" cy="1093832"/>
            </a:xfrm>
          </p:grpSpPr>
          <p:sp>
            <p:nvSpPr>
              <p:cNvPr id="19" name="Freeform: Shape 429">
                <a:extLst>
                  <a:ext uri="{FF2B5EF4-FFF2-40B4-BE49-F238E27FC236}">
                    <a16:creationId xmlns:a16="http://schemas.microsoft.com/office/drawing/2014/main" id="{7E346F8D-DB8A-88A2-92F1-3399AA7A391B}"/>
                  </a:ext>
                </a:extLst>
              </p:cNvPr>
              <p:cNvSpPr/>
              <p:nvPr/>
            </p:nvSpPr>
            <p:spPr>
              <a:xfrm>
                <a:off x="7010399" y="1751147"/>
                <a:ext cx="1054713" cy="1093832"/>
              </a:xfrm>
              <a:custGeom>
                <a:avLst/>
                <a:gdLst>
                  <a:gd name="connsiteX0" fmla="*/ 1054584 w 1054713"/>
                  <a:gd name="connsiteY0" fmla="*/ -281 h 1093832"/>
                  <a:gd name="connsiteX1" fmla="*/ -128 w 1054713"/>
                  <a:gd name="connsiteY1" fmla="*/ 1070864 h 1093832"/>
                  <a:gd name="connsiteX2" fmla="*/ 178 w 1054713"/>
                  <a:gd name="connsiteY2" fmla="*/ 1093552 h 1093832"/>
                  <a:gd name="connsiteX3" fmla="*/ 1054584 w 1054713"/>
                  <a:gd name="connsiteY3" fmla="*/ 1093552 h 109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4713" h="1093832">
                    <a:moveTo>
                      <a:pt x="1054584" y="-281"/>
                    </a:moveTo>
                    <a:cubicBezTo>
                      <a:pt x="470536" y="7838"/>
                      <a:pt x="-823" y="486732"/>
                      <a:pt x="-128" y="1070864"/>
                    </a:cubicBezTo>
                    <a:cubicBezTo>
                      <a:pt x="-128" y="1078463"/>
                      <a:pt x="-25" y="1086025"/>
                      <a:pt x="178" y="1093552"/>
                    </a:cubicBezTo>
                    <a:lnTo>
                      <a:pt x="1054584" y="1093552"/>
                    </a:lnTo>
                    <a:close/>
                  </a:path>
                </a:pathLst>
              </a:custGeom>
              <a:solidFill>
                <a:srgbClr val="FF3D8C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20" name="Freeform: Shape 430">
                <a:extLst>
                  <a:ext uri="{FF2B5EF4-FFF2-40B4-BE49-F238E27FC236}">
                    <a16:creationId xmlns:a16="http://schemas.microsoft.com/office/drawing/2014/main" id="{BCD1D235-2A8B-3945-68AE-7BD8596A360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7010269" y="2722361"/>
                <a:ext cx="1054712" cy="122338"/>
              </a:xfrm>
              <a:custGeom>
                <a:avLst/>
                <a:gdLst>
                  <a:gd name="connsiteX0" fmla="*/ 1050180 w 1054712"/>
                  <a:gd name="connsiteY0" fmla="*/ 122338 h 122338"/>
                  <a:gd name="connsiteX1" fmla="*/ 0 w 1054712"/>
                  <a:gd name="connsiteY1" fmla="*/ 122338 h 122338"/>
                  <a:gd name="connsiteX2" fmla="*/ 0 w 1054712"/>
                  <a:gd name="connsiteY2" fmla="*/ 0 h 122338"/>
                  <a:gd name="connsiteX3" fmla="*/ 1054406 w 1054712"/>
                  <a:gd name="connsiteY3" fmla="*/ 0 h 122338"/>
                  <a:gd name="connsiteX4" fmla="*/ 1054712 w 1054712"/>
                  <a:gd name="connsiteY4" fmla="*/ 22688 h 122338"/>
                  <a:gd name="connsiteX5" fmla="*/ 1050180 w 1054712"/>
                  <a:gd name="connsiteY5" fmla="*/ 122338 h 12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712" h="122338">
                    <a:moveTo>
                      <a:pt x="1050180" y="122338"/>
                    </a:moveTo>
                    <a:lnTo>
                      <a:pt x="0" y="122338"/>
                    </a:lnTo>
                    <a:lnTo>
                      <a:pt x="0" y="0"/>
                    </a:lnTo>
                    <a:lnTo>
                      <a:pt x="1054406" y="0"/>
                    </a:lnTo>
                    <a:cubicBezTo>
                      <a:pt x="1054609" y="7527"/>
                      <a:pt x="1054712" y="15090"/>
                      <a:pt x="1054712" y="22688"/>
                    </a:cubicBezTo>
                    <a:cubicBezTo>
                      <a:pt x="1054712" y="56312"/>
                      <a:pt x="1053202" y="89529"/>
                      <a:pt x="1050180" y="122338"/>
                    </a:cubicBezTo>
                    <a:close/>
                  </a:path>
                </a:pathLst>
              </a:custGeom>
              <a:gradFill flip="none" rotWithShape="1">
                <a:gsLst>
                  <a:gs pos="5000">
                    <a:sysClr val="windowText" lastClr="000000">
                      <a:alpha val="28000"/>
                    </a:sysClr>
                  </a:gs>
                  <a:gs pos="53000">
                    <a:srgbClr val="000000">
                      <a:lumMod val="0"/>
                      <a:alpha val="0"/>
                    </a:srgbClr>
                  </a:gs>
                  <a:gs pos="91000">
                    <a:sysClr val="windowText" lastClr="000000">
                      <a:alpha val="0"/>
                    </a:sysClr>
                  </a:gs>
                </a:gsLst>
                <a:lin ang="5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1344D53-6563-53B1-B48E-F6414CC5B09A}"/>
                </a:ext>
              </a:extLst>
            </p:cNvPr>
            <p:cNvGrpSpPr/>
            <p:nvPr/>
          </p:nvGrpSpPr>
          <p:grpSpPr>
            <a:xfrm>
              <a:off x="7010622" y="2844979"/>
              <a:ext cx="1054490" cy="1484728"/>
              <a:chOff x="7010622" y="2844979"/>
              <a:chExt cx="1054490" cy="1484728"/>
            </a:xfrm>
          </p:grpSpPr>
          <p:sp>
            <p:nvSpPr>
              <p:cNvPr id="17" name="Freeform: Shape 427">
                <a:extLst>
                  <a:ext uri="{FF2B5EF4-FFF2-40B4-BE49-F238E27FC236}">
                    <a16:creationId xmlns:a16="http://schemas.microsoft.com/office/drawing/2014/main" id="{7DAF798C-4209-9A9C-C1C2-0FD46BC89E37}"/>
                  </a:ext>
                </a:extLst>
              </p:cNvPr>
              <p:cNvSpPr/>
              <p:nvPr/>
            </p:nvSpPr>
            <p:spPr>
              <a:xfrm>
                <a:off x="7010622" y="2844979"/>
                <a:ext cx="1054489" cy="1484727"/>
              </a:xfrm>
              <a:custGeom>
                <a:avLst/>
                <a:gdLst>
                  <a:gd name="connsiteX0" fmla="*/ -129 w 1054489"/>
                  <a:gd name="connsiteY0" fmla="*/ -281 h 1484727"/>
                  <a:gd name="connsiteX1" fmla="*/ 592094 w 1054489"/>
                  <a:gd name="connsiteY1" fmla="*/ 933457 h 1484727"/>
                  <a:gd name="connsiteX2" fmla="*/ 592094 w 1054489"/>
                  <a:gd name="connsiteY2" fmla="*/ 1413880 h 1484727"/>
                  <a:gd name="connsiteX3" fmla="*/ 662660 w 1054489"/>
                  <a:gd name="connsiteY3" fmla="*/ 1484447 h 1484727"/>
                  <a:gd name="connsiteX4" fmla="*/ 1054361 w 1054489"/>
                  <a:gd name="connsiteY4" fmla="*/ 1484447 h 1484727"/>
                  <a:gd name="connsiteX5" fmla="*/ 1054361 w 1054489"/>
                  <a:gd name="connsiteY5" fmla="*/ -281 h 148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489" h="1484727">
                    <a:moveTo>
                      <a:pt x="-129" y="-281"/>
                    </a:moveTo>
                    <a:cubicBezTo>
                      <a:pt x="8852" y="408854"/>
                      <a:pt x="247492" y="761379"/>
                      <a:pt x="592094" y="933457"/>
                    </a:cubicBezTo>
                    <a:lnTo>
                      <a:pt x="592094" y="1413880"/>
                    </a:lnTo>
                    <a:cubicBezTo>
                      <a:pt x="592094" y="1452861"/>
                      <a:pt x="623687" y="1484447"/>
                      <a:pt x="662660" y="1484447"/>
                    </a:cubicBezTo>
                    <a:lnTo>
                      <a:pt x="1054361" y="1484447"/>
                    </a:lnTo>
                    <a:lnTo>
                      <a:pt x="1054361" y="-281"/>
                    </a:lnTo>
                    <a:close/>
                  </a:path>
                </a:pathLst>
              </a:custGeom>
              <a:solidFill>
                <a:srgbClr val="00A8FF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18" name="Freeform: Shape 428">
                <a:extLst>
                  <a:ext uri="{FF2B5EF4-FFF2-40B4-BE49-F238E27FC236}">
                    <a16:creationId xmlns:a16="http://schemas.microsoft.com/office/drawing/2014/main" id="{65744058-42C1-674A-EE88-37D69E06634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261580" y="3526175"/>
                <a:ext cx="1484727" cy="122337"/>
              </a:xfrm>
              <a:custGeom>
                <a:avLst/>
                <a:gdLst>
                  <a:gd name="connsiteX0" fmla="*/ 0 w 1484727"/>
                  <a:gd name="connsiteY0" fmla="*/ 122337 h 122337"/>
                  <a:gd name="connsiteX1" fmla="*/ 0 w 1484727"/>
                  <a:gd name="connsiteY1" fmla="*/ 0 h 122337"/>
                  <a:gd name="connsiteX2" fmla="*/ 1484727 w 1484727"/>
                  <a:gd name="connsiteY2" fmla="*/ 0 h 122337"/>
                  <a:gd name="connsiteX3" fmla="*/ 1484727 w 1484727"/>
                  <a:gd name="connsiteY3" fmla="*/ 122337 h 122337"/>
                  <a:gd name="connsiteX4" fmla="*/ 0 w 1484727"/>
                  <a:gd name="connsiteY4" fmla="*/ 122337 h 12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4727" h="122337">
                    <a:moveTo>
                      <a:pt x="0" y="122337"/>
                    </a:moveTo>
                    <a:lnTo>
                      <a:pt x="0" y="0"/>
                    </a:lnTo>
                    <a:lnTo>
                      <a:pt x="1484727" y="0"/>
                    </a:lnTo>
                    <a:lnTo>
                      <a:pt x="1484727" y="122337"/>
                    </a:lnTo>
                    <a:lnTo>
                      <a:pt x="0" y="122337"/>
                    </a:lnTo>
                    <a:close/>
                  </a:path>
                </a:pathLst>
              </a:custGeom>
              <a:gradFill flip="none" rotWithShape="1">
                <a:gsLst>
                  <a:gs pos="5000">
                    <a:sysClr val="windowText" lastClr="000000">
                      <a:alpha val="30000"/>
                    </a:sysClr>
                  </a:gs>
                  <a:gs pos="53000">
                    <a:srgbClr val="000000">
                      <a:lumMod val="0"/>
                      <a:alpha val="0"/>
                    </a:srgbClr>
                  </a:gs>
                  <a:gs pos="91000">
                    <a:sysClr val="windowText" lastClr="000000">
                      <a:alpha val="0"/>
                    </a:sysClr>
                  </a:gs>
                </a:gsLst>
                <a:lin ang="5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E32D1A-7BD9-E6BF-7AE5-AA203C4187B4}"/>
                </a:ext>
              </a:extLst>
            </p:cNvPr>
            <p:cNvGrpSpPr/>
            <p:nvPr/>
          </p:nvGrpSpPr>
          <p:grpSpPr>
            <a:xfrm>
              <a:off x="8064983" y="1750757"/>
              <a:ext cx="1085342" cy="1094222"/>
              <a:chOff x="8064983" y="1750757"/>
              <a:chExt cx="1085342" cy="1094222"/>
            </a:xfrm>
          </p:grpSpPr>
          <p:sp>
            <p:nvSpPr>
              <p:cNvPr id="15" name="Freeform: Shape 425">
                <a:extLst>
                  <a:ext uri="{FF2B5EF4-FFF2-40B4-BE49-F238E27FC236}">
                    <a16:creationId xmlns:a16="http://schemas.microsoft.com/office/drawing/2014/main" id="{74350BC7-2887-7C4B-F7AF-12AF3CEA85D2}"/>
                  </a:ext>
                </a:extLst>
              </p:cNvPr>
              <p:cNvSpPr/>
              <p:nvPr/>
            </p:nvSpPr>
            <p:spPr>
              <a:xfrm>
                <a:off x="8065112" y="1751041"/>
                <a:ext cx="1085213" cy="1093938"/>
              </a:xfrm>
              <a:custGeom>
                <a:avLst/>
                <a:gdLst>
                  <a:gd name="connsiteX0" fmla="*/ 1084778 w 1085213"/>
                  <a:gd name="connsiteY0" fmla="*/ 1093658 h 1093938"/>
                  <a:gd name="connsiteX1" fmla="*/ 1085084 w 1085213"/>
                  <a:gd name="connsiteY1" fmla="*/ 1069663 h 1093938"/>
                  <a:gd name="connsiteX2" fmla="*/ -129 w 1085213"/>
                  <a:gd name="connsiteY2" fmla="*/ -175 h 1093938"/>
                  <a:gd name="connsiteX3" fmla="*/ -129 w 1085213"/>
                  <a:gd name="connsiteY3" fmla="*/ 1093658 h 109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5213" h="1093938">
                    <a:moveTo>
                      <a:pt x="1084778" y="1093658"/>
                    </a:moveTo>
                    <a:cubicBezTo>
                      <a:pt x="1084945" y="1085678"/>
                      <a:pt x="1085084" y="1077698"/>
                      <a:pt x="1085084" y="1069663"/>
                    </a:cubicBezTo>
                    <a:cubicBezTo>
                      <a:pt x="1085084" y="473687"/>
                      <a:pt x="597793" y="-8488"/>
                      <a:pt x="-129" y="-175"/>
                    </a:cubicBezTo>
                    <a:lnTo>
                      <a:pt x="-129" y="1093658"/>
                    </a:lnTo>
                    <a:close/>
                  </a:path>
                </a:pathLst>
              </a:custGeom>
              <a:solidFill>
                <a:srgbClr val="FFC000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16" name="Freeform: Shape 426">
                <a:extLst>
                  <a:ext uri="{FF2B5EF4-FFF2-40B4-BE49-F238E27FC236}">
                    <a16:creationId xmlns:a16="http://schemas.microsoft.com/office/drawing/2014/main" id="{2DFB5865-6944-DF48-5A3C-D66454EC91A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7579181" y="2236559"/>
                <a:ext cx="1093942" cy="122337"/>
              </a:xfrm>
              <a:custGeom>
                <a:avLst/>
                <a:gdLst>
                  <a:gd name="connsiteX0" fmla="*/ 1093832 w 1093942"/>
                  <a:gd name="connsiteY0" fmla="*/ 0 h 122337"/>
                  <a:gd name="connsiteX1" fmla="*/ 1088633 w 1093942"/>
                  <a:gd name="connsiteY1" fmla="*/ 122337 h 122337"/>
                  <a:gd name="connsiteX2" fmla="*/ 0 w 1093942"/>
                  <a:gd name="connsiteY2" fmla="*/ 122337 h 122337"/>
                  <a:gd name="connsiteX3" fmla="*/ 0 w 1093942"/>
                  <a:gd name="connsiteY3" fmla="*/ 0 h 122337"/>
                  <a:gd name="connsiteX4" fmla="*/ 1093832 w 1093942"/>
                  <a:gd name="connsiteY4" fmla="*/ 0 h 12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3942" h="122337">
                    <a:moveTo>
                      <a:pt x="1093832" y="0"/>
                    </a:moveTo>
                    <a:cubicBezTo>
                      <a:pt x="1094416" y="40844"/>
                      <a:pt x="1092681" y="81691"/>
                      <a:pt x="1088633" y="122337"/>
                    </a:cubicBezTo>
                    <a:lnTo>
                      <a:pt x="0" y="122337"/>
                    </a:lnTo>
                    <a:lnTo>
                      <a:pt x="0" y="0"/>
                    </a:lnTo>
                    <a:lnTo>
                      <a:pt x="1093832" y="0"/>
                    </a:lnTo>
                    <a:close/>
                  </a:path>
                </a:pathLst>
              </a:custGeom>
              <a:gradFill flip="none" rotWithShape="1">
                <a:gsLst>
                  <a:gs pos="5000">
                    <a:sysClr val="windowText" lastClr="000000">
                      <a:alpha val="24000"/>
                    </a:sysClr>
                  </a:gs>
                  <a:gs pos="53000">
                    <a:srgbClr val="000000">
                      <a:lumMod val="0"/>
                      <a:alpha val="0"/>
                    </a:srgbClr>
                  </a:gs>
                  <a:gs pos="100000">
                    <a:sysClr val="windowText" lastClr="000000">
                      <a:alpha val="0"/>
                    </a:sysClr>
                  </a:gs>
                </a:gsLst>
                <a:lin ang="5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D03A77-7DA9-28FA-6073-98B3EB47FAE4}"/>
                </a:ext>
              </a:extLst>
            </p:cNvPr>
            <p:cNvGrpSpPr/>
            <p:nvPr/>
          </p:nvGrpSpPr>
          <p:grpSpPr>
            <a:xfrm>
              <a:off x="8064984" y="2844699"/>
              <a:ext cx="1085035" cy="1485007"/>
              <a:chOff x="8064984" y="2844699"/>
              <a:chExt cx="1085035" cy="1485007"/>
            </a:xfrm>
          </p:grpSpPr>
          <p:sp>
            <p:nvSpPr>
              <p:cNvPr id="13" name="Freeform: Shape 423">
                <a:extLst>
                  <a:ext uri="{FF2B5EF4-FFF2-40B4-BE49-F238E27FC236}">
                    <a16:creationId xmlns:a16="http://schemas.microsoft.com/office/drawing/2014/main" id="{7B5887C3-8877-F708-E3CB-C63A949F7928}"/>
                  </a:ext>
                </a:extLst>
              </p:cNvPr>
              <p:cNvSpPr/>
              <p:nvPr/>
            </p:nvSpPr>
            <p:spPr>
              <a:xfrm>
                <a:off x="8065112" y="2844979"/>
                <a:ext cx="1084907" cy="1484727"/>
              </a:xfrm>
              <a:custGeom>
                <a:avLst/>
                <a:gdLst>
                  <a:gd name="connsiteX0" fmla="*/ -129 w 1084907"/>
                  <a:gd name="connsiteY0" fmla="*/ -281 h 1484727"/>
                  <a:gd name="connsiteX1" fmla="*/ -129 w 1084907"/>
                  <a:gd name="connsiteY1" fmla="*/ 1484447 h 1484727"/>
                  <a:gd name="connsiteX2" fmla="*/ 420711 w 1084907"/>
                  <a:gd name="connsiteY2" fmla="*/ 1484447 h 1484727"/>
                  <a:gd name="connsiteX3" fmla="*/ 491277 w 1084907"/>
                  <a:gd name="connsiteY3" fmla="*/ 1413880 h 1484727"/>
                  <a:gd name="connsiteX4" fmla="*/ 491277 w 1084907"/>
                  <a:gd name="connsiteY4" fmla="*/ 934152 h 1484727"/>
                  <a:gd name="connsiteX5" fmla="*/ 1084778 w 1084907"/>
                  <a:gd name="connsiteY5" fmla="*/ -281 h 148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4907" h="1484727">
                    <a:moveTo>
                      <a:pt x="-129" y="-281"/>
                    </a:moveTo>
                    <a:lnTo>
                      <a:pt x="-129" y="1484447"/>
                    </a:lnTo>
                    <a:lnTo>
                      <a:pt x="420711" y="1484447"/>
                    </a:lnTo>
                    <a:cubicBezTo>
                      <a:pt x="459683" y="1484447"/>
                      <a:pt x="491277" y="1452861"/>
                      <a:pt x="491277" y="1413880"/>
                    </a:cubicBezTo>
                    <a:lnTo>
                      <a:pt x="491277" y="934152"/>
                    </a:lnTo>
                    <a:cubicBezTo>
                      <a:pt x="836517" y="762296"/>
                      <a:pt x="1075770" y="409382"/>
                      <a:pt x="1084778" y="-281"/>
                    </a:cubicBezTo>
                    <a:close/>
                  </a:path>
                </a:pathLst>
              </a:custGeom>
              <a:solidFill>
                <a:srgbClr val="55E373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14" name="Freeform: Shape 424">
                <a:extLst>
                  <a:ext uri="{FF2B5EF4-FFF2-40B4-BE49-F238E27FC236}">
                    <a16:creationId xmlns:a16="http://schemas.microsoft.com/office/drawing/2014/main" id="{4F88FC6F-FB2B-44EE-03EE-B27AAA053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4984" y="2844699"/>
                <a:ext cx="1084907" cy="116777"/>
              </a:xfrm>
              <a:custGeom>
                <a:avLst/>
                <a:gdLst>
                  <a:gd name="connsiteX0" fmla="*/ 0 w 1084907"/>
                  <a:gd name="connsiteY0" fmla="*/ 0 h 116777"/>
                  <a:gd name="connsiteX1" fmla="*/ 1084907 w 1084907"/>
                  <a:gd name="connsiteY1" fmla="*/ 0 h 116777"/>
                  <a:gd name="connsiteX2" fmla="*/ 1076010 w 1084907"/>
                  <a:gd name="connsiteY2" fmla="*/ 116777 h 116777"/>
                  <a:gd name="connsiteX3" fmla="*/ 0 w 1084907"/>
                  <a:gd name="connsiteY3" fmla="*/ 116777 h 116777"/>
                  <a:gd name="connsiteX4" fmla="*/ 0 w 1084907"/>
                  <a:gd name="connsiteY4" fmla="*/ 0 h 116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4907" h="116777">
                    <a:moveTo>
                      <a:pt x="0" y="0"/>
                    </a:moveTo>
                    <a:lnTo>
                      <a:pt x="1084907" y="0"/>
                    </a:lnTo>
                    <a:cubicBezTo>
                      <a:pt x="1084062" y="39059"/>
                      <a:pt x="1081093" y="78040"/>
                      <a:pt x="1076010" y="116777"/>
                    </a:cubicBezTo>
                    <a:lnTo>
                      <a:pt x="0" y="11677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ysClr val="windowText" lastClr="000000">
                      <a:alpha val="21000"/>
                    </a:sysClr>
                  </a:gs>
                  <a:gs pos="53000">
                    <a:srgbClr val="000000">
                      <a:lumMod val="0"/>
                      <a:alpha val="0"/>
                    </a:srgbClr>
                  </a:gs>
                  <a:gs pos="91000">
                    <a:sysClr val="windowText" lastClr="000000">
                      <a:alpha val="0"/>
                    </a:sysClr>
                  </a:gs>
                </a:gsLst>
                <a:lin ang="5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52C559B-8B17-1304-E3C9-57BCEEDF763F}"/>
              </a:ext>
            </a:extLst>
          </p:cNvPr>
          <p:cNvSpPr/>
          <p:nvPr/>
        </p:nvSpPr>
        <p:spPr>
          <a:xfrm>
            <a:off x="517092" y="1725601"/>
            <a:ext cx="828900" cy="828870"/>
          </a:xfrm>
          <a:prstGeom prst="ellipse">
            <a:avLst/>
          </a:prstGeom>
          <a:solidFill>
            <a:srgbClr val="FF3D8C"/>
          </a:solidFill>
          <a:ln w="60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48BCEA-6DBF-2C7A-F372-2764C892ECCA}"/>
              </a:ext>
            </a:extLst>
          </p:cNvPr>
          <p:cNvSpPr/>
          <p:nvPr/>
        </p:nvSpPr>
        <p:spPr>
          <a:xfrm>
            <a:off x="1405649" y="2764460"/>
            <a:ext cx="5203322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600" b="1" dirty="0">
                <a:latin typeface="Aptos" panose="020B0004020202020204" pitchFamily="34" charset="0"/>
              </a:rPr>
              <a:t>PEMANFAATAN</a:t>
            </a:r>
            <a:r>
              <a:rPr lang="en-US" sz="1600" dirty="0">
                <a:latin typeface="Aptos" panose="020B0004020202020204" pitchFamily="34" charset="0"/>
              </a:rPr>
              <a:t>  </a:t>
            </a:r>
            <a:r>
              <a:rPr lang="en-US" sz="1600" dirty="0" err="1">
                <a:latin typeface="Aptos" panose="020B0004020202020204" pitchFamily="34" charset="0"/>
              </a:rPr>
              <a:t>menambah</a:t>
            </a:r>
            <a:r>
              <a:rPr lang="en-US" sz="1600" dirty="0">
                <a:latin typeface="Aptos" panose="020B0004020202020204" pitchFamily="34" charset="0"/>
              </a:rPr>
              <a:t> PAD </a:t>
            </a:r>
            <a:r>
              <a:rPr lang="en-US" sz="1600" dirty="0" err="1">
                <a:latin typeface="Aptos" panose="020B0004020202020204" pitchFamily="34" charset="0"/>
              </a:rPr>
              <a:t>dengan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skema</a:t>
            </a:r>
            <a:r>
              <a:rPr lang="en-US" sz="1600" dirty="0">
                <a:latin typeface="Aptos" panose="020B0004020202020204" pitchFamily="34" charset="0"/>
              </a:rPr>
              <a:t>: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 err="1">
                <a:latin typeface="Aptos" panose="020B0004020202020204" pitchFamily="34" charset="0"/>
              </a:rPr>
              <a:t>sewa</a:t>
            </a:r>
            <a:endParaRPr lang="en-US" sz="1600" dirty="0"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>
                <a:latin typeface="Aptos" panose="020B0004020202020204" pitchFamily="34" charset="0"/>
              </a:rPr>
              <a:t>KSP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>
                <a:latin typeface="Aptos" panose="020B0004020202020204" pitchFamily="34" charset="0"/>
              </a:rPr>
              <a:t>BGS/ BSG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>
                <a:latin typeface="Aptos" panose="020B0004020202020204" pitchFamily="34" charset="0"/>
              </a:rPr>
              <a:t>KSPI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60DC2C-2B28-F7DF-6FF8-54550F13F0D4}"/>
              </a:ext>
            </a:extLst>
          </p:cNvPr>
          <p:cNvSpPr/>
          <p:nvPr/>
        </p:nvSpPr>
        <p:spPr>
          <a:xfrm>
            <a:off x="1405649" y="3995470"/>
            <a:ext cx="6706615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1600" b="1" dirty="0">
                <a:latin typeface="Aptos" panose="020B0004020202020204" pitchFamily="34" charset="0"/>
              </a:rPr>
              <a:t>PEMINDAHTANGANAN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mengurangi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i="1" dirty="0">
                <a:latin typeface="Aptos" panose="020B0004020202020204" pitchFamily="34" charset="0"/>
              </a:rPr>
              <a:t>mismatch</a:t>
            </a:r>
            <a:r>
              <a:rPr lang="en-US" sz="1600" dirty="0">
                <a:latin typeface="Aptos" panose="020B0004020202020204" pitchFamily="34" charset="0"/>
              </a:rPr>
              <a:t>, </a:t>
            </a:r>
            <a:r>
              <a:rPr lang="en-US" sz="1600" dirty="0" err="1">
                <a:latin typeface="Aptos" panose="020B0004020202020204" pitchFamily="34" charset="0"/>
              </a:rPr>
              <a:t>menerapkan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efisiensi</a:t>
            </a:r>
            <a:r>
              <a:rPr lang="en-US" sz="1600" dirty="0">
                <a:latin typeface="Aptos" panose="020B0004020202020204" pitchFamily="34" charset="0"/>
              </a:rPr>
              <a:t> dan </a:t>
            </a:r>
            <a:r>
              <a:rPr lang="en-US" sz="1600" dirty="0" err="1">
                <a:latin typeface="Aptos" panose="020B0004020202020204" pitchFamily="34" charset="0"/>
              </a:rPr>
              <a:t>memacu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produktifitas</a:t>
            </a:r>
            <a:r>
              <a:rPr lang="en-US" sz="1600" dirty="0">
                <a:latin typeface="Aptos" panose="020B0004020202020204" pitchFamily="34" charset="0"/>
              </a:rPr>
              <a:t>.</a:t>
            </a:r>
          </a:p>
          <a:p>
            <a:pPr marL="812800" lvl="1" indent="-341313">
              <a:buFont typeface="+mj-lt"/>
              <a:buAutoNum type="alphaLcPeriod"/>
            </a:pPr>
            <a:r>
              <a:rPr lang="en-US" sz="1600" dirty="0" err="1">
                <a:latin typeface="Aptos" panose="020B0004020202020204" pitchFamily="34" charset="0"/>
              </a:rPr>
              <a:t>Jual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beli</a:t>
            </a:r>
            <a:endParaRPr lang="en-US" sz="1600" dirty="0">
              <a:latin typeface="Aptos" panose="020B0004020202020204" pitchFamily="34" charset="0"/>
            </a:endParaRPr>
          </a:p>
          <a:p>
            <a:pPr marL="812800" lvl="1" indent="-341313">
              <a:buFont typeface="+mj-lt"/>
              <a:buAutoNum type="alphaLcPeriod"/>
            </a:pPr>
            <a:r>
              <a:rPr lang="en-US" sz="1600" dirty="0" err="1">
                <a:latin typeface="Aptos" panose="020B0004020202020204" pitchFamily="34" charset="0"/>
              </a:rPr>
              <a:t>tukar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menukar</a:t>
            </a:r>
            <a:endParaRPr lang="en-US" sz="1600" dirty="0">
              <a:latin typeface="Aptos" panose="020B0004020202020204" pitchFamily="34" charset="0"/>
            </a:endParaRPr>
          </a:p>
          <a:p>
            <a:pPr marL="812800" lvl="1" indent="-341313">
              <a:buFont typeface="+mj-lt"/>
              <a:buAutoNum type="alphaLcPeriod"/>
            </a:pPr>
            <a:r>
              <a:rPr lang="en-US" sz="1600" dirty="0" err="1">
                <a:latin typeface="Aptos" panose="020B0004020202020204" pitchFamily="34" charset="0"/>
              </a:rPr>
              <a:t>penyertaan</a:t>
            </a:r>
            <a:r>
              <a:rPr lang="en-US" sz="1600" dirty="0">
                <a:latin typeface="Aptos" panose="020B0004020202020204" pitchFamily="34" charset="0"/>
              </a:rPr>
              <a:t> modal </a:t>
            </a:r>
            <a:r>
              <a:rPr lang="en-US" sz="1600" dirty="0" err="1">
                <a:latin typeface="Aptos" panose="020B0004020202020204" pitchFamily="34" charset="0"/>
              </a:rPr>
              <a:t>pemerintah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daerah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37B16-1B03-E2B1-38D7-9F3F61626074}"/>
              </a:ext>
            </a:extLst>
          </p:cNvPr>
          <p:cNvSpPr/>
          <p:nvPr/>
        </p:nvSpPr>
        <p:spPr>
          <a:xfrm>
            <a:off x="1329828" y="1424149"/>
            <a:ext cx="5978745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latin typeface="Aptos" panose="020B0004020202020204" pitchFamily="34" charset="0"/>
              </a:rPr>
              <a:t>PENATAUSAHAAN </a:t>
            </a:r>
          </a:p>
          <a:p>
            <a:pPr marL="503238" lvl="1" indent="-307975">
              <a:buFont typeface="Wingdings" pitchFamily="2" charset="2"/>
              <a:buChar char="§"/>
            </a:pPr>
            <a:r>
              <a:rPr lang="en-US" sz="1600" dirty="0" err="1">
                <a:latin typeface="Aptos" panose="020B0004020202020204" pitchFamily="34" charset="0"/>
              </a:rPr>
              <a:t>Administrasi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aset</a:t>
            </a:r>
            <a:r>
              <a:rPr lang="en-US" sz="1600" dirty="0">
                <a:latin typeface="Aptos" panose="020B0004020202020204" pitchFamily="34" charset="0"/>
              </a:rPr>
              <a:t> : </a:t>
            </a:r>
            <a:r>
              <a:rPr lang="en-US" sz="1600" dirty="0" err="1">
                <a:latin typeface="Aptos" panose="020B0004020202020204" pitchFamily="34" charset="0"/>
              </a:rPr>
              <a:t>inventarisasi</a:t>
            </a:r>
            <a:r>
              <a:rPr lang="en-US" sz="1600" dirty="0">
                <a:latin typeface="Aptos" panose="020B0004020202020204" pitchFamily="34" charset="0"/>
              </a:rPr>
              <a:t>, </a:t>
            </a:r>
            <a:r>
              <a:rPr lang="en-US" sz="1600" dirty="0" err="1">
                <a:latin typeface="Aptos" panose="020B0004020202020204" pitchFamily="34" charset="0"/>
              </a:rPr>
              <a:t>sensus</a:t>
            </a:r>
            <a:r>
              <a:rPr lang="en-US" sz="1600" dirty="0">
                <a:latin typeface="Aptos" panose="020B0004020202020204" pitchFamily="34" charset="0"/>
              </a:rPr>
              <a:t>, </a:t>
            </a:r>
            <a:r>
              <a:rPr lang="en-US" sz="1600" dirty="0" err="1">
                <a:latin typeface="Aptos" panose="020B0004020202020204" pitchFamily="34" charset="0"/>
              </a:rPr>
              <a:t>pencatatan</a:t>
            </a:r>
            <a:r>
              <a:rPr lang="en-US" sz="1600" dirty="0">
                <a:latin typeface="Aptos" panose="020B0004020202020204" pitchFamily="34" charset="0"/>
              </a:rPr>
              <a:t>, </a:t>
            </a:r>
            <a:r>
              <a:rPr lang="en-US" sz="1600" dirty="0" err="1">
                <a:latin typeface="Aptos" panose="020B0004020202020204" pitchFamily="34" charset="0"/>
              </a:rPr>
              <a:t>pelaporan</a:t>
            </a:r>
            <a:r>
              <a:rPr lang="en-US" sz="1600" dirty="0">
                <a:latin typeface="Aptos" panose="020B0004020202020204" pitchFamily="34" charset="0"/>
              </a:rPr>
              <a:t> yang </a:t>
            </a:r>
            <a:r>
              <a:rPr lang="en-US" sz="1600" dirty="0" err="1">
                <a:latin typeface="Aptos" panose="020B0004020202020204" pitchFamily="34" charset="0"/>
              </a:rPr>
              <a:t>bagus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berdampak</a:t>
            </a:r>
            <a:r>
              <a:rPr lang="en-US" sz="1600" dirty="0">
                <a:latin typeface="Aptos" panose="020B0004020202020204" pitchFamily="34" charset="0"/>
              </a:rPr>
              <a:t> pd </a:t>
            </a:r>
            <a:r>
              <a:rPr lang="en-US" sz="1600" dirty="0" err="1">
                <a:latin typeface="Aptos" panose="020B0004020202020204" pitchFamily="34" charset="0"/>
              </a:rPr>
              <a:t>opini</a:t>
            </a:r>
            <a:r>
              <a:rPr lang="en-US" sz="1600" dirty="0">
                <a:latin typeface="Aptos" panose="020B0004020202020204" pitchFamily="34" charset="0"/>
              </a:rPr>
              <a:t> LK</a:t>
            </a:r>
          </a:p>
          <a:p>
            <a:pPr marL="503238" lvl="1" indent="-325438">
              <a:buFont typeface="Wingdings" pitchFamily="2" charset="2"/>
              <a:buChar char="§"/>
            </a:pPr>
            <a:r>
              <a:rPr lang="en-US" sz="1600" dirty="0" err="1">
                <a:latin typeface="Aptos" panose="020B0004020202020204" pitchFamily="34" charset="0"/>
              </a:rPr>
              <a:t>Opini</a:t>
            </a:r>
            <a:r>
              <a:rPr lang="en-US" sz="1600" dirty="0">
                <a:latin typeface="Aptos" panose="020B0004020202020204" pitchFamily="34" charset="0"/>
              </a:rPr>
              <a:t> WDP </a:t>
            </a:r>
            <a:r>
              <a:rPr lang="en-US" sz="1600" dirty="0" err="1">
                <a:latin typeface="Aptos" panose="020B0004020202020204" pitchFamily="34" charset="0"/>
              </a:rPr>
              <a:t>akan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mendapatkan</a:t>
            </a:r>
            <a:r>
              <a:rPr lang="en-US" sz="1600" dirty="0">
                <a:latin typeface="Aptos" panose="020B0004020202020204" pitchFamily="34" charset="0"/>
              </a:rPr>
              <a:t> reward &amp; </a:t>
            </a:r>
            <a:r>
              <a:rPr lang="en-US" sz="1600" dirty="0" err="1">
                <a:latin typeface="Aptos" panose="020B0004020202020204" pitchFamily="34" charset="0"/>
              </a:rPr>
              <a:t>penerbitan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obligasi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daerah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maupun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kesempatan</a:t>
            </a:r>
            <a:r>
              <a:rPr lang="en-US" sz="1600" dirty="0">
                <a:latin typeface="Aptos" panose="020B0004020202020204" pitchFamily="34" charset="0"/>
              </a:rPr>
              <a:t> program </a:t>
            </a:r>
            <a:r>
              <a:rPr lang="en-US" sz="1600" dirty="0" err="1">
                <a:latin typeface="Aptos" panose="020B0004020202020204" pitchFamily="34" charset="0"/>
              </a:rPr>
              <a:t>lainnya</a:t>
            </a:r>
            <a:r>
              <a:rPr lang="en-US" sz="1600" dirty="0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ED75B1-352F-054D-75E9-806AB09EEAC9}"/>
              </a:ext>
            </a:extLst>
          </p:cNvPr>
          <p:cNvSpPr/>
          <p:nvPr/>
        </p:nvSpPr>
        <p:spPr>
          <a:xfrm>
            <a:off x="1405649" y="5315002"/>
            <a:ext cx="6852035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sz="1600" b="1" dirty="0">
                <a:latin typeface="Aptos" panose="020B0004020202020204" pitchFamily="34" charset="0"/>
              </a:rPr>
              <a:t>PENGHAPUSAN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untuk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mengurangi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biaya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perawatan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aset-aset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yg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sudah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rusak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berat</a:t>
            </a:r>
            <a:endParaRPr lang="en-US" sz="1600" dirty="0">
              <a:latin typeface="Aptos" panose="020B0004020202020204" pitchFamily="34" charset="0"/>
            </a:endParaRPr>
          </a:p>
          <a:p>
            <a:pPr lvl="1"/>
            <a:r>
              <a:rPr lang="en-US" sz="1600" dirty="0">
                <a:latin typeface="Aptos" panose="020B0004020202020204" pitchFamily="34" charset="0"/>
              </a:rPr>
              <a:t>a. </a:t>
            </a:r>
            <a:r>
              <a:rPr lang="en-US" sz="1600" dirty="0" err="1">
                <a:latin typeface="Aptos" panose="020B0004020202020204" pitchFamily="34" charset="0"/>
              </a:rPr>
              <a:t>penjualan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kendaran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dinas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jabatan</a:t>
            </a:r>
            <a:endParaRPr lang="en-US" sz="1600" dirty="0">
              <a:latin typeface="Aptos" panose="020B0004020202020204" pitchFamily="34" charset="0"/>
            </a:endParaRPr>
          </a:p>
          <a:p>
            <a:pPr lvl="1"/>
            <a:r>
              <a:rPr lang="en-US" sz="1600" dirty="0">
                <a:latin typeface="Aptos" panose="020B0004020202020204" pitchFamily="34" charset="0"/>
              </a:rPr>
              <a:t>b. </a:t>
            </a:r>
            <a:r>
              <a:rPr lang="en-US" sz="1600" dirty="0" err="1">
                <a:latin typeface="Aptos" panose="020B0004020202020204" pitchFamily="34" charset="0"/>
              </a:rPr>
              <a:t>penjualan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kendaraan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dinas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opersional</a:t>
            </a:r>
            <a:endParaRPr lang="en-US" sz="1600" dirty="0">
              <a:latin typeface="Aptos" panose="020B0004020202020204" pitchFamily="34" charset="0"/>
            </a:endParaRPr>
          </a:p>
          <a:p>
            <a:pPr lvl="1"/>
            <a:r>
              <a:rPr lang="en-US" sz="1600" dirty="0">
                <a:latin typeface="Aptos" panose="020B0004020202020204" pitchFamily="34" charset="0"/>
              </a:rPr>
              <a:t>c. </a:t>
            </a:r>
            <a:r>
              <a:rPr lang="en-US" sz="1600" dirty="0" err="1">
                <a:latin typeface="Aptos" panose="020B0004020202020204" pitchFamily="34" charset="0"/>
              </a:rPr>
              <a:t>penjualan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alat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kantor</a:t>
            </a:r>
            <a:r>
              <a:rPr lang="en-US" sz="1600" dirty="0">
                <a:latin typeface="Aptos" panose="020B0004020202020204" pitchFamily="34" charset="0"/>
              </a:rPr>
              <a:t>, </a:t>
            </a:r>
            <a:r>
              <a:rPr lang="en-US" sz="1600" dirty="0" err="1">
                <a:latin typeface="Aptos" panose="020B0004020202020204" pitchFamily="34" charset="0"/>
              </a:rPr>
              <a:t>alat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laboratorium</a:t>
            </a:r>
            <a:r>
              <a:rPr lang="en-US" sz="1600" dirty="0">
                <a:latin typeface="Aptos" panose="020B0004020202020204" pitchFamily="34" charset="0"/>
              </a:rPr>
              <a:t>, </a:t>
            </a:r>
            <a:r>
              <a:rPr lang="en-US" sz="1600" dirty="0" err="1">
                <a:latin typeface="Aptos" panose="020B0004020202020204" pitchFamily="34" charset="0"/>
              </a:rPr>
              <a:t>dll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6" name="Freeform: Shape 436">
            <a:extLst>
              <a:ext uri="{FF2B5EF4-FFF2-40B4-BE49-F238E27FC236}">
                <a16:creationId xmlns:a16="http://schemas.microsoft.com/office/drawing/2014/main" id="{3FC2AB5C-55D0-BC5D-2F53-1EABCD444CB2}"/>
              </a:ext>
            </a:extLst>
          </p:cNvPr>
          <p:cNvSpPr/>
          <p:nvPr/>
        </p:nvSpPr>
        <p:spPr>
          <a:xfrm>
            <a:off x="803904" y="2019757"/>
            <a:ext cx="255276" cy="240558"/>
          </a:xfrm>
          <a:custGeom>
            <a:avLst/>
            <a:gdLst>
              <a:gd name="connsiteX0" fmla="*/ 4775472 w 4876797"/>
              <a:gd name="connsiteY0" fmla="*/ 3516546 h 4595642"/>
              <a:gd name="connsiteX1" fmla="*/ 3052733 w 4876797"/>
              <a:gd name="connsiteY1" fmla="*/ 349712 h 4595642"/>
              <a:gd name="connsiteX2" fmla="*/ 1824065 w 4876797"/>
              <a:gd name="connsiteY2" fmla="*/ 349712 h 4595642"/>
              <a:gd name="connsiteX3" fmla="*/ 101412 w 4876797"/>
              <a:gd name="connsiteY3" fmla="*/ 3516546 h 4595642"/>
              <a:gd name="connsiteX4" fmla="*/ 715603 w 4876797"/>
              <a:gd name="connsiteY4" fmla="*/ 4595643 h 4595642"/>
              <a:gd name="connsiteX5" fmla="*/ 4161138 w 4876797"/>
              <a:gd name="connsiteY5" fmla="*/ 4595643 h 4595642"/>
              <a:gd name="connsiteX6" fmla="*/ 4775472 w 4876797"/>
              <a:gd name="connsiteY6" fmla="*/ 3516546 h 4595642"/>
              <a:gd name="connsiteX7" fmla="*/ 2438399 w 4876797"/>
              <a:gd name="connsiteY7" fmla="*/ 4024142 h 4595642"/>
              <a:gd name="connsiteX8" fmla="*/ 2152649 w 4876797"/>
              <a:gd name="connsiteY8" fmla="*/ 3738392 h 4595642"/>
              <a:gd name="connsiteX9" fmla="*/ 2438399 w 4876797"/>
              <a:gd name="connsiteY9" fmla="*/ 3452642 h 4595642"/>
              <a:gd name="connsiteX10" fmla="*/ 2724149 w 4876797"/>
              <a:gd name="connsiteY10" fmla="*/ 3738392 h 4595642"/>
              <a:gd name="connsiteX11" fmla="*/ 2438399 w 4876797"/>
              <a:gd name="connsiteY11" fmla="*/ 4024142 h 4595642"/>
              <a:gd name="connsiteX12" fmla="*/ 2724149 w 4876797"/>
              <a:gd name="connsiteY12" fmla="*/ 2881142 h 4595642"/>
              <a:gd name="connsiteX13" fmla="*/ 2438399 w 4876797"/>
              <a:gd name="connsiteY13" fmla="*/ 3166892 h 4595642"/>
              <a:gd name="connsiteX14" fmla="*/ 2152649 w 4876797"/>
              <a:gd name="connsiteY14" fmla="*/ 2881142 h 4595642"/>
              <a:gd name="connsiteX15" fmla="*/ 2152649 w 4876797"/>
              <a:gd name="connsiteY15" fmla="*/ 1452392 h 4595642"/>
              <a:gd name="connsiteX16" fmla="*/ 2438399 w 4876797"/>
              <a:gd name="connsiteY16" fmla="*/ 1166642 h 4595642"/>
              <a:gd name="connsiteX17" fmla="*/ 2724149 w 4876797"/>
              <a:gd name="connsiteY17" fmla="*/ 1452392 h 4595642"/>
              <a:gd name="connsiteX18" fmla="*/ 2724149 w 4876797"/>
              <a:gd name="connsiteY18" fmla="*/ 2881142 h 459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76797" h="4595642">
                <a:moveTo>
                  <a:pt x="4775472" y="3516546"/>
                </a:moveTo>
                <a:lnTo>
                  <a:pt x="3052733" y="349712"/>
                </a:lnTo>
                <a:cubicBezTo>
                  <a:pt x="2775946" y="-116261"/>
                  <a:pt x="2101224" y="-116880"/>
                  <a:pt x="1824065" y="349712"/>
                </a:cubicBezTo>
                <a:lnTo>
                  <a:pt x="101412" y="3516546"/>
                </a:lnTo>
                <a:cubicBezTo>
                  <a:pt x="-181538" y="3992691"/>
                  <a:pt x="161029" y="4595643"/>
                  <a:pt x="715603" y="4595643"/>
                </a:cubicBezTo>
                <a:lnTo>
                  <a:pt x="4161138" y="4595643"/>
                </a:lnTo>
                <a:cubicBezTo>
                  <a:pt x="4715246" y="4595643"/>
                  <a:pt x="5058422" y="3993177"/>
                  <a:pt x="4775472" y="3516546"/>
                </a:cubicBezTo>
                <a:close/>
                <a:moveTo>
                  <a:pt x="2438399" y="4024142"/>
                </a:moveTo>
                <a:cubicBezTo>
                  <a:pt x="2280875" y="4024142"/>
                  <a:pt x="2152649" y="3895917"/>
                  <a:pt x="2152649" y="3738392"/>
                </a:cubicBezTo>
                <a:cubicBezTo>
                  <a:pt x="2152649" y="3580868"/>
                  <a:pt x="2280875" y="3452642"/>
                  <a:pt x="2438399" y="3452642"/>
                </a:cubicBezTo>
                <a:cubicBezTo>
                  <a:pt x="2595923" y="3452642"/>
                  <a:pt x="2724149" y="3580868"/>
                  <a:pt x="2724149" y="3738392"/>
                </a:cubicBezTo>
                <a:cubicBezTo>
                  <a:pt x="2724149" y="3895917"/>
                  <a:pt x="2595923" y="4024142"/>
                  <a:pt x="2438399" y="4024142"/>
                </a:cubicBezTo>
                <a:close/>
                <a:moveTo>
                  <a:pt x="2724149" y="2881142"/>
                </a:moveTo>
                <a:cubicBezTo>
                  <a:pt x="2724149" y="3038667"/>
                  <a:pt x="2595923" y="3166892"/>
                  <a:pt x="2438399" y="3166892"/>
                </a:cubicBezTo>
                <a:cubicBezTo>
                  <a:pt x="2280875" y="3166892"/>
                  <a:pt x="2152649" y="3038667"/>
                  <a:pt x="2152649" y="2881142"/>
                </a:cubicBezTo>
                <a:lnTo>
                  <a:pt x="2152649" y="1452392"/>
                </a:lnTo>
                <a:cubicBezTo>
                  <a:pt x="2152649" y="1294868"/>
                  <a:pt x="2280875" y="1166642"/>
                  <a:pt x="2438399" y="1166642"/>
                </a:cubicBezTo>
                <a:cubicBezTo>
                  <a:pt x="2595923" y="1166642"/>
                  <a:pt x="2724149" y="1294868"/>
                  <a:pt x="2724149" y="1452392"/>
                </a:cubicBezTo>
                <a:lnTo>
                  <a:pt x="2724149" y="2881142"/>
                </a:ln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975F1FD-EFF3-9FD8-BCCA-F685D489647B}"/>
              </a:ext>
            </a:extLst>
          </p:cNvPr>
          <p:cNvSpPr/>
          <p:nvPr/>
        </p:nvSpPr>
        <p:spPr>
          <a:xfrm>
            <a:off x="517092" y="2792075"/>
            <a:ext cx="828900" cy="828870"/>
          </a:xfrm>
          <a:prstGeom prst="ellipse">
            <a:avLst/>
          </a:prstGeom>
          <a:solidFill>
            <a:srgbClr val="FFC000"/>
          </a:solidFill>
          <a:ln w="60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4FE305-0B7C-5694-829E-9E3B68E0D2E6}"/>
              </a:ext>
            </a:extLst>
          </p:cNvPr>
          <p:cNvSpPr/>
          <p:nvPr/>
        </p:nvSpPr>
        <p:spPr>
          <a:xfrm>
            <a:off x="517092" y="4005510"/>
            <a:ext cx="828900" cy="828870"/>
          </a:xfrm>
          <a:prstGeom prst="ellipse">
            <a:avLst/>
          </a:prstGeom>
          <a:solidFill>
            <a:srgbClr val="55E373"/>
          </a:solidFill>
          <a:ln w="60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49401ED-A371-EA04-FC67-AFB9A9C5C2DC}"/>
              </a:ext>
            </a:extLst>
          </p:cNvPr>
          <p:cNvSpPr/>
          <p:nvPr/>
        </p:nvSpPr>
        <p:spPr>
          <a:xfrm>
            <a:off x="517092" y="5414892"/>
            <a:ext cx="828900" cy="828870"/>
          </a:xfrm>
          <a:prstGeom prst="ellipse">
            <a:avLst/>
          </a:prstGeom>
          <a:solidFill>
            <a:srgbClr val="00A8FF"/>
          </a:solidFill>
          <a:ln w="60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30" name="Graphic 43">
            <a:extLst>
              <a:ext uri="{FF2B5EF4-FFF2-40B4-BE49-F238E27FC236}">
                <a16:creationId xmlns:a16="http://schemas.microsoft.com/office/drawing/2014/main" id="{3B595982-D7A0-0B02-364B-E1265B53ED0B}"/>
              </a:ext>
            </a:extLst>
          </p:cNvPr>
          <p:cNvSpPr/>
          <p:nvPr/>
        </p:nvSpPr>
        <p:spPr>
          <a:xfrm>
            <a:off x="798824" y="5701894"/>
            <a:ext cx="265436" cy="254866"/>
          </a:xfrm>
          <a:custGeom>
            <a:avLst/>
            <a:gdLst>
              <a:gd name="connsiteX0" fmla="*/ 6469456 w 6486426"/>
              <a:gd name="connsiteY0" fmla="*/ 2353260 h 6228137"/>
              <a:gd name="connsiteX1" fmla="*/ 6172972 w 6486426"/>
              <a:gd name="connsiteY1" fmla="*/ 2116044 h 6228137"/>
              <a:gd name="connsiteX2" fmla="*/ 4300534 w 6486426"/>
              <a:gd name="connsiteY2" fmla="*/ 1945720 h 6228137"/>
              <a:gd name="connsiteX3" fmla="*/ 3560536 w 6486426"/>
              <a:gd name="connsiteY3" fmla="*/ 209844 h 6228137"/>
              <a:gd name="connsiteX4" fmla="*/ 3243217 w 6486426"/>
              <a:gd name="connsiteY4" fmla="*/ 0 h 6228137"/>
              <a:gd name="connsiteX5" fmla="*/ 2926195 w 6486426"/>
              <a:gd name="connsiteY5" fmla="*/ 209844 h 6228137"/>
              <a:gd name="connsiteX6" fmla="*/ 2186197 w 6486426"/>
              <a:gd name="connsiteY6" fmla="*/ 1945720 h 6228137"/>
              <a:gd name="connsiteX7" fmla="*/ 313463 w 6486426"/>
              <a:gd name="connsiteY7" fmla="*/ 2116044 h 6228137"/>
              <a:gd name="connsiteX8" fmla="*/ 16978 w 6486426"/>
              <a:gd name="connsiteY8" fmla="*/ 2353260 h 6228137"/>
              <a:gd name="connsiteX9" fmla="*/ 117539 w 6486426"/>
              <a:gd name="connsiteY9" fmla="*/ 2720437 h 6228137"/>
              <a:gd name="connsiteX10" fmla="*/ 1532952 w 6486426"/>
              <a:gd name="connsiteY10" fmla="*/ 3963982 h 6228137"/>
              <a:gd name="connsiteX11" fmla="*/ 1115618 w 6486426"/>
              <a:gd name="connsiteY11" fmla="*/ 5805672 h 6228137"/>
              <a:gd name="connsiteX12" fmla="*/ 1249681 w 6486426"/>
              <a:gd name="connsiteY12" fmla="*/ 6162338 h 6228137"/>
              <a:gd name="connsiteX13" fmla="*/ 1451841 w 6486426"/>
              <a:gd name="connsiteY13" fmla="*/ 6228137 h 6228137"/>
              <a:gd name="connsiteX14" fmla="*/ 1628613 w 6486426"/>
              <a:gd name="connsiteY14" fmla="*/ 6179147 h 6228137"/>
              <a:gd name="connsiteX15" fmla="*/ 3243217 w 6486426"/>
              <a:gd name="connsiteY15" fmla="*/ 5211841 h 6228137"/>
              <a:gd name="connsiteX16" fmla="*/ 4857524 w 6486426"/>
              <a:gd name="connsiteY16" fmla="*/ 6179147 h 6228137"/>
              <a:gd name="connsiteX17" fmla="*/ 5236753 w 6486426"/>
              <a:gd name="connsiteY17" fmla="*/ 6162338 h 6228137"/>
              <a:gd name="connsiteX18" fmla="*/ 5370816 w 6486426"/>
              <a:gd name="connsiteY18" fmla="*/ 5805672 h 6228137"/>
              <a:gd name="connsiteX19" fmla="*/ 4953482 w 6486426"/>
              <a:gd name="connsiteY19" fmla="*/ 3963982 h 6228137"/>
              <a:gd name="connsiteX20" fmla="*/ 6368896 w 6486426"/>
              <a:gd name="connsiteY20" fmla="*/ 2720437 h 6228137"/>
              <a:gd name="connsiteX21" fmla="*/ 6469456 w 6486426"/>
              <a:gd name="connsiteY21" fmla="*/ 2353260 h 622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86426" h="6228137">
                <a:moveTo>
                  <a:pt x="6469456" y="2353260"/>
                </a:moveTo>
                <a:cubicBezTo>
                  <a:pt x="6426747" y="2221661"/>
                  <a:pt x="6310252" y="2128490"/>
                  <a:pt x="6172972" y="2116044"/>
                </a:cubicBezTo>
                <a:lnTo>
                  <a:pt x="4300534" y="1945720"/>
                </a:lnTo>
                <a:lnTo>
                  <a:pt x="3560536" y="209844"/>
                </a:lnTo>
                <a:cubicBezTo>
                  <a:pt x="3505901" y="82311"/>
                  <a:pt x="3381586" y="0"/>
                  <a:pt x="3243217" y="0"/>
                </a:cubicBezTo>
                <a:cubicBezTo>
                  <a:pt x="3104848" y="0"/>
                  <a:pt x="2980484" y="82311"/>
                  <a:pt x="2926195" y="209844"/>
                </a:cubicBezTo>
                <a:lnTo>
                  <a:pt x="2186197" y="1945720"/>
                </a:lnTo>
                <a:lnTo>
                  <a:pt x="313463" y="2116044"/>
                </a:lnTo>
                <a:cubicBezTo>
                  <a:pt x="176182" y="2128738"/>
                  <a:pt x="59934" y="2221909"/>
                  <a:pt x="16978" y="2353260"/>
                </a:cubicBezTo>
                <a:cubicBezTo>
                  <a:pt x="-25730" y="2484858"/>
                  <a:pt x="13712" y="2629201"/>
                  <a:pt x="117539" y="2720437"/>
                </a:cubicBezTo>
                <a:lnTo>
                  <a:pt x="1532952" y="3963982"/>
                </a:lnTo>
                <a:lnTo>
                  <a:pt x="1115618" y="5805672"/>
                </a:lnTo>
                <a:cubicBezTo>
                  <a:pt x="1085084" y="5941089"/>
                  <a:pt x="1137541" y="6081117"/>
                  <a:pt x="1249681" y="6162338"/>
                </a:cubicBezTo>
                <a:cubicBezTo>
                  <a:pt x="1309958" y="6206221"/>
                  <a:pt x="1380776" y="6228137"/>
                  <a:pt x="1451841" y="6228137"/>
                </a:cubicBezTo>
                <a:cubicBezTo>
                  <a:pt x="1512910" y="6228137"/>
                  <a:pt x="1574028" y="6211873"/>
                  <a:pt x="1628613" y="6179147"/>
                </a:cubicBezTo>
                <a:lnTo>
                  <a:pt x="3243217" y="5211841"/>
                </a:lnTo>
                <a:lnTo>
                  <a:pt x="4857524" y="6179147"/>
                </a:lnTo>
                <a:cubicBezTo>
                  <a:pt x="4975950" y="6250054"/>
                  <a:pt x="5124860" y="6243558"/>
                  <a:pt x="5236753" y="6162338"/>
                </a:cubicBezTo>
                <a:cubicBezTo>
                  <a:pt x="5348893" y="6081117"/>
                  <a:pt x="5401351" y="5941089"/>
                  <a:pt x="5370816" y="5805672"/>
                </a:cubicBezTo>
                <a:lnTo>
                  <a:pt x="4953482" y="3963982"/>
                </a:lnTo>
                <a:lnTo>
                  <a:pt x="6368896" y="2720437"/>
                </a:lnTo>
                <a:cubicBezTo>
                  <a:pt x="6472672" y="2629201"/>
                  <a:pt x="6512164" y="2485156"/>
                  <a:pt x="6469456" y="2353260"/>
                </a:cubicBezTo>
                <a:close/>
              </a:path>
            </a:pathLst>
          </a:custGeom>
          <a:solidFill>
            <a:sysClr val="window" lastClr="FFFFFF"/>
          </a:solidFill>
          <a:ln w="126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31" name="Freeform: Shape 441">
            <a:extLst>
              <a:ext uri="{FF2B5EF4-FFF2-40B4-BE49-F238E27FC236}">
                <a16:creationId xmlns:a16="http://schemas.microsoft.com/office/drawing/2014/main" id="{E988D93D-6447-F2D2-2A71-F06E1A912272}"/>
              </a:ext>
            </a:extLst>
          </p:cNvPr>
          <p:cNvSpPr/>
          <p:nvPr/>
        </p:nvSpPr>
        <p:spPr>
          <a:xfrm>
            <a:off x="773592" y="4315041"/>
            <a:ext cx="315900" cy="209808"/>
          </a:xfrm>
          <a:custGeom>
            <a:avLst/>
            <a:gdLst>
              <a:gd name="connsiteX0" fmla="*/ 4497229 w 10326575"/>
              <a:gd name="connsiteY0" fmla="*/ 5672911 h 6858575"/>
              <a:gd name="connsiteX1" fmla="*/ 4755627 w 10326575"/>
              <a:gd name="connsiteY1" fmla="*/ 5795690 h 6858575"/>
              <a:gd name="connsiteX2" fmla="*/ 4755733 w 10326575"/>
              <a:gd name="connsiteY2" fmla="*/ 5795829 h 6858575"/>
              <a:gd name="connsiteX3" fmla="*/ 4721095 w 10326575"/>
              <a:gd name="connsiteY3" fmla="*/ 6326135 h 6858575"/>
              <a:gd name="connsiteX4" fmla="*/ 4320319 w 10326575"/>
              <a:gd name="connsiteY4" fmla="*/ 6677677 h 6858575"/>
              <a:gd name="connsiteX5" fmla="*/ 3793409 w 10326575"/>
              <a:gd name="connsiteY5" fmla="*/ 6643492 h 6858575"/>
              <a:gd name="connsiteX6" fmla="*/ 3824165 w 10326575"/>
              <a:gd name="connsiteY6" fmla="*/ 6112697 h 6858575"/>
              <a:gd name="connsiteX7" fmla="*/ 4225113 w 10326575"/>
              <a:gd name="connsiteY7" fmla="*/ 5761015 h 6858575"/>
              <a:gd name="connsiteX8" fmla="*/ 4497229 w 10326575"/>
              <a:gd name="connsiteY8" fmla="*/ 5672911 h 6858575"/>
              <a:gd name="connsiteX9" fmla="*/ 3852367 w 10326575"/>
              <a:gd name="connsiteY9" fmla="*/ 5018881 h 6858575"/>
              <a:gd name="connsiteX10" fmla="*/ 4109995 w 10326575"/>
              <a:gd name="connsiteY10" fmla="*/ 5145404 h 6858575"/>
              <a:gd name="connsiteX11" fmla="*/ 4207547 w 10326575"/>
              <a:gd name="connsiteY11" fmla="*/ 5423398 h 6858575"/>
              <a:gd name="connsiteX12" fmla="*/ 4080675 w 10326575"/>
              <a:gd name="connsiteY12" fmla="*/ 5680958 h 6858575"/>
              <a:gd name="connsiteX13" fmla="*/ 3411075 w 10326575"/>
              <a:gd name="connsiteY13" fmla="*/ 6268402 h 6858575"/>
              <a:gd name="connsiteX14" fmla="*/ 3163417 w 10326575"/>
              <a:gd name="connsiteY14" fmla="*/ 6362874 h 6858575"/>
              <a:gd name="connsiteX15" fmla="*/ 3138923 w 10326575"/>
              <a:gd name="connsiteY15" fmla="*/ 6362140 h 6858575"/>
              <a:gd name="connsiteX16" fmla="*/ 2878215 w 10326575"/>
              <a:gd name="connsiteY16" fmla="*/ 6234917 h 6858575"/>
              <a:gd name="connsiteX17" fmla="*/ 2911035 w 10326575"/>
              <a:gd name="connsiteY17" fmla="*/ 5699818 h 6858575"/>
              <a:gd name="connsiteX18" fmla="*/ 3580039 w 10326575"/>
              <a:gd name="connsiteY18" fmla="*/ 5111464 h 6858575"/>
              <a:gd name="connsiteX19" fmla="*/ 3852367 w 10326575"/>
              <a:gd name="connsiteY19" fmla="*/ 5018881 h 6858575"/>
              <a:gd name="connsiteX20" fmla="*/ 3189975 w 10326575"/>
              <a:gd name="connsiteY20" fmla="*/ 4360339 h 6858575"/>
              <a:gd name="connsiteX21" fmla="*/ 3447919 w 10326575"/>
              <a:gd name="connsiteY21" fmla="*/ 4487142 h 6858575"/>
              <a:gd name="connsiteX22" fmla="*/ 3471747 w 10326575"/>
              <a:gd name="connsiteY22" fmla="*/ 4514853 h 6858575"/>
              <a:gd name="connsiteX23" fmla="*/ 3430879 w 10326575"/>
              <a:gd name="connsiteY23" fmla="*/ 5036446 h 6858575"/>
              <a:gd name="connsiteX24" fmla="*/ 2654315 w 10326575"/>
              <a:gd name="connsiteY24" fmla="*/ 5718363 h 6858575"/>
              <a:gd name="connsiteX25" fmla="*/ 2406973 w 10326575"/>
              <a:gd name="connsiteY25" fmla="*/ 5811505 h 6858575"/>
              <a:gd name="connsiteX26" fmla="*/ 2381850 w 10326575"/>
              <a:gd name="connsiteY26" fmla="*/ 5810770 h 6858575"/>
              <a:gd name="connsiteX27" fmla="*/ 2123941 w 10326575"/>
              <a:gd name="connsiteY27" fmla="*/ 5683967 h 6858575"/>
              <a:gd name="connsiteX28" fmla="*/ 2106796 w 10326575"/>
              <a:gd name="connsiteY28" fmla="*/ 5664408 h 6858575"/>
              <a:gd name="connsiteX29" fmla="*/ 2140911 w 10326575"/>
              <a:gd name="connsiteY29" fmla="*/ 5134803 h 6858575"/>
              <a:gd name="connsiteX30" fmla="*/ 2917683 w 10326575"/>
              <a:gd name="connsiteY30" fmla="*/ 4452886 h 6858575"/>
              <a:gd name="connsiteX31" fmla="*/ 3189975 w 10326575"/>
              <a:gd name="connsiteY31" fmla="*/ 4360339 h 6858575"/>
              <a:gd name="connsiteX32" fmla="*/ 2262150 w 10326575"/>
              <a:gd name="connsiteY32" fmla="*/ 3961909 h 6858575"/>
              <a:gd name="connsiteX33" fmla="*/ 2614917 w 10326575"/>
              <a:gd name="connsiteY33" fmla="*/ 4367021 h 6858575"/>
              <a:gd name="connsiteX34" fmla="*/ 2487904 w 10326575"/>
              <a:gd name="connsiteY34" fmla="*/ 4624966 h 6858575"/>
              <a:gd name="connsiteX35" fmla="*/ 2001931 w 10326575"/>
              <a:gd name="connsiteY35" fmla="*/ 5051386 h 6858575"/>
              <a:gd name="connsiteX36" fmla="*/ 1756617 w 10326575"/>
              <a:gd name="connsiteY36" fmla="*/ 5144074 h 6858575"/>
              <a:gd name="connsiteX37" fmla="*/ 1728310 w 10326575"/>
              <a:gd name="connsiteY37" fmla="*/ 5143060 h 6858575"/>
              <a:gd name="connsiteX38" fmla="*/ 1466167 w 10326575"/>
              <a:gd name="connsiteY38" fmla="*/ 5010903 h 6858575"/>
              <a:gd name="connsiteX39" fmla="*/ 1465992 w 10326575"/>
              <a:gd name="connsiteY39" fmla="*/ 5010728 h 6858575"/>
              <a:gd name="connsiteX40" fmla="*/ 1500597 w 10326575"/>
              <a:gd name="connsiteY40" fmla="*/ 4480598 h 6858575"/>
              <a:gd name="connsiteX41" fmla="*/ 1986710 w 10326575"/>
              <a:gd name="connsiteY41" fmla="*/ 4054212 h 6858575"/>
              <a:gd name="connsiteX42" fmla="*/ 2262150 w 10326575"/>
              <a:gd name="connsiteY42" fmla="*/ 3961909 h 6858575"/>
              <a:gd name="connsiteX43" fmla="*/ 4688167 w 10326575"/>
              <a:gd name="connsiteY43" fmla="*/ 1469096 h 6858575"/>
              <a:gd name="connsiteX44" fmla="*/ 4698663 w 10326575"/>
              <a:gd name="connsiteY44" fmla="*/ 1470006 h 6858575"/>
              <a:gd name="connsiteX45" fmla="*/ 4760911 w 10326575"/>
              <a:gd name="connsiteY45" fmla="*/ 1477808 h 6858575"/>
              <a:gd name="connsiteX46" fmla="*/ 4978651 w 10326575"/>
              <a:gd name="connsiteY46" fmla="*/ 1510454 h 6858575"/>
              <a:gd name="connsiteX47" fmla="*/ 3996839 w 10326575"/>
              <a:gd name="connsiteY47" fmla="*/ 2031802 h 6858575"/>
              <a:gd name="connsiteX48" fmla="*/ 3893443 w 10326575"/>
              <a:gd name="connsiteY48" fmla="*/ 2125284 h 6858575"/>
              <a:gd name="connsiteX49" fmla="*/ 3973187 w 10326575"/>
              <a:gd name="connsiteY49" fmla="*/ 2502170 h 6858575"/>
              <a:gd name="connsiteX50" fmla="*/ 5751157 w 10326575"/>
              <a:gd name="connsiteY50" fmla="*/ 2461407 h 6858575"/>
              <a:gd name="connsiteX51" fmla="*/ 5793671 w 10326575"/>
              <a:gd name="connsiteY51" fmla="*/ 2438768 h 6858575"/>
              <a:gd name="connsiteX52" fmla="*/ 8193061 w 10326575"/>
              <a:gd name="connsiteY52" fmla="*/ 4393124 h 6858575"/>
              <a:gd name="connsiteX53" fmla="*/ 8317063 w 10326575"/>
              <a:gd name="connsiteY53" fmla="*/ 4581229 h 6858575"/>
              <a:gd name="connsiteX54" fmla="*/ 8250863 w 10326575"/>
              <a:gd name="connsiteY54" fmla="*/ 4924129 h 6858575"/>
              <a:gd name="connsiteX55" fmla="*/ 7724687 w 10326575"/>
              <a:gd name="connsiteY55" fmla="*/ 4996663 h 6858575"/>
              <a:gd name="connsiteX56" fmla="*/ 7643267 w 10326575"/>
              <a:gd name="connsiteY56" fmla="*/ 4935885 h 6858575"/>
              <a:gd name="connsiteX57" fmla="*/ 5909555 w 10326575"/>
              <a:gd name="connsiteY57" fmla="*/ 3688114 h 6858575"/>
              <a:gd name="connsiteX58" fmla="*/ 5801787 w 10326575"/>
              <a:gd name="connsiteY58" fmla="*/ 3705609 h 6858575"/>
              <a:gd name="connsiteX59" fmla="*/ 5801579 w 10326575"/>
              <a:gd name="connsiteY59" fmla="*/ 3705959 h 6858575"/>
              <a:gd name="connsiteX60" fmla="*/ 5801543 w 10326575"/>
              <a:gd name="connsiteY60" fmla="*/ 3706029 h 6858575"/>
              <a:gd name="connsiteX61" fmla="*/ 5819317 w 10326575"/>
              <a:gd name="connsiteY61" fmla="*/ 3813867 h 6858575"/>
              <a:gd name="connsiteX62" fmla="*/ 5819563 w 10326575"/>
              <a:gd name="connsiteY62" fmla="*/ 3813867 h 6858575"/>
              <a:gd name="connsiteX63" fmla="*/ 7564433 w 10326575"/>
              <a:gd name="connsiteY63" fmla="*/ 5071750 h 6858575"/>
              <a:gd name="connsiteX64" fmla="*/ 7644315 w 10326575"/>
              <a:gd name="connsiteY64" fmla="*/ 5598172 h 6858575"/>
              <a:gd name="connsiteX65" fmla="*/ 7105753 w 10326575"/>
              <a:gd name="connsiteY65" fmla="*/ 5694569 h 6858575"/>
              <a:gd name="connsiteX66" fmla="*/ 5483659 w 10326575"/>
              <a:gd name="connsiteY66" fmla="*/ 4545154 h 6858575"/>
              <a:gd name="connsiteX67" fmla="*/ 5381419 w 10326575"/>
              <a:gd name="connsiteY67" fmla="*/ 4562439 h 6858575"/>
              <a:gd name="connsiteX68" fmla="*/ 5393911 w 10326575"/>
              <a:gd name="connsiteY68" fmla="*/ 4671432 h 6858575"/>
              <a:gd name="connsiteX69" fmla="*/ 6842839 w 10326575"/>
              <a:gd name="connsiteY69" fmla="*/ 5699398 h 6858575"/>
              <a:gd name="connsiteX70" fmla="*/ 6932133 w 10326575"/>
              <a:gd name="connsiteY70" fmla="*/ 6206330 h 6858575"/>
              <a:gd name="connsiteX71" fmla="*/ 6420757 w 10326575"/>
              <a:gd name="connsiteY71" fmla="*/ 6301922 h 6858575"/>
              <a:gd name="connsiteX72" fmla="*/ 6420583 w 10326575"/>
              <a:gd name="connsiteY72" fmla="*/ 6301922 h 6858575"/>
              <a:gd name="connsiteX73" fmla="*/ 4967315 w 10326575"/>
              <a:gd name="connsiteY73" fmla="*/ 5295300 h 6858575"/>
              <a:gd name="connsiteX74" fmla="*/ 4858917 w 10326575"/>
              <a:gd name="connsiteY74" fmla="*/ 5311291 h 6858575"/>
              <a:gd name="connsiteX75" fmla="*/ 4874907 w 10326575"/>
              <a:gd name="connsiteY75" fmla="*/ 5419689 h 6858575"/>
              <a:gd name="connsiteX76" fmla="*/ 4879211 w 10326575"/>
              <a:gd name="connsiteY76" fmla="*/ 5422698 h 6858575"/>
              <a:gd name="connsiteX77" fmla="*/ 5981391 w 10326575"/>
              <a:gd name="connsiteY77" fmla="*/ 6186736 h 6858575"/>
              <a:gd name="connsiteX78" fmla="*/ 6129047 w 10326575"/>
              <a:gd name="connsiteY78" fmla="*/ 6394785 h 6858575"/>
              <a:gd name="connsiteX79" fmla="*/ 5869633 w 10326575"/>
              <a:gd name="connsiteY79" fmla="*/ 6844964 h 6858575"/>
              <a:gd name="connsiteX80" fmla="*/ 5769213 w 10326575"/>
              <a:gd name="connsiteY80" fmla="*/ 6858575 h 6858575"/>
              <a:gd name="connsiteX81" fmla="*/ 5586459 w 10326575"/>
              <a:gd name="connsiteY81" fmla="*/ 6809589 h 6858575"/>
              <a:gd name="connsiteX82" fmla="*/ 4871863 w 10326575"/>
              <a:gd name="connsiteY82" fmla="*/ 6397654 h 6858575"/>
              <a:gd name="connsiteX83" fmla="*/ 4915427 w 10326575"/>
              <a:gd name="connsiteY83" fmla="*/ 6333832 h 6858575"/>
              <a:gd name="connsiteX84" fmla="*/ 5002411 w 10326575"/>
              <a:gd name="connsiteY84" fmla="*/ 6074698 h 6858575"/>
              <a:gd name="connsiteX85" fmla="*/ 4507971 w 10326575"/>
              <a:gd name="connsiteY85" fmla="*/ 5514512 h 6858575"/>
              <a:gd name="connsiteX86" fmla="*/ 4453981 w 10326575"/>
              <a:gd name="connsiteY86" fmla="*/ 5515946 h 6858575"/>
              <a:gd name="connsiteX87" fmla="*/ 4356569 w 10326575"/>
              <a:gd name="connsiteY87" fmla="*/ 5522034 h 6858575"/>
              <a:gd name="connsiteX88" fmla="*/ 4362203 w 10326575"/>
              <a:gd name="connsiteY88" fmla="*/ 5439493 h 6858575"/>
              <a:gd name="connsiteX89" fmla="*/ 4304715 w 10326575"/>
              <a:gd name="connsiteY89" fmla="*/ 5155201 h 6858575"/>
              <a:gd name="connsiteX90" fmla="*/ 4235959 w 10326575"/>
              <a:gd name="connsiteY90" fmla="*/ 5047572 h 6858575"/>
              <a:gd name="connsiteX91" fmla="*/ 4175217 w 10326575"/>
              <a:gd name="connsiteY91" fmla="*/ 4991974 h 6858575"/>
              <a:gd name="connsiteX92" fmla="*/ 3863633 w 10326575"/>
              <a:gd name="connsiteY92" fmla="*/ 4864821 h 6858575"/>
              <a:gd name="connsiteX93" fmla="*/ 3800197 w 10326575"/>
              <a:gd name="connsiteY93" fmla="*/ 4866850 h 6858575"/>
              <a:gd name="connsiteX94" fmla="*/ 3722239 w 10326575"/>
              <a:gd name="connsiteY94" fmla="*/ 4872658 h 6858575"/>
              <a:gd name="connsiteX95" fmla="*/ 3712511 w 10326575"/>
              <a:gd name="connsiteY95" fmla="*/ 4786759 h 6858575"/>
              <a:gd name="connsiteX96" fmla="*/ 3712511 w 10326575"/>
              <a:gd name="connsiteY96" fmla="*/ 4783715 h 6858575"/>
              <a:gd name="connsiteX97" fmla="*/ 3581859 w 10326575"/>
              <a:gd name="connsiteY97" fmla="*/ 4405475 h 6858575"/>
              <a:gd name="connsiteX98" fmla="*/ 3564715 w 10326575"/>
              <a:gd name="connsiteY98" fmla="*/ 4385880 h 6858575"/>
              <a:gd name="connsiteX99" fmla="*/ 2872931 w 10326575"/>
              <a:gd name="connsiteY99" fmla="*/ 4296516 h 6858575"/>
              <a:gd name="connsiteX100" fmla="*/ 2780455 w 10326575"/>
              <a:gd name="connsiteY100" fmla="*/ 4358589 h 6858575"/>
              <a:gd name="connsiteX101" fmla="*/ 2761035 w 10326575"/>
              <a:gd name="connsiteY101" fmla="*/ 4248895 h 6858575"/>
              <a:gd name="connsiteX102" fmla="*/ 2636785 w 10326575"/>
              <a:gd name="connsiteY102" fmla="*/ 3987627 h 6858575"/>
              <a:gd name="connsiteX103" fmla="*/ 1884715 w 10326575"/>
              <a:gd name="connsiteY103" fmla="*/ 3937486 h 6858575"/>
              <a:gd name="connsiteX104" fmla="*/ 1479323 w 10326575"/>
              <a:gd name="connsiteY104" fmla="*/ 4293228 h 6858575"/>
              <a:gd name="connsiteX105" fmla="*/ 1072147 w 10326575"/>
              <a:gd name="connsiteY105" fmla="*/ 3983393 h 6858575"/>
              <a:gd name="connsiteX106" fmla="*/ 2503509 w 10326575"/>
              <a:gd name="connsiteY106" fmla="*/ 1656151 h 6858575"/>
              <a:gd name="connsiteX107" fmla="*/ 2542559 w 10326575"/>
              <a:gd name="connsiteY107" fmla="*/ 1654997 h 6858575"/>
              <a:gd name="connsiteX108" fmla="*/ 4678019 w 10326575"/>
              <a:gd name="connsiteY108" fmla="*/ 1471160 h 6858575"/>
              <a:gd name="connsiteX109" fmla="*/ 5612751 w 10326575"/>
              <a:gd name="connsiteY109" fmla="*/ 1395824 h 6858575"/>
              <a:gd name="connsiteX110" fmla="*/ 5810851 w 10326575"/>
              <a:gd name="connsiteY110" fmla="*/ 1417416 h 6858575"/>
              <a:gd name="connsiteX111" fmla="*/ 6609631 w 10326575"/>
              <a:gd name="connsiteY111" fmla="*/ 1676341 h 6858575"/>
              <a:gd name="connsiteX112" fmla="*/ 7487071 w 10326575"/>
              <a:gd name="connsiteY112" fmla="*/ 1644850 h 6858575"/>
              <a:gd name="connsiteX113" fmla="*/ 7774899 w 10326575"/>
              <a:gd name="connsiteY113" fmla="*/ 1527039 h 6858575"/>
              <a:gd name="connsiteX114" fmla="*/ 9122775 w 10326575"/>
              <a:gd name="connsiteY114" fmla="*/ 3717751 h 6858575"/>
              <a:gd name="connsiteX115" fmla="*/ 8421019 w 10326575"/>
              <a:gd name="connsiteY115" fmla="*/ 4419541 h 6858575"/>
              <a:gd name="connsiteX116" fmla="*/ 8370495 w 10326575"/>
              <a:gd name="connsiteY116" fmla="*/ 4355545 h 6858575"/>
              <a:gd name="connsiteX117" fmla="*/ 8290647 w 10326575"/>
              <a:gd name="connsiteY117" fmla="*/ 4272864 h 6858575"/>
              <a:gd name="connsiteX118" fmla="*/ 5850355 w 10326575"/>
              <a:gd name="connsiteY118" fmla="*/ 2285723 h 6858575"/>
              <a:gd name="connsiteX119" fmla="*/ 5763263 w 10326575"/>
              <a:gd name="connsiteY119" fmla="*/ 2278725 h 6858575"/>
              <a:gd name="connsiteX120" fmla="*/ 4057581 w 10326575"/>
              <a:gd name="connsiteY120" fmla="*/ 2372743 h 6858575"/>
              <a:gd name="connsiteX121" fmla="*/ 4004887 w 10326575"/>
              <a:gd name="connsiteY121" fmla="*/ 2269733 h 6858575"/>
              <a:gd name="connsiteX122" fmla="*/ 4069479 w 10326575"/>
              <a:gd name="connsiteY122" fmla="*/ 2169627 h 6858575"/>
              <a:gd name="connsiteX123" fmla="*/ 5421555 w 10326575"/>
              <a:gd name="connsiteY123" fmla="*/ 1452056 h 6858575"/>
              <a:gd name="connsiteX124" fmla="*/ 5612751 w 10326575"/>
              <a:gd name="connsiteY124" fmla="*/ 1395824 h 6858575"/>
              <a:gd name="connsiteX125" fmla="*/ 852177 w 10326575"/>
              <a:gd name="connsiteY125" fmla="*/ 53989 h 6858575"/>
              <a:gd name="connsiteX126" fmla="*/ 2515941 w 10326575"/>
              <a:gd name="connsiteY126" fmla="*/ 1341649 h 6858575"/>
              <a:gd name="connsiteX127" fmla="*/ 759594 w 10326575"/>
              <a:gd name="connsiteY127" fmla="*/ 4197690 h 6858575"/>
              <a:gd name="connsiteX128" fmla="*/ 0 w 10326575"/>
              <a:gd name="connsiteY128" fmla="*/ 3771130 h 6858575"/>
              <a:gd name="connsiteX129" fmla="*/ 9474257 w 10326575"/>
              <a:gd name="connsiteY129" fmla="*/ 0 h 6858575"/>
              <a:gd name="connsiteX130" fmla="*/ 10326575 w 10326575"/>
              <a:gd name="connsiteY130" fmla="*/ 3717176 h 6858575"/>
              <a:gd name="connsiteX131" fmla="*/ 9566839 w 10326575"/>
              <a:gd name="connsiteY131" fmla="*/ 4143877 h 6858575"/>
              <a:gd name="connsiteX132" fmla="*/ 9310679 w 10326575"/>
              <a:gd name="connsiteY132" fmla="*/ 3727183 h 6858575"/>
              <a:gd name="connsiteX133" fmla="*/ 9260889 w 10326575"/>
              <a:gd name="connsiteY133" fmla="*/ 3646252 h 6858575"/>
              <a:gd name="connsiteX134" fmla="*/ 9252317 w 10326575"/>
              <a:gd name="connsiteY134" fmla="*/ 3631731 h 6858575"/>
              <a:gd name="connsiteX135" fmla="*/ 7810211 w 10326575"/>
              <a:gd name="connsiteY135" fmla="*/ 1287799 h 685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326575" h="6858575">
                <a:moveTo>
                  <a:pt x="4497229" y="5672911"/>
                </a:moveTo>
                <a:cubicBezTo>
                  <a:pt x="4595899" y="5679244"/>
                  <a:pt x="4688413" y="5723191"/>
                  <a:pt x="4755627" y="5795690"/>
                </a:cubicBezTo>
                <a:cubicBezTo>
                  <a:pt x="4755663" y="5795725"/>
                  <a:pt x="4755699" y="5795760"/>
                  <a:pt x="4755733" y="5795829"/>
                </a:cubicBezTo>
                <a:cubicBezTo>
                  <a:pt x="4892615" y="5951814"/>
                  <a:pt x="4877113" y="6189255"/>
                  <a:pt x="4721095" y="6326135"/>
                </a:cubicBezTo>
                <a:lnTo>
                  <a:pt x="4320319" y="6677677"/>
                </a:lnTo>
                <a:cubicBezTo>
                  <a:pt x="4164895" y="6812283"/>
                  <a:pt x="3930149" y="6797063"/>
                  <a:pt x="3793409" y="6643492"/>
                </a:cubicBezTo>
                <a:cubicBezTo>
                  <a:pt x="3655339" y="6488453"/>
                  <a:pt x="3669091" y="6250802"/>
                  <a:pt x="3824165" y="6112697"/>
                </a:cubicBezTo>
                <a:lnTo>
                  <a:pt x="4225113" y="5761015"/>
                </a:lnTo>
                <a:cubicBezTo>
                  <a:pt x="4301215" y="5697893"/>
                  <a:pt x="4398591" y="5666367"/>
                  <a:pt x="4497229" y="5672911"/>
                </a:cubicBezTo>
                <a:close/>
                <a:moveTo>
                  <a:pt x="3852367" y="5018881"/>
                </a:moveTo>
                <a:cubicBezTo>
                  <a:pt x="3951703" y="5024969"/>
                  <a:pt x="4044459" y="5070526"/>
                  <a:pt x="4109995" y="5145404"/>
                </a:cubicBezTo>
                <a:cubicBezTo>
                  <a:pt x="4178855" y="5221017"/>
                  <a:pt x="4214055" y="5321333"/>
                  <a:pt x="4207547" y="5423398"/>
                </a:cubicBezTo>
                <a:cubicBezTo>
                  <a:pt x="4201249" y="5522734"/>
                  <a:pt x="4155587" y="5615422"/>
                  <a:pt x="4080675" y="5680958"/>
                </a:cubicBezTo>
                <a:lnTo>
                  <a:pt x="3411075" y="6268402"/>
                </a:lnTo>
                <a:cubicBezTo>
                  <a:pt x="3342845" y="6329109"/>
                  <a:pt x="3254739" y="6362734"/>
                  <a:pt x="3163417" y="6362874"/>
                </a:cubicBezTo>
                <a:cubicBezTo>
                  <a:pt x="3155299" y="6362874"/>
                  <a:pt x="3147183" y="6362874"/>
                  <a:pt x="3138923" y="6362140"/>
                </a:cubicBezTo>
                <a:cubicBezTo>
                  <a:pt x="3038573" y="6355981"/>
                  <a:pt x="2944801" y="6310214"/>
                  <a:pt x="2878215" y="6234917"/>
                </a:cubicBezTo>
                <a:cubicBezTo>
                  <a:pt x="2739515" y="6078092"/>
                  <a:pt x="2754211" y="5838517"/>
                  <a:pt x="2911035" y="5699818"/>
                </a:cubicBezTo>
                <a:lnTo>
                  <a:pt x="3580039" y="5111464"/>
                </a:lnTo>
                <a:cubicBezTo>
                  <a:pt x="3655127" y="5046033"/>
                  <a:pt x="3752961" y="5012793"/>
                  <a:pt x="3852367" y="5018881"/>
                </a:cubicBezTo>
                <a:close/>
                <a:moveTo>
                  <a:pt x="3189975" y="4360339"/>
                </a:moveTo>
                <a:cubicBezTo>
                  <a:pt x="3289451" y="4366462"/>
                  <a:pt x="3382347" y="4412123"/>
                  <a:pt x="3447919" y="4487142"/>
                </a:cubicBezTo>
                <a:lnTo>
                  <a:pt x="3471747" y="4514853"/>
                </a:lnTo>
                <a:cubicBezTo>
                  <a:pt x="3601631" y="4671083"/>
                  <a:pt x="3583539" y="4902330"/>
                  <a:pt x="3430879" y="5036446"/>
                </a:cubicBezTo>
                <a:lnTo>
                  <a:pt x="2654315" y="5718363"/>
                </a:lnTo>
                <a:cubicBezTo>
                  <a:pt x="2586051" y="5778615"/>
                  <a:pt x="2498051" y="5811750"/>
                  <a:pt x="2406973" y="5811505"/>
                </a:cubicBezTo>
                <a:cubicBezTo>
                  <a:pt x="2398541" y="5811505"/>
                  <a:pt x="2390283" y="5811505"/>
                  <a:pt x="2381850" y="5810770"/>
                </a:cubicBezTo>
                <a:cubicBezTo>
                  <a:pt x="2282409" y="5804647"/>
                  <a:pt x="2189547" y="5758986"/>
                  <a:pt x="2123941" y="5683967"/>
                </a:cubicBezTo>
                <a:lnTo>
                  <a:pt x="2106796" y="5664408"/>
                </a:lnTo>
                <a:cubicBezTo>
                  <a:pt x="1970545" y="5508563"/>
                  <a:pt x="1985801" y="5271892"/>
                  <a:pt x="2140911" y="5134803"/>
                </a:cubicBezTo>
                <a:lnTo>
                  <a:pt x="2917683" y="4452886"/>
                </a:lnTo>
                <a:cubicBezTo>
                  <a:pt x="2992667" y="4387316"/>
                  <a:pt x="3090569" y="4354040"/>
                  <a:pt x="3189975" y="4360339"/>
                </a:cubicBezTo>
                <a:close/>
                <a:moveTo>
                  <a:pt x="2262150" y="3961909"/>
                </a:moveTo>
                <a:cubicBezTo>
                  <a:pt x="2471424" y="3976360"/>
                  <a:pt x="2629367" y="4157747"/>
                  <a:pt x="2614917" y="4367021"/>
                </a:cubicBezTo>
                <a:cubicBezTo>
                  <a:pt x="2608759" y="4466532"/>
                  <a:pt x="2563027" y="4559430"/>
                  <a:pt x="2487904" y="4624966"/>
                </a:cubicBezTo>
                <a:lnTo>
                  <a:pt x="2001931" y="5051386"/>
                </a:lnTo>
                <a:cubicBezTo>
                  <a:pt x="1934260" y="5111254"/>
                  <a:pt x="1846961" y="5144249"/>
                  <a:pt x="1756617" y="5144074"/>
                </a:cubicBezTo>
                <a:cubicBezTo>
                  <a:pt x="1747170" y="5144249"/>
                  <a:pt x="1737723" y="5143899"/>
                  <a:pt x="1728310" y="5143060"/>
                </a:cubicBezTo>
                <a:cubicBezTo>
                  <a:pt x="1626945" y="5135257"/>
                  <a:pt x="1532717" y="5087776"/>
                  <a:pt x="1466167" y="5010903"/>
                </a:cubicBezTo>
                <a:cubicBezTo>
                  <a:pt x="1466097" y="5010833"/>
                  <a:pt x="1466062" y="5010798"/>
                  <a:pt x="1465992" y="5010728"/>
                </a:cubicBezTo>
                <a:cubicBezTo>
                  <a:pt x="1329182" y="4854779"/>
                  <a:pt x="1344647" y="4617443"/>
                  <a:pt x="1500597" y="4480598"/>
                </a:cubicBezTo>
                <a:lnTo>
                  <a:pt x="1986710" y="4054212"/>
                </a:lnTo>
                <a:cubicBezTo>
                  <a:pt x="2062673" y="3988151"/>
                  <a:pt x="2161729" y="3954946"/>
                  <a:pt x="2262150" y="3961909"/>
                </a:cubicBezTo>
                <a:close/>
                <a:moveTo>
                  <a:pt x="4688167" y="1469096"/>
                </a:moveTo>
                <a:lnTo>
                  <a:pt x="4698663" y="1470006"/>
                </a:lnTo>
                <a:cubicBezTo>
                  <a:pt x="4717803" y="1471720"/>
                  <a:pt x="4739007" y="1474624"/>
                  <a:pt x="4760911" y="1477808"/>
                </a:cubicBezTo>
                <a:lnTo>
                  <a:pt x="4978651" y="1510454"/>
                </a:lnTo>
                <a:lnTo>
                  <a:pt x="3996839" y="2031802"/>
                </a:lnTo>
                <a:cubicBezTo>
                  <a:pt x="3954851" y="2053471"/>
                  <a:pt x="3919231" y="2085686"/>
                  <a:pt x="3893443" y="2125284"/>
                </a:cubicBezTo>
                <a:cubicBezTo>
                  <a:pt x="3811393" y="2251377"/>
                  <a:pt x="3847083" y="2420112"/>
                  <a:pt x="3973187" y="2502170"/>
                </a:cubicBezTo>
                <a:cubicBezTo>
                  <a:pt x="4261327" y="2686006"/>
                  <a:pt x="4876167" y="2925546"/>
                  <a:pt x="5751157" y="2461407"/>
                </a:cubicBezTo>
                <a:lnTo>
                  <a:pt x="5793671" y="2438768"/>
                </a:lnTo>
                <a:lnTo>
                  <a:pt x="8193061" y="4393124"/>
                </a:lnTo>
                <a:cubicBezTo>
                  <a:pt x="8252787" y="4441549"/>
                  <a:pt x="8296071" y="4507260"/>
                  <a:pt x="8317063" y="4581229"/>
                </a:cubicBezTo>
                <a:cubicBezTo>
                  <a:pt x="8352055" y="4699494"/>
                  <a:pt x="8327387" y="4827382"/>
                  <a:pt x="8250863" y="4924129"/>
                </a:cubicBezTo>
                <a:cubicBezTo>
                  <a:pt x="8122627" y="5084277"/>
                  <a:pt x="7891483" y="5116152"/>
                  <a:pt x="7724687" y="4996663"/>
                </a:cubicBezTo>
                <a:lnTo>
                  <a:pt x="7643267" y="4935885"/>
                </a:lnTo>
                <a:lnTo>
                  <a:pt x="5909555" y="3688114"/>
                </a:lnTo>
                <a:cubicBezTo>
                  <a:pt x="5874951" y="3663236"/>
                  <a:pt x="5826735" y="3671074"/>
                  <a:pt x="5801787" y="3705609"/>
                </a:cubicBezTo>
                <a:lnTo>
                  <a:pt x="5801579" y="3705959"/>
                </a:lnTo>
                <a:cubicBezTo>
                  <a:pt x="5801579" y="3705994"/>
                  <a:pt x="5801543" y="3705994"/>
                  <a:pt x="5801543" y="3706029"/>
                </a:cubicBezTo>
                <a:cubicBezTo>
                  <a:pt x="5776665" y="3740704"/>
                  <a:pt x="5784607" y="3788990"/>
                  <a:pt x="5819317" y="3813867"/>
                </a:cubicBezTo>
                <a:lnTo>
                  <a:pt x="5819563" y="3813867"/>
                </a:lnTo>
                <a:lnTo>
                  <a:pt x="7564433" y="5071750"/>
                </a:lnTo>
                <a:cubicBezTo>
                  <a:pt x="7726787" y="5198064"/>
                  <a:pt x="7761883" y="5429346"/>
                  <a:pt x="7644315" y="5598172"/>
                </a:cubicBezTo>
                <a:cubicBezTo>
                  <a:pt x="7522235" y="5773506"/>
                  <a:pt x="7281087" y="5816683"/>
                  <a:pt x="7105753" y="5694569"/>
                </a:cubicBezTo>
                <a:lnTo>
                  <a:pt x="5483659" y="4545154"/>
                </a:lnTo>
                <a:cubicBezTo>
                  <a:pt x="5450175" y="4523950"/>
                  <a:pt x="5406087" y="4531403"/>
                  <a:pt x="5381419" y="4562439"/>
                </a:cubicBezTo>
                <a:cubicBezTo>
                  <a:pt x="5354793" y="4595994"/>
                  <a:pt x="5360355" y="4644770"/>
                  <a:pt x="5393911" y="4671432"/>
                </a:cubicBezTo>
                <a:lnTo>
                  <a:pt x="6842839" y="5699398"/>
                </a:lnTo>
                <a:cubicBezTo>
                  <a:pt x="7005577" y="5815948"/>
                  <a:pt x="7045255" y="6041213"/>
                  <a:pt x="6932133" y="6206330"/>
                </a:cubicBezTo>
                <a:cubicBezTo>
                  <a:pt x="6817295" y="6373931"/>
                  <a:pt x="6588359" y="6416723"/>
                  <a:pt x="6420757" y="6301922"/>
                </a:cubicBezTo>
                <a:lnTo>
                  <a:pt x="6420583" y="6301922"/>
                </a:lnTo>
                <a:lnTo>
                  <a:pt x="4967315" y="5295300"/>
                </a:lnTo>
                <a:cubicBezTo>
                  <a:pt x="4932955" y="5269793"/>
                  <a:pt x="4884425" y="5276931"/>
                  <a:pt x="4858917" y="5311291"/>
                </a:cubicBezTo>
                <a:cubicBezTo>
                  <a:pt x="4833411" y="5345651"/>
                  <a:pt x="4840547" y="5394182"/>
                  <a:pt x="4874907" y="5419689"/>
                </a:cubicBezTo>
                <a:cubicBezTo>
                  <a:pt x="4876307" y="5420739"/>
                  <a:pt x="4877743" y="5421719"/>
                  <a:pt x="4879211" y="5422698"/>
                </a:cubicBezTo>
                <a:lnTo>
                  <a:pt x="5981391" y="6186736"/>
                </a:lnTo>
                <a:cubicBezTo>
                  <a:pt x="6053889" y="6236211"/>
                  <a:pt x="6106269" y="6310040"/>
                  <a:pt x="6129047" y="6394785"/>
                </a:cubicBezTo>
                <a:cubicBezTo>
                  <a:pt x="6181743" y="6590728"/>
                  <a:pt x="6065575" y="6792269"/>
                  <a:pt x="5869633" y="6844964"/>
                </a:cubicBezTo>
                <a:cubicBezTo>
                  <a:pt x="5836917" y="6853991"/>
                  <a:pt x="5803153" y="6858575"/>
                  <a:pt x="5769213" y="6858575"/>
                </a:cubicBezTo>
                <a:cubicBezTo>
                  <a:pt x="5705041" y="6858575"/>
                  <a:pt x="5642023" y="6841674"/>
                  <a:pt x="5586459" y="6809589"/>
                </a:cubicBezTo>
                <a:lnTo>
                  <a:pt x="4871863" y="6397654"/>
                </a:lnTo>
                <a:lnTo>
                  <a:pt x="4915427" y="6333832"/>
                </a:lnTo>
                <a:cubicBezTo>
                  <a:pt x="4966651" y="6256575"/>
                  <a:pt x="4996673" y="6167211"/>
                  <a:pt x="5002411" y="6074698"/>
                </a:cubicBezTo>
                <a:cubicBezTo>
                  <a:pt x="5020571" y="5783478"/>
                  <a:pt x="4799191" y="5532671"/>
                  <a:pt x="4507971" y="5514512"/>
                </a:cubicBezTo>
                <a:cubicBezTo>
                  <a:pt x="4489951" y="5513637"/>
                  <a:pt x="4471931" y="5514127"/>
                  <a:pt x="4453981" y="5515946"/>
                </a:cubicBezTo>
                <a:lnTo>
                  <a:pt x="4356569" y="5522034"/>
                </a:lnTo>
                <a:lnTo>
                  <a:pt x="4362203" y="5439493"/>
                </a:lnTo>
                <a:cubicBezTo>
                  <a:pt x="4369865" y="5341242"/>
                  <a:pt x="4349955" y="5242781"/>
                  <a:pt x="4304715" y="5155201"/>
                </a:cubicBezTo>
                <a:cubicBezTo>
                  <a:pt x="4288095" y="5115663"/>
                  <a:pt x="4264825" y="5079273"/>
                  <a:pt x="4235959" y="5047572"/>
                </a:cubicBezTo>
                <a:cubicBezTo>
                  <a:pt x="4217835" y="5026859"/>
                  <a:pt x="4197471" y="5008209"/>
                  <a:pt x="4175217" y="4991974"/>
                </a:cubicBezTo>
                <a:cubicBezTo>
                  <a:pt x="4088057" y="4916676"/>
                  <a:pt x="3978611" y="4871994"/>
                  <a:pt x="3863633" y="4864821"/>
                </a:cubicBezTo>
                <a:cubicBezTo>
                  <a:pt x="3842463" y="4864121"/>
                  <a:pt x="3821259" y="4864786"/>
                  <a:pt x="3800197" y="4866850"/>
                </a:cubicBezTo>
                <a:lnTo>
                  <a:pt x="3722239" y="4872658"/>
                </a:lnTo>
                <a:lnTo>
                  <a:pt x="3712511" y="4786759"/>
                </a:lnTo>
                <a:lnTo>
                  <a:pt x="3712511" y="4783715"/>
                </a:lnTo>
                <a:cubicBezTo>
                  <a:pt x="3720105" y="4645400"/>
                  <a:pt x="3673219" y="4509604"/>
                  <a:pt x="3581859" y="4405475"/>
                </a:cubicBezTo>
                <a:lnTo>
                  <a:pt x="3564715" y="4385880"/>
                </a:lnTo>
                <a:cubicBezTo>
                  <a:pt x="3389941" y="4185389"/>
                  <a:pt x="3092947" y="4147040"/>
                  <a:pt x="2872931" y="4296516"/>
                </a:cubicBezTo>
                <a:lnTo>
                  <a:pt x="2780455" y="4358589"/>
                </a:lnTo>
                <a:lnTo>
                  <a:pt x="2761035" y="4248895"/>
                </a:lnTo>
                <a:cubicBezTo>
                  <a:pt x="2744483" y="4152009"/>
                  <a:pt x="2701483" y="4061595"/>
                  <a:pt x="2636785" y="3987627"/>
                </a:cubicBezTo>
                <a:cubicBezTo>
                  <a:pt x="2442942" y="3766106"/>
                  <a:pt x="2106235" y="3743643"/>
                  <a:pt x="1884715" y="3937486"/>
                </a:cubicBezTo>
                <a:lnTo>
                  <a:pt x="1479323" y="4293228"/>
                </a:lnTo>
                <a:lnTo>
                  <a:pt x="1072147" y="3983393"/>
                </a:lnTo>
                <a:lnTo>
                  <a:pt x="2503509" y="1656151"/>
                </a:lnTo>
                <a:lnTo>
                  <a:pt x="2542559" y="1654997"/>
                </a:lnTo>
                <a:cubicBezTo>
                  <a:pt x="3257819" y="1643961"/>
                  <a:pt x="3971403" y="1582529"/>
                  <a:pt x="4678019" y="1471160"/>
                </a:cubicBezTo>
                <a:close/>
                <a:moveTo>
                  <a:pt x="5612751" y="1395824"/>
                </a:moveTo>
                <a:cubicBezTo>
                  <a:pt x="5678931" y="1389935"/>
                  <a:pt x="5746259" y="1397017"/>
                  <a:pt x="5810851" y="1417416"/>
                </a:cubicBezTo>
                <a:lnTo>
                  <a:pt x="6609631" y="1676341"/>
                </a:lnTo>
                <a:cubicBezTo>
                  <a:pt x="6896515" y="1770887"/>
                  <a:pt x="7207713" y="1759714"/>
                  <a:pt x="7487071" y="1644850"/>
                </a:cubicBezTo>
                <a:lnTo>
                  <a:pt x="7774899" y="1527039"/>
                </a:lnTo>
                <a:lnTo>
                  <a:pt x="9122775" y="3717751"/>
                </a:lnTo>
                <a:lnTo>
                  <a:pt x="8421019" y="4419541"/>
                </a:lnTo>
                <a:lnTo>
                  <a:pt x="8370495" y="4355545"/>
                </a:lnTo>
                <a:cubicBezTo>
                  <a:pt x="8347155" y="4324998"/>
                  <a:pt x="8320353" y="4297252"/>
                  <a:pt x="8290647" y="4272864"/>
                </a:cubicBezTo>
                <a:lnTo>
                  <a:pt x="5850355" y="2285723"/>
                </a:lnTo>
                <a:cubicBezTo>
                  <a:pt x="5825441" y="2265908"/>
                  <a:pt x="5791011" y="2263141"/>
                  <a:pt x="5763263" y="2278725"/>
                </a:cubicBezTo>
                <a:cubicBezTo>
                  <a:pt x="4957519" y="2741290"/>
                  <a:pt x="4390999" y="2585166"/>
                  <a:pt x="4057581" y="2372743"/>
                </a:cubicBezTo>
                <a:cubicBezTo>
                  <a:pt x="4022487" y="2350640"/>
                  <a:pt x="4002263" y="2311126"/>
                  <a:pt x="4004887" y="2269733"/>
                </a:cubicBezTo>
                <a:cubicBezTo>
                  <a:pt x="4006637" y="2227115"/>
                  <a:pt x="4031375" y="2188798"/>
                  <a:pt x="4069479" y="2169627"/>
                </a:cubicBezTo>
                <a:lnTo>
                  <a:pt x="5421555" y="1452056"/>
                </a:lnTo>
                <a:cubicBezTo>
                  <a:pt x="5481545" y="1420573"/>
                  <a:pt x="5546573" y="1401713"/>
                  <a:pt x="5612751" y="1395824"/>
                </a:cubicBezTo>
                <a:close/>
                <a:moveTo>
                  <a:pt x="852177" y="53989"/>
                </a:moveTo>
                <a:lnTo>
                  <a:pt x="2515941" y="1341649"/>
                </a:lnTo>
                <a:lnTo>
                  <a:pt x="759594" y="4197690"/>
                </a:lnTo>
                <a:lnTo>
                  <a:pt x="0" y="3771130"/>
                </a:lnTo>
                <a:close/>
                <a:moveTo>
                  <a:pt x="9474257" y="0"/>
                </a:moveTo>
                <a:lnTo>
                  <a:pt x="10326575" y="3717176"/>
                </a:lnTo>
                <a:lnTo>
                  <a:pt x="9566839" y="4143877"/>
                </a:lnTo>
                <a:lnTo>
                  <a:pt x="9310679" y="3727183"/>
                </a:lnTo>
                <a:lnTo>
                  <a:pt x="9260889" y="3646252"/>
                </a:lnTo>
                <a:lnTo>
                  <a:pt x="9252317" y="3631731"/>
                </a:lnTo>
                <a:lnTo>
                  <a:pt x="7810211" y="1287799"/>
                </a:lnTo>
                <a:close/>
              </a:path>
            </a:pathLst>
          </a:custGeom>
          <a:solidFill>
            <a:sysClr val="window" lastClr="FFFFFF"/>
          </a:solidFill>
          <a:ln w="349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068F1AE3-15C1-CE19-87BD-8F33D46A0DDD}"/>
              </a:ext>
            </a:extLst>
          </p:cNvPr>
          <p:cNvSpPr>
            <a:spLocks noEditPoints="1"/>
          </p:cNvSpPr>
          <p:nvPr/>
        </p:nvSpPr>
        <p:spPr bwMode="auto">
          <a:xfrm>
            <a:off x="791728" y="3067242"/>
            <a:ext cx="279628" cy="278536"/>
          </a:xfrm>
          <a:custGeom>
            <a:avLst/>
            <a:gdLst>
              <a:gd name="T0" fmla="*/ 57 w 433"/>
              <a:gd name="T1" fmla="*/ 331 h 430"/>
              <a:gd name="T2" fmla="*/ 11 w 433"/>
              <a:gd name="T3" fmla="*/ 331 h 430"/>
              <a:gd name="T4" fmla="*/ 4 w 433"/>
              <a:gd name="T5" fmla="*/ 338 h 430"/>
              <a:gd name="T6" fmla="*/ 4 w 433"/>
              <a:gd name="T7" fmla="*/ 430 h 430"/>
              <a:gd name="T8" fmla="*/ 65 w 433"/>
              <a:gd name="T9" fmla="*/ 430 h 430"/>
              <a:gd name="T10" fmla="*/ 65 w 433"/>
              <a:gd name="T11" fmla="*/ 338 h 430"/>
              <a:gd name="T12" fmla="*/ 57 w 433"/>
              <a:gd name="T13" fmla="*/ 331 h 430"/>
              <a:gd name="T14" fmla="*/ 179 w 433"/>
              <a:gd name="T15" fmla="*/ 224 h 430"/>
              <a:gd name="T16" fmla="*/ 133 w 433"/>
              <a:gd name="T17" fmla="*/ 224 h 430"/>
              <a:gd name="T18" fmla="*/ 126 w 433"/>
              <a:gd name="T19" fmla="*/ 231 h 430"/>
              <a:gd name="T20" fmla="*/ 126 w 433"/>
              <a:gd name="T21" fmla="*/ 430 h 430"/>
              <a:gd name="T22" fmla="*/ 186 w 433"/>
              <a:gd name="T23" fmla="*/ 430 h 430"/>
              <a:gd name="T24" fmla="*/ 186 w 433"/>
              <a:gd name="T25" fmla="*/ 231 h 430"/>
              <a:gd name="T26" fmla="*/ 179 w 433"/>
              <a:gd name="T27" fmla="*/ 224 h 430"/>
              <a:gd name="T28" fmla="*/ 301 w 433"/>
              <a:gd name="T29" fmla="*/ 270 h 430"/>
              <a:gd name="T30" fmla="*/ 255 w 433"/>
              <a:gd name="T31" fmla="*/ 270 h 430"/>
              <a:gd name="T32" fmla="*/ 247 w 433"/>
              <a:gd name="T33" fmla="*/ 277 h 430"/>
              <a:gd name="T34" fmla="*/ 247 w 433"/>
              <a:gd name="T35" fmla="*/ 430 h 430"/>
              <a:gd name="T36" fmla="*/ 308 w 433"/>
              <a:gd name="T37" fmla="*/ 430 h 430"/>
              <a:gd name="T38" fmla="*/ 308 w 433"/>
              <a:gd name="T39" fmla="*/ 277 h 430"/>
              <a:gd name="T40" fmla="*/ 301 w 433"/>
              <a:gd name="T41" fmla="*/ 270 h 430"/>
              <a:gd name="T42" fmla="*/ 423 w 433"/>
              <a:gd name="T43" fmla="*/ 209 h 430"/>
              <a:gd name="T44" fmla="*/ 377 w 433"/>
              <a:gd name="T45" fmla="*/ 209 h 430"/>
              <a:gd name="T46" fmla="*/ 369 w 433"/>
              <a:gd name="T47" fmla="*/ 216 h 430"/>
              <a:gd name="T48" fmla="*/ 369 w 433"/>
              <a:gd name="T49" fmla="*/ 430 h 430"/>
              <a:gd name="T50" fmla="*/ 430 w 433"/>
              <a:gd name="T51" fmla="*/ 430 h 430"/>
              <a:gd name="T52" fmla="*/ 430 w 433"/>
              <a:gd name="T53" fmla="*/ 216 h 430"/>
              <a:gd name="T54" fmla="*/ 423 w 433"/>
              <a:gd name="T55" fmla="*/ 209 h 430"/>
              <a:gd name="T56" fmla="*/ 379 w 433"/>
              <a:gd name="T57" fmla="*/ 71 h 430"/>
              <a:gd name="T58" fmla="*/ 416 w 433"/>
              <a:gd name="T59" fmla="*/ 75 h 430"/>
              <a:gd name="T60" fmla="*/ 429 w 433"/>
              <a:gd name="T61" fmla="*/ 40 h 430"/>
              <a:gd name="T62" fmla="*/ 400 w 433"/>
              <a:gd name="T63" fmla="*/ 18 h 430"/>
              <a:gd name="T64" fmla="*/ 375 w 433"/>
              <a:gd name="T65" fmla="*/ 30 h 430"/>
              <a:gd name="T66" fmla="*/ 371 w 433"/>
              <a:gd name="T67" fmla="*/ 58 h 430"/>
              <a:gd name="T68" fmla="*/ 299 w 433"/>
              <a:gd name="T69" fmla="*/ 103 h 430"/>
              <a:gd name="T70" fmla="*/ 260 w 433"/>
              <a:gd name="T71" fmla="*/ 100 h 430"/>
              <a:gd name="T72" fmla="*/ 184 w 433"/>
              <a:gd name="T73" fmla="*/ 46 h 430"/>
              <a:gd name="T74" fmla="*/ 173 w 433"/>
              <a:gd name="T75" fmla="*/ 8 h 430"/>
              <a:gd name="T76" fmla="*/ 134 w 433"/>
              <a:gd name="T77" fmla="*/ 12 h 430"/>
              <a:gd name="T78" fmla="*/ 131 w 433"/>
              <a:gd name="T79" fmla="*/ 51 h 430"/>
              <a:gd name="T80" fmla="*/ 47 w 433"/>
              <a:gd name="T81" fmla="*/ 151 h 430"/>
              <a:gd name="T82" fmla="*/ 9 w 433"/>
              <a:gd name="T83" fmla="*/ 162 h 430"/>
              <a:gd name="T84" fmla="*/ 15 w 433"/>
              <a:gd name="T85" fmla="*/ 202 h 430"/>
              <a:gd name="T86" fmla="*/ 55 w 433"/>
              <a:gd name="T87" fmla="*/ 201 h 430"/>
              <a:gd name="T88" fmla="*/ 59 w 433"/>
              <a:gd name="T89" fmla="*/ 161 h 430"/>
              <a:gd name="T90" fmla="*/ 143 w 433"/>
              <a:gd name="T91" fmla="*/ 61 h 430"/>
              <a:gd name="T92" fmla="*/ 174 w 433"/>
              <a:gd name="T93" fmla="*/ 58 h 430"/>
              <a:gd name="T94" fmla="*/ 250 w 433"/>
              <a:gd name="T95" fmla="*/ 112 h 430"/>
              <a:gd name="T96" fmla="*/ 258 w 433"/>
              <a:gd name="T97" fmla="*/ 148 h 430"/>
              <a:gd name="T98" fmla="*/ 295 w 433"/>
              <a:gd name="T99" fmla="*/ 151 h 430"/>
              <a:gd name="T100" fmla="*/ 307 w 433"/>
              <a:gd name="T101" fmla="*/ 116 h 430"/>
              <a:gd name="T102" fmla="*/ 379 w 433"/>
              <a:gd name="T103" fmla="*/ 71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33" h="430">
                <a:moveTo>
                  <a:pt x="57" y="331"/>
                </a:moveTo>
                <a:cubicBezTo>
                  <a:pt x="11" y="331"/>
                  <a:pt x="11" y="331"/>
                  <a:pt x="11" y="331"/>
                </a:cubicBezTo>
                <a:cubicBezTo>
                  <a:pt x="7" y="331"/>
                  <a:pt x="4" y="334"/>
                  <a:pt x="4" y="338"/>
                </a:cubicBezTo>
                <a:cubicBezTo>
                  <a:pt x="4" y="430"/>
                  <a:pt x="4" y="430"/>
                  <a:pt x="4" y="430"/>
                </a:cubicBezTo>
                <a:cubicBezTo>
                  <a:pt x="65" y="430"/>
                  <a:pt x="65" y="430"/>
                  <a:pt x="65" y="430"/>
                </a:cubicBezTo>
                <a:cubicBezTo>
                  <a:pt x="65" y="338"/>
                  <a:pt x="65" y="338"/>
                  <a:pt x="65" y="338"/>
                </a:cubicBezTo>
                <a:cubicBezTo>
                  <a:pt x="65" y="334"/>
                  <a:pt x="61" y="331"/>
                  <a:pt x="57" y="331"/>
                </a:cubicBezTo>
                <a:close/>
                <a:moveTo>
                  <a:pt x="179" y="224"/>
                </a:moveTo>
                <a:cubicBezTo>
                  <a:pt x="133" y="224"/>
                  <a:pt x="133" y="224"/>
                  <a:pt x="133" y="224"/>
                </a:cubicBezTo>
                <a:cubicBezTo>
                  <a:pt x="129" y="224"/>
                  <a:pt x="126" y="227"/>
                  <a:pt x="126" y="231"/>
                </a:cubicBezTo>
                <a:cubicBezTo>
                  <a:pt x="126" y="430"/>
                  <a:pt x="126" y="430"/>
                  <a:pt x="126" y="430"/>
                </a:cubicBezTo>
                <a:cubicBezTo>
                  <a:pt x="186" y="430"/>
                  <a:pt x="186" y="430"/>
                  <a:pt x="186" y="430"/>
                </a:cubicBezTo>
                <a:cubicBezTo>
                  <a:pt x="186" y="231"/>
                  <a:pt x="186" y="231"/>
                  <a:pt x="186" y="231"/>
                </a:cubicBezTo>
                <a:cubicBezTo>
                  <a:pt x="186" y="227"/>
                  <a:pt x="183" y="224"/>
                  <a:pt x="179" y="224"/>
                </a:cubicBezTo>
                <a:close/>
                <a:moveTo>
                  <a:pt x="301" y="270"/>
                </a:moveTo>
                <a:cubicBezTo>
                  <a:pt x="255" y="270"/>
                  <a:pt x="255" y="270"/>
                  <a:pt x="255" y="270"/>
                </a:cubicBezTo>
                <a:cubicBezTo>
                  <a:pt x="251" y="270"/>
                  <a:pt x="247" y="273"/>
                  <a:pt x="247" y="277"/>
                </a:cubicBezTo>
                <a:cubicBezTo>
                  <a:pt x="247" y="430"/>
                  <a:pt x="247" y="430"/>
                  <a:pt x="247" y="430"/>
                </a:cubicBezTo>
                <a:cubicBezTo>
                  <a:pt x="308" y="430"/>
                  <a:pt x="308" y="430"/>
                  <a:pt x="308" y="430"/>
                </a:cubicBezTo>
                <a:cubicBezTo>
                  <a:pt x="308" y="277"/>
                  <a:pt x="308" y="277"/>
                  <a:pt x="308" y="277"/>
                </a:cubicBezTo>
                <a:cubicBezTo>
                  <a:pt x="308" y="273"/>
                  <a:pt x="305" y="270"/>
                  <a:pt x="301" y="270"/>
                </a:cubicBezTo>
                <a:close/>
                <a:moveTo>
                  <a:pt x="423" y="209"/>
                </a:moveTo>
                <a:cubicBezTo>
                  <a:pt x="377" y="209"/>
                  <a:pt x="377" y="209"/>
                  <a:pt x="377" y="209"/>
                </a:cubicBezTo>
                <a:cubicBezTo>
                  <a:pt x="373" y="209"/>
                  <a:pt x="369" y="212"/>
                  <a:pt x="369" y="216"/>
                </a:cubicBezTo>
                <a:cubicBezTo>
                  <a:pt x="369" y="430"/>
                  <a:pt x="369" y="430"/>
                  <a:pt x="369" y="430"/>
                </a:cubicBezTo>
                <a:cubicBezTo>
                  <a:pt x="430" y="430"/>
                  <a:pt x="430" y="430"/>
                  <a:pt x="430" y="430"/>
                </a:cubicBezTo>
                <a:cubicBezTo>
                  <a:pt x="430" y="216"/>
                  <a:pt x="430" y="216"/>
                  <a:pt x="430" y="216"/>
                </a:cubicBezTo>
                <a:cubicBezTo>
                  <a:pt x="430" y="212"/>
                  <a:pt x="427" y="209"/>
                  <a:pt x="423" y="209"/>
                </a:cubicBezTo>
                <a:close/>
                <a:moveTo>
                  <a:pt x="379" y="71"/>
                </a:moveTo>
                <a:cubicBezTo>
                  <a:pt x="389" y="80"/>
                  <a:pt x="404" y="82"/>
                  <a:pt x="416" y="75"/>
                </a:cubicBezTo>
                <a:cubicBezTo>
                  <a:pt x="427" y="68"/>
                  <a:pt x="433" y="54"/>
                  <a:pt x="429" y="40"/>
                </a:cubicBezTo>
                <a:cubicBezTo>
                  <a:pt x="426" y="27"/>
                  <a:pt x="414" y="18"/>
                  <a:pt x="400" y="18"/>
                </a:cubicBezTo>
                <a:cubicBezTo>
                  <a:pt x="390" y="18"/>
                  <a:pt x="381" y="23"/>
                  <a:pt x="375" y="30"/>
                </a:cubicBezTo>
                <a:cubicBezTo>
                  <a:pt x="369" y="38"/>
                  <a:pt x="368" y="48"/>
                  <a:pt x="371" y="58"/>
                </a:cubicBezTo>
                <a:cubicBezTo>
                  <a:pt x="299" y="103"/>
                  <a:pt x="299" y="103"/>
                  <a:pt x="299" y="103"/>
                </a:cubicBezTo>
                <a:cubicBezTo>
                  <a:pt x="288" y="93"/>
                  <a:pt x="272" y="92"/>
                  <a:pt x="260" y="100"/>
                </a:cubicBezTo>
                <a:cubicBezTo>
                  <a:pt x="184" y="46"/>
                  <a:pt x="184" y="46"/>
                  <a:pt x="184" y="46"/>
                </a:cubicBezTo>
                <a:cubicBezTo>
                  <a:pt x="190" y="33"/>
                  <a:pt x="185" y="17"/>
                  <a:pt x="173" y="8"/>
                </a:cubicBezTo>
                <a:cubicBezTo>
                  <a:pt x="161" y="0"/>
                  <a:pt x="145" y="1"/>
                  <a:pt x="134" y="12"/>
                </a:cubicBezTo>
                <a:cubicBezTo>
                  <a:pt x="124" y="22"/>
                  <a:pt x="123" y="39"/>
                  <a:pt x="131" y="51"/>
                </a:cubicBezTo>
                <a:cubicBezTo>
                  <a:pt x="47" y="151"/>
                  <a:pt x="47" y="151"/>
                  <a:pt x="47" y="151"/>
                </a:cubicBezTo>
                <a:cubicBezTo>
                  <a:pt x="33" y="144"/>
                  <a:pt x="17" y="149"/>
                  <a:pt x="9" y="162"/>
                </a:cubicBezTo>
                <a:cubicBezTo>
                  <a:pt x="0" y="175"/>
                  <a:pt x="3" y="192"/>
                  <a:pt x="15" y="202"/>
                </a:cubicBezTo>
                <a:cubicBezTo>
                  <a:pt x="26" y="211"/>
                  <a:pt x="44" y="211"/>
                  <a:pt x="55" y="201"/>
                </a:cubicBezTo>
                <a:cubicBezTo>
                  <a:pt x="66" y="190"/>
                  <a:pt x="68" y="173"/>
                  <a:pt x="59" y="161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53" y="66"/>
                  <a:pt x="165" y="65"/>
                  <a:pt x="174" y="58"/>
                </a:cubicBezTo>
                <a:cubicBezTo>
                  <a:pt x="250" y="112"/>
                  <a:pt x="250" y="112"/>
                  <a:pt x="250" y="112"/>
                </a:cubicBezTo>
                <a:cubicBezTo>
                  <a:pt x="244" y="125"/>
                  <a:pt x="247" y="139"/>
                  <a:pt x="258" y="148"/>
                </a:cubicBezTo>
                <a:cubicBezTo>
                  <a:pt x="268" y="157"/>
                  <a:pt x="283" y="158"/>
                  <a:pt x="295" y="151"/>
                </a:cubicBezTo>
                <a:cubicBezTo>
                  <a:pt x="306" y="143"/>
                  <a:pt x="311" y="129"/>
                  <a:pt x="307" y="116"/>
                </a:cubicBezTo>
                <a:lnTo>
                  <a:pt x="379" y="71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246F2D-3509-62D5-63E2-6B650CE6868F}"/>
              </a:ext>
            </a:extLst>
          </p:cNvPr>
          <p:cNvSpPr txBox="1"/>
          <p:nvPr/>
        </p:nvSpPr>
        <p:spPr>
          <a:xfrm>
            <a:off x="7434785" y="1516165"/>
            <a:ext cx="1682455" cy="5693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40">
              <a:spcAft>
                <a:spcPts val="600"/>
              </a:spcAft>
            </a:pPr>
            <a:r>
              <a:rPr lang="en-US" sz="1600" b="1" dirty="0">
                <a:solidFill>
                  <a:prstClr val="white"/>
                </a:solidFill>
                <a:latin typeface="Aptos" panose="020B0004020202020204" pitchFamily="34" charset="0"/>
                <a:cs typeface="Mongolian Baiti" panose="03000500000000000000" pitchFamily="66" charset="0"/>
              </a:rPr>
              <a:t>1. </a:t>
            </a:r>
          </a:p>
          <a:p>
            <a:pPr algn="ctr" defTabSz="1219140">
              <a:spcAft>
                <a:spcPts val="600"/>
              </a:spcAft>
            </a:pPr>
            <a:r>
              <a:rPr lang="en-US" sz="1600" b="1" dirty="0">
                <a:solidFill>
                  <a:prstClr val="white"/>
                </a:solidFill>
                <a:latin typeface="Aptos" panose="020B0004020202020204" pitchFamily="34" charset="0"/>
                <a:cs typeface="Mongolian Baiti" panose="03000500000000000000" pitchFamily="66" charset="0"/>
              </a:rPr>
              <a:t>PENATAUSAHAAN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6FDA1E-329D-1F3E-A3DB-B5ECED9144C2}"/>
              </a:ext>
            </a:extLst>
          </p:cNvPr>
          <p:cNvSpPr txBox="1"/>
          <p:nvPr/>
        </p:nvSpPr>
        <p:spPr>
          <a:xfrm>
            <a:off x="9243681" y="1502708"/>
            <a:ext cx="1432096" cy="5693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40">
              <a:spcAft>
                <a:spcPts val="600"/>
              </a:spcAft>
            </a:pPr>
            <a:r>
              <a:rPr lang="en-US" sz="1600" b="1" dirty="0">
                <a:solidFill>
                  <a:prstClr val="white"/>
                </a:solidFill>
                <a:latin typeface="Aptos" panose="020B0004020202020204" pitchFamily="34" charset="0"/>
                <a:cs typeface="Mongolian Baiti" panose="03000500000000000000" pitchFamily="66" charset="0"/>
              </a:rPr>
              <a:t>2. </a:t>
            </a:r>
          </a:p>
          <a:p>
            <a:pPr algn="ctr" defTabSz="1219140">
              <a:spcAft>
                <a:spcPts val="600"/>
              </a:spcAft>
            </a:pPr>
            <a:r>
              <a:rPr lang="en-US" sz="1600" b="1" dirty="0">
                <a:solidFill>
                  <a:prstClr val="white"/>
                </a:solidFill>
                <a:latin typeface="Aptos" panose="020B0004020202020204" pitchFamily="34" charset="0"/>
                <a:cs typeface="Mongolian Baiti" panose="03000500000000000000" pitchFamily="66" charset="0"/>
              </a:rPr>
              <a:t>PEMANFAATAN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237692-11F6-FFE1-194C-F911F0CC71A6}"/>
              </a:ext>
            </a:extLst>
          </p:cNvPr>
          <p:cNvSpPr txBox="1"/>
          <p:nvPr/>
        </p:nvSpPr>
        <p:spPr>
          <a:xfrm>
            <a:off x="7434785" y="2623592"/>
            <a:ext cx="1682455" cy="44627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40">
              <a:spcAft>
                <a:spcPts val="600"/>
              </a:spcAft>
            </a:pPr>
            <a:r>
              <a:rPr lang="en-US" sz="1200" b="1" dirty="0">
                <a:solidFill>
                  <a:prstClr val="white"/>
                </a:solidFill>
                <a:latin typeface="Aptos" panose="020B0004020202020204" pitchFamily="34" charset="0"/>
                <a:cs typeface="Mongolian Baiti" panose="03000500000000000000" pitchFamily="66" charset="0"/>
              </a:rPr>
              <a:t>3. </a:t>
            </a:r>
          </a:p>
          <a:p>
            <a:pPr algn="ctr" defTabSz="1219140">
              <a:spcAft>
                <a:spcPts val="600"/>
              </a:spcAft>
            </a:pPr>
            <a:r>
              <a:rPr lang="en-US" sz="1200" b="1" dirty="0">
                <a:solidFill>
                  <a:prstClr val="white"/>
                </a:solidFill>
                <a:latin typeface="Aptos" panose="020B0004020202020204" pitchFamily="34" charset="0"/>
                <a:cs typeface="Mongolian Baiti" panose="03000500000000000000" pitchFamily="66" charset="0"/>
              </a:rPr>
              <a:t>PEMINDAHTANGANAN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C27FD3-0AB3-A3A1-2B06-6F4820098CA7}"/>
              </a:ext>
            </a:extLst>
          </p:cNvPr>
          <p:cNvSpPr txBox="1"/>
          <p:nvPr/>
        </p:nvSpPr>
        <p:spPr>
          <a:xfrm>
            <a:off x="9118501" y="2541579"/>
            <a:ext cx="1682455" cy="5693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40">
              <a:spcAft>
                <a:spcPts val="600"/>
              </a:spcAft>
            </a:pPr>
            <a:r>
              <a:rPr lang="en-US" sz="1600" b="1" dirty="0">
                <a:solidFill>
                  <a:prstClr val="white"/>
                </a:solidFill>
                <a:latin typeface="Aptos" panose="020B0004020202020204" pitchFamily="34" charset="0"/>
                <a:cs typeface="Mongolian Baiti" panose="03000500000000000000" pitchFamily="66" charset="0"/>
              </a:rPr>
              <a:t>4. </a:t>
            </a:r>
          </a:p>
          <a:p>
            <a:pPr algn="ctr" defTabSz="1219140">
              <a:spcAft>
                <a:spcPts val="600"/>
              </a:spcAft>
            </a:pPr>
            <a:r>
              <a:rPr lang="en-US" sz="1600" b="1" dirty="0">
                <a:solidFill>
                  <a:prstClr val="white"/>
                </a:solidFill>
                <a:latin typeface="Aptos" panose="020B0004020202020204" pitchFamily="34" charset="0"/>
                <a:cs typeface="Mongolian Baiti" panose="03000500000000000000" pitchFamily="66" charset="0"/>
              </a:rPr>
              <a:t>PENGHAPUSAN</a:t>
            </a:r>
          </a:p>
        </p:txBody>
      </p:sp>
    </p:spTree>
    <p:extLst>
      <p:ext uri="{BB962C8B-B14F-4D97-AF65-F5344CB8AC3E}">
        <p14:creationId xmlns:p14="http://schemas.microsoft.com/office/powerpoint/2010/main" val="403662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3" grpId="0"/>
      <p:bldP spid="34" grpId="0"/>
      <p:bldP spid="35" grpId="0"/>
      <p:bldP spid="3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7C876-F0F6-2E8F-B9AE-6D0EFF971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70692A2C-16B1-D471-1A91-CAF5E4E81AF6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DCC6A4-78C9-AE38-4DD2-A41CE7E6F64A}"/>
              </a:ext>
            </a:extLst>
          </p:cNvPr>
          <p:cNvGrpSpPr/>
          <p:nvPr/>
        </p:nvGrpSpPr>
        <p:grpSpPr>
          <a:xfrm>
            <a:off x="1007979" y="1109729"/>
            <a:ext cx="10565289" cy="5234195"/>
            <a:chOff x="804779" y="1448504"/>
            <a:chExt cx="10565289" cy="52341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2133BB8-7305-0841-9F13-978629DE5528}"/>
                </a:ext>
              </a:extLst>
            </p:cNvPr>
            <p:cNvSpPr/>
            <p:nvPr/>
          </p:nvSpPr>
          <p:spPr>
            <a:xfrm>
              <a:off x="3245420" y="1448504"/>
              <a:ext cx="8124648" cy="720000"/>
            </a:xfrm>
            <a:prstGeom prst="rect">
              <a:avLst/>
            </a:prstGeom>
            <a:solidFill>
              <a:srgbClr val="FFB7B7">
                <a:lumMod val="90000"/>
              </a:srgbClr>
            </a:solidFill>
            <a:ln w="12700" cap="flat" cmpd="sng" algn="ctr">
              <a:solidFill>
                <a:srgbClr val="51BCF2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B70340A-BFB0-12BC-04B3-E0E1037D952E}"/>
                </a:ext>
              </a:extLst>
            </p:cNvPr>
            <p:cNvSpPr/>
            <p:nvPr/>
          </p:nvSpPr>
          <p:spPr>
            <a:xfrm>
              <a:off x="804779" y="1448504"/>
              <a:ext cx="4881283" cy="5234195"/>
            </a:xfrm>
            <a:prstGeom prst="ellipse">
              <a:avLst/>
            </a:prstGeom>
            <a:solidFill>
              <a:srgbClr val="FFB7B7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D02036-E4D0-8A63-EE42-589DE9EEAC27}"/>
              </a:ext>
            </a:extLst>
          </p:cNvPr>
          <p:cNvGrpSpPr>
            <a:grpSpLocks/>
          </p:cNvGrpSpPr>
          <p:nvPr/>
        </p:nvGrpSpPr>
        <p:grpSpPr bwMode="auto">
          <a:xfrm>
            <a:off x="801596" y="484096"/>
            <a:ext cx="7603747" cy="566143"/>
            <a:chOff x="3969" y="1126"/>
            <a:chExt cx="1502" cy="339"/>
          </a:xfrm>
        </p:grpSpPr>
        <p:sp>
          <p:nvSpPr>
            <p:cNvPr id="7" name="AutoShape 20">
              <a:extLst>
                <a:ext uri="{FF2B5EF4-FFF2-40B4-BE49-F238E27FC236}">
                  <a16:creationId xmlns:a16="http://schemas.microsoft.com/office/drawing/2014/main" id="{8C2D914B-2172-D523-2A8A-1C02703F89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9" y="1126"/>
              <a:ext cx="1502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AEAEA">
                    <a:gamma/>
                    <a:shade val="36078"/>
                    <a:invGamma/>
                  </a:srgbClr>
                </a:gs>
                <a:gs pos="50000">
                  <a:srgbClr val="EAEAEA"/>
                </a:gs>
                <a:gs pos="100000">
                  <a:srgbClr val="EAEAEA">
                    <a:gamma/>
                    <a:shade val="36078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AutoShape 21">
              <a:extLst>
                <a:ext uri="{FF2B5EF4-FFF2-40B4-BE49-F238E27FC236}">
                  <a16:creationId xmlns:a16="http://schemas.microsoft.com/office/drawing/2014/main" id="{0A0C97E9-7851-F6C3-C12F-E6ACF4DD4E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8" y="1145"/>
              <a:ext cx="1464" cy="30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CB1FE">
                    <a:alpha val="89999"/>
                  </a:srgbClr>
                </a:gs>
                <a:gs pos="50000">
                  <a:srgbClr val="5CB1FE">
                    <a:gamma/>
                    <a:tint val="33725"/>
                    <a:invGamma/>
                  </a:srgbClr>
                </a:gs>
                <a:gs pos="100000">
                  <a:srgbClr val="5CB1FE">
                    <a:alpha val="89999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1FE8534-BD8D-5BCC-BF22-6D92A4AB1188}"/>
              </a:ext>
            </a:extLst>
          </p:cNvPr>
          <p:cNvSpPr/>
          <p:nvPr/>
        </p:nvSpPr>
        <p:spPr>
          <a:xfrm>
            <a:off x="995750" y="580478"/>
            <a:ext cx="3399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000000"/>
                </a:solidFill>
                <a:latin typeface="Arial"/>
              </a:rPr>
              <a:t>SKEMA PEMANFAATAN BMD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B25A2-9D4C-ECDC-AC85-C67681A2FCC0}"/>
              </a:ext>
            </a:extLst>
          </p:cNvPr>
          <p:cNvGrpSpPr/>
          <p:nvPr/>
        </p:nvGrpSpPr>
        <p:grpSpPr>
          <a:xfrm>
            <a:off x="1251344" y="2005859"/>
            <a:ext cx="10284648" cy="4320000"/>
            <a:chOff x="1048144" y="2188218"/>
            <a:chExt cx="10284648" cy="432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E72E62-688E-B07C-6D57-679DF6E87FDF}"/>
                </a:ext>
              </a:extLst>
            </p:cNvPr>
            <p:cNvSpPr/>
            <p:nvPr/>
          </p:nvSpPr>
          <p:spPr>
            <a:xfrm>
              <a:off x="3208144" y="2188218"/>
              <a:ext cx="8124648" cy="720000"/>
            </a:xfrm>
            <a:prstGeom prst="rect">
              <a:avLst/>
            </a:prstGeom>
            <a:solidFill>
              <a:srgbClr val="8064A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6E447A6-6DC4-04F2-9888-EA467E05A773}"/>
                </a:ext>
              </a:extLst>
            </p:cNvPr>
            <p:cNvSpPr/>
            <p:nvPr/>
          </p:nvSpPr>
          <p:spPr>
            <a:xfrm>
              <a:off x="1048144" y="2188218"/>
              <a:ext cx="4320000" cy="4320000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EF9C86-ED34-4E71-72F9-6A4C17E9E9AA}"/>
                </a:ext>
              </a:extLst>
            </p:cNvPr>
            <p:cNvSpPr txBox="1"/>
            <p:nvPr/>
          </p:nvSpPr>
          <p:spPr>
            <a:xfrm>
              <a:off x="2276194" y="2362823"/>
              <a:ext cx="1863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2400" b="1">
                  <a:solidFill>
                    <a:srgbClr val="000000"/>
                  </a:solidFill>
                  <a:latin typeface="Arial"/>
                  <a:ea typeface="Arial Unicode MS"/>
                  <a:cs typeface="Arial" pitchFamily="34" charset="0"/>
                </a:rPr>
                <a:t>5</a:t>
              </a:r>
              <a:endParaRPr lang="ko-KR" altLang="en-US" sz="2400" b="1">
                <a:solidFill>
                  <a:srgbClr val="000000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4" name="Rounded Rectangle 6">
              <a:extLst>
                <a:ext uri="{FF2B5EF4-FFF2-40B4-BE49-F238E27FC236}">
                  <a16:creationId xmlns:a16="http://schemas.microsoft.com/office/drawing/2014/main" id="{AE650A45-0C20-BAD1-A777-B2F7677C3436}"/>
                </a:ext>
              </a:extLst>
            </p:cNvPr>
            <p:cNvSpPr/>
            <p:nvPr/>
          </p:nvSpPr>
          <p:spPr>
            <a:xfrm>
              <a:off x="10768134" y="2383648"/>
              <a:ext cx="345998" cy="351772"/>
            </a:xfrm>
            <a:custGeom>
              <a:avLst/>
              <a:gdLst/>
              <a:ahLst/>
              <a:cxnLst/>
              <a:rect l="l" t="t" r="r" b="b"/>
              <a:pathLst>
                <a:path w="3186824" h="3060919">
                  <a:moveTo>
                    <a:pt x="1045874" y="2696689"/>
                  </a:moveTo>
                  <a:lnTo>
                    <a:pt x="2125874" y="2696689"/>
                  </a:lnTo>
                  <a:lnTo>
                    <a:pt x="2125874" y="2804689"/>
                  </a:lnTo>
                  <a:lnTo>
                    <a:pt x="1045874" y="2804689"/>
                  </a:lnTo>
                  <a:close/>
                  <a:moveTo>
                    <a:pt x="1045874" y="2410468"/>
                  </a:moveTo>
                  <a:lnTo>
                    <a:pt x="2125874" y="2410468"/>
                  </a:lnTo>
                  <a:lnTo>
                    <a:pt x="2125874" y="2518468"/>
                  </a:lnTo>
                  <a:lnTo>
                    <a:pt x="1045874" y="2518468"/>
                  </a:lnTo>
                  <a:close/>
                  <a:moveTo>
                    <a:pt x="1045874" y="2124247"/>
                  </a:moveTo>
                  <a:lnTo>
                    <a:pt x="2125874" y="2124247"/>
                  </a:lnTo>
                  <a:lnTo>
                    <a:pt x="2125874" y="2232247"/>
                  </a:lnTo>
                  <a:lnTo>
                    <a:pt x="1045874" y="2232247"/>
                  </a:lnTo>
                  <a:close/>
                  <a:moveTo>
                    <a:pt x="902547" y="1956791"/>
                  </a:moveTo>
                  <a:lnTo>
                    <a:pt x="902547" y="2109191"/>
                  </a:lnTo>
                  <a:lnTo>
                    <a:pt x="902547" y="2185391"/>
                  </a:lnTo>
                  <a:lnTo>
                    <a:pt x="902547" y="2376263"/>
                  </a:lnTo>
                  <a:lnTo>
                    <a:pt x="902547" y="2973921"/>
                  </a:lnTo>
                  <a:lnTo>
                    <a:pt x="2284277" y="2973921"/>
                  </a:lnTo>
                  <a:lnTo>
                    <a:pt x="2284277" y="2376263"/>
                  </a:lnTo>
                  <a:lnTo>
                    <a:pt x="2284277" y="2185391"/>
                  </a:lnTo>
                  <a:lnTo>
                    <a:pt x="2284277" y="2109191"/>
                  </a:lnTo>
                  <a:lnTo>
                    <a:pt x="2284277" y="1956791"/>
                  </a:lnTo>
                  <a:close/>
                  <a:moveTo>
                    <a:pt x="469172" y="1728191"/>
                  </a:moveTo>
                  <a:lnTo>
                    <a:pt x="469172" y="2185391"/>
                  </a:lnTo>
                  <a:lnTo>
                    <a:pt x="767127" y="2185391"/>
                  </a:lnTo>
                  <a:lnTo>
                    <a:pt x="767127" y="2109191"/>
                  </a:lnTo>
                  <a:lnTo>
                    <a:pt x="545372" y="2109191"/>
                  </a:lnTo>
                  <a:lnTo>
                    <a:pt x="545372" y="1804391"/>
                  </a:lnTo>
                  <a:lnTo>
                    <a:pt x="2641452" y="1804391"/>
                  </a:lnTo>
                  <a:lnTo>
                    <a:pt x="2641452" y="2109191"/>
                  </a:lnTo>
                  <a:lnTo>
                    <a:pt x="2419697" y="2109191"/>
                  </a:lnTo>
                  <a:lnTo>
                    <a:pt x="2419697" y="2185391"/>
                  </a:lnTo>
                  <a:lnTo>
                    <a:pt x="2717652" y="2185391"/>
                  </a:lnTo>
                  <a:lnTo>
                    <a:pt x="2717652" y="1728191"/>
                  </a:lnTo>
                  <a:close/>
                  <a:moveTo>
                    <a:pt x="2819005" y="1350909"/>
                  </a:moveTo>
                  <a:cubicBezTo>
                    <a:pt x="2769294" y="1350909"/>
                    <a:pt x="2728995" y="1391208"/>
                    <a:pt x="2728995" y="1440919"/>
                  </a:cubicBezTo>
                  <a:cubicBezTo>
                    <a:pt x="2728995" y="1490630"/>
                    <a:pt x="2769294" y="1530929"/>
                    <a:pt x="2819005" y="1530929"/>
                  </a:cubicBezTo>
                  <a:cubicBezTo>
                    <a:pt x="2868716" y="1530929"/>
                    <a:pt x="2909015" y="1490630"/>
                    <a:pt x="2909015" y="1440919"/>
                  </a:cubicBezTo>
                  <a:cubicBezTo>
                    <a:pt x="2909015" y="1391208"/>
                    <a:pt x="2868716" y="1350909"/>
                    <a:pt x="2819005" y="1350909"/>
                  </a:cubicBezTo>
                  <a:close/>
                  <a:moveTo>
                    <a:pt x="2509707" y="1350909"/>
                  </a:moveTo>
                  <a:cubicBezTo>
                    <a:pt x="2459996" y="1350909"/>
                    <a:pt x="2419697" y="1391208"/>
                    <a:pt x="2419697" y="1440919"/>
                  </a:cubicBezTo>
                  <a:cubicBezTo>
                    <a:pt x="2419697" y="1490630"/>
                    <a:pt x="2459996" y="1530929"/>
                    <a:pt x="2509707" y="1530929"/>
                  </a:cubicBezTo>
                  <a:cubicBezTo>
                    <a:pt x="2559418" y="1530929"/>
                    <a:pt x="2599717" y="1490630"/>
                    <a:pt x="2599717" y="1440919"/>
                  </a:cubicBezTo>
                  <a:cubicBezTo>
                    <a:pt x="2599717" y="1391208"/>
                    <a:pt x="2559418" y="1350909"/>
                    <a:pt x="2509707" y="1350909"/>
                  </a:cubicBezTo>
                  <a:close/>
                  <a:moveTo>
                    <a:pt x="195993" y="1200328"/>
                  </a:moveTo>
                  <a:lnTo>
                    <a:pt x="2990831" y="1200328"/>
                  </a:lnTo>
                  <a:cubicBezTo>
                    <a:pt x="3099075" y="1200328"/>
                    <a:pt x="3186824" y="1288077"/>
                    <a:pt x="3186824" y="1396321"/>
                  </a:cubicBezTo>
                  <a:lnTo>
                    <a:pt x="3186824" y="2180270"/>
                  </a:lnTo>
                  <a:cubicBezTo>
                    <a:pt x="3186824" y="2288514"/>
                    <a:pt x="3099075" y="2376263"/>
                    <a:pt x="2990831" y="2376263"/>
                  </a:cubicBezTo>
                  <a:lnTo>
                    <a:pt x="2419697" y="2376263"/>
                  </a:lnTo>
                  <a:lnTo>
                    <a:pt x="2419697" y="3060919"/>
                  </a:lnTo>
                  <a:lnTo>
                    <a:pt x="767127" y="3060919"/>
                  </a:lnTo>
                  <a:lnTo>
                    <a:pt x="767127" y="2376263"/>
                  </a:lnTo>
                  <a:lnTo>
                    <a:pt x="195993" y="2376263"/>
                  </a:lnTo>
                  <a:cubicBezTo>
                    <a:pt x="87749" y="2376263"/>
                    <a:pt x="0" y="2288514"/>
                    <a:pt x="0" y="2180270"/>
                  </a:cubicBezTo>
                  <a:lnTo>
                    <a:pt x="0" y="1396321"/>
                  </a:lnTo>
                  <a:cubicBezTo>
                    <a:pt x="0" y="1288077"/>
                    <a:pt x="87749" y="1200328"/>
                    <a:pt x="195993" y="1200328"/>
                  </a:cubicBezTo>
                  <a:close/>
                  <a:moveTo>
                    <a:pt x="767127" y="0"/>
                  </a:moveTo>
                  <a:lnTo>
                    <a:pt x="2419697" y="0"/>
                  </a:lnTo>
                  <a:lnTo>
                    <a:pt x="2419697" y="190589"/>
                  </a:lnTo>
                  <a:lnTo>
                    <a:pt x="2565249" y="190589"/>
                  </a:lnTo>
                  <a:cubicBezTo>
                    <a:pt x="2649419" y="190589"/>
                    <a:pt x="2717652" y="258822"/>
                    <a:pt x="2717652" y="342992"/>
                  </a:cubicBezTo>
                  <a:lnTo>
                    <a:pt x="2717652" y="1104989"/>
                  </a:lnTo>
                  <a:lnTo>
                    <a:pt x="2284277" y="1104989"/>
                  </a:lnTo>
                  <a:lnTo>
                    <a:pt x="2284277" y="1104128"/>
                  </a:lnTo>
                  <a:lnTo>
                    <a:pt x="2284277" y="190589"/>
                  </a:lnTo>
                  <a:lnTo>
                    <a:pt x="2284277" y="96523"/>
                  </a:lnTo>
                  <a:lnTo>
                    <a:pt x="902547" y="96523"/>
                  </a:lnTo>
                  <a:lnTo>
                    <a:pt x="902547" y="190589"/>
                  </a:lnTo>
                  <a:lnTo>
                    <a:pt x="902547" y="1104128"/>
                  </a:lnTo>
                  <a:lnTo>
                    <a:pt x="902547" y="1104989"/>
                  </a:lnTo>
                  <a:lnTo>
                    <a:pt x="469172" y="1104989"/>
                  </a:lnTo>
                  <a:lnTo>
                    <a:pt x="469172" y="342992"/>
                  </a:lnTo>
                  <a:cubicBezTo>
                    <a:pt x="469172" y="258822"/>
                    <a:pt x="537405" y="190589"/>
                    <a:pt x="621575" y="190589"/>
                  </a:cubicBezTo>
                  <a:lnTo>
                    <a:pt x="767127" y="190589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120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23FACF-53C3-E7BE-D532-0B3D1256FD9C}"/>
              </a:ext>
            </a:extLst>
          </p:cNvPr>
          <p:cNvGrpSpPr/>
          <p:nvPr/>
        </p:nvGrpSpPr>
        <p:grpSpPr>
          <a:xfrm>
            <a:off x="1611344" y="2732643"/>
            <a:ext cx="9924648" cy="3600000"/>
            <a:chOff x="1408144" y="2915002"/>
            <a:chExt cx="9924648" cy="3600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0BFC85-7C70-2AE4-6C28-4466EA82E7A8}"/>
                </a:ext>
              </a:extLst>
            </p:cNvPr>
            <p:cNvSpPr/>
            <p:nvPr/>
          </p:nvSpPr>
          <p:spPr>
            <a:xfrm>
              <a:off x="3208144" y="3089914"/>
              <a:ext cx="8124648" cy="720000"/>
            </a:xfrm>
            <a:prstGeom prst="rect">
              <a:avLst/>
            </a:prstGeom>
            <a:solidFill>
              <a:srgbClr val="B9D53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7BBD422-46CD-5C61-8558-C8CD295016CC}"/>
                </a:ext>
              </a:extLst>
            </p:cNvPr>
            <p:cNvSpPr/>
            <p:nvPr/>
          </p:nvSpPr>
          <p:spPr>
            <a:xfrm>
              <a:off x="1408144" y="2915002"/>
              <a:ext cx="3600000" cy="3600000"/>
            </a:xfrm>
            <a:prstGeom prst="ellipse">
              <a:avLst/>
            </a:prstGeom>
            <a:solidFill>
              <a:srgbClr val="B9D5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48CF4D-4372-78E2-BF95-031DA6EC57DE}"/>
                </a:ext>
              </a:extLst>
            </p:cNvPr>
            <p:cNvSpPr txBox="1"/>
            <p:nvPr/>
          </p:nvSpPr>
          <p:spPr>
            <a:xfrm>
              <a:off x="2276194" y="3105317"/>
              <a:ext cx="1863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2400" b="1">
                  <a:solidFill>
                    <a:srgbClr val="000000"/>
                  </a:solidFill>
                  <a:latin typeface="Arial"/>
                  <a:ea typeface="Arial Unicode MS"/>
                  <a:cs typeface="Arial" pitchFamily="34" charset="0"/>
                </a:rPr>
                <a:t>4</a:t>
              </a:r>
              <a:endParaRPr lang="ko-KR" altLang="en-US" sz="2400" b="1">
                <a:solidFill>
                  <a:srgbClr val="000000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296F603D-EBB5-F91A-7E5E-5DC935EB854F}"/>
                </a:ext>
              </a:extLst>
            </p:cNvPr>
            <p:cNvSpPr/>
            <p:nvPr/>
          </p:nvSpPr>
          <p:spPr>
            <a:xfrm rot="2700000">
              <a:off x="10808172" y="3211541"/>
              <a:ext cx="265920" cy="476745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120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FB6EB5-012E-AC00-B245-74C965FF84E1}"/>
              </a:ext>
            </a:extLst>
          </p:cNvPr>
          <p:cNvGrpSpPr/>
          <p:nvPr/>
        </p:nvGrpSpPr>
        <p:grpSpPr>
          <a:xfrm>
            <a:off x="1971344" y="3452643"/>
            <a:ext cx="9564648" cy="2880000"/>
            <a:chOff x="1768144" y="3635002"/>
            <a:chExt cx="9564648" cy="2880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EE4182-48A4-DC66-64A3-7151888412C6}"/>
                </a:ext>
              </a:extLst>
            </p:cNvPr>
            <p:cNvSpPr/>
            <p:nvPr/>
          </p:nvSpPr>
          <p:spPr>
            <a:xfrm>
              <a:off x="3208144" y="3991610"/>
              <a:ext cx="8124648" cy="720000"/>
            </a:xfrm>
            <a:prstGeom prst="rect">
              <a:avLst/>
            </a:prstGeom>
            <a:solidFill>
              <a:srgbClr val="45C1A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87F08AC-DAB4-6B54-F2CD-2A7582B559AF}"/>
                </a:ext>
              </a:extLst>
            </p:cNvPr>
            <p:cNvSpPr/>
            <p:nvPr/>
          </p:nvSpPr>
          <p:spPr>
            <a:xfrm>
              <a:off x="1768144" y="3635002"/>
              <a:ext cx="2880000" cy="2880000"/>
            </a:xfrm>
            <a:prstGeom prst="ellipse">
              <a:avLst/>
            </a:prstGeom>
            <a:solidFill>
              <a:srgbClr val="45C1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975404-4564-A7E0-29C0-3A51215A4B14}"/>
                </a:ext>
              </a:extLst>
            </p:cNvPr>
            <p:cNvSpPr txBox="1"/>
            <p:nvPr/>
          </p:nvSpPr>
          <p:spPr>
            <a:xfrm>
              <a:off x="2276194" y="3847809"/>
              <a:ext cx="1863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2400" b="1">
                  <a:solidFill>
                    <a:srgbClr val="000000"/>
                  </a:solidFill>
                  <a:latin typeface="Arial"/>
                  <a:ea typeface="Arial Unicode MS"/>
                  <a:cs typeface="Arial" pitchFamily="34" charset="0"/>
                </a:rPr>
                <a:t>3</a:t>
              </a:r>
              <a:endParaRPr lang="ko-KR" altLang="en-US" sz="2400" b="1">
                <a:solidFill>
                  <a:srgbClr val="000000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4" name="Parallelogram 15">
              <a:extLst>
                <a:ext uri="{FF2B5EF4-FFF2-40B4-BE49-F238E27FC236}">
                  <a16:creationId xmlns:a16="http://schemas.microsoft.com/office/drawing/2014/main" id="{6460D213-E049-5778-94ED-3888D45660B5}"/>
                </a:ext>
              </a:extLst>
            </p:cNvPr>
            <p:cNvSpPr/>
            <p:nvPr/>
          </p:nvSpPr>
          <p:spPr>
            <a:xfrm flipH="1">
              <a:off x="10731453" y="4154555"/>
              <a:ext cx="400895" cy="400895"/>
            </a:xfrm>
            <a:custGeom>
              <a:avLst/>
              <a:gdLst/>
              <a:ahLst/>
              <a:cxnLst/>
              <a:rect l="l" t="t" r="r" b="b"/>
              <a:pathLst>
                <a:path w="3242753" h="3227814">
                  <a:moveTo>
                    <a:pt x="1621376" y="1043635"/>
                  </a:moveTo>
                  <a:cubicBezTo>
                    <a:pt x="1557188" y="1043635"/>
                    <a:pt x="1505154" y="1095669"/>
                    <a:pt x="1505154" y="1159857"/>
                  </a:cubicBezTo>
                  <a:lnTo>
                    <a:pt x="1505154" y="1625483"/>
                  </a:lnTo>
                  <a:lnTo>
                    <a:pt x="1033577" y="1625483"/>
                  </a:lnTo>
                  <a:cubicBezTo>
                    <a:pt x="969389" y="1625483"/>
                    <a:pt x="917355" y="1677517"/>
                    <a:pt x="917355" y="1741705"/>
                  </a:cubicBezTo>
                  <a:cubicBezTo>
                    <a:pt x="917355" y="1805893"/>
                    <a:pt x="969389" y="1857927"/>
                    <a:pt x="1033577" y="1857927"/>
                  </a:cubicBezTo>
                  <a:lnTo>
                    <a:pt x="1614688" y="1857927"/>
                  </a:lnTo>
                  <a:lnTo>
                    <a:pt x="1619859" y="1856884"/>
                  </a:lnTo>
                  <a:cubicBezTo>
                    <a:pt x="1620361" y="1857187"/>
                    <a:pt x="1620868" y="1857190"/>
                    <a:pt x="1621376" y="1857190"/>
                  </a:cubicBezTo>
                  <a:cubicBezTo>
                    <a:pt x="1685564" y="1857190"/>
                    <a:pt x="1737598" y="1805156"/>
                    <a:pt x="1737598" y="1740968"/>
                  </a:cubicBezTo>
                  <a:lnTo>
                    <a:pt x="1737598" y="1159857"/>
                  </a:lnTo>
                  <a:cubicBezTo>
                    <a:pt x="1737598" y="1095669"/>
                    <a:pt x="1685564" y="1043635"/>
                    <a:pt x="1621376" y="1043635"/>
                  </a:cubicBezTo>
                  <a:close/>
                  <a:moveTo>
                    <a:pt x="1621376" y="628818"/>
                  </a:moveTo>
                  <a:cubicBezTo>
                    <a:pt x="2206882" y="628818"/>
                    <a:pt x="2681529" y="1103464"/>
                    <a:pt x="2681529" y="1688970"/>
                  </a:cubicBezTo>
                  <a:cubicBezTo>
                    <a:pt x="2681529" y="2274476"/>
                    <a:pt x="2206882" y="2749122"/>
                    <a:pt x="1621376" y="2749122"/>
                  </a:cubicBezTo>
                  <a:cubicBezTo>
                    <a:pt x="1035870" y="2749122"/>
                    <a:pt x="561223" y="2274476"/>
                    <a:pt x="561223" y="1688970"/>
                  </a:cubicBezTo>
                  <a:cubicBezTo>
                    <a:pt x="561223" y="1103464"/>
                    <a:pt x="1035870" y="628818"/>
                    <a:pt x="1621376" y="628818"/>
                  </a:cubicBezTo>
                  <a:close/>
                  <a:moveTo>
                    <a:pt x="1621376" y="424596"/>
                  </a:moveTo>
                  <a:cubicBezTo>
                    <a:pt x="923081" y="424596"/>
                    <a:pt x="357001" y="990676"/>
                    <a:pt x="357001" y="1688970"/>
                  </a:cubicBezTo>
                  <a:cubicBezTo>
                    <a:pt x="357001" y="2128645"/>
                    <a:pt x="581423" y="2515905"/>
                    <a:pt x="922189" y="2742109"/>
                  </a:cubicBezTo>
                  <a:lnTo>
                    <a:pt x="652992" y="3227814"/>
                  </a:lnTo>
                  <a:lnTo>
                    <a:pt x="911997" y="3227814"/>
                  </a:lnTo>
                  <a:lnTo>
                    <a:pt x="1121304" y="2850168"/>
                  </a:lnTo>
                  <a:cubicBezTo>
                    <a:pt x="1274563" y="2916691"/>
                    <a:pt x="1443689" y="2953344"/>
                    <a:pt x="1621376" y="2953344"/>
                  </a:cubicBezTo>
                  <a:cubicBezTo>
                    <a:pt x="1799063" y="2953344"/>
                    <a:pt x="1968189" y="2916691"/>
                    <a:pt x="2121449" y="2850168"/>
                  </a:cubicBezTo>
                  <a:lnTo>
                    <a:pt x="2330755" y="3227814"/>
                  </a:lnTo>
                  <a:lnTo>
                    <a:pt x="2589760" y="3227814"/>
                  </a:lnTo>
                  <a:lnTo>
                    <a:pt x="2320563" y="2742109"/>
                  </a:lnTo>
                  <a:cubicBezTo>
                    <a:pt x="2661329" y="2515905"/>
                    <a:pt x="2885751" y="2128645"/>
                    <a:pt x="2885751" y="1688970"/>
                  </a:cubicBezTo>
                  <a:cubicBezTo>
                    <a:pt x="2885751" y="990676"/>
                    <a:pt x="2319671" y="424596"/>
                    <a:pt x="1621376" y="424596"/>
                  </a:cubicBezTo>
                  <a:close/>
                  <a:moveTo>
                    <a:pt x="2599800" y="123238"/>
                  </a:moveTo>
                  <a:cubicBezTo>
                    <a:pt x="2434609" y="120698"/>
                    <a:pt x="2268460" y="180476"/>
                    <a:pt x="2139563" y="303161"/>
                  </a:cubicBezTo>
                  <a:lnTo>
                    <a:pt x="3057258" y="1232053"/>
                  </a:lnTo>
                  <a:cubicBezTo>
                    <a:pt x="3305736" y="977255"/>
                    <a:pt x="3304415" y="570405"/>
                    <a:pt x="3054287" y="317226"/>
                  </a:cubicBezTo>
                  <a:cubicBezTo>
                    <a:pt x="2929224" y="190636"/>
                    <a:pt x="2764991" y="125778"/>
                    <a:pt x="2599800" y="123238"/>
                  </a:cubicBezTo>
                  <a:close/>
                  <a:moveTo>
                    <a:pt x="642953" y="123238"/>
                  </a:moveTo>
                  <a:cubicBezTo>
                    <a:pt x="477762" y="125778"/>
                    <a:pt x="313529" y="190636"/>
                    <a:pt x="188466" y="317226"/>
                  </a:cubicBezTo>
                  <a:cubicBezTo>
                    <a:pt x="-61662" y="570405"/>
                    <a:pt x="-62983" y="977255"/>
                    <a:pt x="185495" y="1232053"/>
                  </a:cubicBezTo>
                  <a:lnTo>
                    <a:pt x="1103190" y="303161"/>
                  </a:lnTo>
                  <a:cubicBezTo>
                    <a:pt x="974294" y="180476"/>
                    <a:pt x="808144" y="120698"/>
                    <a:pt x="642953" y="123238"/>
                  </a:cubicBezTo>
                  <a:close/>
                  <a:moveTo>
                    <a:pt x="1722692" y="0"/>
                  </a:moveTo>
                  <a:lnTo>
                    <a:pt x="1520061" y="0"/>
                  </a:lnTo>
                  <a:cubicBezTo>
                    <a:pt x="1440152" y="0"/>
                    <a:pt x="1375373" y="64779"/>
                    <a:pt x="1375373" y="144688"/>
                  </a:cubicBezTo>
                  <a:lnTo>
                    <a:pt x="1375373" y="289376"/>
                  </a:lnTo>
                  <a:lnTo>
                    <a:pt x="1867380" y="289376"/>
                  </a:lnTo>
                  <a:lnTo>
                    <a:pt x="1867380" y="144688"/>
                  </a:lnTo>
                  <a:cubicBezTo>
                    <a:pt x="1867380" y="64779"/>
                    <a:pt x="1802601" y="0"/>
                    <a:pt x="1722692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120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0138435-E2FA-98E4-27FF-A45C27A3D9F0}"/>
              </a:ext>
            </a:extLst>
          </p:cNvPr>
          <p:cNvGrpSpPr/>
          <p:nvPr/>
        </p:nvGrpSpPr>
        <p:grpSpPr>
          <a:xfrm>
            <a:off x="2331344" y="4172643"/>
            <a:ext cx="9204648" cy="2160000"/>
            <a:chOff x="2128144" y="4355002"/>
            <a:chExt cx="9204648" cy="2160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F60E13-5B26-E90D-4858-FDE0B37E1A05}"/>
                </a:ext>
              </a:extLst>
            </p:cNvPr>
            <p:cNvSpPr/>
            <p:nvPr/>
          </p:nvSpPr>
          <p:spPr>
            <a:xfrm>
              <a:off x="3208144" y="4893306"/>
              <a:ext cx="8124648" cy="720000"/>
            </a:xfrm>
            <a:prstGeom prst="rect">
              <a:avLst/>
            </a:prstGeom>
            <a:solidFill>
              <a:srgbClr val="4BACC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E0CE6A3-1B47-F529-B2E1-BCC535D4CC8E}"/>
                </a:ext>
              </a:extLst>
            </p:cNvPr>
            <p:cNvSpPr/>
            <p:nvPr/>
          </p:nvSpPr>
          <p:spPr>
            <a:xfrm>
              <a:off x="2128144" y="4355002"/>
              <a:ext cx="2160000" cy="2160000"/>
            </a:xfrm>
            <a:prstGeom prst="ellipse">
              <a:avLst/>
            </a:prstGeom>
            <a:solidFill>
              <a:srgbClr val="4BACC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84C079-A71C-9313-ECB0-650CC5EA2F1E}"/>
                </a:ext>
              </a:extLst>
            </p:cNvPr>
            <p:cNvSpPr txBox="1"/>
            <p:nvPr/>
          </p:nvSpPr>
          <p:spPr>
            <a:xfrm>
              <a:off x="2276194" y="4590303"/>
              <a:ext cx="1863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2400" b="1">
                  <a:solidFill>
                    <a:srgbClr val="000000"/>
                  </a:solidFill>
                  <a:latin typeface="Arial"/>
                  <a:ea typeface="Arial Unicode MS"/>
                  <a:cs typeface="Arial" pitchFamily="34" charset="0"/>
                </a:rPr>
                <a:t>2</a:t>
              </a:r>
              <a:endParaRPr lang="ko-KR" altLang="en-US" sz="2400" b="1">
                <a:solidFill>
                  <a:srgbClr val="000000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D88C7EA1-FAB1-2A26-F81F-0CB967B04637}"/>
                </a:ext>
              </a:extLst>
            </p:cNvPr>
            <p:cNvSpPr/>
            <p:nvPr/>
          </p:nvSpPr>
          <p:spPr>
            <a:xfrm>
              <a:off x="10768134" y="5125655"/>
              <a:ext cx="317209" cy="316282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120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E9249E-E38C-D7B1-936E-CA51E1FD8EC7}"/>
                </a:ext>
              </a:extLst>
            </p:cNvPr>
            <p:cNvSpPr txBox="1"/>
            <p:nvPr/>
          </p:nvSpPr>
          <p:spPr>
            <a:xfrm>
              <a:off x="4652844" y="4960280"/>
              <a:ext cx="5971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ptos Display" panose="020B0004020202020204" pitchFamily="34" charset="0"/>
                </a:rPr>
                <a:t>Kerja sama antara pemerintah dan badan usaha untuk kegiatan penyediaan infrastruktur</a:t>
              </a:r>
              <a:endParaRPr lang="en-US" sz="1600" b="1" dirty="0">
                <a:solidFill>
                  <a:srgbClr val="000000"/>
                </a:solidFill>
                <a:latin typeface="Aptos Display" panose="020B00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D9D735-7EB2-4341-5BB2-320FD852187E}"/>
              </a:ext>
            </a:extLst>
          </p:cNvPr>
          <p:cNvGrpSpPr/>
          <p:nvPr/>
        </p:nvGrpSpPr>
        <p:grpSpPr>
          <a:xfrm>
            <a:off x="2691344" y="4892643"/>
            <a:ext cx="8844648" cy="1440000"/>
            <a:chOff x="2488144" y="5075002"/>
            <a:chExt cx="8844648" cy="1440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0158FE1-4F18-95ED-2F35-60B3D8E5EA38}"/>
                </a:ext>
              </a:extLst>
            </p:cNvPr>
            <p:cNvSpPr/>
            <p:nvPr/>
          </p:nvSpPr>
          <p:spPr>
            <a:xfrm>
              <a:off x="3208144" y="5785063"/>
              <a:ext cx="8124648" cy="720000"/>
            </a:xfrm>
            <a:prstGeom prst="rect">
              <a:avLst/>
            </a:prstGeom>
            <a:solidFill>
              <a:srgbClr val="0E7FB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150927D-59CC-A507-A571-BBC6A374709F}"/>
                </a:ext>
              </a:extLst>
            </p:cNvPr>
            <p:cNvSpPr/>
            <p:nvPr/>
          </p:nvSpPr>
          <p:spPr>
            <a:xfrm>
              <a:off x="2488144" y="5075002"/>
              <a:ext cx="1440000" cy="1440000"/>
            </a:xfrm>
            <a:prstGeom prst="ellipse">
              <a:avLst/>
            </a:prstGeom>
            <a:solidFill>
              <a:srgbClr val="0E7FB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ko-KR" altLang="en-US" sz="1200" kern="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5F0B7B-C0B6-CDE1-878A-24888989804B}"/>
                </a:ext>
              </a:extLst>
            </p:cNvPr>
            <p:cNvSpPr txBox="1"/>
            <p:nvPr/>
          </p:nvSpPr>
          <p:spPr>
            <a:xfrm>
              <a:off x="2577228" y="5471839"/>
              <a:ext cx="12618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4000" b="1">
                  <a:solidFill>
                    <a:srgbClr val="000000"/>
                  </a:solidFill>
                  <a:latin typeface="Arial"/>
                  <a:ea typeface="Arial Unicode MS"/>
                  <a:cs typeface="Arial" pitchFamily="34" charset="0"/>
                </a:rPr>
                <a:t>1</a:t>
              </a:r>
              <a:endParaRPr lang="ko-KR" altLang="en-US" sz="4000" b="1">
                <a:solidFill>
                  <a:srgbClr val="000000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4D189D-0913-70DD-2488-0EA558B1512C}"/>
                </a:ext>
              </a:extLst>
            </p:cNvPr>
            <p:cNvSpPr txBox="1"/>
            <p:nvPr/>
          </p:nvSpPr>
          <p:spPr>
            <a:xfrm>
              <a:off x="4679159" y="5857008"/>
              <a:ext cx="61310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711200" algn="l"/>
                </a:tabLst>
              </a:pPr>
              <a:r>
                <a:rPr lang="en-US" sz="1600" b="1">
                  <a:solidFill>
                    <a:srgbClr val="000000"/>
                  </a:solidFill>
                  <a:latin typeface="Aptos Display" panose="020B0004020202020204" pitchFamily="34" charset="0"/>
                </a:rPr>
                <a:t>Pemanfaatan BMD oleh Pihak Lain dalam jangka waktu tertentu dan menerima imbalan uang tunai</a:t>
              </a:r>
              <a:endParaRPr lang="en-US" sz="1600" b="1" dirty="0">
                <a:solidFill>
                  <a:srgbClr val="000000"/>
                </a:solidFill>
                <a:latin typeface="Aptos Display" panose="020B0004020202020204" pitchFamily="34" charset="0"/>
              </a:endParaRPr>
            </a:p>
          </p:txBody>
        </p:sp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0CFEF237-602F-91AA-8FDF-8B5FB6677E4E}"/>
                </a:ext>
              </a:extLst>
            </p:cNvPr>
            <p:cNvSpPr/>
            <p:nvPr/>
          </p:nvSpPr>
          <p:spPr>
            <a:xfrm>
              <a:off x="10814052" y="6008916"/>
              <a:ext cx="254160" cy="336352"/>
            </a:xfrm>
            <a:custGeom>
              <a:avLst/>
              <a:gdLst/>
              <a:ahLst/>
              <a:cxnLst/>
              <a:rect l="l" t="t" r="r" b="b"/>
              <a:pathLst>
                <a:path w="2448272" h="3240000">
                  <a:moveTo>
                    <a:pt x="1358676" y="2676152"/>
                  </a:moveTo>
                  <a:cubicBezTo>
                    <a:pt x="1327753" y="2676152"/>
                    <a:pt x="1302685" y="2701220"/>
                    <a:pt x="1302685" y="2732143"/>
                  </a:cubicBezTo>
                  <a:lnTo>
                    <a:pt x="1302685" y="2956101"/>
                  </a:lnTo>
                  <a:cubicBezTo>
                    <a:pt x="1302685" y="2987024"/>
                    <a:pt x="1327753" y="3012092"/>
                    <a:pt x="1358676" y="3012092"/>
                  </a:cubicBezTo>
                  <a:lnTo>
                    <a:pt x="1582634" y="3012092"/>
                  </a:lnTo>
                  <a:cubicBezTo>
                    <a:pt x="1613557" y="3012092"/>
                    <a:pt x="1638625" y="2987024"/>
                    <a:pt x="1638625" y="2956101"/>
                  </a:cubicBezTo>
                  <a:lnTo>
                    <a:pt x="1638625" y="2732143"/>
                  </a:lnTo>
                  <a:cubicBezTo>
                    <a:pt x="1638625" y="2701220"/>
                    <a:pt x="1613557" y="2676152"/>
                    <a:pt x="1582634" y="2676152"/>
                  </a:cubicBezTo>
                  <a:close/>
                  <a:moveTo>
                    <a:pt x="837062" y="2676152"/>
                  </a:moveTo>
                  <a:cubicBezTo>
                    <a:pt x="806139" y="2676152"/>
                    <a:pt x="781071" y="2701220"/>
                    <a:pt x="781071" y="2732143"/>
                  </a:cubicBezTo>
                  <a:lnTo>
                    <a:pt x="781071" y="2956101"/>
                  </a:lnTo>
                  <a:cubicBezTo>
                    <a:pt x="781071" y="2987024"/>
                    <a:pt x="806139" y="3012092"/>
                    <a:pt x="837062" y="3012092"/>
                  </a:cubicBezTo>
                  <a:lnTo>
                    <a:pt x="1061020" y="3012092"/>
                  </a:lnTo>
                  <a:cubicBezTo>
                    <a:pt x="1091943" y="3012092"/>
                    <a:pt x="1117011" y="2987024"/>
                    <a:pt x="1117011" y="2956101"/>
                  </a:cubicBezTo>
                  <a:lnTo>
                    <a:pt x="1117011" y="2732143"/>
                  </a:lnTo>
                  <a:cubicBezTo>
                    <a:pt x="1117011" y="2701220"/>
                    <a:pt x="1091943" y="2676152"/>
                    <a:pt x="1061020" y="2676152"/>
                  </a:cubicBezTo>
                  <a:close/>
                  <a:moveTo>
                    <a:pt x="315448" y="2676152"/>
                  </a:moveTo>
                  <a:cubicBezTo>
                    <a:pt x="284525" y="2676152"/>
                    <a:pt x="259457" y="2701220"/>
                    <a:pt x="259457" y="2732143"/>
                  </a:cubicBezTo>
                  <a:lnTo>
                    <a:pt x="259457" y="2956101"/>
                  </a:lnTo>
                  <a:cubicBezTo>
                    <a:pt x="259457" y="2987024"/>
                    <a:pt x="284525" y="3012092"/>
                    <a:pt x="315448" y="3012092"/>
                  </a:cubicBezTo>
                  <a:lnTo>
                    <a:pt x="539406" y="3012092"/>
                  </a:lnTo>
                  <a:cubicBezTo>
                    <a:pt x="570329" y="3012092"/>
                    <a:pt x="595397" y="2987024"/>
                    <a:pt x="595397" y="2956101"/>
                  </a:cubicBezTo>
                  <a:lnTo>
                    <a:pt x="595397" y="2732143"/>
                  </a:lnTo>
                  <a:cubicBezTo>
                    <a:pt x="595397" y="2701220"/>
                    <a:pt x="570329" y="2676152"/>
                    <a:pt x="539406" y="2676152"/>
                  </a:cubicBezTo>
                  <a:close/>
                  <a:moveTo>
                    <a:pt x="1880291" y="2179832"/>
                  </a:moveTo>
                  <a:cubicBezTo>
                    <a:pt x="1849368" y="2179832"/>
                    <a:pt x="1824300" y="2204900"/>
                    <a:pt x="1824300" y="2235823"/>
                  </a:cubicBezTo>
                  <a:lnTo>
                    <a:pt x="1824300" y="2956101"/>
                  </a:lnTo>
                  <a:cubicBezTo>
                    <a:pt x="1824300" y="2987024"/>
                    <a:pt x="1849368" y="3012092"/>
                    <a:pt x="1880291" y="3012092"/>
                  </a:cubicBezTo>
                  <a:lnTo>
                    <a:pt x="2104249" y="3012092"/>
                  </a:lnTo>
                  <a:cubicBezTo>
                    <a:pt x="2135172" y="3012092"/>
                    <a:pt x="2160240" y="2987024"/>
                    <a:pt x="2160240" y="2956101"/>
                  </a:cubicBezTo>
                  <a:lnTo>
                    <a:pt x="2160240" y="2235823"/>
                  </a:lnTo>
                  <a:cubicBezTo>
                    <a:pt x="2160240" y="2204900"/>
                    <a:pt x="2135172" y="2179832"/>
                    <a:pt x="2104249" y="2179832"/>
                  </a:cubicBezTo>
                  <a:close/>
                  <a:moveTo>
                    <a:pt x="1358676" y="2179832"/>
                  </a:moveTo>
                  <a:cubicBezTo>
                    <a:pt x="1327753" y="2179832"/>
                    <a:pt x="1302685" y="2204900"/>
                    <a:pt x="1302685" y="2235823"/>
                  </a:cubicBezTo>
                  <a:lnTo>
                    <a:pt x="1302685" y="2459781"/>
                  </a:lnTo>
                  <a:cubicBezTo>
                    <a:pt x="1302685" y="2490704"/>
                    <a:pt x="1327753" y="2515772"/>
                    <a:pt x="1358676" y="2515772"/>
                  </a:cubicBezTo>
                  <a:lnTo>
                    <a:pt x="1582634" y="2515772"/>
                  </a:lnTo>
                  <a:cubicBezTo>
                    <a:pt x="1613557" y="2515772"/>
                    <a:pt x="1638625" y="2490704"/>
                    <a:pt x="1638625" y="2459781"/>
                  </a:cubicBezTo>
                  <a:lnTo>
                    <a:pt x="1638625" y="2235823"/>
                  </a:lnTo>
                  <a:cubicBezTo>
                    <a:pt x="1638625" y="2204900"/>
                    <a:pt x="1613557" y="2179832"/>
                    <a:pt x="1582634" y="2179832"/>
                  </a:cubicBezTo>
                  <a:close/>
                  <a:moveTo>
                    <a:pt x="837062" y="2179832"/>
                  </a:moveTo>
                  <a:cubicBezTo>
                    <a:pt x="806139" y="2179832"/>
                    <a:pt x="781071" y="2204900"/>
                    <a:pt x="781071" y="2235823"/>
                  </a:cubicBezTo>
                  <a:lnTo>
                    <a:pt x="781071" y="2459781"/>
                  </a:lnTo>
                  <a:cubicBezTo>
                    <a:pt x="781071" y="2490704"/>
                    <a:pt x="806139" y="2515772"/>
                    <a:pt x="837062" y="2515772"/>
                  </a:cubicBezTo>
                  <a:lnTo>
                    <a:pt x="1061020" y="2515772"/>
                  </a:lnTo>
                  <a:cubicBezTo>
                    <a:pt x="1091943" y="2515772"/>
                    <a:pt x="1117011" y="2490704"/>
                    <a:pt x="1117011" y="2459781"/>
                  </a:cubicBezTo>
                  <a:lnTo>
                    <a:pt x="1117011" y="2235823"/>
                  </a:lnTo>
                  <a:cubicBezTo>
                    <a:pt x="1117011" y="2204900"/>
                    <a:pt x="1091943" y="2179832"/>
                    <a:pt x="1061020" y="2179832"/>
                  </a:cubicBezTo>
                  <a:close/>
                  <a:moveTo>
                    <a:pt x="315448" y="2179832"/>
                  </a:moveTo>
                  <a:cubicBezTo>
                    <a:pt x="284525" y="2179832"/>
                    <a:pt x="259457" y="2204900"/>
                    <a:pt x="259457" y="2235823"/>
                  </a:cubicBezTo>
                  <a:lnTo>
                    <a:pt x="259457" y="2459781"/>
                  </a:lnTo>
                  <a:cubicBezTo>
                    <a:pt x="259457" y="2490704"/>
                    <a:pt x="284525" y="2515772"/>
                    <a:pt x="315448" y="2515772"/>
                  </a:cubicBezTo>
                  <a:lnTo>
                    <a:pt x="539406" y="2515772"/>
                  </a:lnTo>
                  <a:cubicBezTo>
                    <a:pt x="570329" y="2515772"/>
                    <a:pt x="595397" y="2490704"/>
                    <a:pt x="595397" y="2459781"/>
                  </a:cubicBezTo>
                  <a:lnTo>
                    <a:pt x="595397" y="2235823"/>
                  </a:lnTo>
                  <a:cubicBezTo>
                    <a:pt x="595397" y="2204900"/>
                    <a:pt x="570329" y="2179832"/>
                    <a:pt x="539406" y="2179832"/>
                  </a:cubicBezTo>
                  <a:close/>
                  <a:moveTo>
                    <a:pt x="1880291" y="1683512"/>
                  </a:moveTo>
                  <a:cubicBezTo>
                    <a:pt x="1849368" y="1683512"/>
                    <a:pt x="1824300" y="1708580"/>
                    <a:pt x="1824300" y="1739503"/>
                  </a:cubicBezTo>
                  <a:lnTo>
                    <a:pt x="1824300" y="1963461"/>
                  </a:lnTo>
                  <a:cubicBezTo>
                    <a:pt x="1824300" y="1994384"/>
                    <a:pt x="1849368" y="2019452"/>
                    <a:pt x="1880291" y="2019452"/>
                  </a:cubicBezTo>
                  <a:lnTo>
                    <a:pt x="2104249" y="2019452"/>
                  </a:lnTo>
                  <a:cubicBezTo>
                    <a:pt x="2135172" y="2019452"/>
                    <a:pt x="2160240" y="1994384"/>
                    <a:pt x="2160240" y="1963461"/>
                  </a:cubicBezTo>
                  <a:lnTo>
                    <a:pt x="2160240" y="1739503"/>
                  </a:lnTo>
                  <a:cubicBezTo>
                    <a:pt x="2160240" y="1708580"/>
                    <a:pt x="2135172" y="1683512"/>
                    <a:pt x="2104249" y="1683512"/>
                  </a:cubicBezTo>
                  <a:close/>
                  <a:moveTo>
                    <a:pt x="1358676" y="1683512"/>
                  </a:moveTo>
                  <a:cubicBezTo>
                    <a:pt x="1327753" y="1683512"/>
                    <a:pt x="1302685" y="1708580"/>
                    <a:pt x="1302685" y="1739503"/>
                  </a:cubicBezTo>
                  <a:lnTo>
                    <a:pt x="1302685" y="1963461"/>
                  </a:lnTo>
                  <a:cubicBezTo>
                    <a:pt x="1302685" y="1994384"/>
                    <a:pt x="1327753" y="2019452"/>
                    <a:pt x="1358676" y="2019452"/>
                  </a:cubicBezTo>
                  <a:lnTo>
                    <a:pt x="1582634" y="2019452"/>
                  </a:lnTo>
                  <a:cubicBezTo>
                    <a:pt x="1613557" y="2019452"/>
                    <a:pt x="1638625" y="1994384"/>
                    <a:pt x="1638625" y="1963461"/>
                  </a:cubicBezTo>
                  <a:lnTo>
                    <a:pt x="1638625" y="1739503"/>
                  </a:lnTo>
                  <a:cubicBezTo>
                    <a:pt x="1638625" y="1708580"/>
                    <a:pt x="1613557" y="1683512"/>
                    <a:pt x="1582634" y="1683512"/>
                  </a:cubicBezTo>
                  <a:close/>
                  <a:moveTo>
                    <a:pt x="837062" y="1683512"/>
                  </a:moveTo>
                  <a:cubicBezTo>
                    <a:pt x="806139" y="1683512"/>
                    <a:pt x="781071" y="1708580"/>
                    <a:pt x="781071" y="1739503"/>
                  </a:cubicBezTo>
                  <a:lnTo>
                    <a:pt x="781071" y="1963461"/>
                  </a:lnTo>
                  <a:cubicBezTo>
                    <a:pt x="781071" y="1994384"/>
                    <a:pt x="806139" y="2019452"/>
                    <a:pt x="837062" y="2019452"/>
                  </a:cubicBezTo>
                  <a:lnTo>
                    <a:pt x="1061020" y="2019452"/>
                  </a:lnTo>
                  <a:cubicBezTo>
                    <a:pt x="1091943" y="2019452"/>
                    <a:pt x="1117011" y="1994384"/>
                    <a:pt x="1117011" y="1963461"/>
                  </a:cubicBezTo>
                  <a:lnTo>
                    <a:pt x="1117011" y="1739503"/>
                  </a:lnTo>
                  <a:cubicBezTo>
                    <a:pt x="1117011" y="1708580"/>
                    <a:pt x="1091943" y="1683512"/>
                    <a:pt x="1061020" y="1683512"/>
                  </a:cubicBezTo>
                  <a:close/>
                  <a:moveTo>
                    <a:pt x="315448" y="1683512"/>
                  </a:moveTo>
                  <a:cubicBezTo>
                    <a:pt x="284525" y="1683512"/>
                    <a:pt x="259457" y="1708580"/>
                    <a:pt x="259457" y="1739503"/>
                  </a:cubicBezTo>
                  <a:lnTo>
                    <a:pt x="259457" y="1963461"/>
                  </a:lnTo>
                  <a:cubicBezTo>
                    <a:pt x="259457" y="1994384"/>
                    <a:pt x="284525" y="2019452"/>
                    <a:pt x="315448" y="2019452"/>
                  </a:cubicBezTo>
                  <a:lnTo>
                    <a:pt x="539406" y="2019452"/>
                  </a:lnTo>
                  <a:cubicBezTo>
                    <a:pt x="570329" y="2019452"/>
                    <a:pt x="595397" y="1994384"/>
                    <a:pt x="595397" y="1963461"/>
                  </a:cubicBezTo>
                  <a:lnTo>
                    <a:pt x="595397" y="1739503"/>
                  </a:lnTo>
                  <a:cubicBezTo>
                    <a:pt x="595397" y="1708580"/>
                    <a:pt x="570329" y="1683512"/>
                    <a:pt x="539406" y="1683512"/>
                  </a:cubicBezTo>
                  <a:close/>
                  <a:moveTo>
                    <a:pt x="1880291" y="1187192"/>
                  </a:moveTo>
                  <a:cubicBezTo>
                    <a:pt x="1849368" y="1187192"/>
                    <a:pt x="1824300" y="1212260"/>
                    <a:pt x="1824300" y="1243183"/>
                  </a:cubicBezTo>
                  <a:lnTo>
                    <a:pt x="1824300" y="1467141"/>
                  </a:lnTo>
                  <a:cubicBezTo>
                    <a:pt x="1824300" y="1498064"/>
                    <a:pt x="1849368" y="1523132"/>
                    <a:pt x="1880291" y="1523132"/>
                  </a:cubicBezTo>
                  <a:lnTo>
                    <a:pt x="2104249" y="1523132"/>
                  </a:lnTo>
                  <a:cubicBezTo>
                    <a:pt x="2135172" y="1523132"/>
                    <a:pt x="2160240" y="1498064"/>
                    <a:pt x="2160240" y="1467141"/>
                  </a:cubicBezTo>
                  <a:lnTo>
                    <a:pt x="2160240" y="1243183"/>
                  </a:lnTo>
                  <a:cubicBezTo>
                    <a:pt x="2160240" y="1212260"/>
                    <a:pt x="2135172" y="1187192"/>
                    <a:pt x="2104249" y="1187192"/>
                  </a:cubicBezTo>
                  <a:close/>
                  <a:moveTo>
                    <a:pt x="1358676" y="1187192"/>
                  </a:moveTo>
                  <a:cubicBezTo>
                    <a:pt x="1327753" y="1187192"/>
                    <a:pt x="1302685" y="1212260"/>
                    <a:pt x="1302685" y="1243183"/>
                  </a:cubicBezTo>
                  <a:lnTo>
                    <a:pt x="1302685" y="1467141"/>
                  </a:lnTo>
                  <a:cubicBezTo>
                    <a:pt x="1302685" y="1498064"/>
                    <a:pt x="1327753" y="1523132"/>
                    <a:pt x="1358676" y="1523132"/>
                  </a:cubicBezTo>
                  <a:lnTo>
                    <a:pt x="1582634" y="1523132"/>
                  </a:lnTo>
                  <a:cubicBezTo>
                    <a:pt x="1613557" y="1523132"/>
                    <a:pt x="1638625" y="1498064"/>
                    <a:pt x="1638625" y="1467141"/>
                  </a:cubicBezTo>
                  <a:lnTo>
                    <a:pt x="1638625" y="1243183"/>
                  </a:lnTo>
                  <a:cubicBezTo>
                    <a:pt x="1638625" y="1212260"/>
                    <a:pt x="1613557" y="1187192"/>
                    <a:pt x="1582634" y="1187192"/>
                  </a:cubicBezTo>
                  <a:close/>
                  <a:moveTo>
                    <a:pt x="837062" y="1187192"/>
                  </a:moveTo>
                  <a:cubicBezTo>
                    <a:pt x="806139" y="1187192"/>
                    <a:pt x="781071" y="1212260"/>
                    <a:pt x="781071" y="1243183"/>
                  </a:cubicBezTo>
                  <a:lnTo>
                    <a:pt x="781071" y="1467141"/>
                  </a:lnTo>
                  <a:cubicBezTo>
                    <a:pt x="781071" y="1498064"/>
                    <a:pt x="806139" y="1523132"/>
                    <a:pt x="837062" y="1523132"/>
                  </a:cubicBezTo>
                  <a:lnTo>
                    <a:pt x="1061020" y="1523132"/>
                  </a:lnTo>
                  <a:cubicBezTo>
                    <a:pt x="1091943" y="1523132"/>
                    <a:pt x="1117011" y="1498064"/>
                    <a:pt x="1117011" y="1467141"/>
                  </a:cubicBezTo>
                  <a:lnTo>
                    <a:pt x="1117011" y="1243183"/>
                  </a:lnTo>
                  <a:cubicBezTo>
                    <a:pt x="1117011" y="1212260"/>
                    <a:pt x="1091943" y="1187192"/>
                    <a:pt x="1061020" y="1187192"/>
                  </a:cubicBezTo>
                  <a:close/>
                  <a:moveTo>
                    <a:pt x="315448" y="1187192"/>
                  </a:moveTo>
                  <a:cubicBezTo>
                    <a:pt x="284525" y="1187192"/>
                    <a:pt x="259457" y="1212260"/>
                    <a:pt x="259457" y="1243183"/>
                  </a:cubicBezTo>
                  <a:lnTo>
                    <a:pt x="259457" y="1467141"/>
                  </a:lnTo>
                  <a:cubicBezTo>
                    <a:pt x="259457" y="1498064"/>
                    <a:pt x="284525" y="1523132"/>
                    <a:pt x="315448" y="1523132"/>
                  </a:cubicBezTo>
                  <a:lnTo>
                    <a:pt x="539406" y="1523132"/>
                  </a:lnTo>
                  <a:cubicBezTo>
                    <a:pt x="570329" y="1523132"/>
                    <a:pt x="595397" y="1498064"/>
                    <a:pt x="595397" y="1467141"/>
                  </a:cubicBezTo>
                  <a:lnTo>
                    <a:pt x="595397" y="1243183"/>
                  </a:lnTo>
                  <a:cubicBezTo>
                    <a:pt x="595397" y="1212260"/>
                    <a:pt x="570329" y="1187192"/>
                    <a:pt x="539406" y="1187192"/>
                  </a:cubicBezTo>
                  <a:close/>
                  <a:moveTo>
                    <a:pt x="348041" y="163575"/>
                  </a:moveTo>
                  <a:cubicBezTo>
                    <a:pt x="275130" y="163575"/>
                    <a:pt x="216024" y="222681"/>
                    <a:pt x="216024" y="295592"/>
                  </a:cubicBezTo>
                  <a:lnTo>
                    <a:pt x="216024" y="823646"/>
                  </a:lnTo>
                  <a:cubicBezTo>
                    <a:pt x="216024" y="896557"/>
                    <a:pt x="275130" y="955663"/>
                    <a:pt x="348041" y="955663"/>
                  </a:cubicBezTo>
                  <a:lnTo>
                    <a:pt x="2100231" y="955663"/>
                  </a:lnTo>
                  <a:cubicBezTo>
                    <a:pt x="2173142" y="955663"/>
                    <a:pt x="2232248" y="896557"/>
                    <a:pt x="2232248" y="823646"/>
                  </a:cubicBezTo>
                  <a:lnTo>
                    <a:pt x="2232248" y="295592"/>
                  </a:lnTo>
                  <a:cubicBezTo>
                    <a:pt x="2232248" y="222681"/>
                    <a:pt x="2173142" y="163575"/>
                    <a:pt x="2100231" y="163575"/>
                  </a:cubicBezTo>
                  <a:close/>
                  <a:moveTo>
                    <a:pt x="265172" y="0"/>
                  </a:moveTo>
                  <a:lnTo>
                    <a:pt x="2183100" y="0"/>
                  </a:lnTo>
                  <a:cubicBezTo>
                    <a:pt x="2329550" y="0"/>
                    <a:pt x="2448272" y="118722"/>
                    <a:pt x="2448272" y="265172"/>
                  </a:cubicBezTo>
                  <a:lnTo>
                    <a:pt x="2448272" y="2974828"/>
                  </a:lnTo>
                  <a:cubicBezTo>
                    <a:pt x="2448272" y="3121278"/>
                    <a:pt x="2329550" y="3240000"/>
                    <a:pt x="2183100" y="3240000"/>
                  </a:cubicBezTo>
                  <a:lnTo>
                    <a:pt x="265172" y="3240000"/>
                  </a:lnTo>
                  <a:cubicBezTo>
                    <a:pt x="118722" y="3240000"/>
                    <a:pt x="0" y="3121278"/>
                    <a:pt x="0" y="2974828"/>
                  </a:cubicBezTo>
                  <a:lnTo>
                    <a:pt x="0" y="265172"/>
                  </a:lnTo>
                  <a:cubicBezTo>
                    <a:pt x="0" y="118722"/>
                    <a:pt x="118722" y="0"/>
                    <a:pt x="265172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120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FA33F92-E891-2949-DAF9-FF92810CB9AA}"/>
              </a:ext>
            </a:extLst>
          </p:cNvPr>
          <p:cNvSpPr txBox="1"/>
          <p:nvPr/>
        </p:nvSpPr>
        <p:spPr>
          <a:xfrm>
            <a:off x="3827654" y="5682584"/>
            <a:ext cx="112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ptos Display" panose="020B0004020202020204" pitchFamily="34" charset="0"/>
              </a:rPr>
              <a:t>SEWA</a:t>
            </a:r>
            <a:endParaRPr lang="en-ID" sz="2800" b="1">
              <a:solidFill>
                <a:srgbClr val="000000"/>
              </a:solidFill>
              <a:latin typeface="Aptos Display" panose="020B00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3B510F-2212-7C87-BD0C-07025BEB0858}"/>
              </a:ext>
            </a:extLst>
          </p:cNvPr>
          <p:cNvSpPr txBox="1"/>
          <p:nvPr/>
        </p:nvSpPr>
        <p:spPr>
          <a:xfrm>
            <a:off x="4012476" y="4789138"/>
            <a:ext cx="909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ptos Display" panose="020B0004020202020204" pitchFamily="34" charset="0"/>
              </a:rPr>
              <a:t>KSPI</a:t>
            </a:r>
            <a:endParaRPr lang="en-ID" sz="2800" b="1">
              <a:solidFill>
                <a:srgbClr val="000000"/>
              </a:solidFill>
              <a:latin typeface="Aptos Display" panose="020B00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468327-624F-E0E3-F45B-610696D668A8}"/>
              </a:ext>
            </a:extLst>
          </p:cNvPr>
          <p:cNvSpPr txBox="1"/>
          <p:nvPr/>
        </p:nvSpPr>
        <p:spPr>
          <a:xfrm>
            <a:off x="4882359" y="3870587"/>
            <a:ext cx="5971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Aptos Display" panose="020B0004020202020204" pitchFamily="34" charset="0"/>
              </a:rPr>
              <a:t>Penyerahan penggunaan BMD dari Pemerintah Pusat ke Pemerintah Daerah atau Pemerintah Desa tanpa menerima imbalan</a:t>
            </a:r>
            <a:endParaRPr lang="en-US" sz="1600" b="1" dirty="0">
              <a:solidFill>
                <a:srgbClr val="000000"/>
              </a:solidFill>
              <a:latin typeface="Aptos Display" panose="020B00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587E53-2A9F-CA3C-57DD-7C7AEF9DE0C7}"/>
              </a:ext>
            </a:extLst>
          </p:cNvPr>
          <p:cNvSpPr txBox="1"/>
          <p:nvPr/>
        </p:nvSpPr>
        <p:spPr>
          <a:xfrm>
            <a:off x="4092613" y="3853628"/>
            <a:ext cx="858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Aptos Display" panose="020B0004020202020204" pitchFamily="34" charset="0"/>
              </a:rPr>
              <a:t>PINJAM</a:t>
            </a:r>
          </a:p>
          <a:p>
            <a:pPr algn="ctr"/>
            <a:r>
              <a:rPr lang="en-US" sz="1600" b="1">
                <a:solidFill>
                  <a:srgbClr val="000000"/>
                </a:solidFill>
                <a:latin typeface="Aptos Display" panose="020B0004020202020204" pitchFamily="34" charset="0"/>
              </a:rPr>
              <a:t>PAKAI</a:t>
            </a:r>
            <a:endParaRPr lang="en-ID" sz="1600" b="1">
              <a:solidFill>
                <a:srgbClr val="000000"/>
              </a:solidFill>
              <a:latin typeface="Aptos Display" panose="020B00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A51AD8-420A-4F6B-79D7-29EE06F21C18}"/>
              </a:ext>
            </a:extLst>
          </p:cNvPr>
          <p:cNvSpPr txBox="1"/>
          <p:nvPr/>
        </p:nvSpPr>
        <p:spPr>
          <a:xfrm>
            <a:off x="4951566" y="2948296"/>
            <a:ext cx="5971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Aptos Display" panose="020B0004020202020204" pitchFamily="34" charset="0"/>
              </a:rPr>
              <a:t>Pendayagunaan BMD oleh Pihak Lain dalam jangka waktu tertentu dalam rangka peningkatan PNBP</a:t>
            </a:r>
            <a:endParaRPr lang="en-US" sz="1600" b="1" dirty="0">
              <a:solidFill>
                <a:srgbClr val="000000"/>
              </a:solidFill>
              <a:latin typeface="Aptos Display" panose="020B00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CEFD15-8C35-EB9B-AA4C-B2EABD136B5E}"/>
              </a:ext>
            </a:extLst>
          </p:cNvPr>
          <p:cNvSpPr txBox="1"/>
          <p:nvPr/>
        </p:nvSpPr>
        <p:spPr>
          <a:xfrm>
            <a:off x="4122249" y="2984481"/>
            <a:ext cx="812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ptos Display" panose="020B0004020202020204" pitchFamily="34" charset="0"/>
              </a:rPr>
              <a:t>KSP</a:t>
            </a:r>
            <a:endParaRPr lang="en-ID" sz="2800" b="1">
              <a:solidFill>
                <a:srgbClr val="000000"/>
              </a:solidFill>
              <a:latin typeface="Aptos Display" panose="020B00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A5B3A-5F4F-6A92-EFCD-169D01EE73F6}"/>
              </a:ext>
            </a:extLst>
          </p:cNvPr>
          <p:cNvSpPr txBox="1"/>
          <p:nvPr/>
        </p:nvSpPr>
        <p:spPr>
          <a:xfrm>
            <a:off x="4946286" y="1942812"/>
            <a:ext cx="597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Aptos Display" panose="020B0004020202020204" pitchFamily="34" charset="0"/>
              </a:rPr>
              <a:t>Pemanfaatan BMD berupa tanah oleh Pihak Lain dengan mendirikan bangunan dan/atau sarana, kemudian didayagunakan oleh Pihak Lain tersebut.</a:t>
            </a:r>
            <a:endParaRPr lang="en-US" sz="1600" b="1" dirty="0">
              <a:solidFill>
                <a:srgbClr val="000000"/>
              </a:solidFill>
              <a:latin typeface="Aptos Display" panose="020B00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B06FEC-D5E1-F1F4-9471-1D454ADE64B2}"/>
              </a:ext>
            </a:extLst>
          </p:cNvPr>
          <p:cNvSpPr txBox="1"/>
          <p:nvPr/>
        </p:nvSpPr>
        <p:spPr>
          <a:xfrm>
            <a:off x="4183900" y="2046961"/>
            <a:ext cx="761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Aptos Display" panose="020B0004020202020204" pitchFamily="34" charset="0"/>
              </a:rPr>
              <a:t>BGS</a:t>
            </a:r>
          </a:p>
          <a:p>
            <a:pPr algn="ctr"/>
            <a:r>
              <a:rPr lang="en-US" sz="2000" b="1">
                <a:solidFill>
                  <a:srgbClr val="000000"/>
                </a:solidFill>
                <a:latin typeface="Aptos Display" panose="020B0004020202020204" pitchFamily="34" charset="0"/>
              </a:rPr>
              <a:t>/BSG</a:t>
            </a:r>
            <a:endParaRPr lang="en-ID" sz="2000" b="1">
              <a:solidFill>
                <a:srgbClr val="000000"/>
              </a:solidFill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BD67B-15C3-A35E-DAE7-2E23C3FCF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6A25E49F-A6E5-3356-C381-49D4174ECFEE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914650F3-8BBD-A42F-0C1F-047A772C3C50}"/>
              </a:ext>
            </a:extLst>
          </p:cNvPr>
          <p:cNvGrpSpPr/>
          <p:nvPr/>
        </p:nvGrpSpPr>
        <p:grpSpPr>
          <a:xfrm>
            <a:off x="888690" y="2238045"/>
            <a:ext cx="740101" cy="636024"/>
            <a:chOff x="0" y="0"/>
            <a:chExt cx="812800" cy="698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A21AC1F-3135-6771-E0A2-F53FDFD27A13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3630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9F2B47F-6DE1-90DA-97B0-A21A4605CE90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C5004CA-4B5A-EAEE-FC57-AC426C1C0E23}"/>
              </a:ext>
            </a:extLst>
          </p:cNvPr>
          <p:cNvGrpSpPr/>
          <p:nvPr/>
        </p:nvGrpSpPr>
        <p:grpSpPr>
          <a:xfrm>
            <a:off x="6598793" y="2238045"/>
            <a:ext cx="740101" cy="636024"/>
            <a:chOff x="0" y="0"/>
            <a:chExt cx="812800" cy="6985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3C3142F-0BD9-EDB4-BF67-C17767A999A6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3630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105977-6A00-7367-4540-381E0EF36F9D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9237A3-9EF5-2F21-265A-0EBD86275FA7}"/>
              </a:ext>
            </a:extLst>
          </p:cNvPr>
          <p:cNvGrpSpPr/>
          <p:nvPr/>
        </p:nvGrpSpPr>
        <p:grpSpPr>
          <a:xfrm>
            <a:off x="6598793" y="4307525"/>
            <a:ext cx="740101" cy="636024"/>
            <a:chOff x="0" y="0"/>
            <a:chExt cx="812800" cy="69850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EF450CF-7017-A0BA-50D1-B46F793D17F6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3630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75963C-EABE-874E-EF80-A5703C893BD3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890D9B-3278-194A-2A72-E36109708509}"/>
              </a:ext>
            </a:extLst>
          </p:cNvPr>
          <p:cNvGrpSpPr/>
          <p:nvPr/>
        </p:nvGrpSpPr>
        <p:grpSpPr>
          <a:xfrm>
            <a:off x="888690" y="3240725"/>
            <a:ext cx="740101" cy="636024"/>
            <a:chOff x="0" y="0"/>
            <a:chExt cx="812800" cy="6985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C0CA5F7-F481-4C9D-F1C0-A49D4336648C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6053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6BD24B-CD0F-CF8C-4196-1642444EE7BA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20CBCF-8F83-8FD6-C36B-05EF19FA2264}"/>
              </a:ext>
            </a:extLst>
          </p:cNvPr>
          <p:cNvGrpSpPr/>
          <p:nvPr/>
        </p:nvGrpSpPr>
        <p:grpSpPr>
          <a:xfrm>
            <a:off x="6598793" y="3240725"/>
            <a:ext cx="740101" cy="636024"/>
            <a:chOff x="0" y="0"/>
            <a:chExt cx="812800" cy="698500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22AA561-BAF5-B57F-6FB4-49A960C4FD1E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6053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3FDB68-E12D-6A2F-DAC2-5FE934CD5E90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888C044-2DA3-98D5-DF23-0B6F7C6D1648}"/>
              </a:ext>
            </a:extLst>
          </p:cNvPr>
          <p:cNvSpPr txBox="1"/>
          <p:nvPr/>
        </p:nvSpPr>
        <p:spPr>
          <a:xfrm>
            <a:off x="888690" y="1134426"/>
            <a:ext cx="1032473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 b="1" dirty="0">
                <a:solidFill>
                  <a:srgbClr val="06053F"/>
                </a:solidFill>
                <a:latin typeface="Garet Bold"/>
                <a:ea typeface="Garet Bold"/>
                <a:cs typeface="Garet Bold"/>
                <a:sym typeface="Garet Bold"/>
              </a:rPr>
              <a:t>URGENSI PENILAIAN AKURAT &amp; ANDAL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534465-F165-5298-76CB-1C59B67CE522}"/>
              </a:ext>
            </a:extLst>
          </p:cNvPr>
          <p:cNvSpPr txBox="1"/>
          <p:nvPr/>
        </p:nvSpPr>
        <p:spPr>
          <a:xfrm>
            <a:off x="1127704" y="2358241"/>
            <a:ext cx="2620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2"/>
              </a:lnSpc>
            </a:pPr>
            <a:r>
              <a:rPr lang="en-US" sz="2939">
                <a:solidFill>
                  <a:srgbClr val="06053F"/>
                </a:solidFill>
                <a:latin typeface="Garet"/>
                <a:ea typeface="Garet"/>
                <a:cs typeface="Garet"/>
                <a:sym typeface="Garet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D6DE45-BAE7-789B-4EBA-D0C904D27F13}"/>
              </a:ext>
            </a:extLst>
          </p:cNvPr>
          <p:cNvSpPr txBox="1"/>
          <p:nvPr/>
        </p:nvSpPr>
        <p:spPr>
          <a:xfrm>
            <a:off x="6837807" y="2358241"/>
            <a:ext cx="2620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2"/>
              </a:lnSpc>
            </a:pPr>
            <a:r>
              <a:rPr lang="en-US" sz="2939">
                <a:solidFill>
                  <a:srgbClr val="06053F"/>
                </a:solidFill>
                <a:latin typeface="Garet"/>
                <a:ea typeface="Garet"/>
                <a:cs typeface="Garet"/>
                <a:sym typeface="Garet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C32D90-7E62-D79C-87F0-B9980C850879}"/>
              </a:ext>
            </a:extLst>
          </p:cNvPr>
          <p:cNvSpPr txBox="1"/>
          <p:nvPr/>
        </p:nvSpPr>
        <p:spPr>
          <a:xfrm>
            <a:off x="6837807" y="4427721"/>
            <a:ext cx="2620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2"/>
              </a:lnSpc>
            </a:pPr>
            <a:r>
              <a:rPr lang="en-US" sz="2939">
                <a:solidFill>
                  <a:srgbClr val="06053F"/>
                </a:solidFill>
                <a:latin typeface="Garet"/>
                <a:ea typeface="Garet"/>
                <a:cs typeface="Garet"/>
                <a:sym typeface="Garet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B88B03-F1D5-AD25-F06A-597ACA033E49}"/>
              </a:ext>
            </a:extLst>
          </p:cNvPr>
          <p:cNvSpPr txBox="1"/>
          <p:nvPr/>
        </p:nvSpPr>
        <p:spPr>
          <a:xfrm>
            <a:off x="1127704" y="3355833"/>
            <a:ext cx="2620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2"/>
              </a:lnSpc>
              <a:spcBef>
                <a:spcPct val="0"/>
              </a:spcBef>
            </a:pPr>
            <a:r>
              <a:rPr lang="en-US" sz="293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30E0B7-4674-5F5B-9E41-DEE19F1651D4}"/>
              </a:ext>
            </a:extLst>
          </p:cNvPr>
          <p:cNvSpPr txBox="1"/>
          <p:nvPr/>
        </p:nvSpPr>
        <p:spPr>
          <a:xfrm>
            <a:off x="6837807" y="3355833"/>
            <a:ext cx="2620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2"/>
              </a:lnSpc>
              <a:spcBef>
                <a:spcPct val="0"/>
              </a:spcBef>
            </a:pPr>
            <a:r>
              <a:rPr lang="en-US" sz="293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815D73-DBB5-BD11-769D-9198990A2615}"/>
              </a:ext>
            </a:extLst>
          </p:cNvPr>
          <p:cNvSpPr txBox="1"/>
          <p:nvPr/>
        </p:nvSpPr>
        <p:spPr>
          <a:xfrm>
            <a:off x="1867271" y="2262963"/>
            <a:ext cx="461462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</a:pP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Kemandirian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Fiskal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Daerah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butuh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optimalisasi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sumber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PAD &amp;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utilisasi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aset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F2F432-8FE1-A6F6-E0BA-DA7BF44FE9B2}"/>
              </a:ext>
            </a:extLst>
          </p:cNvPr>
          <p:cNvSpPr txBox="1"/>
          <p:nvPr/>
        </p:nvSpPr>
        <p:spPr>
          <a:xfrm>
            <a:off x="7577373" y="2262963"/>
            <a:ext cx="461462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</a:pP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Tantangan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Utama: 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NJOP &amp; Nilai BMD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seringkali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belum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i="1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up-to-date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tidak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mencerminkan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nilai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pasar/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wajar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A7307C-A063-43EC-349A-3E4F2167A057}"/>
              </a:ext>
            </a:extLst>
          </p:cNvPr>
          <p:cNvSpPr txBox="1"/>
          <p:nvPr/>
        </p:nvSpPr>
        <p:spPr>
          <a:xfrm>
            <a:off x="7577373" y="4332443"/>
            <a:ext cx="461462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</a:pP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Arahan: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Kebijakan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&amp;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peran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Kemendagri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mendorong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Penilaian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Profesional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sebagai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kunci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solusi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A3331D-091B-7D1E-70F4-21A9334F5302}"/>
              </a:ext>
            </a:extLst>
          </p:cNvPr>
          <p:cNvSpPr txBox="1"/>
          <p:nvPr/>
        </p:nvSpPr>
        <p:spPr>
          <a:xfrm>
            <a:off x="1867271" y="3240725"/>
            <a:ext cx="461462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</a:pP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Fokus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Hari Ini pada Dua Pilar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Krusial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: </a:t>
            </a:r>
          </a:p>
          <a:p>
            <a:pPr marL="400850" lvl="1" indent="-200425">
              <a:lnSpc>
                <a:spcPts val="2227"/>
              </a:lnSpc>
              <a:buFont typeface="Arial"/>
              <a:buChar char="•"/>
            </a:pP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Pajak Daerah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berbasis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Nilai: PBB-P2 &amp; BPHTB, sangat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bergantung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pada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akurasi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Nilai Jual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Objek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Pajak (NJOP).</a:t>
            </a:r>
          </a:p>
          <a:p>
            <a:pPr marL="400850" lvl="1" indent="-200425">
              <a:lnSpc>
                <a:spcPts val="2227"/>
              </a:lnSpc>
              <a:buFont typeface="Arial"/>
              <a:buChar char="•"/>
            </a:pP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Pemanfaatan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Aset Daerah (BMD): Kerjasama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Pemanfaatan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dengan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pihak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ketiga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membutuhkan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Nilai Wajar Aset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sebagai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dasar</a:t>
            </a:r>
            <a:endParaRPr lang="en-US" sz="1856" dirty="0">
              <a:solidFill>
                <a:srgbClr val="06053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ts val="2227"/>
              </a:lnSpc>
            </a:pPr>
            <a:endParaRPr lang="en-US" sz="1856" dirty="0">
              <a:solidFill>
                <a:srgbClr val="06053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414F-52BB-ACA0-DA20-95D0E8C4C859}"/>
              </a:ext>
            </a:extLst>
          </p:cNvPr>
          <p:cNvSpPr txBox="1"/>
          <p:nvPr/>
        </p:nvSpPr>
        <p:spPr>
          <a:xfrm>
            <a:off x="7577373" y="3240725"/>
            <a:ext cx="431472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</a:pP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Akibat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: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Kehilangan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potensi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PAD (PBB-P2/BPHTB), Kerjasama Aset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terhambat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/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tidak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optimal,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Risiko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Akuntabilitas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303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8317A-7DC1-B67A-A3A1-BFB95B1E3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CA8A5571-EED0-AB88-A76B-616D7E3958DA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B2F8C2B8-BAF9-F828-000E-6370E6CF774F}"/>
              </a:ext>
            </a:extLst>
          </p:cNvPr>
          <p:cNvGrpSpPr/>
          <p:nvPr/>
        </p:nvGrpSpPr>
        <p:grpSpPr>
          <a:xfrm>
            <a:off x="0" y="1787265"/>
            <a:ext cx="5825873" cy="1434753"/>
            <a:chOff x="0" y="0"/>
            <a:chExt cx="2301579" cy="566816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C3405B6D-03F2-C433-ADD5-226D94EEF777}"/>
                </a:ext>
              </a:extLst>
            </p:cNvPr>
            <p:cNvSpPr/>
            <p:nvPr/>
          </p:nvSpPr>
          <p:spPr>
            <a:xfrm>
              <a:off x="0" y="0"/>
              <a:ext cx="2301579" cy="566816"/>
            </a:xfrm>
            <a:custGeom>
              <a:avLst/>
              <a:gdLst/>
              <a:ahLst/>
              <a:cxnLst/>
              <a:rect l="l" t="t" r="r" b="b"/>
              <a:pathLst>
                <a:path w="2301579" h="566816">
                  <a:moveTo>
                    <a:pt x="34551" y="0"/>
                  </a:moveTo>
                  <a:lnTo>
                    <a:pt x="2267028" y="0"/>
                  </a:lnTo>
                  <a:cubicBezTo>
                    <a:pt x="2276192" y="0"/>
                    <a:pt x="2284980" y="3640"/>
                    <a:pt x="2291460" y="10120"/>
                  </a:cubicBezTo>
                  <a:cubicBezTo>
                    <a:pt x="2297939" y="16599"/>
                    <a:pt x="2301579" y="25388"/>
                    <a:pt x="2301579" y="34551"/>
                  </a:cubicBezTo>
                  <a:lnTo>
                    <a:pt x="2301579" y="532265"/>
                  </a:lnTo>
                  <a:cubicBezTo>
                    <a:pt x="2301579" y="541428"/>
                    <a:pt x="2297939" y="550217"/>
                    <a:pt x="2291460" y="556696"/>
                  </a:cubicBezTo>
                  <a:cubicBezTo>
                    <a:pt x="2284980" y="563176"/>
                    <a:pt x="2276192" y="566816"/>
                    <a:pt x="2267028" y="566816"/>
                  </a:cubicBezTo>
                  <a:lnTo>
                    <a:pt x="34551" y="566816"/>
                  </a:lnTo>
                  <a:cubicBezTo>
                    <a:pt x="25388" y="566816"/>
                    <a:pt x="16599" y="563176"/>
                    <a:pt x="10120" y="556696"/>
                  </a:cubicBezTo>
                  <a:cubicBezTo>
                    <a:pt x="3640" y="550217"/>
                    <a:pt x="0" y="541428"/>
                    <a:pt x="0" y="532265"/>
                  </a:cubicBezTo>
                  <a:lnTo>
                    <a:pt x="0" y="34551"/>
                  </a:lnTo>
                  <a:cubicBezTo>
                    <a:pt x="0" y="25388"/>
                    <a:pt x="3640" y="16599"/>
                    <a:pt x="10120" y="10120"/>
                  </a:cubicBezTo>
                  <a:cubicBezTo>
                    <a:pt x="16599" y="3640"/>
                    <a:pt x="25388" y="0"/>
                    <a:pt x="34551" y="0"/>
                  </a:cubicBezTo>
                  <a:close/>
                </a:path>
              </a:pathLst>
            </a:custGeom>
            <a:solidFill>
              <a:srgbClr val="F4F3E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FE6513A6-1565-D268-4651-33E23992FEAF}"/>
                </a:ext>
              </a:extLst>
            </p:cNvPr>
            <p:cNvSpPr txBox="1"/>
            <p:nvPr/>
          </p:nvSpPr>
          <p:spPr>
            <a:xfrm>
              <a:off x="0" y="-38100"/>
              <a:ext cx="2301579" cy="6049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91A800A4-7373-3FB5-F9A8-316CA5188A39}"/>
              </a:ext>
            </a:extLst>
          </p:cNvPr>
          <p:cNvGrpSpPr/>
          <p:nvPr/>
        </p:nvGrpSpPr>
        <p:grpSpPr>
          <a:xfrm>
            <a:off x="6366128" y="1787265"/>
            <a:ext cx="5825873" cy="3127535"/>
            <a:chOff x="0" y="0"/>
            <a:chExt cx="2301579" cy="123556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1A63AFA2-79A7-CBB5-181B-A29EE2459C41}"/>
                </a:ext>
              </a:extLst>
            </p:cNvPr>
            <p:cNvSpPr/>
            <p:nvPr/>
          </p:nvSpPr>
          <p:spPr>
            <a:xfrm>
              <a:off x="0" y="0"/>
              <a:ext cx="2301579" cy="1235569"/>
            </a:xfrm>
            <a:custGeom>
              <a:avLst/>
              <a:gdLst/>
              <a:ahLst/>
              <a:cxnLst/>
              <a:rect l="l" t="t" r="r" b="b"/>
              <a:pathLst>
                <a:path w="2301579" h="1235569">
                  <a:moveTo>
                    <a:pt x="38095" y="0"/>
                  </a:moveTo>
                  <a:lnTo>
                    <a:pt x="2263485" y="0"/>
                  </a:lnTo>
                  <a:cubicBezTo>
                    <a:pt x="2284524" y="0"/>
                    <a:pt x="2301579" y="17056"/>
                    <a:pt x="2301579" y="38095"/>
                  </a:cubicBezTo>
                  <a:lnTo>
                    <a:pt x="2301579" y="1197475"/>
                  </a:lnTo>
                  <a:cubicBezTo>
                    <a:pt x="2301579" y="1218514"/>
                    <a:pt x="2284524" y="1235569"/>
                    <a:pt x="2263485" y="1235569"/>
                  </a:cubicBezTo>
                  <a:lnTo>
                    <a:pt x="38095" y="1235569"/>
                  </a:lnTo>
                  <a:cubicBezTo>
                    <a:pt x="17056" y="1235569"/>
                    <a:pt x="0" y="1218514"/>
                    <a:pt x="0" y="1197475"/>
                  </a:cubicBezTo>
                  <a:lnTo>
                    <a:pt x="0" y="38095"/>
                  </a:lnTo>
                  <a:cubicBezTo>
                    <a:pt x="0" y="17056"/>
                    <a:pt x="17056" y="0"/>
                    <a:pt x="38095" y="0"/>
                  </a:cubicBezTo>
                  <a:close/>
                </a:path>
              </a:pathLst>
            </a:custGeom>
            <a:solidFill>
              <a:srgbClr val="F4F3E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06E65574-F6D3-B0AB-6CDC-9A6070C95845}"/>
                </a:ext>
              </a:extLst>
            </p:cNvPr>
            <p:cNvSpPr txBox="1"/>
            <p:nvPr/>
          </p:nvSpPr>
          <p:spPr>
            <a:xfrm>
              <a:off x="0" y="-38100"/>
              <a:ext cx="2301579" cy="12736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15">
            <a:extLst>
              <a:ext uri="{FF2B5EF4-FFF2-40B4-BE49-F238E27FC236}">
                <a16:creationId xmlns:a16="http://schemas.microsoft.com/office/drawing/2014/main" id="{7722B805-8CF5-0C44-A198-FA268C0672F8}"/>
              </a:ext>
            </a:extLst>
          </p:cNvPr>
          <p:cNvGrpSpPr/>
          <p:nvPr/>
        </p:nvGrpSpPr>
        <p:grpSpPr>
          <a:xfrm>
            <a:off x="0" y="3322729"/>
            <a:ext cx="5825873" cy="1521463"/>
            <a:chOff x="0" y="0"/>
            <a:chExt cx="2301579" cy="601072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000C98E6-DEBF-BC4D-619A-6B9F0CB32BE7}"/>
                </a:ext>
              </a:extLst>
            </p:cNvPr>
            <p:cNvSpPr/>
            <p:nvPr/>
          </p:nvSpPr>
          <p:spPr>
            <a:xfrm>
              <a:off x="0" y="0"/>
              <a:ext cx="2301579" cy="601072"/>
            </a:xfrm>
            <a:custGeom>
              <a:avLst/>
              <a:gdLst/>
              <a:ahLst/>
              <a:cxnLst/>
              <a:rect l="l" t="t" r="r" b="b"/>
              <a:pathLst>
                <a:path w="2301579" h="601072">
                  <a:moveTo>
                    <a:pt x="36323" y="0"/>
                  </a:moveTo>
                  <a:lnTo>
                    <a:pt x="2265257" y="0"/>
                  </a:lnTo>
                  <a:cubicBezTo>
                    <a:pt x="2274890" y="0"/>
                    <a:pt x="2284129" y="3827"/>
                    <a:pt x="2290941" y="10639"/>
                  </a:cubicBezTo>
                  <a:cubicBezTo>
                    <a:pt x="2297753" y="17451"/>
                    <a:pt x="2301579" y="26689"/>
                    <a:pt x="2301579" y="36323"/>
                  </a:cubicBezTo>
                  <a:lnTo>
                    <a:pt x="2301579" y="564749"/>
                  </a:lnTo>
                  <a:cubicBezTo>
                    <a:pt x="2301579" y="584810"/>
                    <a:pt x="2285317" y="601072"/>
                    <a:pt x="2265257" y="601072"/>
                  </a:cubicBezTo>
                  <a:lnTo>
                    <a:pt x="36323" y="601072"/>
                  </a:lnTo>
                  <a:cubicBezTo>
                    <a:pt x="26689" y="601072"/>
                    <a:pt x="17451" y="597245"/>
                    <a:pt x="10639" y="590433"/>
                  </a:cubicBezTo>
                  <a:cubicBezTo>
                    <a:pt x="3827" y="583621"/>
                    <a:pt x="0" y="574382"/>
                    <a:pt x="0" y="564749"/>
                  </a:cubicBezTo>
                  <a:lnTo>
                    <a:pt x="0" y="36323"/>
                  </a:lnTo>
                  <a:cubicBezTo>
                    <a:pt x="0" y="16262"/>
                    <a:pt x="16262" y="0"/>
                    <a:pt x="36323" y="0"/>
                  </a:cubicBezTo>
                  <a:close/>
                </a:path>
              </a:pathLst>
            </a:custGeom>
            <a:solidFill>
              <a:srgbClr val="F4F3E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BEE50749-879B-30BA-BA21-C7B47A420B0D}"/>
                </a:ext>
              </a:extLst>
            </p:cNvPr>
            <p:cNvSpPr txBox="1"/>
            <p:nvPr/>
          </p:nvSpPr>
          <p:spPr>
            <a:xfrm>
              <a:off x="0" y="-38100"/>
              <a:ext cx="2301579" cy="6391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125FB975-2CB4-447E-489E-163E357179EF}"/>
              </a:ext>
            </a:extLst>
          </p:cNvPr>
          <p:cNvGrpSpPr/>
          <p:nvPr/>
        </p:nvGrpSpPr>
        <p:grpSpPr>
          <a:xfrm>
            <a:off x="6366128" y="5162450"/>
            <a:ext cx="5825873" cy="1337182"/>
            <a:chOff x="0" y="0"/>
            <a:chExt cx="2301579" cy="528269"/>
          </a:xfrm>
        </p:grpSpPr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064AE9BF-8E7D-7D9B-5C99-112D3ABAFF4D}"/>
                </a:ext>
              </a:extLst>
            </p:cNvPr>
            <p:cNvSpPr/>
            <p:nvPr/>
          </p:nvSpPr>
          <p:spPr>
            <a:xfrm>
              <a:off x="0" y="0"/>
              <a:ext cx="2301579" cy="528269"/>
            </a:xfrm>
            <a:custGeom>
              <a:avLst/>
              <a:gdLst/>
              <a:ahLst/>
              <a:cxnLst/>
              <a:rect l="l" t="t" r="r" b="b"/>
              <a:pathLst>
                <a:path w="2301579" h="528269">
                  <a:moveTo>
                    <a:pt x="32779" y="0"/>
                  </a:moveTo>
                  <a:lnTo>
                    <a:pt x="2268800" y="0"/>
                  </a:lnTo>
                  <a:cubicBezTo>
                    <a:pt x="2277494" y="0"/>
                    <a:pt x="2285831" y="3454"/>
                    <a:pt x="2291979" y="9601"/>
                  </a:cubicBezTo>
                  <a:cubicBezTo>
                    <a:pt x="2298126" y="15748"/>
                    <a:pt x="2301579" y="24086"/>
                    <a:pt x="2301579" y="32779"/>
                  </a:cubicBezTo>
                  <a:lnTo>
                    <a:pt x="2301579" y="495490"/>
                  </a:lnTo>
                  <a:cubicBezTo>
                    <a:pt x="2301579" y="513594"/>
                    <a:pt x="2286904" y="528269"/>
                    <a:pt x="2268800" y="528269"/>
                  </a:cubicBezTo>
                  <a:lnTo>
                    <a:pt x="32779" y="528269"/>
                  </a:lnTo>
                  <a:cubicBezTo>
                    <a:pt x="14676" y="528269"/>
                    <a:pt x="0" y="513594"/>
                    <a:pt x="0" y="495490"/>
                  </a:cubicBezTo>
                  <a:lnTo>
                    <a:pt x="0" y="32779"/>
                  </a:lnTo>
                  <a:cubicBezTo>
                    <a:pt x="0" y="14676"/>
                    <a:pt x="14676" y="0"/>
                    <a:pt x="32779" y="0"/>
                  </a:cubicBezTo>
                  <a:close/>
                </a:path>
              </a:pathLst>
            </a:custGeom>
            <a:solidFill>
              <a:srgbClr val="F4F3E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03BA1D0F-7873-50AC-F1F6-6F999A5F6170}"/>
                </a:ext>
              </a:extLst>
            </p:cNvPr>
            <p:cNvSpPr txBox="1"/>
            <p:nvPr/>
          </p:nvSpPr>
          <p:spPr>
            <a:xfrm>
              <a:off x="0" y="-38100"/>
              <a:ext cx="2301579" cy="5663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5" name="Freeform 21">
            <a:extLst>
              <a:ext uri="{FF2B5EF4-FFF2-40B4-BE49-F238E27FC236}">
                <a16:creationId xmlns:a16="http://schemas.microsoft.com/office/drawing/2014/main" id="{2BBAA773-4DFA-1B0A-3266-E15220C8AC91}"/>
              </a:ext>
            </a:extLst>
          </p:cNvPr>
          <p:cNvSpPr/>
          <p:nvPr/>
        </p:nvSpPr>
        <p:spPr>
          <a:xfrm>
            <a:off x="367367" y="2220309"/>
            <a:ext cx="1180529" cy="604247"/>
          </a:xfrm>
          <a:custGeom>
            <a:avLst/>
            <a:gdLst/>
            <a:ahLst/>
            <a:cxnLst/>
            <a:rect l="l" t="t" r="r" b="b"/>
            <a:pathLst>
              <a:path w="1770793" h="906370">
                <a:moveTo>
                  <a:pt x="0" y="0"/>
                </a:moveTo>
                <a:lnTo>
                  <a:pt x="1770793" y="0"/>
                </a:lnTo>
                <a:lnTo>
                  <a:pt x="1770793" y="906370"/>
                </a:lnTo>
                <a:lnTo>
                  <a:pt x="0" y="906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6" name="Freeform 22">
            <a:extLst>
              <a:ext uri="{FF2B5EF4-FFF2-40B4-BE49-F238E27FC236}">
                <a16:creationId xmlns:a16="http://schemas.microsoft.com/office/drawing/2014/main" id="{02CAD775-0227-70A8-8B5D-B80AACAB3B1E}"/>
              </a:ext>
            </a:extLst>
          </p:cNvPr>
          <p:cNvSpPr/>
          <p:nvPr/>
        </p:nvSpPr>
        <p:spPr>
          <a:xfrm>
            <a:off x="6817809" y="1937535"/>
            <a:ext cx="789303" cy="757825"/>
          </a:xfrm>
          <a:custGeom>
            <a:avLst/>
            <a:gdLst/>
            <a:ahLst/>
            <a:cxnLst/>
            <a:rect l="l" t="t" r="r" b="b"/>
            <a:pathLst>
              <a:path w="1183955" h="1136738">
                <a:moveTo>
                  <a:pt x="0" y="0"/>
                </a:moveTo>
                <a:lnTo>
                  <a:pt x="1183954" y="0"/>
                </a:lnTo>
                <a:lnTo>
                  <a:pt x="1183954" y="1136738"/>
                </a:lnTo>
                <a:lnTo>
                  <a:pt x="0" y="1136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3B1E3998-603F-346C-7D88-719DD74D1BBC}"/>
              </a:ext>
            </a:extLst>
          </p:cNvPr>
          <p:cNvSpPr/>
          <p:nvPr/>
        </p:nvSpPr>
        <p:spPr>
          <a:xfrm>
            <a:off x="479259" y="3671103"/>
            <a:ext cx="956744" cy="824713"/>
          </a:xfrm>
          <a:custGeom>
            <a:avLst/>
            <a:gdLst/>
            <a:ahLst/>
            <a:cxnLst/>
            <a:rect l="l" t="t" r="r" b="b"/>
            <a:pathLst>
              <a:path w="1435116" h="1237070">
                <a:moveTo>
                  <a:pt x="0" y="0"/>
                </a:moveTo>
                <a:lnTo>
                  <a:pt x="1435116" y="0"/>
                </a:lnTo>
                <a:lnTo>
                  <a:pt x="1435116" y="1237070"/>
                </a:lnTo>
                <a:lnTo>
                  <a:pt x="0" y="12370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80C6BA24-209E-BEF6-8096-E3FA12066244}"/>
              </a:ext>
            </a:extLst>
          </p:cNvPr>
          <p:cNvSpPr/>
          <p:nvPr/>
        </p:nvSpPr>
        <p:spPr>
          <a:xfrm>
            <a:off x="6618228" y="5420361"/>
            <a:ext cx="686654" cy="681660"/>
          </a:xfrm>
          <a:custGeom>
            <a:avLst/>
            <a:gdLst/>
            <a:ahLst/>
            <a:cxnLst/>
            <a:rect l="l" t="t" r="r" b="b"/>
            <a:pathLst>
              <a:path w="1029981" h="1022490">
                <a:moveTo>
                  <a:pt x="0" y="0"/>
                </a:moveTo>
                <a:lnTo>
                  <a:pt x="1029981" y="0"/>
                </a:lnTo>
                <a:lnTo>
                  <a:pt x="1029981" y="1022490"/>
                </a:lnTo>
                <a:lnTo>
                  <a:pt x="0" y="1022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F1AA9EB6-C058-F835-5EB4-FBDD0D71C4CB}"/>
              </a:ext>
            </a:extLst>
          </p:cNvPr>
          <p:cNvSpPr txBox="1"/>
          <p:nvPr/>
        </p:nvSpPr>
        <p:spPr>
          <a:xfrm>
            <a:off x="404640" y="608084"/>
            <a:ext cx="1032473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4"/>
              </a:lnSpc>
            </a:pPr>
            <a:r>
              <a:rPr lang="en-US" sz="3667" b="1">
                <a:solidFill>
                  <a:srgbClr val="F3630F"/>
                </a:solidFill>
                <a:latin typeface="Garet Bold"/>
                <a:ea typeface="Garet Bold"/>
                <a:cs typeface="Garet Bold"/>
                <a:sym typeface="Garet Bold"/>
              </a:rPr>
              <a:t>PERAN STRATEGIS </a:t>
            </a:r>
            <a:r>
              <a:rPr lang="en-US" sz="3667" b="1">
                <a:solidFill>
                  <a:srgbClr val="06053F"/>
                </a:solidFill>
                <a:latin typeface="Garet Bold"/>
                <a:ea typeface="Garet Bold"/>
                <a:cs typeface="Garet Bold"/>
                <a:sym typeface="Garet Bold"/>
              </a:rPr>
              <a:t>KEMENDAGRI</a:t>
            </a: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CD82AC4C-0BB1-9498-D850-4966FD9A2A31}"/>
              </a:ext>
            </a:extLst>
          </p:cNvPr>
          <p:cNvSpPr txBox="1"/>
          <p:nvPr/>
        </p:nvSpPr>
        <p:spPr>
          <a:xfrm>
            <a:off x="1690759" y="1905807"/>
            <a:ext cx="2291199" cy="25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4"/>
              </a:lnSpc>
            </a:pPr>
            <a:r>
              <a:rPr lang="en-US" sz="1561" b="1" spc="153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PBB-P2 &amp; BPHTB: </a:t>
            </a: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E4E4D0FA-9D80-E1DF-E157-6827EC2F0F13}"/>
              </a:ext>
            </a:extLst>
          </p:cNvPr>
          <p:cNvSpPr txBox="1"/>
          <p:nvPr/>
        </p:nvSpPr>
        <p:spPr>
          <a:xfrm>
            <a:off x="7751893" y="2047965"/>
            <a:ext cx="3578571" cy="53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4"/>
              </a:lnSpc>
            </a:pPr>
            <a:r>
              <a:rPr lang="en-US" sz="1561" b="1" spc="153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Masalah NJOP</a:t>
            </a:r>
          </a:p>
          <a:p>
            <a:pPr>
              <a:lnSpc>
                <a:spcPts val="2154"/>
              </a:lnSpc>
            </a:pPr>
            <a:r>
              <a:rPr lang="en-US" sz="1561" b="1" spc="153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Saat Ini:</a:t>
            </a: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0FC313B9-2FF2-7861-0A02-2806B41B7F13}"/>
              </a:ext>
            </a:extLst>
          </p:cNvPr>
          <p:cNvSpPr txBox="1"/>
          <p:nvPr/>
        </p:nvSpPr>
        <p:spPr>
          <a:xfrm>
            <a:off x="1813454" y="3543048"/>
            <a:ext cx="2861987" cy="25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4"/>
              </a:lnSpc>
            </a:pPr>
            <a:r>
              <a:rPr lang="en-US" sz="1561" b="1" spc="153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UU HKPD (No. 1/2022): </a:t>
            </a:r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91372FEF-3948-1205-E48B-C357D8C98B34}"/>
              </a:ext>
            </a:extLst>
          </p:cNvPr>
          <p:cNvSpPr txBox="1"/>
          <p:nvPr/>
        </p:nvSpPr>
        <p:spPr>
          <a:xfrm>
            <a:off x="7460825" y="5378350"/>
            <a:ext cx="3584163" cy="25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4"/>
              </a:lnSpc>
            </a:pPr>
            <a:r>
              <a:rPr lang="en-US" sz="1561" b="1" spc="153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Konsekuensi NJOP Rendah: 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0C53C26A-6719-2F2C-5DBC-DEB8BD31F518}"/>
              </a:ext>
            </a:extLst>
          </p:cNvPr>
          <p:cNvSpPr txBox="1"/>
          <p:nvPr/>
        </p:nvSpPr>
        <p:spPr>
          <a:xfrm>
            <a:off x="1659534" y="2175350"/>
            <a:ext cx="3767747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1"/>
              </a:lnSpc>
            </a:pP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Sumber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PAD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signifikan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dasar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pengenaannya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adalah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NJOP.</a:t>
            </a:r>
          </a:p>
          <a:p>
            <a:pPr>
              <a:lnSpc>
                <a:spcPts val="1931"/>
              </a:lnSpc>
            </a:pPr>
            <a:r>
              <a:rPr lang="en-ID" sz="1600" b="1" spc="1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Memperkenalkan</a:t>
            </a:r>
            <a:r>
              <a:rPr lang="en-ID" sz="1600" b="1" spc="1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i="1" spc="1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en-ID" sz="1600" b="1" i="1" spc="-7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i="1" spc="1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ID" sz="1600" b="1" i="1" spc="7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spc="1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NJKP</a:t>
            </a:r>
            <a:r>
              <a:rPr lang="en-ID" sz="1600" b="1" spc="-3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spc="1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en-ID" sz="1600" b="1" spc="7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s.d.</a:t>
            </a:r>
            <a:r>
              <a:rPr lang="en-ID" sz="1600" b="1" spc="-3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spc="1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en-ID" sz="16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37">
            <a:extLst>
              <a:ext uri="{FF2B5EF4-FFF2-40B4-BE49-F238E27FC236}">
                <a16:creationId xmlns:a16="http://schemas.microsoft.com/office/drawing/2014/main" id="{8C83BACC-6869-9841-F508-708D7D3B6B55}"/>
              </a:ext>
            </a:extLst>
          </p:cNvPr>
          <p:cNvSpPr txBox="1"/>
          <p:nvPr/>
        </p:nvSpPr>
        <p:spPr>
          <a:xfrm>
            <a:off x="6618228" y="2806537"/>
            <a:ext cx="5165376" cy="168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75" lvl="1" indent="-151138">
              <a:lnSpc>
                <a:spcPts val="1931"/>
              </a:lnSpc>
              <a:buFont typeface="Arial"/>
              <a:buChar char="•"/>
            </a:pP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Sering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jauh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di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bawah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nilai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pasar (Under-assessed)</a:t>
            </a:r>
          </a:p>
          <a:p>
            <a:pPr marL="302275" lvl="1" indent="-151138">
              <a:lnSpc>
                <a:spcPts val="1931"/>
              </a:lnSpc>
              <a:buFont typeface="Arial"/>
              <a:buChar char="•"/>
            </a:pP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Penyesuaian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tidak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rutin (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sering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&gt; 3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tahun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padahal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nilai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pasar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dinamis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).</a:t>
            </a:r>
          </a:p>
          <a:p>
            <a:pPr marL="302275" lvl="1" indent="-151138">
              <a:lnSpc>
                <a:spcPts val="1931"/>
              </a:lnSpc>
              <a:buFont typeface="Arial"/>
              <a:buChar char="•"/>
            </a:pP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Metodologi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penilaian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massal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belum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optimal/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terstandar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di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semua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daerah</a:t>
            </a:r>
            <a:endParaRPr lang="en-US" sz="1400" spc="137" dirty="0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02275" lvl="1" indent="-151138">
              <a:lnSpc>
                <a:spcPts val="1931"/>
              </a:lnSpc>
              <a:buFont typeface="Arial"/>
              <a:buChar char="•"/>
            </a:pP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Keterbatasan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data pasar &amp; SDM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Penilai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internal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Pemda</a:t>
            </a:r>
            <a:endParaRPr lang="en-US" sz="1400" spc="137" dirty="0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6" name="TextBox 38">
            <a:extLst>
              <a:ext uri="{FF2B5EF4-FFF2-40B4-BE49-F238E27FC236}">
                <a16:creationId xmlns:a16="http://schemas.microsoft.com/office/drawing/2014/main" id="{EDAAE67E-8F1D-AC1E-3D29-0BE679463A27}"/>
              </a:ext>
            </a:extLst>
          </p:cNvPr>
          <p:cNvSpPr txBox="1"/>
          <p:nvPr/>
        </p:nvSpPr>
        <p:spPr>
          <a:xfrm>
            <a:off x="1813454" y="3898799"/>
            <a:ext cx="3834817" cy="710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1"/>
              </a:lnSpc>
            </a:pP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Memberi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ruang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penyesuaian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tarif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, TAPI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potensi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maksimalhanya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tercapaijika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Basis Nilai (NJOP) </a:t>
            </a:r>
            <a:r>
              <a:rPr lang="en-US" sz="1400" spc="13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akurat</a:t>
            </a:r>
            <a:r>
              <a:rPr lang="en-US" sz="1400" spc="13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62E6ED75-53EC-FBBC-76E2-1DB8A44B47FC}"/>
              </a:ext>
            </a:extLst>
          </p:cNvPr>
          <p:cNvSpPr txBox="1"/>
          <p:nvPr/>
        </p:nvSpPr>
        <p:spPr>
          <a:xfrm>
            <a:off x="7460824" y="5723666"/>
            <a:ext cx="4927171" cy="467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1"/>
              </a:lnSpc>
            </a:pPr>
            <a:r>
              <a:rPr lang="en-US" sz="1400" spc="13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Kehilangan potensi PAD signifikan, Ketidakadilan Pajak, Distorsi data aset.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5A383-F32E-BA5C-708C-D18324145DD9}"/>
              </a:ext>
            </a:extLst>
          </p:cNvPr>
          <p:cNvSpPr txBox="1"/>
          <p:nvPr/>
        </p:nvSpPr>
        <p:spPr>
          <a:xfrm>
            <a:off x="164365" y="4733143"/>
            <a:ext cx="53367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9524" indent="-299524" algn="just">
              <a:buFont typeface="Arial" panose="020B0604020202020204" pitchFamily="34" charset="0"/>
              <a:buChar char="•"/>
            </a:pPr>
            <a:r>
              <a:rPr lang="en-US" sz="1600" dirty="0"/>
              <a:t>Nilai Jual Kena Pajak (NJKP) </a:t>
            </a:r>
            <a:r>
              <a:rPr lang="en-US" sz="1600" dirty="0" err="1"/>
              <a:t>atau</a:t>
            </a:r>
            <a:r>
              <a:rPr lang="en-US" sz="1600" dirty="0"/>
              <a:t> assessment value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besaran</a:t>
            </a:r>
            <a:r>
              <a:rPr lang="en-US" sz="1600" dirty="0"/>
              <a:t> </a:t>
            </a:r>
            <a:r>
              <a:rPr lang="en-US" sz="1600" dirty="0" err="1"/>
              <a:t>nilai</a:t>
            </a:r>
            <a:r>
              <a:rPr lang="en-US" sz="1600" dirty="0"/>
              <a:t> </a:t>
            </a:r>
            <a:r>
              <a:rPr lang="en-US" sz="1600" dirty="0" err="1"/>
              <a:t>jual</a:t>
            </a:r>
            <a:r>
              <a:rPr lang="en-US" sz="1600" dirty="0"/>
              <a:t> yang </a:t>
            </a:r>
            <a:r>
              <a:rPr lang="en-US" sz="1600" dirty="0" err="1"/>
              <a:t>dimasukkan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perhitungan</a:t>
            </a:r>
            <a:r>
              <a:rPr lang="en-US" sz="1600" dirty="0"/>
              <a:t> </a:t>
            </a:r>
            <a:r>
              <a:rPr lang="en-US" sz="1600" dirty="0" err="1"/>
              <a:t>pajak</a:t>
            </a:r>
            <a:r>
              <a:rPr lang="en-US" sz="1600" dirty="0"/>
              <a:t> </a:t>
            </a:r>
            <a:r>
              <a:rPr lang="en-US" sz="1600" dirty="0" err="1"/>
              <a:t>terutang</a:t>
            </a:r>
            <a:r>
              <a:rPr lang="en-US" sz="1600" dirty="0"/>
              <a:t> dan </a:t>
            </a:r>
            <a:r>
              <a:rPr lang="en-US" sz="1600" dirty="0" err="1"/>
              <a:t>merupakan</a:t>
            </a:r>
            <a:r>
              <a:rPr lang="en-US" sz="1600" dirty="0"/>
              <a:t> </a:t>
            </a:r>
            <a:r>
              <a:rPr lang="en-US" sz="1600" dirty="0" err="1"/>
              <a:t>bagian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Nilai Jual </a:t>
            </a:r>
            <a:r>
              <a:rPr lang="en-US" sz="1600" dirty="0" err="1"/>
              <a:t>Objek</a:t>
            </a:r>
            <a:r>
              <a:rPr lang="en-US" sz="1600" dirty="0"/>
              <a:t> </a:t>
            </a:r>
            <a:r>
              <a:rPr lang="en-US" sz="1600" dirty="0" err="1"/>
              <a:t>pajak</a:t>
            </a:r>
            <a:r>
              <a:rPr lang="en-US" sz="1600" dirty="0"/>
              <a:t>   (NJOP) dan </a:t>
            </a:r>
            <a:r>
              <a:rPr lang="en-US" sz="1600" dirty="0" err="1"/>
              <a:t>besanya</a:t>
            </a:r>
            <a:r>
              <a:rPr lang="en-US" sz="1600" dirty="0"/>
              <a:t> </a:t>
            </a:r>
            <a:r>
              <a:rPr lang="en-US" sz="1600" dirty="0" err="1"/>
              <a:t>nilai</a:t>
            </a:r>
            <a:r>
              <a:rPr lang="en-US" sz="1600" dirty="0"/>
              <a:t> NJPK </a:t>
            </a:r>
            <a:r>
              <a:rPr lang="en-US" sz="1600" dirty="0" err="1"/>
              <a:t>saling</a:t>
            </a:r>
            <a:r>
              <a:rPr lang="en-US" sz="1600" dirty="0"/>
              <a:t> </a:t>
            </a:r>
            <a:r>
              <a:rPr lang="en-US" sz="1600" dirty="0" err="1"/>
              <a:t>berhubungan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besarnya</a:t>
            </a:r>
            <a:r>
              <a:rPr lang="en-US" sz="1600" dirty="0"/>
              <a:t> </a:t>
            </a:r>
            <a:r>
              <a:rPr lang="en-US" sz="1600" dirty="0" err="1"/>
              <a:t>nilai</a:t>
            </a:r>
            <a:r>
              <a:rPr lang="en-US" sz="1600" dirty="0"/>
              <a:t> NJOP. </a:t>
            </a:r>
            <a:r>
              <a:rPr lang="en-US" sz="1600" dirty="0" err="1"/>
              <a:t>Sebagai</a:t>
            </a:r>
            <a:r>
              <a:rPr lang="en-US" sz="1600" dirty="0"/>
              <a:t> </a:t>
            </a:r>
            <a:r>
              <a:rPr lang="en-US" sz="1600" dirty="0" err="1"/>
              <a:t>contoh</a:t>
            </a:r>
            <a:r>
              <a:rPr lang="en-US" sz="1600" dirty="0"/>
              <a:t>: </a:t>
            </a:r>
          </a:p>
          <a:p>
            <a:pPr marL="299524" indent="-299524" algn="just">
              <a:buFont typeface="Arial" panose="020B0604020202020204" pitchFamily="34" charset="0"/>
              <a:buChar char="•"/>
            </a:pPr>
            <a:r>
              <a:rPr lang="en-US" sz="1600" dirty="0" err="1"/>
              <a:t>jika</a:t>
            </a:r>
            <a:r>
              <a:rPr lang="en-US" sz="1600" dirty="0"/>
              <a:t> NJOP &lt; Rp 1 M = % NJKP </a:t>
            </a:r>
            <a:r>
              <a:rPr lang="en-US" sz="1600" dirty="0" err="1"/>
              <a:t>sebesar</a:t>
            </a:r>
            <a:r>
              <a:rPr lang="en-US" sz="1600" dirty="0"/>
              <a:t> 40%;</a:t>
            </a:r>
          </a:p>
          <a:p>
            <a:pPr marL="299524" indent="-299524" algn="just">
              <a:buFont typeface="Arial" panose="020B0604020202020204" pitchFamily="34" charset="0"/>
              <a:buChar char="•"/>
            </a:pPr>
            <a:r>
              <a:rPr lang="en-US" sz="1600" dirty="0"/>
              <a:t>Jika NJOP &gt; Rp 1M =  % NJKP  </a:t>
            </a:r>
            <a:r>
              <a:rPr lang="en-US" sz="1600" dirty="0" err="1"/>
              <a:t>sebesar</a:t>
            </a:r>
            <a:r>
              <a:rPr lang="en-US" sz="1600" dirty="0"/>
              <a:t> 20%</a:t>
            </a:r>
          </a:p>
        </p:txBody>
      </p:sp>
    </p:spTree>
    <p:extLst>
      <p:ext uri="{BB962C8B-B14F-4D97-AF65-F5344CB8AC3E}">
        <p14:creationId xmlns:p14="http://schemas.microsoft.com/office/powerpoint/2010/main" val="157348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766EC-7B03-6FF7-600E-60EA35F02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8B5C4624-8FB8-6276-CF46-D1FF9A0286CA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62E7A344-9FDE-1636-7AA8-317E488E1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325" y="53641"/>
            <a:ext cx="7857862" cy="734550"/>
          </a:xfrm>
          <a:prstGeom prst="rect">
            <a:avLst/>
          </a:prstGeom>
          <a:solidFill>
            <a:schemeClr val="accent4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400" b="1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GUBERNUR, BUPATI/WALIKOTA selaku PKPKD dan </a:t>
            </a:r>
            <a:r>
              <a:rPr lang="en-US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WAKIL PEM</a:t>
            </a:r>
            <a:r>
              <a:rPr lang="id-ID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DA</a:t>
            </a:r>
            <a:r>
              <a:rPr lang="en-US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 DLM </a:t>
            </a:r>
            <a:endParaRPr lang="id-ID" altLang="en-US" sz="1400" b="1" dirty="0">
              <a:solidFill>
                <a:srgbClr val="003399"/>
              </a:solidFill>
              <a:highlight>
                <a:srgbClr val="FFFF00"/>
              </a:highlight>
              <a:latin typeface="Gill Sans M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KEPEM KEKAYAAN </a:t>
            </a:r>
            <a:r>
              <a:rPr lang="id-ID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DAERAH </a:t>
            </a:r>
            <a:r>
              <a:rPr lang="en-US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Y</a:t>
            </a:r>
            <a:r>
              <a:rPr lang="id-ID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AN</a:t>
            </a:r>
            <a:r>
              <a:rPr lang="en-US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G</a:t>
            </a:r>
            <a:r>
              <a:rPr lang="id-ID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 </a:t>
            </a:r>
            <a:r>
              <a:rPr lang="en-US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DIPISAHKAN</a:t>
            </a:r>
            <a:r>
              <a:rPr lang="id-ID" altLang="en-US" sz="1400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 </a:t>
            </a:r>
            <a:endParaRPr lang="id-ID" b="1" dirty="0">
              <a:solidFill>
                <a:prstClr val="black"/>
              </a:solidFill>
              <a:highlight>
                <a:srgbClr val="FFFF00"/>
              </a:highlight>
              <a:latin typeface="Gill Sans M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err="1">
                <a:solidFill>
                  <a:srgbClr val="003399"/>
                </a:solidFill>
                <a:latin typeface="Gill Sans MT"/>
              </a:rPr>
              <a:t>Pasal</a:t>
            </a:r>
            <a:r>
              <a:rPr lang="en-US" sz="1400" b="1" dirty="0">
                <a:solidFill>
                  <a:srgbClr val="003399"/>
                </a:solidFill>
                <a:latin typeface="Gill Sans MT"/>
              </a:rPr>
              <a:t> 6 </a:t>
            </a:r>
            <a:r>
              <a:rPr lang="en-US" sz="1400" b="1" dirty="0" err="1">
                <a:solidFill>
                  <a:srgbClr val="003399"/>
                </a:solidFill>
                <a:latin typeface="Gill Sans MT"/>
              </a:rPr>
              <a:t>ayat</a:t>
            </a:r>
            <a:r>
              <a:rPr lang="en-US" sz="1400" b="1" dirty="0">
                <a:solidFill>
                  <a:srgbClr val="003399"/>
                </a:solidFill>
                <a:latin typeface="Gill Sans MT"/>
              </a:rPr>
              <a:t> (1) </a:t>
            </a:r>
            <a:r>
              <a:rPr lang="en-US" sz="1400" b="1" dirty="0" err="1">
                <a:solidFill>
                  <a:srgbClr val="003399"/>
                </a:solidFill>
                <a:latin typeface="Gill Sans MT"/>
              </a:rPr>
              <a:t>dan</a:t>
            </a:r>
            <a:r>
              <a:rPr lang="en-US" sz="1400" b="1" dirty="0">
                <a:solidFill>
                  <a:srgbClr val="003399"/>
                </a:solidFill>
                <a:latin typeface="Gill Sans MT"/>
              </a:rPr>
              <a:t> </a:t>
            </a:r>
            <a:r>
              <a:rPr lang="en-US" sz="1400" b="1" dirty="0" err="1">
                <a:solidFill>
                  <a:srgbClr val="003399"/>
                </a:solidFill>
                <a:latin typeface="Gill Sans MT"/>
              </a:rPr>
              <a:t>ayat</a:t>
            </a:r>
            <a:r>
              <a:rPr lang="en-US" sz="1400" b="1" dirty="0">
                <a:solidFill>
                  <a:srgbClr val="003399"/>
                </a:solidFill>
                <a:latin typeface="Gill Sans MT"/>
              </a:rPr>
              <a:t>  (2) UU 17/2003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BB3AD94-3897-D975-FF21-CCC1FC73A55E}"/>
              </a:ext>
            </a:extLst>
          </p:cNvPr>
          <p:cNvCxnSpPr/>
          <p:nvPr/>
        </p:nvCxnSpPr>
        <p:spPr>
          <a:xfrm>
            <a:off x="6484148" y="800890"/>
            <a:ext cx="1" cy="554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6344CA6-F760-8E3F-B0E8-8D4B38E699E5}"/>
              </a:ext>
            </a:extLst>
          </p:cNvPr>
          <p:cNvSpPr/>
          <p:nvPr/>
        </p:nvSpPr>
        <p:spPr>
          <a:xfrm>
            <a:off x="2955011" y="1398253"/>
            <a:ext cx="7561262" cy="1008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b="1" dirty="0">
                <a:solidFill>
                  <a:prstClr val="black"/>
                </a:solidFill>
                <a:latin typeface="Gill Sans MT"/>
              </a:rPr>
              <a:t>SEKRETARIS DAERAH</a:t>
            </a:r>
            <a:r>
              <a:rPr lang="id-ID" dirty="0">
                <a:solidFill>
                  <a:prstClr val="black"/>
                </a:solidFill>
                <a:latin typeface="Gill Sans MT"/>
              </a:rPr>
              <a:t> selaku </a:t>
            </a:r>
            <a:r>
              <a:rPr lang="id-ID" b="1" dirty="0">
                <a:solidFill>
                  <a:prstClr val="black"/>
                </a:solidFill>
                <a:latin typeface="Gill Sans MT"/>
              </a:rPr>
              <a:t>KOORDINATOR PENGELOLAAN KEUANGAN DAERAH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b="1" dirty="0">
                <a:solidFill>
                  <a:srgbClr val="003399"/>
                </a:solidFill>
                <a:latin typeface="Gill Sans MT"/>
              </a:rPr>
              <a:t>Pasal 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6</a:t>
            </a:r>
            <a:r>
              <a:rPr lang="id-ID" b="1" dirty="0">
                <a:solidFill>
                  <a:srgbClr val="003399"/>
                </a:solidFill>
                <a:latin typeface="Gill Sans MT"/>
              </a:rPr>
              <a:t> ayat (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1</a:t>
            </a:r>
            <a:r>
              <a:rPr lang="id-ID" b="1" dirty="0">
                <a:solidFill>
                  <a:srgbClr val="003399"/>
                </a:solidFill>
                <a:latin typeface="Gill Sans MT"/>
              </a:rPr>
              <a:t>) PP 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12</a:t>
            </a:r>
            <a:r>
              <a:rPr lang="id-ID" b="1" dirty="0">
                <a:solidFill>
                  <a:srgbClr val="003399"/>
                </a:solidFill>
                <a:latin typeface="Gill Sans MT"/>
              </a:rPr>
              <a:t>/20</a:t>
            </a:r>
            <a:r>
              <a:rPr lang="en-US" b="1" dirty="0">
                <a:solidFill>
                  <a:srgbClr val="003399"/>
                </a:solidFill>
                <a:latin typeface="Gill Sans MT"/>
              </a:rPr>
              <a:t>19</a:t>
            </a:r>
            <a:r>
              <a:rPr lang="id-ID" b="1" dirty="0">
                <a:solidFill>
                  <a:srgbClr val="003399"/>
                </a:solidFill>
                <a:latin typeface="Gill Sans MT"/>
              </a:rPr>
              <a:t> tentang Pengelolaan Keuangan Daerah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44048-4856-85BE-4346-DF12F79CAA20}"/>
              </a:ext>
            </a:extLst>
          </p:cNvPr>
          <p:cNvSpPr/>
          <p:nvPr/>
        </p:nvSpPr>
        <p:spPr>
          <a:xfrm>
            <a:off x="275640" y="4968541"/>
            <a:ext cx="7148183" cy="1628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600" dirty="0">
                <a:solidFill>
                  <a:prstClr val="black"/>
                </a:solidFill>
                <a:latin typeface="Gill Sans MT"/>
              </a:rPr>
              <a:t>CATATAN 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600" dirty="0">
                <a:solidFill>
                  <a:prstClr val="black"/>
                </a:solidFill>
                <a:latin typeface="Gill Sans MT"/>
              </a:rPr>
              <a:t>Berbeda dengan pengelolaan APBN, dalam pengelolaan APBD: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d-ID" sz="1600" dirty="0">
                <a:solidFill>
                  <a:prstClr val="black"/>
                </a:solidFill>
                <a:latin typeface="Gill Sans MT"/>
              </a:rPr>
              <a:t>Fungsi </a:t>
            </a:r>
            <a:r>
              <a:rPr lang="id-ID" sz="1600" dirty="0">
                <a:solidFill>
                  <a:srgbClr val="9900FF"/>
                </a:solidFill>
                <a:latin typeface="Gill Sans MT"/>
              </a:rPr>
              <a:t>Menteri Keuangan</a:t>
            </a:r>
            <a:r>
              <a:rPr lang="id-ID" sz="1600" dirty="0">
                <a:solidFill>
                  <a:prstClr val="black"/>
                </a:solidFill>
                <a:latin typeface="Gill Sans MT"/>
              </a:rPr>
              <a:t> sebagai wakil pemerintah dalam kepemilikan kekayaan yang dipisahan melekat pada fungsi </a:t>
            </a:r>
            <a:r>
              <a:rPr lang="id-ID" sz="1600" dirty="0">
                <a:solidFill>
                  <a:srgbClr val="9900FF"/>
                </a:solidFill>
                <a:latin typeface="Gill Sans MT"/>
              </a:rPr>
              <a:t>Gub/Bupati/Walikota</a:t>
            </a:r>
            <a:endParaRPr lang="id-ID" sz="1600" dirty="0">
              <a:solidFill>
                <a:prstClr val="black"/>
              </a:solidFill>
              <a:latin typeface="Gill Sans MT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d-ID" sz="1600" dirty="0">
                <a:solidFill>
                  <a:prstClr val="black"/>
                </a:solidFill>
                <a:latin typeface="Gill Sans MT"/>
              </a:rPr>
              <a:t>Fungsi Pejabat Pembuat Komitmen melekat pada Pengguna Anggaran</a:t>
            </a:r>
            <a:r>
              <a:rPr lang="en-US" sz="1600" dirty="0">
                <a:solidFill>
                  <a:prstClr val="black"/>
                </a:solidFill>
                <a:latin typeface="Gill Sans MT"/>
              </a:rPr>
              <a:t> (PA)</a:t>
            </a:r>
            <a:r>
              <a:rPr lang="id-ID" sz="1600" dirty="0">
                <a:solidFill>
                  <a:prstClr val="black"/>
                </a:solidFill>
                <a:latin typeface="Gill Sans MT"/>
              </a:rPr>
              <a:t>. </a:t>
            </a:r>
            <a:r>
              <a:rPr lang="id-ID" sz="1600" b="1" dirty="0">
                <a:solidFill>
                  <a:srgbClr val="003399"/>
                </a:solidFill>
                <a:latin typeface="Gill Sans MT"/>
              </a:rPr>
              <a:t>Pasal 10 huruf g</a:t>
            </a:r>
            <a:r>
              <a:rPr lang="id-ID" sz="1600" dirty="0">
                <a:solidFill>
                  <a:srgbClr val="00B0F0"/>
                </a:solidFill>
                <a:latin typeface="Gill Sans MT"/>
              </a:rPr>
              <a:t> </a:t>
            </a:r>
            <a:r>
              <a:rPr lang="id-ID" sz="1600" b="1" dirty="0">
                <a:solidFill>
                  <a:srgbClr val="003399"/>
                </a:solidFill>
                <a:latin typeface="Gill Sans MT"/>
              </a:rPr>
              <a:t>PP </a:t>
            </a:r>
            <a:r>
              <a:rPr lang="en-US" sz="1600" b="1" dirty="0">
                <a:solidFill>
                  <a:srgbClr val="003399"/>
                </a:solidFill>
                <a:latin typeface="Gill Sans MT"/>
              </a:rPr>
              <a:t>12</a:t>
            </a:r>
            <a:r>
              <a:rPr lang="id-ID" sz="1600" b="1" dirty="0">
                <a:solidFill>
                  <a:srgbClr val="003399"/>
                </a:solidFill>
                <a:latin typeface="Gill Sans MT"/>
              </a:rPr>
              <a:t>/20</a:t>
            </a:r>
            <a:r>
              <a:rPr lang="en-US" sz="1600" b="1" dirty="0">
                <a:solidFill>
                  <a:srgbClr val="003399"/>
                </a:solidFill>
                <a:latin typeface="Gill Sans MT"/>
              </a:rPr>
              <a:t>19</a:t>
            </a:r>
            <a:r>
              <a:rPr lang="id-ID" sz="1600" b="1" dirty="0">
                <a:solidFill>
                  <a:srgbClr val="003399"/>
                </a:solidFill>
                <a:latin typeface="Gill Sans MT"/>
              </a:rPr>
              <a:t> tentang Pengelolaan Keuangan Daerah</a:t>
            </a:r>
            <a:endParaRPr lang="id-ID" sz="1200" b="1" dirty="0">
              <a:solidFill>
                <a:srgbClr val="003399"/>
              </a:solidFill>
              <a:latin typeface="Gill Sans M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927BB5-F396-201C-0641-DBCDC98820A5}"/>
              </a:ext>
            </a:extLst>
          </p:cNvPr>
          <p:cNvSpPr/>
          <p:nvPr/>
        </p:nvSpPr>
        <p:spPr>
          <a:xfrm>
            <a:off x="1659612" y="3430254"/>
            <a:ext cx="4187825" cy="10810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dirty="0">
                <a:solidFill>
                  <a:prstClr val="black"/>
                </a:solidFill>
                <a:latin typeface="Gill Sans MT"/>
              </a:rPr>
              <a:t>Satuan Kerja Pengelola Keuangan Daerah (SKPKD) selaku </a:t>
            </a:r>
            <a:r>
              <a:rPr lang="id-ID" b="1" dirty="0">
                <a:solidFill>
                  <a:srgbClr val="003399"/>
                </a:solidFill>
                <a:latin typeface="Gill Sans MT"/>
              </a:rPr>
              <a:t>Pejabat </a:t>
            </a:r>
            <a:r>
              <a:rPr lang="id-ID" b="1" dirty="0">
                <a:solidFill>
                  <a:srgbClr val="9900FF"/>
                </a:solidFill>
                <a:latin typeface="Gill Sans MT"/>
              </a:rPr>
              <a:t>Pengelola APBD (Bendahara Umum Daerah)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b="1" dirty="0">
                <a:solidFill>
                  <a:srgbClr val="003399"/>
                </a:solidFill>
                <a:latin typeface="Gill Sans MT"/>
              </a:rPr>
              <a:t>Pasal 10 ayat (1) huruf a UU 17/2003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052BD1-D470-AA3C-95D4-7A66AEC2465A}"/>
              </a:ext>
            </a:extLst>
          </p:cNvPr>
          <p:cNvSpPr/>
          <p:nvPr/>
        </p:nvSpPr>
        <p:spPr>
          <a:xfrm>
            <a:off x="6809461" y="3423903"/>
            <a:ext cx="4140200" cy="10715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Satuan Kerja Perangkat Daerah (SKPD) selaku </a:t>
            </a:r>
            <a:r>
              <a:rPr lang="id-ID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Pejabat </a:t>
            </a:r>
            <a:r>
              <a:rPr lang="id-ID" b="1" dirty="0">
                <a:solidFill>
                  <a:srgbClr val="9900FF"/>
                </a:solidFill>
                <a:highlight>
                  <a:srgbClr val="FFFF00"/>
                </a:highlight>
                <a:latin typeface="Gill Sans MT"/>
              </a:rPr>
              <a:t>Pengguna Anggaran/Barang</a:t>
            </a:r>
            <a:r>
              <a:rPr lang="id-ID" b="1" dirty="0">
                <a:solidFill>
                  <a:srgbClr val="003399"/>
                </a:solidFill>
                <a:highlight>
                  <a:srgbClr val="FFFF00"/>
                </a:highlight>
                <a:latin typeface="Gill Sans MT"/>
              </a:rPr>
              <a:t> Daerah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b="1" dirty="0">
                <a:solidFill>
                  <a:srgbClr val="003399"/>
                </a:solidFill>
                <a:latin typeface="Gill Sans MT"/>
              </a:rPr>
              <a:t>Pasal 10 ayat (1) huruf b UU 17/2003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7C326F-4823-51A7-F085-90BB560D4C26}"/>
              </a:ext>
            </a:extLst>
          </p:cNvPr>
          <p:cNvCxnSpPr/>
          <p:nvPr/>
        </p:nvCxnSpPr>
        <p:spPr>
          <a:xfrm>
            <a:off x="6268123" y="788654"/>
            <a:ext cx="0" cy="2889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9D3402-6DD4-31DD-E382-A26AF72DDF95}"/>
              </a:ext>
            </a:extLst>
          </p:cNvPr>
          <p:cNvCxnSpPr/>
          <p:nvPr/>
        </p:nvCxnSpPr>
        <p:spPr>
          <a:xfrm flipH="1">
            <a:off x="2451773" y="1077578"/>
            <a:ext cx="38163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01AB4D-AE9D-ED27-22E8-E22A9513CD50}"/>
              </a:ext>
            </a:extLst>
          </p:cNvPr>
          <p:cNvCxnSpPr/>
          <p:nvPr/>
        </p:nvCxnSpPr>
        <p:spPr>
          <a:xfrm>
            <a:off x="2451773" y="1085516"/>
            <a:ext cx="0" cy="1681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8AB2FF-F9F4-96B3-F0E0-E7106491AF6B}"/>
              </a:ext>
            </a:extLst>
          </p:cNvPr>
          <p:cNvCxnSpPr/>
          <p:nvPr/>
        </p:nvCxnSpPr>
        <p:spPr>
          <a:xfrm>
            <a:off x="2451773" y="2766678"/>
            <a:ext cx="23764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EADC6F-9BC2-94C5-27F9-E90B5F4599B1}"/>
              </a:ext>
            </a:extLst>
          </p:cNvPr>
          <p:cNvCxnSpPr/>
          <p:nvPr/>
        </p:nvCxnSpPr>
        <p:spPr>
          <a:xfrm>
            <a:off x="4828261" y="2766678"/>
            <a:ext cx="0" cy="576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93CAB7-0919-8A84-212A-F7144CDBF2E0}"/>
              </a:ext>
            </a:extLst>
          </p:cNvPr>
          <p:cNvCxnSpPr/>
          <p:nvPr/>
        </p:nvCxnSpPr>
        <p:spPr>
          <a:xfrm>
            <a:off x="6776123" y="796591"/>
            <a:ext cx="0" cy="2889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75476F-2B1B-680C-18E4-2D0D0EFC174B}"/>
              </a:ext>
            </a:extLst>
          </p:cNvPr>
          <p:cNvCxnSpPr/>
          <p:nvPr/>
        </p:nvCxnSpPr>
        <p:spPr>
          <a:xfrm flipH="1">
            <a:off x="6760248" y="1072815"/>
            <a:ext cx="39433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538515-9E3E-E84D-0180-DABDC7DF0DFB}"/>
              </a:ext>
            </a:extLst>
          </p:cNvPr>
          <p:cNvCxnSpPr/>
          <p:nvPr/>
        </p:nvCxnSpPr>
        <p:spPr>
          <a:xfrm>
            <a:off x="10703598" y="1068053"/>
            <a:ext cx="0" cy="16811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CAD7BD-86AC-934B-16DE-8CD43052EF4F}"/>
              </a:ext>
            </a:extLst>
          </p:cNvPr>
          <p:cNvCxnSpPr/>
          <p:nvPr/>
        </p:nvCxnSpPr>
        <p:spPr>
          <a:xfrm>
            <a:off x="8342986" y="2761915"/>
            <a:ext cx="2374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8E2271-A5C2-ED72-0FC6-8A356E8C5961}"/>
              </a:ext>
            </a:extLst>
          </p:cNvPr>
          <p:cNvCxnSpPr/>
          <p:nvPr/>
        </p:nvCxnSpPr>
        <p:spPr>
          <a:xfrm>
            <a:off x="8327111" y="2761916"/>
            <a:ext cx="0" cy="581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B1989-8686-1FFB-8FC8-A04EE4690A4B}"/>
              </a:ext>
            </a:extLst>
          </p:cNvPr>
          <p:cNvSpPr/>
          <p:nvPr/>
        </p:nvSpPr>
        <p:spPr>
          <a:xfrm>
            <a:off x="2092999" y="606090"/>
            <a:ext cx="200025" cy="2736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DIL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N</a:t>
            </a:r>
            <a:endParaRPr lang="id-ID" sz="1200" b="1" dirty="0">
              <a:solidFill>
                <a:srgbClr val="FF0000"/>
              </a:solidFill>
              <a:latin typeface="Gill Sans M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224707-458F-8EBD-9D72-2E2D2679E615}"/>
              </a:ext>
            </a:extLst>
          </p:cNvPr>
          <p:cNvSpPr/>
          <p:nvPr/>
        </p:nvSpPr>
        <p:spPr>
          <a:xfrm>
            <a:off x="10776624" y="607678"/>
            <a:ext cx="200025" cy="27368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DIL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050" b="1" dirty="0">
                <a:solidFill>
                  <a:srgbClr val="FF0000"/>
                </a:solidFill>
                <a:latin typeface="Gill Sans MT"/>
              </a:rPr>
              <a:t>N</a:t>
            </a:r>
            <a:endParaRPr lang="id-ID" sz="1200" b="1" dirty="0">
              <a:solidFill>
                <a:srgbClr val="FF0000"/>
              </a:solidFill>
              <a:latin typeface="Gill Sans MT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4678631E-F9FB-247F-9C3D-CBACA5147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254" y="5204180"/>
            <a:ext cx="2481263" cy="285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sz="1400" b="1" dirty="0">
                <a:solidFill>
                  <a:prstClr val="black"/>
                </a:solidFill>
                <a:latin typeface="Gill Sans MT"/>
              </a:rPr>
              <a:t>Pejabat Pembuat Komitmen</a:t>
            </a:r>
            <a:endParaRPr lang="en-US" altLang="en-US" b="1" dirty="0">
              <a:solidFill>
                <a:srgbClr val="003399"/>
              </a:solidFill>
              <a:latin typeface="Gill Sans M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AF7B47-9088-4A47-B5A3-9E77BBE331F6}"/>
              </a:ext>
            </a:extLst>
          </p:cNvPr>
          <p:cNvCxnSpPr/>
          <p:nvPr/>
        </p:nvCxnSpPr>
        <p:spPr>
          <a:xfrm flipV="1">
            <a:off x="8668423" y="4511340"/>
            <a:ext cx="0" cy="6159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4387E01-7075-EFC1-EAC5-055D32C7897B}"/>
              </a:ext>
            </a:extLst>
          </p:cNvPr>
          <p:cNvSpPr/>
          <p:nvPr/>
        </p:nvSpPr>
        <p:spPr>
          <a:xfrm>
            <a:off x="8298536" y="4668503"/>
            <a:ext cx="1536700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600" b="1" dirty="0">
                <a:solidFill>
                  <a:srgbClr val="FF0000"/>
                </a:solidFill>
                <a:latin typeface="Gill Sans MT"/>
              </a:rPr>
              <a:t>Melekat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A37A3191-4F85-9D3C-DDE2-C32D1FB38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262" y="4598653"/>
            <a:ext cx="2232025" cy="457200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b="1" dirty="0">
                <a:solidFill>
                  <a:srgbClr val="FF0000"/>
                </a:solidFill>
                <a:latin typeface="Gill Sans MT"/>
              </a:rPr>
              <a:t>Entitas Akuntansi</a:t>
            </a:r>
            <a:endParaRPr lang="en-US" altLang="en-US" b="1" dirty="0">
              <a:solidFill>
                <a:srgbClr val="FF0000"/>
              </a:solidFill>
              <a:latin typeface="Gill Sans MT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274721B-AB8E-8BDE-B45D-79DF8F1F3713}"/>
              </a:ext>
            </a:extLst>
          </p:cNvPr>
          <p:cNvCxnSpPr/>
          <p:nvPr/>
        </p:nvCxnSpPr>
        <p:spPr>
          <a:xfrm flipV="1">
            <a:off x="5353723" y="4184316"/>
            <a:ext cx="1398588" cy="671513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7">
            <a:extLst>
              <a:ext uri="{FF2B5EF4-FFF2-40B4-BE49-F238E27FC236}">
                <a16:creationId xmlns:a16="http://schemas.microsoft.com/office/drawing/2014/main" id="{ED6BC2B4-DB24-5B64-EEA0-692F3EB7D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312" y="2749215"/>
            <a:ext cx="2232025" cy="457200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b="1" dirty="0">
                <a:solidFill>
                  <a:srgbClr val="FF0000"/>
                </a:solidFill>
                <a:latin typeface="Gill Sans MT"/>
              </a:rPr>
              <a:t>Entitas Pelaporan</a:t>
            </a:r>
            <a:endParaRPr lang="en-US" altLang="en-US" b="1" dirty="0">
              <a:solidFill>
                <a:srgbClr val="FF0000"/>
              </a:solidFill>
              <a:latin typeface="Gill Sans MT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826E3E-6A39-7F33-A44F-02E3153559E5}"/>
              </a:ext>
            </a:extLst>
          </p:cNvPr>
          <p:cNvCxnSpPr>
            <a:stCxn id="26" idx="1"/>
          </p:cNvCxnSpPr>
          <p:nvPr/>
        </p:nvCxnSpPr>
        <p:spPr>
          <a:xfrm flipH="1">
            <a:off x="4942561" y="2977816"/>
            <a:ext cx="920750" cy="366713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260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E1BD6-8B17-B2B3-1022-84CCB3F46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238E9E1F-888B-D00F-5476-9858713DC95C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1799D9F1-216A-4F77-6735-82F557869751}"/>
              </a:ext>
            </a:extLst>
          </p:cNvPr>
          <p:cNvGrpSpPr/>
          <p:nvPr/>
        </p:nvGrpSpPr>
        <p:grpSpPr>
          <a:xfrm>
            <a:off x="830242" y="1834509"/>
            <a:ext cx="740101" cy="636024"/>
            <a:chOff x="0" y="0"/>
            <a:chExt cx="812800" cy="698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64A5D8F-5F37-411D-E627-5CAB4DC0CD0C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3630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A95BF36-3395-75CC-21B7-A8A1C854F5E4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68251C-960F-3781-B382-84A4D7A2367D}"/>
              </a:ext>
            </a:extLst>
          </p:cNvPr>
          <p:cNvGrpSpPr/>
          <p:nvPr/>
        </p:nvGrpSpPr>
        <p:grpSpPr>
          <a:xfrm>
            <a:off x="830242" y="2768984"/>
            <a:ext cx="740101" cy="636024"/>
            <a:chOff x="0" y="0"/>
            <a:chExt cx="812800" cy="6985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0D1C72-A67D-A181-B336-43E38F268F8B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6053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037FE3-4B35-98A1-3DEE-E8E0F6F36457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" name="Group 21">
            <a:extLst>
              <a:ext uri="{FF2B5EF4-FFF2-40B4-BE49-F238E27FC236}">
                <a16:creationId xmlns:a16="http://schemas.microsoft.com/office/drawing/2014/main" id="{CC35ACCB-3739-B575-1926-C000D92FF18B}"/>
              </a:ext>
            </a:extLst>
          </p:cNvPr>
          <p:cNvGrpSpPr/>
          <p:nvPr/>
        </p:nvGrpSpPr>
        <p:grpSpPr>
          <a:xfrm>
            <a:off x="1594275" y="5032585"/>
            <a:ext cx="10079431" cy="1337182"/>
            <a:chOff x="0" y="0"/>
            <a:chExt cx="3981998" cy="528269"/>
          </a:xfrm>
        </p:grpSpPr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E88B4BE6-FA3E-8FB5-96F8-7BE972DB59D6}"/>
                </a:ext>
              </a:extLst>
            </p:cNvPr>
            <p:cNvSpPr/>
            <p:nvPr/>
          </p:nvSpPr>
          <p:spPr>
            <a:xfrm>
              <a:off x="0" y="0"/>
              <a:ext cx="3981998" cy="528269"/>
            </a:xfrm>
            <a:custGeom>
              <a:avLst/>
              <a:gdLst/>
              <a:ahLst/>
              <a:cxnLst/>
              <a:rect l="l" t="t" r="r" b="b"/>
              <a:pathLst>
                <a:path w="3981998" h="528269">
                  <a:moveTo>
                    <a:pt x="18946" y="0"/>
                  </a:moveTo>
                  <a:lnTo>
                    <a:pt x="3963052" y="0"/>
                  </a:lnTo>
                  <a:cubicBezTo>
                    <a:pt x="3973515" y="0"/>
                    <a:pt x="3981998" y="8483"/>
                    <a:pt x="3981998" y="18946"/>
                  </a:cubicBezTo>
                  <a:lnTo>
                    <a:pt x="3981998" y="509323"/>
                  </a:lnTo>
                  <a:cubicBezTo>
                    <a:pt x="3981998" y="519787"/>
                    <a:pt x="3973515" y="528269"/>
                    <a:pt x="3963052" y="528269"/>
                  </a:cubicBezTo>
                  <a:lnTo>
                    <a:pt x="18946" y="528269"/>
                  </a:lnTo>
                  <a:cubicBezTo>
                    <a:pt x="8483" y="528269"/>
                    <a:pt x="0" y="519787"/>
                    <a:pt x="0" y="509323"/>
                  </a:cubicBezTo>
                  <a:lnTo>
                    <a:pt x="0" y="18946"/>
                  </a:lnTo>
                  <a:cubicBezTo>
                    <a:pt x="0" y="8483"/>
                    <a:pt x="8483" y="0"/>
                    <a:pt x="18946" y="0"/>
                  </a:cubicBezTo>
                  <a:close/>
                </a:path>
              </a:pathLst>
            </a:custGeom>
            <a:solidFill>
              <a:srgbClr val="F4F3E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DB150806-05AF-C18C-450D-AF24C3635059}"/>
                </a:ext>
              </a:extLst>
            </p:cNvPr>
            <p:cNvSpPr txBox="1"/>
            <p:nvPr/>
          </p:nvSpPr>
          <p:spPr>
            <a:xfrm>
              <a:off x="0" y="-38100"/>
              <a:ext cx="3981998" cy="5663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2" name="Freeform 24">
            <a:extLst>
              <a:ext uri="{FF2B5EF4-FFF2-40B4-BE49-F238E27FC236}">
                <a16:creationId xmlns:a16="http://schemas.microsoft.com/office/drawing/2014/main" id="{B1BDF992-331A-F117-46E4-FB6735EB3A77}"/>
              </a:ext>
            </a:extLst>
          </p:cNvPr>
          <p:cNvSpPr/>
          <p:nvPr/>
        </p:nvSpPr>
        <p:spPr>
          <a:xfrm>
            <a:off x="1731303" y="5164588"/>
            <a:ext cx="610453" cy="536588"/>
          </a:xfrm>
          <a:custGeom>
            <a:avLst/>
            <a:gdLst/>
            <a:ahLst/>
            <a:cxnLst/>
            <a:rect l="l" t="t" r="r" b="b"/>
            <a:pathLst>
              <a:path w="915680" h="804882">
                <a:moveTo>
                  <a:pt x="0" y="0"/>
                </a:moveTo>
                <a:lnTo>
                  <a:pt x="915680" y="0"/>
                </a:lnTo>
                <a:lnTo>
                  <a:pt x="915680" y="804881"/>
                </a:lnTo>
                <a:lnTo>
                  <a:pt x="0" y="80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1B2804B4-830A-3476-F2ED-1086D9BF3F19}"/>
              </a:ext>
            </a:extLst>
          </p:cNvPr>
          <p:cNvSpPr/>
          <p:nvPr/>
        </p:nvSpPr>
        <p:spPr>
          <a:xfrm>
            <a:off x="9476219" y="2393309"/>
            <a:ext cx="2201539" cy="2201539"/>
          </a:xfrm>
          <a:custGeom>
            <a:avLst/>
            <a:gdLst/>
            <a:ahLst/>
            <a:cxnLst/>
            <a:rect l="l" t="t" r="r" b="b"/>
            <a:pathLst>
              <a:path w="3302308" h="3302308">
                <a:moveTo>
                  <a:pt x="0" y="0"/>
                </a:moveTo>
                <a:lnTo>
                  <a:pt x="3302308" y="0"/>
                </a:lnTo>
                <a:lnTo>
                  <a:pt x="3302308" y="3302308"/>
                </a:lnTo>
                <a:lnTo>
                  <a:pt x="0" y="330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D07605A2-4772-F421-A582-EA83A077B13C}"/>
              </a:ext>
            </a:extLst>
          </p:cNvPr>
          <p:cNvSpPr txBox="1"/>
          <p:nvPr/>
        </p:nvSpPr>
        <p:spPr>
          <a:xfrm>
            <a:off x="830242" y="820719"/>
            <a:ext cx="1130331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0"/>
              </a:lnSpc>
            </a:pPr>
            <a:r>
              <a:rPr lang="en-US" sz="3400" b="1" dirty="0">
                <a:solidFill>
                  <a:srgbClr val="F3630F"/>
                </a:solidFill>
                <a:latin typeface="Garet Bold"/>
                <a:ea typeface="Garet Bold"/>
                <a:cs typeface="Garet Bold"/>
                <a:sym typeface="Garet Bold"/>
              </a:rPr>
              <a:t>KEBIJAKAN KEMENDAGRI:  </a:t>
            </a:r>
          </a:p>
          <a:p>
            <a:pPr>
              <a:lnSpc>
                <a:spcPts val="3080"/>
              </a:lnSpc>
            </a:pPr>
            <a:r>
              <a:rPr lang="en-US" sz="2800" b="1" dirty="0">
                <a:solidFill>
                  <a:srgbClr val="06053F"/>
                </a:solidFill>
                <a:latin typeface="Garet Bold"/>
                <a:ea typeface="Garet Bold"/>
                <a:cs typeface="Garet Bold"/>
                <a:sym typeface="Garet Bold"/>
              </a:rPr>
              <a:t>MENDORONG PENYESUAIAN NJOP BERKALA &amp; PROFESIONAL</a:t>
            </a: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87F9BA80-B7C7-2040-A955-943898DDEB2A}"/>
              </a:ext>
            </a:extLst>
          </p:cNvPr>
          <p:cNvSpPr txBox="1"/>
          <p:nvPr/>
        </p:nvSpPr>
        <p:spPr>
          <a:xfrm>
            <a:off x="1069256" y="1954706"/>
            <a:ext cx="2620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2"/>
              </a:lnSpc>
            </a:pPr>
            <a:r>
              <a:rPr lang="en-US" sz="2939">
                <a:solidFill>
                  <a:srgbClr val="06053F"/>
                </a:solidFill>
                <a:latin typeface="Garet"/>
                <a:ea typeface="Garet"/>
                <a:cs typeface="Garet"/>
                <a:sym typeface="Garet"/>
              </a:rPr>
              <a:t>1</a:t>
            </a: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946AA720-F8BF-6F61-EA82-12FD9D922494}"/>
              </a:ext>
            </a:extLst>
          </p:cNvPr>
          <p:cNvSpPr txBox="1"/>
          <p:nvPr/>
        </p:nvSpPr>
        <p:spPr>
          <a:xfrm>
            <a:off x="1069256" y="2884092"/>
            <a:ext cx="2620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2"/>
              </a:lnSpc>
              <a:spcBef>
                <a:spcPct val="0"/>
              </a:spcBef>
            </a:pPr>
            <a:r>
              <a:rPr lang="en-US" sz="293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2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B6A3AB9C-C673-0F52-038B-D47F77EC1CE7}"/>
              </a:ext>
            </a:extLst>
          </p:cNvPr>
          <p:cNvSpPr txBox="1"/>
          <p:nvPr/>
        </p:nvSpPr>
        <p:spPr>
          <a:xfrm>
            <a:off x="1808823" y="1834510"/>
            <a:ext cx="7191147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</a:pP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Amanat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Regulasi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: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Kepala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Daerah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wajib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menetapkan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NJOP (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Psl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40 (6) UU HKPD &amp;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Psl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55 PP 35/2023).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Idealnya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disesuaikan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secara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berkala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(minimal 3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tahun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sekali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/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tiap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tahun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untuk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area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dinamis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).</a:t>
            </a:r>
          </a:p>
          <a:p>
            <a:pPr>
              <a:lnSpc>
                <a:spcPts val="2227"/>
              </a:lnSpc>
            </a:pPr>
            <a:endParaRPr lang="en-US" sz="1856" dirty="0">
              <a:solidFill>
                <a:srgbClr val="06053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FCC8D8CD-6567-CCCA-AF6B-414DCDBA4B94}"/>
              </a:ext>
            </a:extLst>
          </p:cNvPr>
          <p:cNvSpPr txBox="1"/>
          <p:nvPr/>
        </p:nvSpPr>
        <p:spPr>
          <a:xfrm>
            <a:off x="1808823" y="2768984"/>
            <a:ext cx="7428383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7"/>
              </a:lnSpc>
            </a:pP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Arahan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&amp;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Kebijakan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856" b="1" dirty="0" err="1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Kemendagri</a:t>
            </a: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:</a:t>
            </a:r>
          </a:p>
          <a:p>
            <a:pPr marL="400850" lvl="1" indent="-200425">
              <a:lnSpc>
                <a:spcPts val="2227"/>
              </a:lnSpc>
              <a:buFont typeface="Arial"/>
              <a:buChar char="•"/>
            </a:pP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Prioritas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Anggaran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Pemda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Mendorong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alokasi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untuk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kegiatan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pemutakhiran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Zona Nilai Tanah (ZNT) /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Penilaian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NJOP.</a:t>
            </a:r>
          </a:p>
          <a:p>
            <a:pPr marL="400850" lvl="1" indent="-200425">
              <a:lnSpc>
                <a:spcPts val="2227"/>
              </a:lnSpc>
              <a:buFont typeface="Arial"/>
              <a:buChar char="•"/>
            </a:pP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Pedoman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Teknis: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Memberikan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arahan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metodologi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penilaian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massal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yang lebih baik.</a:t>
            </a:r>
          </a:p>
          <a:p>
            <a:pPr marL="400850" lvl="1" indent="-200425">
              <a:lnSpc>
                <a:spcPts val="2227"/>
              </a:lnSpc>
              <a:buFont typeface="Arial"/>
              <a:buChar char="•"/>
            </a:pP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Peningkatan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Kapasitas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SDM: Melalui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Bimtek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Penilaian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PBB.</a:t>
            </a:r>
          </a:p>
          <a:p>
            <a:pPr marL="400850" lvl="1" indent="-200425">
              <a:lnSpc>
                <a:spcPts val="2227"/>
              </a:lnSpc>
              <a:buFont typeface="Arial"/>
              <a:buChar char="•"/>
            </a:pP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Lakukan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Uji Publik (</a:t>
            </a:r>
            <a:r>
              <a:rPr lang="en-US" sz="1856" i="1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Public hearing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) dan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sosialisasi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kpd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masy</a:t>
            </a:r>
            <a:endParaRPr lang="en-US" sz="1856" dirty="0">
              <a:solidFill>
                <a:srgbClr val="06053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DD8E3413-34CD-A7FB-4BB3-002D72D4A759}"/>
              </a:ext>
            </a:extLst>
          </p:cNvPr>
          <p:cNvSpPr txBox="1"/>
          <p:nvPr/>
        </p:nvSpPr>
        <p:spPr>
          <a:xfrm>
            <a:off x="2447085" y="5136535"/>
            <a:ext cx="8568283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</a:pPr>
            <a:r>
              <a:rPr lang="en-US" sz="1856" b="1" dirty="0">
                <a:solidFill>
                  <a:srgbClr val="06053F"/>
                </a:solidFill>
                <a:latin typeface="DM Sans Bold"/>
                <a:ea typeface="DM Sans Bold"/>
                <a:cs typeface="DM Sans Bold"/>
                <a:sym typeface="DM Sans Bold"/>
              </a:rPr>
              <a:t>PENTING: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Keterlibatan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Penilai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Profesional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(KJPP/MAPPI):</a:t>
            </a:r>
          </a:p>
          <a:p>
            <a:pPr marL="400850" lvl="1" indent="-200425">
              <a:lnSpc>
                <a:spcPts val="2227"/>
              </a:lnSpc>
              <a:buFont typeface="Arial"/>
              <a:buChar char="•"/>
            </a:pP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Untuk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validasi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ZNT/basis data NJOP yang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ada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marL="400850" lvl="1" indent="-200425">
              <a:lnSpc>
                <a:spcPts val="2227"/>
              </a:lnSpc>
              <a:buFont typeface="Arial"/>
              <a:buChar char="•"/>
            </a:pP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Untuk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melakukan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penilaian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objek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khusus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/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strategis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yang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nilainya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signifikan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marL="400850" lvl="1" indent="-200425">
              <a:lnSpc>
                <a:spcPts val="2227"/>
              </a:lnSpc>
              <a:buFont typeface="Arial"/>
              <a:buChar char="•"/>
            </a:pP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Untuk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i="1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transfer knowledge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metodologi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penilaian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kepada</a:t>
            </a:r>
            <a:r>
              <a:rPr lang="en-US" sz="1856" dirty="0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 SDM </a:t>
            </a:r>
            <a:r>
              <a:rPr lang="en-US" sz="1856" dirty="0" err="1">
                <a:solidFill>
                  <a:srgbClr val="06053F"/>
                </a:solidFill>
                <a:latin typeface="DM Sans"/>
                <a:ea typeface="DM Sans"/>
                <a:cs typeface="DM Sans"/>
                <a:sym typeface="DM Sans"/>
              </a:rPr>
              <a:t>Pemda</a:t>
            </a:r>
            <a:endParaRPr lang="en-US" sz="1856" dirty="0">
              <a:solidFill>
                <a:srgbClr val="06053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0942990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8C6F5-4E1A-F84F-9447-07774A9CF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5FCC98D9-42E5-B28D-CF7E-77E663B01BA5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Freeform: Shape 47">
            <a:extLst>
              <a:ext uri="{FF2B5EF4-FFF2-40B4-BE49-F238E27FC236}">
                <a16:creationId xmlns:a16="http://schemas.microsoft.com/office/drawing/2014/main" id="{2AC15796-27D0-A023-F368-24B69CEE9BDD}"/>
              </a:ext>
            </a:extLst>
          </p:cNvPr>
          <p:cNvSpPr/>
          <p:nvPr/>
        </p:nvSpPr>
        <p:spPr>
          <a:xfrm flipH="1">
            <a:off x="5215056" y="3227635"/>
            <a:ext cx="1761888" cy="1943704"/>
          </a:xfrm>
          <a:custGeom>
            <a:avLst/>
            <a:gdLst>
              <a:gd name="connsiteX0" fmla="*/ 882596 w 1761888"/>
              <a:gd name="connsiteY0" fmla="*/ 0 h 1943704"/>
              <a:gd name="connsiteX1" fmla="*/ 880946 w 1761888"/>
              <a:gd name="connsiteY1" fmla="*/ 128 h 1943704"/>
              <a:gd name="connsiteX2" fmla="*/ 879294 w 1761888"/>
              <a:gd name="connsiteY2" fmla="*/ 0 h 1943704"/>
              <a:gd name="connsiteX3" fmla="*/ 0 w 1761888"/>
              <a:gd name="connsiteY3" fmla="*/ 879294 h 1943704"/>
              <a:gd name="connsiteX4" fmla="*/ 419247 w 1761888"/>
              <a:gd name="connsiteY4" fmla="*/ 1680284 h 1943704"/>
              <a:gd name="connsiteX5" fmla="*/ 461792 w 1761888"/>
              <a:gd name="connsiteY5" fmla="*/ 1859546 h 1943704"/>
              <a:gd name="connsiteX6" fmla="*/ 574313 w 1761888"/>
              <a:gd name="connsiteY6" fmla="*/ 1943704 h 1943704"/>
              <a:gd name="connsiteX7" fmla="*/ 880946 w 1761888"/>
              <a:gd name="connsiteY7" fmla="*/ 1942606 h 1943704"/>
              <a:gd name="connsiteX8" fmla="*/ 1187574 w 1761888"/>
              <a:gd name="connsiteY8" fmla="*/ 1943704 h 1943704"/>
              <a:gd name="connsiteX9" fmla="*/ 1300096 w 1761888"/>
              <a:gd name="connsiteY9" fmla="*/ 1859546 h 1943704"/>
              <a:gd name="connsiteX10" fmla="*/ 1342641 w 1761888"/>
              <a:gd name="connsiteY10" fmla="*/ 1680284 h 1943704"/>
              <a:gd name="connsiteX11" fmla="*/ 1761888 w 1761888"/>
              <a:gd name="connsiteY11" fmla="*/ 879294 h 1943704"/>
              <a:gd name="connsiteX12" fmla="*/ 882596 w 1761888"/>
              <a:gd name="connsiteY12" fmla="*/ 0 h 194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1888" h="1943704">
                <a:moveTo>
                  <a:pt x="882596" y="0"/>
                </a:moveTo>
                <a:lnTo>
                  <a:pt x="880946" y="128"/>
                </a:lnTo>
                <a:lnTo>
                  <a:pt x="879294" y="0"/>
                </a:lnTo>
                <a:cubicBezTo>
                  <a:pt x="393674" y="0"/>
                  <a:pt x="0" y="393673"/>
                  <a:pt x="0" y="879294"/>
                </a:cubicBezTo>
                <a:cubicBezTo>
                  <a:pt x="0" y="1207915"/>
                  <a:pt x="234636" y="1532245"/>
                  <a:pt x="419247" y="1680284"/>
                </a:cubicBezTo>
                <a:cubicBezTo>
                  <a:pt x="474247" y="1743648"/>
                  <a:pt x="449974" y="1776943"/>
                  <a:pt x="461792" y="1859546"/>
                </a:cubicBezTo>
                <a:cubicBezTo>
                  <a:pt x="492519" y="1923313"/>
                  <a:pt x="520003" y="1943704"/>
                  <a:pt x="574313" y="1943704"/>
                </a:cubicBezTo>
                <a:lnTo>
                  <a:pt x="880946" y="1942606"/>
                </a:lnTo>
                <a:lnTo>
                  <a:pt x="1187574" y="1943704"/>
                </a:lnTo>
                <a:cubicBezTo>
                  <a:pt x="1241887" y="1943704"/>
                  <a:pt x="1269370" y="1923313"/>
                  <a:pt x="1300096" y="1859546"/>
                </a:cubicBezTo>
                <a:cubicBezTo>
                  <a:pt x="1311914" y="1776943"/>
                  <a:pt x="1287642" y="1743648"/>
                  <a:pt x="1342641" y="1680284"/>
                </a:cubicBezTo>
                <a:cubicBezTo>
                  <a:pt x="1527252" y="1532245"/>
                  <a:pt x="1761888" y="1207915"/>
                  <a:pt x="1761888" y="879294"/>
                </a:cubicBezTo>
                <a:cubicBezTo>
                  <a:pt x="1761888" y="393673"/>
                  <a:pt x="1368215" y="0"/>
                  <a:pt x="8825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0">
              <a:schemeClr val="accent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9F6B42A-C9E3-A7AA-43ED-4CC62B9B125E}"/>
              </a:ext>
            </a:extLst>
          </p:cNvPr>
          <p:cNvSpPr txBox="1">
            <a:spLocks/>
          </p:cNvSpPr>
          <p:nvPr/>
        </p:nvSpPr>
        <p:spPr>
          <a:xfrm>
            <a:off x="985749" y="493422"/>
            <a:ext cx="7941783" cy="7239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23">
              <a:defRPr>
                <a:latin typeface="+mn-lt"/>
                <a:ea typeface="+mn-ea"/>
                <a:cs typeface="+mn-cs"/>
              </a:defRPr>
            </a:lvl2pPr>
            <a:lvl3pPr marL="914446">
              <a:defRPr>
                <a:latin typeface="+mn-lt"/>
                <a:ea typeface="+mn-ea"/>
                <a:cs typeface="+mn-cs"/>
              </a:defRPr>
            </a:lvl3pPr>
            <a:lvl4pPr marL="1371669">
              <a:defRPr>
                <a:latin typeface="+mn-lt"/>
                <a:ea typeface="+mn-ea"/>
                <a:cs typeface="+mn-cs"/>
              </a:defRPr>
            </a:lvl4pPr>
            <a:lvl5pPr marL="1828891">
              <a:defRPr>
                <a:latin typeface="+mn-lt"/>
                <a:ea typeface="+mn-ea"/>
                <a:cs typeface="+mn-cs"/>
              </a:defRPr>
            </a:lvl5pPr>
            <a:lvl6pPr marL="2286114">
              <a:defRPr>
                <a:latin typeface="+mn-lt"/>
                <a:ea typeface="+mn-ea"/>
                <a:cs typeface="+mn-cs"/>
              </a:defRPr>
            </a:lvl6pPr>
            <a:lvl7pPr marL="2743337">
              <a:defRPr>
                <a:latin typeface="+mn-lt"/>
                <a:ea typeface="+mn-ea"/>
                <a:cs typeface="+mn-cs"/>
              </a:defRPr>
            </a:lvl7pPr>
            <a:lvl8pPr marL="3200560">
              <a:defRPr>
                <a:latin typeface="+mn-lt"/>
                <a:ea typeface="+mn-ea"/>
                <a:cs typeface="+mn-cs"/>
              </a:defRPr>
            </a:lvl8pPr>
            <a:lvl9pPr marL="3657783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>
                <a:solidFill>
                  <a:sysClr val="windowText" lastClr="000000"/>
                </a:solidFill>
                <a:latin typeface="Garet Bold" panose="020B0604020202020204" charset="0"/>
              </a:rPr>
              <a:t>UPAYA PENINGKATAN KUALITAS PENILAI PBB</a:t>
            </a:r>
            <a:endParaRPr lang="en-US" sz="3200" b="1" kern="0" dirty="0">
              <a:solidFill>
                <a:sysClr val="windowText" lastClr="000000"/>
              </a:solidFill>
              <a:latin typeface="Garet Bold" panose="020B06040202020202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566782-E6F4-51C7-4120-605617917A48}"/>
              </a:ext>
            </a:extLst>
          </p:cNvPr>
          <p:cNvGrpSpPr/>
          <p:nvPr/>
        </p:nvGrpSpPr>
        <p:grpSpPr>
          <a:xfrm>
            <a:off x="8246903" y="2531812"/>
            <a:ext cx="4304203" cy="1323440"/>
            <a:chOff x="2551705" y="4283314"/>
            <a:chExt cx="2416113" cy="13234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D9B923-C661-BAC7-1842-85D4934D8693}"/>
                </a:ext>
              </a:extLst>
            </p:cNvPr>
            <p:cNvSpPr txBox="1"/>
            <p:nvPr/>
          </p:nvSpPr>
          <p:spPr>
            <a:xfrm>
              <a:off x="2610816" y="4775757"/>
              <a:ext cx="2357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>
                  <a:latin typeface="DM Sans" pitchFamily="2" charset="0"/>
                </a:rPr>
                <a:t>Meningkatkan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transparansi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dalam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penetapan</a:t>
              </a:r>
              <a:r>
                <a:rPr lang="en-ID" sz="1200" dirty="0">
                  <a:latin typeface="DM Sans" pitchFamily="2" charset="0"/>
                </a:rPr>
                <a:t> NJOP dan </a:t>
              </a:r>
              <a:r>
                <a:rPr lang="en-ID" sz="1200" dirty="0" err="1">
                  <a:latin typeface="DM Sans" pitchFamily="2" charset="0"/>
                </a:rPr>
                <a:t>menyediakan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mekanisme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pengaduan</a:t>
              </a:r>
              <a:r>
                <a:rPr lang="en-ID" sz="1200" dirty="0">
                  <a:latin typeface="DM Sans" pitchFamily="2" charset="0"/>
                </a:rPr>
                <a:t> yang </a:t>
              </a:r>
              <a:r>
                <a:rPr lang="en-ID" sz="1200" dirty="0" err="1">
                  <a:latin typeface="DM Sans" pitchFamily="2" charset="0"/>
                </a:rPr>
                <a:t>efektif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dapat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meningkatkan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kepercayaan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wajib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pajak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terhadap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sistem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penilaian</a:t>
              </a:r>
              <a:r>
                <a:rPr lang="en-ID" sz="1200" dirty="0">
                  <a:latin typeface="DM Sans" pitchFamily="2" charset="0"/>
                </a:rPr>
                <a:t>. </a:t>
              </a:r>
              <a:r>
                <a:rPr lang="en-ID" sz="1200" dirty="0" err="1">
                  <a:latin typeface="DM Sans" pitchFamily="2" charset="0"/>
                </a:rPr>
                <a:t>Akuntabilitas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penilai</a:t>
              </a:r>
              <a:r>
                <a:rPr lang="en-ID" sz="1200" dirty="0">
                  <a:latin typeface="DM Sans" pitchFamily="2" charset="0"/>
                </a:rPr>
                <a:t> juga </a:t>
              </a:r>
              <a:r>
                <a:rPr lang="en-ID" sz="1200" dirty="0" err="1">
                  <a:latin typeface="DM Sans" pitchFamily="2" charset="0"/>
                </a:rPr>
                <a:t>perlu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diperkuat</a:t>
              </a:r>
              <a:r>
                <a:rPr lang="en-ID" sz="1200" dirty="0">
                  <a:latin typeface="DM Sans" pitchFamily="2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0"/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8A6341-1593-1302-94C3-AF1BE938BCCB}"/>
                </a:ext>
              </a:extLst>
            </p:cNvPr>
            <p:cNvSpPr txBox="1"/>
            <p:nvPr/>
          </p:nvSpPr>
          <p:spPr>
            <a:xfrm>
              <a:off x="2551705" y="4283314"/>
              <a:ext cx="2048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accent3">
                      <a:lumMod val="75000"/>
                    </a:schemeClr>
                  </a:solidFill>
                  <a:latin typeface="DM Sans" pitchFamily="2" charset="0"/>
                  <a:cs typeface="Arial" pitchFamily="34" charset="0"/>
                </a:rPr>
                <a:t>4. </a:t>
              </a:r>
              <a:r>
                <a:rPr lang="en-ID" sz="1400" b="1" dirty="0" err="1">
                  <a:solidFill>
                    <a:schemeClr val="accent3">
                      <a:lumMod val="75000"/>
                    </a:schemeClr>
                  </a:solidFill>
                  <a:latin typeface="DM Sans" pitchFamily="2" charset="0"/>
                </a:rPr>
                <a:t>Peningkatan</a:t>
              </a:r>
              <a:r>
                <a:rPr lang="en-ID" sz="1400" b="1" dirty="0">
                  <a:solidFill>
                    <a:schemeClr val="accent3">
                      <a:lumMod val="75000"/>
                    </a:schemeClr>
                  </a:solidFill>
                  <a:latin typeface="DM Sans" pitchFamily="2" charset="0"/>
                </a:rPr>
                <a:t> TRANSPARANSI dan AKUNTABILITAS Proses </a:t>
              </a:r>
              <a:r>
                <a:rPr lang="en-ID" sz="1400" b="1" dirty="0" err="1">
                  <a:solidFill>
                    <a:schemeClr val="accent3">
                      <a:lumMod val="75000"/>
                    </a:schemeClr>
                  </a:solidFill>
                  <a:latin typeface="DM Sans" pitchFamily="2" charset="0"/>
                </a:rPr>
                <a:t>Penilaian</a:t>
              </a:r>
              <a:endParaRPr lang="ko-KR" altLang="en-US" sz="1400" b="1" dirty="0">
                <a:solidFill>
                  <a:schemeClr val="accent3">
                    <a:lumMod val="75000"/>
                  </a:schemeClr>
                </a:solidFill>
                <a:latin typeface="DM Sans" pitchFamily="2" charset="0"/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C2092A-8AC7-770B-2B6F-4FBD4837BE3C}"/>
              </a:ext>
            </a:extLst>
          </p:cNvPr>
          <p:cNvGrpSpPr/>
          <p:nvPr/>
        </p:nvGrpSpPr>
        <p:grpSpPr>
          <a:xfrm>
            <a:off x="151948" y="4648202"/>
            <a:ext cx="3820151" cy="1701706"/>
            <a:chOff x="1528470" y="4283314"/>
            <a:chExt cx="3390563" cy="17017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474941-CC42-C34E-B6B2-FEE48A418D20}"/>
                </a:ext>
              </a:extLst>
            </p:cNvPr>
            <p:cNvSpPr txBox="1"/>
            <p:nvPr/>
          </p:nvSpPr>
          <p:spPr>
            <a:xfrm>
              <a:off x="1558833" y="4784690"/>
              <a:ext cx="33602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sz="1200" dirty="0" err="1">
                  <a:latin typeface="DM Sans" pitchFamily="2" charset="0"/>
                </a:rPr>
                <a:t>Pemerintah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pusat</a:t>
              </a:r>
              <a:r>
                <a:rPr lang="en-ID" sz="1200" dirty="0">
                  <a:latin typeface="DM Sans" pitchFamily="2" charset="0"/>
                </a:rPr>
                <a:t> dan </a:t>
              </a:r>
              <a:r>
                <a:rPr lang="en-ID" sz="1200" dirty="0" err="1">
                  <a:latin typeface="DM Sans" pitchFamily="2" charset="0"/>
                </a:rPr>
                <a:t>daerah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perlu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meningkatkan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investasi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dalam</a:t>
              </a:r>
              <a:r>
                <a:rPr lang="en-ID" sz="1200" dirty="0">
                  <a:latin typeface="DM Sans" pitchFamily="2" charset="0"/>
                </a:rPr>
                <a:t> program </a:t>
              </a:r>
              <a:r>
                <a:rPr lang="en-ID" sz="1200" dirty="0" err="1">
                  <a:latin typeface="DM Sans" pitchFamily="2" charset="0"/>
                </a:rPr>
                <a:t>pendidikan</a:t>
              </a:r>
              <a:r>
                <a:rPr lang="en-ID" sz="1200" dirty="0">
                  <a:latin typeface="DM Sans" pitchFamily="2" charset="0"/>
                </a:rPr>
                <a:t> dan </a:t>
              </a:r>
              <a:r>
                <a:rPr lang="en-ID" sz="1200" dirty="0" err="1">
                  <a:latin typeface="DM Sans" pitchFamily="2" charset="0"/>
                </a:rPr>
                <a:t>pelatihan</a:t>
              </a:r>
              <a:r>
                <a:rPr lang="en-ID" sz="1200" dirty="0">
                  <a:latin typeface="DM Sans" pitchFamily="2" charset="0"/>
                </a:rPr>
                <a:t> yang </a:t>
              </a:r>
              <a:r>
                <a:rPr lang="en-ID" sz="1200" dirty="0" err="1">
                  <a:latin typeface="DM Sans" pitchFamily="2" charset="0"/>
                </a:rPr>
                <a:t>terstruktur</a:t>
              </a:r>
              <a:r>
                <a:rPr lang="en-ID" sz="1200" dirty="0">
                  <a:latin typeface="DM Sans" pitchFamily="2" charset="0"/>
                </a:rPr>
                <a:t> dan </a:t>
              </a:r>
              <a:r>
                <a:rPr lang="en-ID" sz="1200" dirty="0" err="1">
                  <a:latin typeface="DM Sans" pitchFamily="2" charset="0"/>
                </a:rPr>
                <a:t>berkelanjutan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bagi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penilai</a:t>
              </a:r>
              <a:r>
                <a:rPr lang="en-ID" sz="1200" dirty="0">
                  <a:latin typeface="DM Sans" pitchFamily="2" charset="0"/>
                </a:rPr>
                <a:t> PBB. </a:t>
              </a:r>
              <a:r>
                <a:rPr lang="en-ID" sz="1200" dirty="0" err="1">
                  <a:latin typeface="DM Sans" pitchFamily="2" charset="0"/>
                </a:rPr>
                <a:t>Kurikulum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pelatihan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harus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relevan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dengan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kebutuhan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lapangan</a:t>
              </a:r>
              <a:r>
                <a:rPr lang="en-ID" sz="1200" dirty="0">
                  <a:latin typeface="DM Sans" pitchFamily="2" charset="0"/>
                </a:rPr>
                <a:t> dan </a:t>
              </a:r>
              <a:r>
                <a:rPr lang="en-ID" sz="1200" dirty="0" err="1">
                  <a:latin typeface="DM Sans" pitchFamily="2" charset="0"/>
                </a:rPr>
                <a:t>perkembangan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terkini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dalam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ilmu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penilaian</a:t>
              </a:r>
              <a:r>
                <a:rPr lang="en-ID" sz="1200" dirty="0">
                  <a:latin typeface="DM Sans" pitchFamily="2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F02B9D-A755-9CC9-6CCE-4EF0A1B3B482}"/>
                </a:ext>
              </a:extLst>
            </p:cNvPr>
            <p:cNvSpPr txBox="1"/>
            <p:nvPr/>
          </p:nvSpPr>
          <p:spPr>
            <a:xfrm>
              <a:off x="1528470" y="4283314"/>
              <a:ext cx="3360201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accent6">
                      <a:lumMod val="75000"/>
                    </a:schemeClr>
                  </a:solidFill>
                  <a:latin typeface="DM Sans" pitchFamily="2" charset="0"/>
                  <a:cs typeface="Arial" pitchFamily="34" charset="0"/>
                </a:rPr>
                <a:t>1. Program Pendidikan &amp; </a:t>
              </a:r>
              <a:r>
                <a:rPr lang="en-US" altLang="ko-KR" sz="1400" b="1" dirty="0" err="1">
                  <a:solidFill>
                    <a:schemeClr val="accent6">
                      <a:lumMod val="75000"/>
                    </a:schemeClr>
                  </a:solidFill>
                  <a:latin typeface="DM Sans" pitchFamily="2" charset="0"/>
                  <a:cs typeface="Arial" pitchFamily="34" charset="0"/>
                </a:rPr>
                <a:t>Pelatihan</a:t>
              </a:r>
              <a:r>
                <a:rPr lang="en-US" altLang="ko-KR" sz="1400" b="1" dirty="0">
                  <a:solidFill>
                    <a:schemeClr val="accent6">
                      <a:lumMod val="75000"/>
                    </a:schemeClr>
                  </a:solidFill>
                  <a:latin typeface="DM Sans" pitchFamily="2" charset="0"/>
                  <a:cs typeface="Arial" pitchFamily="34" charset="0"/>
                </a:rPr>
                <a:t> yang </a:t>
              </a:r>
              <a:r>
                <a:rPr lang="en-US" altLang="ko-KR" sz="1400" b="1" dirty="0" err="1">
                  <a:solidFill>
                    <a:schemeClr val="accent6">
                      <a:lumMod val="75000"/>
                    </a:schemeClr>
                  </a:solidFill>
                  <a:latin typeface="DM Sans" pitchFamily="2" charset="0"/>
                  <a:cs typeface="Arial" pitchFamily="34" charset="0"/>
                </a:rPr>
                <a:t>Terstruktur</a:t>
              </a:r>
              <a:endParaRPr lang="ko-KR" altLang="en-US" sz="14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C66CC7-DB3B-A270-CCED-B62E44C639C9}"/>
              </a:ext>
            </a:extLst>
          </p:cNvPr>
          <p:cNvGrpSpPr/>
          <p:nvPr/>
        </p:nvGrpSpPr>
        <p:grpSpPr>
          <a:xfrm>
            <a:off x="95443" y="2616362"/>
            <a:ext cx="3508141" cy="1676765"/>
            <a:chOff x="2551705" y="4283314"/>
            <a:chExt cx="2370024" cy="16767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6089C-54F1-E793-5D05-7BBC9693C3B8}"/>
                </a:ext>
              </a:extLst>
            </p:cNvPr>
            <p:cNvSpPr txBox="1"/>
            <p:nvPr/>
          </p:nvSpPr>
          <p:spPr>
            <a:xfrm>
              <a:off x="2564727" y="4759750"/>
              <a:ext cx="2357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sz="1200" dirty="0" err="1">
                  <a:latin typeface="DM Sans" pitchFamily="2" charset="0"/>
                </a:rPr>
                <a:t>Pembentukan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sistem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sertifikasi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penilai</a:t>
              </a:r>
              <a:r>
                <a:rPr lang="en-ID" sz="1200" dirty="0">
                  <a:latin typeface="DM Sans" pitchFamily="2" charset="0"/>
                </a:rPr>
                <a:t> PBB yang </a:t>
              </a:r>
              <a:r>
                <a:rPr lang="en-ID" sz="1200" dirty="0" err="1">
                  <a:latin typeface="DM Sans" pitchFamily="2" charset="0"/>
                </a:rPr>
                <a:t>diakui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secara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nasional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dapat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menjadi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langkah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penting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dalam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menjamin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kualitas</a:t>
              </a:r>
              <a:r>
                <a:rPr lang="en-ID" sz="1200" dirty="0">
                  <a:latin typeface="DM Sans" pitchFamily="2" charset="0"/>
                </a:rPr>
                <a:t> dan </a:t>
              </a:r>
              <a:r>
                <a:rPr lang="en-ID" sz="1200" dirty="0" err="1">
                  <a:latin typeface="DM Sans" pitchFamily="2" charset="0"/>
                </a:rPr>
                <a:t>kompetensi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penilai</a:t>
              </a:r>
              <a:r>
                <a:rPr lang="en-ID" sz="1200" dirty="0">
                  <a:latin typeface="DM Sans" pitchFamily="2" charset="0"/>
                </a:rPr>
                <a:t>. </a:t>
              </a:r>
              <a:r>
                <a:rPr lang="en-ID" sz="1200" dirty="0" err="1">
                  <a:latin typeface="DM Sans" pitchFamily="2" charset="0"/>
                </a:rPr>
                <a:t>Sertifikasi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ini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harus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didasarkan</a:t>
              </a:r>
              <a:r>
                <a:rPr lang="en-ID" sz="1200" dirty="0">
                  <a:latin typeface="DM Sans" pitchFamily="2" charset="0"/>
                </a:rPr>
                <a:t> pada </a:t>
              </a:r>
              <a:r>
                <a:rPr lang="en-ID" sz="1200" dirty="0" err="1">
                  <a:latin typeface="DM Sans" pitchFamily="2" charset="0"/>
                </a:rPr>
                <a:t>standar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kompetensi</a:t>
              </a:r>
              <a:r>
                <a:rPr lang="en-ID" sz="1200" dirty="0">
                  <a:latin typeface="DM Sans" pitchFamily="2" charset="0"/>
                </a:rPr>
                <a:t> yang </a:t>
              </a:r>
              <a:r>
                <a:rPr lang="en-ID" sz="1200" dirty="0" err="1">
                  <a:latin typeface="DM Sans" pitchFamily="2" charset="0"/>
                </a:rPr>
                <a:t>jelas</a:t>
              </a:r>
              <a:r>
                <a:rPr lang="en-ID" sz="1200" dirty="0">
                  <a:latin typeface="DM Sans" pitchFamily="2" charset="0"/>
                </a:rPr>
                <a:t> dan proses </a:t>
              </a:r>
              <a:r>
                <a:rPr lang="en-ID" sz="1200" dirty="0" err="1">
                  <a:latin typeface="DM Sans" pitchFamily="2" charset="0"/>
                </a:rPr>
                <a:t>pengujian</a:t>
              </a:r>
              <a:r>
                <a:rPr lang="en-ID" sz="1200" dirty="0">
                  <a:latin typeface="DM Sans" pitchFamily="2" charset="0"/>
                </a:rPr>
                <a:t> yang </a:t>
              </a:r>
              <a:r>
                <a:rPr lang="en-ID" sz="1200" dirty="0" err="1">
                  <a:latin typeface="DM Sans" pitchFamily="2" charset="0"/>
                </a:rPr>
                <a:t>kredibel</a:t>
              </a:r>
              <a:r>
                <a:rPr lang="en-ID" sz="1200" dirty="0">
                  <a:latin typeface="DM Sans" pitchFamily="2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C863DB-EB53-6E3A-3CD2-463A4ADDAD7A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accent1"/>
                  </a:solidFill>
                  <a:latin typeface="DM Sans" pitchFamily="2" charset="0"/>
                  <a:cs typeface="Arial" pitchFamily="34" charset="0"/>
                </a:rPr>
                <a:t>2. </a:t>
              </a:r>
              <a:r>
                <a:rPr lang="en-ID" sz="1400" b="1" dirty="0" err="1">
                  <a:solidFill>
                    <a:srgbClr val="006FC0"/>
                  </a:solidFill>
                  <a:latin typeface="DM Sans" pitchFamily="2" charset="0"/>
                </a:rPr>
                <a:t>Pengembangan</a:t>
              </a:r>
              <a:r>
                <a:rPr lang="en-ID" sz="1400" b="1" dirty="0">
                  <a:solidFill>
                    <a:srgbClr val="006FC0"/>
                  </a:solidFill>
                  <a:latin typeface="DM Sans" pitchFamily="2" charset="0"/>
                </a:rPr>
                <a:t> </a:t>
              </a:r>
              <a:r>
                <a:rPr lang="en-ID" sz="1400" b="1" dirty="0" err="1">
                  <a:solidFill>
                    <a:srgbClr val="006FC0"/>
                  </a:solidFill>
                  <a:latin typeface="DM Sans" pitchFamily="2" charset="0"/>
                </a:rPr>
                <a:t>Sistem</a:t>
              </a:r>
              <a:r>
                <a:rPr lang="en-ID" sz="1400" b="1" dirty="0">
                  <a:solidFill>
                    <a:srgbClr val="006FC0"/>
                  </a:solidFill>
                  <a:latin typeface="DM Sans" pitchFamily="2" charset="0"/>
                </a:rPr>
                <a:t> SERTIFIKASI </a:t>
              </a:r>
              <a:r>
                <a:rPr lang="en-ID" sz="1400" b="1" dirty="0" err="1">
                  <a:solidFill>
                    <a:srgbClr val="006FC0"/>
                  </a:solidFill>
                  <a:latin typeface="DM Sans" pitchFamily="2" charset="0"/>
                </a:rPr>
                <a:t>Penilai</a:t>
              </a:r>
              <a:r>
                <a:rPr lang="en-ID" sz="1400" b="1" dirty="0">
                  <a:solidFill>
                    <a:srgbClr val="006FC0"/>
                  </a:solidFill>
                  <a:latin typeface="DM Sans" pitchFamily="2" charset="0"/>
                </a:rPr>
                <a:t> yang Nasional</a:t>
              </a:r>
              <a:endParaRPr lang="ko-KR" altLang="en-US" sz="1400" b="1" dirty="0">
                <a:solidFill>
                  <a:srgbClr val="006FC0"/>
                </a:solidFill>
                <a:latin typeface="DM Sans" pitchFamily="2" charset="0"/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2DFA3F-0D78-69F8-BB52-08BE7AB8C6AC}"/>
              </a:ext>
            </a:extLst>
          </p:cNvPr>
          <p:cNvGrpSpPr/>
          <p:nvPr/>
        </p:nvGrpSpPr>
        <p:grpSpPr>
          <a:xfrm>
            <a:off x="186160" y="1102207"/>
            <a:ext cx="11323573" cy="916562"/>
            <a:chOff x="2268453" y="4444171"/>
            <a:chExt cx="2336966" cy="91656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F8E372-266E-D81B-45D1-438E9C237141}"/>
                </a:ext>
              </a:extLst>
            </p:cNvPr>
            <p:cNvSpPr txBox="1"/>
            <p:nvPr/>
          </p:nvSpPr>
          <p:spPr>
            <a:xfrm>
              <a:off x="2738329" y="4714402"/>
              <a:ext cx="13774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sz="1200" dirty="0" err="1">
                  <a:latin typeface="DM Sans" pitchFamily="2" charset="0"/>
                </a:rPr>
                <a:t>Implementasi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teknologi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informasi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seperti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sistem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informasi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geografis</a:t>
              </a:r>
              <a:r>
                <a:rPr lang="en-ID" sz="1200" dirty="0">
                  <a:latin typeface="DM Sans" pitchFamily="2" charset="0"/>
                </a:rPr>
                <a:t> (SIG), </a:t>
              </a:r>
              <a:r>
                <a:rPr lang="en-ID" sz="1200" i="1" dirty="0">
                  <a:latin typeface="DM Sans" pitchFamily="2" charset="0"/>
                </a:rPr>
                <a:t>software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penilaian</a:t>
              </a:r>
              <a:r>
                <a:rPr lang="en-ID" sz="1200" dirty="0">
                  <a:latin typeface="DM Sans" pitchFamily="2" charset="0"/>
                </a:rPr>
                <a:t>, dan database </a:t>
              </a:r>
              <a:r>
                <a:rPr lang="en-ID" sz="1200" dirty="0" err="1">
                  <a:latin typeface="DM Sans" pitchFamily="2" charset="0"/>
                </a:rPr>
                <a:t>properti</a:t>
              </a:r>
              <a:r>
                <a:rPr lang="en-ID" sz="1200" dirty="0">
                  <a:latin typeface="DM Sans" pitchFamily="2" charset="0"/>
                </a:rPr>
                <a:t> yang </a:t>
              </a:r>
              <a:r>
                <a:rPr lang="en-ID" sz="1200" dirty="0" err="1">
                  <a:latin typeface="DM Sans" pitchFamily="2" charset="0"/>
                </a:rPr>
                <a:t>terintegrasi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dapat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meningkatkan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efisiensi</a:t>
              </a:r>
              <a:r>
                <a:rPr lang="en-ID" sz="1200" dirty="0">
                  <a:latin typeface="DM Sans" pitchFamily="2" charset="0"/>
                </a:rPr>
                <a:t>, </a:t>
              </a:r>
              <a:r>
                <a:rPr lang="en-ID" sz="1200" dirty="0" err="1">
                  <a:latin typeface="DM Sans" pitchFamily="2" charset="0"/>
                </a:rPr>
                <a:t>akurasi</a:t>
              </a:r>
              <a:r>
                <a:rPr lang="en-ID" sz="1200" dirty="0">
                  <a:latin typeface="DM Sans" pitchFamily="2" charset="0"/>
                </a:rPr>
                <a:t>, dan </a:t>
              </a:r>
              <a:r>
                <a:rPr lang="en-ID" sz="1200" dirty="0" err="1">
                  <a:latin typeface="DM Sans" pitchFamily="2" charset="0"/>
                </a:rPr>
                <a:t>transparansi</a:t>
              </a:r>
              <a:r>
                <a:rPr lang="en-ID" sz="1200" dirty="0">
                  <a:latin typeface="DM Sans" pitchFamily="2" charset="0"/>
                </a:rPr>
                <a:t> proses </a:t>
              </a:r>
              <a:r>
                <a:rPr lang="en-ID" sz="1200" dirty="0" err="1">
                  <a:latin typeface="DM Sans" pitchFamily="2" charset="0"/>
                </a:rPr>
                <a:t>penilaian</a:t>
              </a:r>
              <a:r>
                <a:rPr lang="en-ID" sz="1200" dirty="0">
                  <a:latin typeface="DM Sans" pitchFamily="2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63020A-C55C-06C6-B8C6-BCCC95664DD8}"/>
                </a:ext>
              </a:extLst>
            </p:cNvPr>
            <p:cNvSpPr txBox="1"/>
            <p:nvPr/>
          </p:nvSpPr>
          <p:spPr>
            <a:xfrm>
              <a:off x="2268453" y="4444171"/>
              <a:ext cx="2336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C00000"/>
                  </a:solidFill>
                  <a:latin typeface="DM Sans" pitchFamily="2" charset="0"/>
                  <a:cs typeface="Arial" pitchFamily="34" charset="0"/>
                </a:rPr>
                <a:t>3. </a:t>
              </a:r>
              <a:r>
                <a:rPr lang="en-ID" sz="1400" b="1" dirty="0" err="1">
                  <a:solidFill>
                    <a:srgbClr val="C00000"/>
                  </a:solidFill>
                  <a:latin typeface="DM Sans" pitchFamily="2" charset="0"/>
                </a:rPr>
                <a:t>Pemanfaatan</a:t>
              </a:r>
              <a:r>
                <a:rPr lang="en-ID" sz="1400" b="1" dirty="0">
                  <a:solidFill>
                    <a:srgbClr val="C00000"/>
                  </a:solidFill>
                  <a:latin typeface="DM Sans" pitchFamily="2" charset="0"/>
                </a:rPr>
                <a:t> TEKNOLOGI INFORMASI </a:t>
              </a:r>
              <a:r>
                <a:rPr lang="en-ID" sz="1400" b="1" dirty="0" err="1">
                  <a:solidFill>
                    <a:srgbClr val="C00000"/>
                  </a:solidFill>
                  <a:latin typeface="DM Sans" pitchFamily="2" charset="0"/>
                </a:rPr>
                <a:t>dalam</a:t>
              </a:r>
              <a:r>
                <a:rPr lang="en-ID" sz="1400" b="1" dirty="0">
                  <a:solidFill>
                    <a:srgbClr val="C00000"/>
                  </a:solidFill>
                  <a:latin typeface="DM Sans" pitchFamily="2" charset="0"/>
                </a:rPr>
                <a:t> Proses </a:t>
              </a:r>
              <a:r>
                <a:rPr lang="en-ID" sz="1400" b="1" dirty="0" err="1">
                  <a:solidFill>
                    <a:srgbClr val="C00000"/>
                  </a:solidFill>
                  <a:latin typeface="DM Sans" pitchFamily="2" charset="0"/>
                </a:rPr>
                <a:t>Penilaian</a:t>
              </a:r>
              <a:endParaRPr lang="ko-KR" altLang="en-US" sz="1400" b="1" dirty="0">
                <a:solidFill>
                  <a:srgbClr val="C00000"/>
                </a:solidFill>
                <a:latin typeface="DM Sans" pitchFamily="2" charset="0"/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587044-F115-0C0C-8AFB-682D466690F0}"/>
              </a:ext>
            </a:extLst>
          </p:cNvPr>
          <p:cNvGrpSpPr/>
          <p:nvPr/>
        </p:nvGrpSpPr>
        <p:grpSpPr>
          <a:xfrm>
            <a:off x="8200615" y="4703411"/>
            <a:ext cx="3397859" cy="1804684"/>
            <a:chOff x="2551705" y="4283314"/>
            <a:chExt cx="2369419" cy="144110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FA3D99-FCDE-02F1-8C3B-8BA0D202C9EE}"/>
                </a:ext>
              </a:extLst>
            </p:cNvPr>
            <p:cNvSpPr txBox="1"/>
            <p:nvPr/>
          </p:nvSpPr>
          <p:spPr>
            <a:xfrm>
              <a:off x="2564123" y="4765914"/>
              <a:ext cx="2357001" cy="958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>
                  <a:latin typeface="DM Sans" pitchFamily="2" charset="0"/>
                </a:rPr>
                <a:t>Pemerintah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perlu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memperkuat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regulasi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terkait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penilaian</a:t>
              </a:r>
              <a:r>
                <a:rPr lang="en-ID" sz="1200" dirty="0">
                  <a:latin typeface="DM Sans" pitchFamily="2" charset="0"/>
                </a:rPr>
                <a:t> PBB dan </a:t>
              </a:r>
              <a:r>
                <a:rPr lang="en-ID" sz="1200" dirty="0" err="1">
                  <a:latin typeface="DM Sans" pitchFamily="2" charset="0"/>
                </a:rPr>
                <a:t>melakukan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pengawasan</a:t>
              </a:r>
              <a:r>
                <a:rPr lang="en-ID" sz="1200" dirty="0">
                  <a:latin typeface="DM Sans" pitchFamily="2" charset="0"/>
                </a:rPr>
                <a:t> yang </a:t>
              </a:r>
              <a:r>
                <a:rPr lang="en-ID" sz="1200" dirty="0" err="1">
                  <a:latin typeface="DM Sans" pitchFamily="2" charset="0"/>
                </a:rPr>
                <a:t>efektif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untuk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memastikan</a:t>
              </a:r>
              <a:r>
                <a:rPr lang="en-ID" sz="1200" dirty="0">
                  <a:latin typeface="DM Sans" pitchFamily="2" charset="0"/>
                </a:rPr>
                <a:t> proses </a:t>
              </a:r>
              <a:r>
                <a:rPr lang="en-ID" sz="1200" dirty="0" err="1">
                  <a:latin typeface="DM Sans" pitchFamily="2" charset="0"/>
                </a:rPr>
                <a:t>penilaian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dilakukan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sesuai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dengan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peraturan</a:t>
              </a:r>
              <a:r>
                <a:rPr lang="en-ID" sz="1200" dirty="0">
                  <a:latin typeface="DM Sans" pitchFamily="2" charset="0"/>
                </a:rPr>
                <a:t> yang </a:t>
              </a:r>
              <a:r>
                <a:rPr lang="en-ID" sz="1200" dirty="0" err="1">
                  <a:latin typeface="DM Sans" pitchFamily="2" charset="0"/>
                </a:rPr>
                <a:t>berlaku</a:t>
              </a:r>
              <a:r>
                <a:rPr lang="en-ID" sz="1200" dirty="0">
                  <a:latin typeface="DM Sans" pitchFamily="2" charset="0"/>
                </a:rPr>
                <a:t> dan </a:t>
              </a:r>
              <a:r>
                <a:rPr lang="en-ID" sz="1200" dirty="0" err="1">
                  <a:latin typeface="DM Sans" pitchFamily="2" charset="0"/>
                </a:rPr>
                <a:t>menjunjung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tinggi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etika</a:t>
              </a:r>
              <a:r>
                <a:rPr lang="en-ID" sz="1200" dirty="0">
                  <a:latin typeface="DM Sans" pitchFamily="2" charset="0"/>
                </a:rPr>
                <a:t> </a:t>
              </a:r>
              <a:r>
                <a:rPr lang="en-ID" sz="1200" dirty="0" err="1">
                  <a:latin typeface="DM Sans" pitchFamily="2" charset="0"/>
                </a:rPr>
                <a:t>profesi</a:t>
              </a:r>
              <a:r>
                <a:rPr lang="en-ID" sz="1200" dirty="0">
                  <a:latin typeface="DM Sans" pitchFamily="2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09A1C5-C589-C7D5-20F3-A13AF27B124A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589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rgbClr val="00B0F0"/>
                  </a:solidFill>
                  <a:latin typeface="DM Sans" pitchFamily="2" charset="0"/>
                  <a:cs typeface="Arial" pitchFamily="34" charset="0"/>
                </a:rPr>
                <a:t>5. </a:t>
              </a:r>
              <a:r>
                <a:rPr lang="en-ID" sz="1400" b="1" dirty="0" err="1">
                  <a:solidFill>
                    <a:srgbClr val="00B0F0"/>
                  </a:solidFill>
                  <a:latin typeface="DM Sans" pitchFamily="2" charset="0"/>
                </a:rPr>
                <a:t>Penguatan</a:t>
              </a:r>
              <a:r>
                <a:rPr lang="en-ID" sz="1400" b="1" dirty="0">
                  <a:solidFill>
                    <a:srgbClr val="00B0F0"/>
                  </a:solidFill>
                  <a:latin typeface="DM Sans" pitchFamily="2" charset="0"/>
                </a:rPr>
                <a:t> </a:t>
              </a:r>
              <a:r>
                <a:rPr lang="en-ID" sz="1400" b="1" dirty="0" err="1">
                  <a:solidFill>
                    <a:srgbClr val="00B0F0"/>
                  </a:solidFill>
                  <a:latin typeface="DM Sans" pitchFamily="2" charset="0"/>
                </a:rPr>
                <a:t>Regulasi</a:t>
              </a:r>
              <a:r>
                <a:rPr lang="en-ID" sz="1400" b="1" dirty="0">
                  <a:solidFill>
                    <a:srgbClr val="00B0F0"/>
                  </a:solidFill>
                  <a:latin typeface="DM Sans" pitchFamily="2" charset="0"/>
                </a:rPr>
                <a:t> dan </a:t>
              </a:r>
              <a:r>
                <a:rPr lang="en-ID" sz="1400" b="1" dirty="0" err="1">
                  <a:solidFill>
                    <a:srgbClr val="00B0F0"/>
                  </a:solidFill>
                  <a:latin typeface="DM Sans" pitchFamily="2" charset="0"/>
                </a:rPr>
                <a:t>Pengawasan</a:t>
              </a:r>
              <a:r>
                <a:rPr lang="en-ID" sz="1400" b="1" dirty="0">
                  <a:solidFill>
                    <a:srgbClr val="00B0F0"/>
                  </a:solidFill>
                  <a:latin typeface="DM Sans" pitchFamily="2" charset="0"/>
                </a:rPr>
                <a:t> </a:t>
              </a:r>
              <a:r>
                <a:rPr lang="en-ID" sz="1400" b="1" dirty="0" err="1">
                  <a:solidFill>
                    <a:srgbClr val="00B0F0"/>
                  </a:solidFill>
                  <a:latin typeface="DM Sans" pitchFamily="2" charset="0"/>
                </a:rPr>
                <a:t>Terhadap</a:t>
              </a:r>
              <a:r>
                <a:rPr lang="en-ID" sz="1400" b="1" dirty="0">
                  <a:solidFill>
                    <a:srgbClr val="00B0F0"/>
                  </a:solidFill>
                  <a:latin typeface="DM Sans" pitchFamily="2" charset="0"/>
                </a:rPr>
                <a:t> </a:t>
              </a:r>
              <a:r>
                <a:rPr lang="en-ID" sz="1400" b="1" dirty="0" err="1">
                  <a:solidFill>
                    <a:srgbClr val="00B0F0"/>
                  </a:solidFill>
                  <a:latin typeface="DM Sans" pitchFamily="2" charset="0"/>
                </a:rPr>
                <a:t>Kegiatan</a:t>
              </a:r>
              <a:r>
                <a:rPr lang="en-ID" sz="1400" b="1" dirty="0">
                  <a:solidFill>
                    <a:srgbClr val="00B0F0"/>
                  </a:solidFill>
                  <a:latin typeface="DM Sans" pitchFamily="2" charset="0"/>
                </a:rPr>
                <a:t> </a:t>
              </a:r>
              <a:r>
                <a:rPr lang="en-ID" sz="1400" b="1" dirty="0" err="1">
                  <a:solidFill>
                    <a:srgbClr val="00B0F0"/>
                  </a:solidFill>
                  <a:latin typeface="DM Sans" pitchFamily="2" charset="0"/>
                </a:rPr>
                <a:t>Penilaian</a:t>
              </a:r>
              <a:endParaRPr lang="ko-KR" altLang="en-US" sz="1400" b="1" dirty="0">
                <a:solidFill>
                  <a:srgbClr val="00B0F0"/>
                </a:solidFill>
                <a:latin typeface="DM Sans" pitchFamily="2" charset="0"/>
                <a:cs typeface="Arial" pitchFamily="34" charset="0"/>
              </a:endParaRPr>
            </a:p>
          </p:txBody>
        </p:sp>
      </p:grpSp>
      <p:sp>
        <p:nvSpPr>
          <p:cNvPr id="20" name="Block Arc 19">
            <a:extLst>
              <a:ext uri="{FF2B5EF4-FFF2-40B4-BE49-F238E27FC236}">
                <a16:creationId xmlns:a16="http://schemas.microsoft.com/office/drawing/2014/main" id="{4BC53239-3A2B-940E-51ED-524DECAEFD19}"/>
              </a:ext>
            </a:extLst>
          </p:cNvPr>
          <p:cNvSpPr/>
          <p:nvPr/>
        </p:nvSpPr>
        <p:spPr>
          <a:xfrm>
            <a:off x="4060696" y="2258560"/>
            <a:ext cx="4069130" cy="4069132"/>
          </a:xfrm>
          <a:prstGeom prst="blockArc">
            <a:avLst>
              <a:gd name="adj1" fmla="val 8400961"/>
              <a:gd name="adj2" fmla="val 3937183"/>
              <a:gd name="adj3" fmla="val 1287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4086BE-F13C-B5A3-414E-4757C80CFD13}"/>
              </a:ext>
            </a:extLst>
          </p:cNvPr>
          <p:cNvSpPr/>
          <p:nvPr/>
        </p:nvSpPr>
        <p:spPr>
          <a:xfrm>
            <a:off x="3794381" y="3101801"/>
            <a:ext cx="874165" cy="87416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grpSp>
        <p:nvGrpSpPr>
          <p:cNvPr id="22" name="그룹 6">
            <a:extLst>
              <a:ext uri="{FF2B5EF4-FFF2-40B4-BE49-F238E27FC236}">
                <a16:creationId xmlns:a16="http://schemas.microsoft.com/office/drawing/2014/main" id="{A946FD2E-C105-187C-3885-89C57DD7DBF5}"/>
              </a:ext>
            </a:extLst>
          </p:cNvPr>
          <p:cNvGrpSpPr/>
          <p:nvPr/>
        </p:nvGrpSpPr>
        <p:grpSpPr>
          <a:xfrm>
            <a:off x="5644186" y="1871545"/>
            <a:ext cx="2574234" cy="2005291"/>
            <a:chOff x="5620342" y="2027048"/>
            <a:chExt cx="1867717" cy="145492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ADBD99-DA7E-0D74-579A-49316E41A3BA}"/>
                </a:ext>
              </a:extLst>
            </p:cNvPr>
            <p:cNvSpPr/>
            <p:nvPr/>
          </p:nvSpPr>
          <p:spPr>
            <a:xfrm>
              <a:off x="5620342" y="2027048"/>
              <a:ext cx="634244" cy="63424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868B3AA-A52C-0655-E534-6A80B485A6AE}"/>
                </a:ext>
              </a:extLst>
            </p:cNvPr>
            <p:cNvSpPr/>
            <p:nvPr/>
          </p:nvSpPr>
          <p:spPr>
            <a:xfrm>
              <a:off x="6853815" y="2847728"/>
              <a:ext cx="634244" cy="63424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DBDAE8A-EFDA-BFE3-6705-C2B23B698146}"/>
              </a:ext>
            </a:extLst>
          </p:cNvPr>
          <p:cNvSpPr/>
          <p:nvPr/>
        </p:nvSpPr>
        <p:spPr>
          <a:xfrm>
            <a:off x="7047734" y="5052586"/>
            <a:ext cx="874165" cy="87416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F1572B-83DB-6F77-B464-F2952345D3B2}"/>
              </a:ext>
            </a:extLst>
          </p:cNvPr>
          <p:cNvSpPr/>
          <p:nvPr/>
        </p:nvSpPr>
        <p:spPr>
          <a:xfrm>
            <a:off x="4259802" y="5052586"/>
            <a:ext cx="874165" cy="87416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7" name="Isosceles Triangle 11">
            <a:extLst>
              <a:ext uri="{FF2B5EF4-FFF2-40B4-BE49-F238E27FC236}">
                <a16:creationId xmlns:a16="http://schemas.microsoft.com/office/drawing/2014/main" id="{38C4FCC3-2BAC-7C8B-531C-A7C7FF6107AB}"/>
              </a:ext>
            </a:extLst>
          </p:cNvPr>
          <p:cNvSpPr/>
          <p:nvPr/>
        </p:nvSpPr>
        <p:spPr>
          <a:xfrm rot="14485673">
            <a:off x="6716332" y="6037930"/>
            <a:ext cx="290554" cy="285472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grpSp>
        <p:nvGrpSpPr>
          <p:cNvPr id="28" name="Group 110">
            <a:extLst>
              <a:ext uri="{FF2B5EF4-FFF2-40B4-BE49-F238E27FC236}">
                <a16:creationId xmlns:a16="http://schemas.microsoft.com/office/drawing/2014/main" id="{67F045C7-3A30-7484-065B-448B70397326}"/>
              </a:ext>
            </a:extLst>
          </p:cNvPr>
          <p:cNvGrpSpPr/>
          <p:nvPr/>
        </p:nvGrpSpPr>
        <p:grpSpPr>
          <a:xfrm>
            <a:off x="5634861" y="3677572"/>
            <a:ext cx="874165" cy="965956"/>
            <a:chOff x="4835382" y="73243"/>
            <a:chExt cx="2920830" cy="32275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9" name="Freeform 111">
              <a:extLst>
                <a:ext uri="{FF2B5EF4-FFF2-40B4-BE49-F238E27FC236}">
                  <a16:creationId xmlns:a16="http://schemas.microsoft.com/office/drawing/2014/main" id="{5F6FE51C-542C-1403-25B1-0C786F573A87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0" name="Oval 37">
              <a:extLst>
                <a:ext uri="{FF2B5EF4-FFF2-40B4-BE49-F238E27FC236}">
                  <a16:creationId xmlns:a16="http://schemas.microsoft.com/office/drawing/2014/main" id="{69DF4DB5-3EF8-A874-AC37-8CC3F47C3C75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2AD631-073E-8152-BF6D-52EDEAD4BFC1}"/>
              </a:ext>
            </a:extLst>
          </p:cNvPr>
          <p:cNvGrpSpPr/>
          <p:nvPr/>
        </p:nvGrpSpPr>
        <p:grpSpPr>
          <a:xfrm>
            <a:off x="5644187" y="5307432"/>
            <a:ext cx="893327" cy="651258"/>
            <a:chOff x="1126403" y="3621716"/>
            <a:chExt cx="506364" cy="369152"/>
          </a:xfrm>
        </p:grpSpPr>
        <p:sp>
          <p:nvSpPr>
            <p:cNvPr id="32" name="Rounded Rectangle 10">
              <a:extLst>
                <a:ext uri="{FF2B5EF4-FFF2-40B4-BE49-F238E27FC236}">
                  <a16:creationId xmlns:a16="http://schemas.microsoft.com/office/drawing/2014/main" id="{C482D781-B65E-2A9A-83E3-5235449A0AE9}"/>
                </a:ext>
              </a:extLst>
            </p:cNvPr>
            <p:cNvSpPr/>
            <p:nvPr/>
          </p:nvSpPr>
          <p:spPr>
            <a:xfrm>
              <a:off x="1126403" y="3621716"/>
              <a:ext cx="506364" cy="9041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" name="Rounded Rectangle 13">
              <a:extLst>
                <a:ext uri="{FF2B5EF4-FFF2-40B4-BE49-F238E27FC236}">
                  <a16:creationId xmlns:a16="http://schemas.microsoft.com/office/drawing/2014/main" id="{ECA76BBF-4B26-1E20-3CCB-BAC3D8CB0A6B}"/>
                </a:ext>
              </a:extLst>
            </p:cNvPr>
            <p:cNvSpPr/>
            <p:nvPr/>
          </p:nvSpPr>
          <p:spPr>
            <a:xfrm>
              <a:off x="1162596" y="3744576"/>
              <a:ext cx="433978" cy="9041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" name="Chord 33">
              <a:extLst>
                <a:ext uri="{FF2B5EF4-FFF2-40B4-BE49-F238E27FC236}">
                  <a16:creationId xmlns:a16="http://schemas.microsoft.com/office/drawing/2014/main" id="{91FB7210-9A5D-94AB-6683-028A3C594208}"/>
                </a:ext>
              </a:extLst>
            </p:cNvPr>
            <p:cNvSpPr/>
            <p:nvPr/>
          </p:nvSpPr>
          <p:spPr>
            <a:xfrm>
              <a:off x="1255790" y="3743277"/>
              <a:ext cx="247591" cy="247591"/>
            </a:xfrm>
            <a:prstGeom prst="chord">
              <a:avLst>
                <a:gd name="adj1" fmla="val 21471232"/>
                <a:gd name="adj2" fmla="val 10878117"/>
              </a:avLst>
            </a:prstGeom>
            <a:solidFill>
              <a:schemeClr val="tx2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5" name="Rectangle 9">
            <a:extLst>
              <a:ext uri="{FF2B5EF4-FFF2-40B4-BE49-F238E27FC236}">
                <a16:creationId xmlns:a16="http://schemas.microsoft.com/office/drawing/2014/main" id="{A6949A4A-E5D7-10F8-23F6-5BEFD5140B76}"/>
              </a:ext>
            </a:extLst>
          </p:cNvPr>
          <p:cNvSpPr/>
          <p:nvPr/>
        </p:nvSpPr>
        <p:spPr>
          <a:xfrm>
            <a:off x="4429306" y="5210825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6" name="Round Same Side Corner Rectangle 11">
            <a:extLst>
              <a:ext uri="{FF2B5EF4-FFF2-40B4-BE49-F238E27FC236}">
                <a16:creationId xmlns:a16="http://schemas.microsoft.com/office/drawing/2014/main" id="{9F437FC7-EF3B-06C6-B7E3-57786D7FAE2D}"/>
              </a:ext>
            </a:extLst>
          </p:cNvPr>
          <p:cNvSpPr/>
          <p:nvPr/>
        </p:nvSpPr>
        <p:spPr>
          <a:xfrm rot="9900000">
            <a:off x="7219760" y="5293238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7" name="Freeform 108">
            <a:extLst>
              <a:ext uri="{FF2B5EF4-FFF2-40B4-BE49-F238E27FC236}">
                <a16:creationId xmlns:a16="http://schemas.microsoft.com/office/drawing/2014/main" id="{82BE42E5-E968-9691-6C5D-9FFB1833C21D}"/>
              </a:ext>
            </a:extLst>
          </p:cNvPr>
          <p:cNvSpPr/>
          <p:nvPr/>
        </p:nvSpPr>
        <p:spPr>
          <a:xfrm>
            <a:off x="7520919" y="3151724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38" name="Graphic 37" descr="Diploma roll with solid fill">
            <a:extLst>
              <a:ext uri="{FF2B5EF4-FFF2-40B4-BE49-F238E27FC236}">
                <a16:creationId xmlns:a16="http://schemas.microsoft.com/office/drawing/2014/main" id="{D67FF1D5-BBB2-CA63-7CEC-75C04F655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3313" y="3142817"/>
            <a:ext cx="772188" cy="772188"/>
          </a:xfrm>
          <a:prstGeom prst="rect">
            <a:avLst/>
          </a:prstGeom>
        </p:spPr>
      </p:pic>
      <p:pic>
        <p:nvPicPr>
          <p:cNvPr id="39" name="Graphic 38" descr="Cloud Computing with solid fill">
            <a:extLst>
              <a:ext uri="{FF2B5EF4-FFF2-40B4-BE49-F238E27FC236}">
                <a16:creationId xmlns:a16="http://schemas.microsoft.com/office/drawing/2014/main" id="{07994CED-069F-862B-13C5-2E27ADE26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0045" y="1990326"/>
            <a:ext cx="562448" cy="5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64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4454D-856E-6245-47B7-8B08B85A5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8D71F6C7-EB4D-AF7A-DD81-3455A18514C7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429C3F2D-2023-D433-75C6-2144FF688A38}"/>
              </a:ext>
            </a:extLst>
          </p:cNvPr>
          <p:cNvSpPr txBox="1"/>
          <p:nvPr/>
        </p:nvSpPr>
        <p:spPr>
          <a:xfrm>
            <a:off x="888690" y="717550"/>
            <a:ext cx="1130331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0"/>
              </a:lnSpc>
            </a:pPr>
            <a:r>
              <a:rPr lang="en-US" sz="3400" b="1">
                <a:solidFill>
                  <a:srgbClr val="F3630F"/>
                </a:solidFill>
                <a:latin typeface="Garet Bold"/>
                <a:ea typeface="Garet Bold"/>
                <a:cs typeface="Garet Bold"/>
                <a:sym typeface="Garet Bold"/>
              </a:rPr>
              <a:t>FOKUS ASET DAERAH :  </a:t>
            </a:r>
          </a:p>
          <a:p>
            <a:pPr>
              <a:lnSpc>
                <a:spcPts val="3080"/>
              </a:lnSpc>
            </a:pPr>
            <a:r>
              <a:rPr lang="en-US" sz="2800" b="1">
                <a:solidFill>
                  <a:srgbClr val="06053F"/>
                </a:solidFill>
                <a:latin typeface="Garet Bold"/>
                <a:ea typeface="Garet Bold"/>
                <a:cs typeface="Garet Bold"/>
                <a:sym typeface="Garet Bold"/>
              </a:rPr>
              <a:t>PENILAIAN BMD KUNCI SUKSES KERJASAMA PEMANFAATAN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C7D645A6-7487-B23C-4604-0F45B7DEA85F}"/>
              </a:ext>
            </a:extLst>
          </p:cNvPr>
          <p:cNvGrpSpPr/>
          <p:nvPr/>
        </p:nvGrpSpPr>
        <p:grpSpPr>
          <a:xfrm>
            <a:off x="425083" y="1944213"/>
            <a:ext cx="3359779" cy="2370821"/>
            <a:chOff x="0" y="0"/>
            <a:chExt cx="1327320" cy="936621"/>
          </a:xfrm>
        </p:grpSpPr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23C44809-8FBB-0B32-F13F-403DE4EDA540}"/>
                </a:ext>
              </a:extLst>
            </p:cNvPr>
            <p:cNvSpPr/>
            <p:nvPr/>
          </p:nvSpPr>
          <p:spPr>
            <a:xfrm>
              <a:off x="0" y="0"/>
              <a:ext cx="1327320" cy="936621"/>
            </a:xfrm>
            <a:custGeom>
              <a:avLst/>
              <a:gdLst/>
              <a:ahLst/>
              <a:cxnLst/>
              <a:rect l="l" t="t" r="r" b="b"/>
              <a:pathLst>
                <a:path w="1327320" h="936621">
                  <a:moveTo>
                    <a:pt x="116751" y="0"/>
                  </a:moveTo>
                  <a:lnTo>
                    <a:pt x="1210569" y="0"/>
                  </a:lnTo>
                  <a:cubicBezTo>
                    <a:pt x="1275049" y="0"/>
                    <a:pt x="1327320" y="52271"/>
                    <a:pt x="1327320" y="116751"/>
                  </a:cubicBezTo>
                  <a:lnTo>
                    <a:pt x="1327320" y="819870"/>
                  </a:lnTo>
                  <a:cubicBezTo>
                    <a:pt x="1327320" y="884350"/>
                    <a:pt x="1275049" y="936621"/>
                    <a:pt x="1210569" y="936621"/>
                  </a:cubicBezTo>
                  <a:lnTo>
                    <a:pt x="116751" y="936621"/>
                  </a:lnTo>
                  <a:cubicBezTo>
                    <a:pt x="52271" y="936621"/>
                    <a:pt x="0" y="884350"/>
                    <a:pt x="0" y="819870"/>
                  </a:cubicBezTo>
                  <a:lnTo>
                    <a:pt x="0" y="116751"/>
                  </a:lnTo>
                  <a:cubicBezTo>
                    <a:pt x="0" y="52271"/>
                    <a:pt x="52271" y="0"/>
                    <a:pt x="116751" y="0"/>
                  </a:cubicBezTo>
                  <a:close/>
                </a:path>
              </a:pathLst>
            </a:custGeom>
            <a:solidFill>
              <a:srgbClr val="F4F3E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7C1BA805-922F-B7D5-AE2C-676C0E6D44C9}"/>
                </a:ext>
              </a:extLst>
            </p:cNvPr>
            <p:cNvSpPr txBox="1"/>
            <p:nvPr/>
          </p:nvSpPr>
          <p:spPr>
            <a:xfrm>
              <a:off x="0" y="-38100"/>
              <a:ext cx="1327320" cy="974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CE5CCB2D-729A-54CE-9B58-03761FDD0955}"/>
              </a:ext>
            </a:extLst>
          </p:cNvPr>
          <p:cNvGrpSpPr/>
          <p:nvPr/>
        </p:nvGrpSpPr>
        <p:grpSpPr>
          <a:xfrm>
            <a:off x="439385" y="4435684"/>
            <a:ext cx="11300085" cy="2008022"/>
            <a:chOff x="0" y="0"/>
            <a:chExt cx="4464231" cy="793293"/>
          </a:xfrm>
        </p:grpSpPr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1410E750-252F-3FCE-A40F-80BF604A5481}"/>
                </a:ext>
              </a:extLst>
            </p:cNvPr>
            <p:cNvSpPr/>
            <p:nvPr/>
          </p:nvSpPr>
          <p:spPr>
            <a:xfrm>
              <a:off x="0" y="0"/>
              <a:ext cx="4464231" cy="793293"/>
            </a:xfrm>
            <a:custGeom>
              <a:avLst/>
              <a:gdLst/>
              <a:ahLst/>
              <a:cxnLst/>
              <a:rect l="l" t="t" r="r" b="b"/>
              <a:pathLst>
                <a:path w="4464231" h="793293">
                  <a:moveTo>
                    <a:pt x="34713" y="0"/>
                  </a:moveTo>
                  <a:lnTo>
                    <a:pt x="4429518" y="0"/>
                  </a:lnTo>
                  <a:cubicBezTo>
                    <a:pt x="4438725" y="0"/>
                    <a:pt x="4447554" y="3657"/>
                    <a:pt x="4454064" y="10167"/>
                  </a:cubicBezTo>
                  <a:cubicBezTo>
                    <a:pt x="4460574" y="16677"/>
                    <a:pt x="4464231" y="25506"/>
                    <a:pt x="4464231" y="34713"/>
                  </a:cubicBezTo>
                  <a:lnTo>
                    <a:pt x="4464231" y="758580"/>
                  </a:lnTo>
                  <a:cubicBezTo>
                    <a:pt x="4464231" y="777751"/>
                    <a:pt x="4448690" y="793293"/>
                    <a:pt x="4429518" y="793293"/>
                  </a:cubicBezTo>
                  <a:lnTo>
                    <a:pt x="34713" y="793293"/>
                  </a:lnTo>
                  <a:cubicBezTo>
                    <a:pt x="25506" y="793293"/>
                    <a:pt x="16677" y="789635"/>
                    <a:pt x="10167" y="783125"/>
                  </a:cubicBezTo>
                  <a:cubicBezTo>
                    <a:pt x="3657" y="776615"/>
                    <a:pt x="0" y="767786"/>
                    <a:pt x="0" y="758580"/>
                  </a:cubicBezTo>
                  <a:lnTo>
                    <a:pt x="0" y="34713"/>
                  </a:lnTo>
                  <a:cubicBezTo>
                    <a:pt x="0" y="15541"/>
                    <a:pt x="15541" y="0"/>
                    <a:pt x="34713" y="0"/>
                  </a:cubicBezTo>
                  <a:close/>
                </a:path>
              </a:pathLst>
            </a:custGeom>
            <a:solidFill>
              <a:srgbClr val="F4F3E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9" name="TextBox 21">
              <a:extLst>
                <a:ext uri="{FF2B5EF4-FFF2-40B4-BE49-F238E27FC236}">
                  <a16:creationId xmlns:a16="http://schemas.microsoft.com/office/drawing/2014/main" id="{B22B12E9-86CC-85CA-7E1A-F681CBD473F1}"/>
                </a:ext>
              </a:extLst>
            </p:cNvPr>
            <p:cNvSpPr txBox="1"/>
            <p:nvPr/>
          </p:nvSpPr>
          <p:spPr>
            <a:xfrm>
              <a:off x="0" y="-38100"/>
              <a:ext cx="4464231" cy="8313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0" name="Group 22">
            <a:extLst>
              <a:ext uri="{FF2B5EF4-FFF2-40B4-BE49-F238E27FC236}">
                <a16:creationId xmlns:a16="http://schemas.microsoft.com/office/drawing/2014/main" id="{828DD416-C76A-7ABD-846F-2ED25B148778}"/>
              </a:ext>
            </a:extLst>
          </p:cNvPr>
          <p:cNvGrpSpPr/>
          <p:nvPr/>
        </p:nvGrpSpPr>
        <p:grpSpPr>
          <a:xfrm>
            <a:off x="4066321" y="1944213"/>
            <a:ext cx="7760251" cy="2370821"/>
            <a:chOff x="0" y="0"/>
            <a:chExt cx="3065778" cy="936621"/>
          </a:xfrm>
        </p:grpSpPr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3680F9DA-DA99-0C9B-F6A5-CBE344A89FD8}"/>
                </a:ext>
              </a:extLst>
            </p:cNvPr>
            <p:cNvSpPr/>
            <p:nvPr/>
          </p:nvSpPr>
          <p:spPr>
            <a:xfrm>
              <a:off x="0" y="0"/>
              <a:ext cx="3065778" cy="936621"/>
            </a:xfrm>
            <a:custGeom>
              <a:avLst/>
              <a:gdLst/>
              <a:ahLst/>
              <a:cxnLst/>
              <a:rect l="l" t="t" r="r" b="b"/>
              <a:pathLst>
                <a:path w="3065778" h="936621">
                  <a:moveTo>
                    <a:pt x="50547" y="0"/>
                  </a:moveTo>
                  <a:lnTo>
                    <a:pt x="3015231" y="0"/>
                  </a:lnTo>
                  <a:cubicBezTo>
                    <a:pt x="3043148" y="0"/>
                    <a:pt x="3065778" y="22631"/>
                    <a:pt x="3065778" y="50547"/>
                  </a:cubicBezTo>
                  <a:lnTo>
                    <a:pt x="3065778" y="886074"/>
                  </a:lnTo>
                  <a:cubicBezTo>
                    <a:pt x="3065778" y="913990"/>
                    <a:pt x="3043148" y="936621"/>
                    <a:pt x="3015231" y="936621"/>
                  </a:cubicBezTo>
                  <a:lnTo>
                    <a:pt x="50547" y="936621"/>
                  </a:lnTo>
                  <a:cubicBezTo>
                    <a:pt x="22631" y="936621"/>
                    <a:pt x="0" y="913990"/>
                    <a:pt x="0" y="886074"/>
                  </a:cubicBezTo>
                  <a:lnTo>
                    <a:pt x="0" y="50547"/>
                  </a:lnTo>
                  <a:cubicBezTo>
                    <a:pt x="0" y="22631"/>
                    <a:pt x="22631" y="0"/>
                    <a:pt x="50547" y="0"/>
                  </a:cubicBezTo>
                  <a:close/>
                </a:path>
              </a:pathLst>
            </a:custGeom>
            <a:solidFill>
              <a:srgbClr val="F4F3E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2" name="TextBox 24">
              <a:extLst>
                <a:ext uri="{FF2B5EF4-FFF2-40B4-BE49-F238E27FC236}">
                  <a16:creationId xmlns:a16="http://schemas.microsoft.com/office/drawing/2014/main" id="{EAD76F0E-132F-BB84-F946-1B1A8E441AE0}"/>
                </a:ext>
              </a:extLst>
            </p:cNvPr>
            <p:cNvSpPr txBox="1"/>
            <p:nvPr/>
          </p:nvSpPr>
          <p:spPr>
            <a:xfrm>
              <a:off x="0" y="-38100"/>
              <a:ext cx="3065778" cy="974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2D2137BE-A400-F0DD-95A4-6EFCFE19C8B2}"/>
              </a:ext>
            </a:extLst>
          </p:cNvPr>
          <p:cNvGrpSpPr/>
          <p:nvPr/>
        </p:nvGrpSpPr>
        <p:grpSpPr>
          <a:xfrm>
            <a:off x="425083" y="1944213"/>
            <a:ext cx="3359779" cy="578645"/>
            <a:chOff x="0" y="0"/>
            <a:chExt cx="1327320" cy="228600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30DF44BD-9325-6590-C713-5C1ABBB44763}"/>
                </a:ext>
              </a:extLst>
            </p:cNvPr>
            <p:cNvSpPr/>
            <p:nvPr/>
          </p:nvSpPr>
          <p:spPr>
            <a:xfrm>
              <a:off x="0" y="0"/>
              <a:ext cx="1327320" cy="228600"/>
            </a:xfrm>
            <a:custGeom>
              <a:avLst/>
              <a:gdLst/>
              <a:ahLst/>
              <a:cxnLst/>
              <a:rect l="l" t="t" r="r" b="b"/>
              <a:pathLst>
                <a:path w="1327320" h="228600">
                  <a:moveTo>
                    <a:pt x="84491" y="0"/>
                  </a:moveTo>
                  <a:lnTo>
                    <a:pt x="1242829" y="0"/>
                  </a:lnTo>
                  <a:cubicBezTo>
                    <a:pt x="1289492" y="0"/>
                    <a:pt x="1327320" y="37828"/>
                    <a:pt x="1327320" y="84491"/>
                  </a:cubicBezTo>
                  <a:lnTo>
                    <a:pt x="1327320" y="144109"/>
                  </a:lnTo>
                  <a:cubicBezTo>
                    <a:pt x="1327320" y="190772"/>
                    <a:pt x="1289492" y="228600"/>
                    <a:pt x="1242829" y="228600"/>
                  </a:cubicBezTo>
                  <a:lnTo>
                    <a:pt x="84491" y="228600"/>
                  </a:lnTo>
                  <a:cubicBezTo>
                    <a:pt x="37828" y="228600"/>
                    <a:pt x="0" y="190772"/>
                    <a:pt x="0" y="144109"/>
                  </a:cubicBezTo>
                  <a:lnTo>
                    <a:pt x="0" y="84491"/>
                  </a:lnTo>
                  <a:cubicBezTo>
                    <a:pt x="0" y="37828"/>
                    <a:pt x="37828" y="0"/>
                    <a:pt x="84491" y="0"/>
                  </a:cubicBezTo>
                  <a:close/>
                </a:path>
              </a:pathLst>
            </a:custGeom>
            <a:solidFill>
              <a:srgbClr val="F3630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5" name="TextBox 27">
              <a:extLst>
                <a:ext uri="{FF2B5EF4-FFF2-40B4-BE49-F238E27FC236}">
                  <a16:creationId xmlns:a16="http://schemas.microsoft.com/office/drawing/2014/main" id="{CA012E25-50F4-B765-F0A7-DF6A39742066}"/>
                </a:ext>
              </a:extLst>
            </p:cNvPr>
            <p:cNvSpPr txBox="1"/>
            <p:nvPr/>
          </p:nvSpPr>
          <p:spPr>
            <a:xfrm>
              <a:off x="0" y="-38100"/>
              <a:ext cx="1327320" cy="266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28">
            <a:extLst>
              <a:ext uri="{FF2B5EF4-FFF2-40B4-BE49-F238E27FC236}">
                <a16:creationId xmlns:a16="http://schemas.microsoft.com/office/drawing/2014/main" id="{0A4BD565-09BF-634E-745D-165E3B87D7EF}"/>
              </a:ext>
            </a:extLst>
          </p:cNvPr>
          <p:cNvGrpSpPr/>
          <p:nvPr/>
        </p:nvGrpSpPr>
        <p:grpSpPr>
          <a:xfrm>
            <a:off x="439385" y="4435684"/>
            <a:ext cx="4413067" cy="578645"/>
            <a:chOff x="0" y="0"/>
            <a:chExt cx="1743434" cy="228600"/>
          </a:xfrm>
        </p:grpSpPr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F74F50B6-38E4-899C-FD63-B4DFFC13CF50}"/>
                </a:ext>
              </a:extLst>
            </p:cNvPr>
            <p:cNvSpPr/>
            <p:nvPr/>
          </p:nvSpPr>
          <p:spPr>
            <a:xfrm>
              <a:off x="0" y="0"/>
              <a:ext cx="1743434" cy="228600"/>
            </a:xfrm>
            <a:custGeom>
              <a:avLst/>
              <a:gdLst/>
              <a:ahLst/>
              <a:cxnLst/>
              <a:rect l="l" t="t" r="r" b="b"/>
              <a:pathLst>
                <a:path w="1743434" h="228600">
                  <a:moveTo>
                    <a:pt x="64325" y="0"/>
                  </a:moveTo>
                  <a:lnTo>
                    <a:pt x="1679109" y="0"/>
                  </a:lnTo>
                  <a:cubicBezTo>
                    <a:pt x="1696169" y="0"/>
                    <a:pt x="1712530" y="6777"/>
                    <a:pt x="1724594" y="18840"/>
                  </a:cubicBezTo>
                  <a:cubicBezTo>
                    <a:pt x="1736657" y="30904"/>
                    <a:pt x="1743434" y="47265"/>
                    <a:pt x="1743434" y="64325"/>
                  </a:cubicBezTo>
                  <a:lnTo>
                    <a:pt x="1743434" y="164275"/>
                  </a:lnTo>
                  <a:cubicBezTo>
                    <a:pt x="1743434" y="181335"/>
                    <a:pt x="1736657" y="197697"/>
                    <a:pt x="1724594" y="209760"/>
                  </a:cubicBezTo>
                  <a:cubicBezTo>
                    <a:pt x="1712530" y="221823"/>
                    <a:pt x="1696169" y="228600"/>
                    <a:pt x="1679109" y="228600"/>
                  </a:cubicBezTo>
                  <a:lnTo>
                    <a:pt x="64325" y="228600"/>
                  </a:lnTo>
                  <a:cubicBezTo>
                    <a:pt x="47265" y="228600"/>
                    <a:pt x="30904" y="221823"/>
                    <a:pt x="18840" y="209760"/>
                  </a:cubicBezTo>
                  <a:cubicBezTo>
                    <a:pt x="6777" y="197697"/>
                    <a:pt x="0" y="181335"/>
                    <a:pt x="0" y="164275"/>
                  </a:cubicBezTo>
                  <a:lnTo>
                    <a:pt x="0" y="64325"/>
                  </a:lnTo>
                  <a:cubicBezTo>
                    <a:pt x="0" y="47265"/>
                    <a:pt x="6777" y="30904"/>
                    <a:pt x="18840" y="18840"/>
                  </a:cubicBezTo>
                  <a:cubicBezTo>
                    <a:pt x="30904" y="6777"/>
                    <a:pt x="47265" y="0"/>
                    <a:pt x="64325" y="0"/>
                  </a:cubicBezTo>
                  <a:close/>
                </a:path>
              </a:pathLst>
            </a:custGeom>
            <a:solidFill>
              <a:srgbClr val="F3630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1652C943-CF40-6A15-F183-8BF75392E6D9}"/>
                </a:ext>
              </a:extLst>
            </p:cNvPr>
            <p:cNvSpPr txBox="1"/>
            <p:nvPr/>
          </p:nvSpPr>
          <p:spPr>
            <a:xfrm>
              <a:off x="0" y="-38100"/>
              <a:ext cx="1743434" cy="266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9" name="Group 31">
            <a:extLst>
              <a:ext uri="{FF2B5EF4-FFF2-40B4-BE49-F238E27FC236}">
                <a16:creationId xmlns:a16="http://schemas.microsoft.com/office/drawing/2014/main" id="{708908ED-89B6-B7AB-4A7F-3EC9422A0B01}"/>
              </a:ext>
            </a:extLst>
          </p:cNvPr>
          <p:cNvGrpSpPr/>
          <p:nvPr/>
        </p:nvGrpSpPr>
        <p:grpSpPr>
          <a:xfrm>
            <a:off x="4066321" y="1944213"/>
            <a:ext cx="7760251" cy="578645"/>
            <a:chOff x="0" y="0"/>
            <a:chExt cx="3065778" cy="228600"/>
          </a:xfrm>
        </p:grpSpPr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99A9E34C-C28B-AE66-E3F8-6B1AF78349BA}"/>
                </a:ext>
              </a:extLst>
            </p:cNvPr>
            <p:cNvSpPr/>
            <p:nvPr/>
          </p:nvSpPr>
          <p:spPr>
            <a:xfrm>
              <a:off x="0" y="0"/>
              <a:ext cx="3065778" cy="228600"/>
            </a:xfrm>
            <a:custGeom>
              <a:avLst/>
              <a:gdLst/>
              <a:ahLst/>
              <a:cxnLst/>
              <a:rect l="l" t="t" r="r" b="b"/>
              <a:pathLst>
                <a:path w="3065778" h="228600">
                  <a:moveTo>
                    <a:pt x="36580" y="0"/>
                  </a:moveTo>
                  <a:lnTo>
                    <a:pt x="3029198" y="0"/>
                  </a:lnTo>
                  <a:cubicBezTo>
                    <a:pt x="3038900" y="0"/>
                    <a:pt x="3048204" y="3854"/>
                    <a:pt x="3055064" y="10714"/>
                  </a:cubicBezTo>
                  <a:cubicBezTo>
                    <a:pt x="3061924" y="17574"/>
                    <a:pt x="3065778" y="26878"/>
                    <a:pt x="3065778" y="36580"/>
                  </a:cubicBezTo>
                  <a:lnTo>
                    <a:pt x="3065778" y="192020"/>
                  </a:lnTo>
                  <a:cubicBezTo>
                    <a:pt x="3065778" y="201722"/>
                    <a:pt x="3061924" y="211026"/>
                    <a:pt x="3055064" y="217886"/>
                  </a:cubicBezTo>
                  <a:cubicBezTo>
                    <a:pt x="3048204" y="224746"/>
                    <a:pt x="3038900" y="228600"/>
                    <a:pt x="3029198" y="228600"/>
                  </a:cubicBezTo>
                  <a:lnTo>
                    <a:pt x="36580" y="228600"/>
                  </a:lnTo>
                  <a:cubicBezTo>
                    <a:pt x="26878" y="228600"/>
                    <a:pt x="17574" y="224746"/>
                    <a:pt x="10714" y="217886"/>
                  </a:cubicBezTo>
                  <a:cubicBezTo>
                    <a:pt x="3854" y="211026"/>
                    <a:pt x="0" y="201722"/>
                    <a:pt x="0" y="192020"/>
                  </a:cubicBezTo>
                  <a:lnTo>
                    <a:pt x="0" y="36580"/>
                  </a:lnTo>
                  <a:cubicBezTo>
                    <a:pt x="0" y="26878"/>
                    <a:pt x="3854" y="17574"/>
                    <a:pt x="10714" y="10714"/>
                  </a:cubicBezTo>
                  <a:cubicBezTo>
                    <a:pt x="17574" y="3854"/>
                    <a:pt x="26878" y="0"/>
                    <a:pt x="36580" y="0"/>
                  </a:cubicBezTo>
                  <a:close/>
                </a:path>
              </a:pathLst>
            </a:custGeom>
            <a:solidFill>
              <a:srgbClr val="F3630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21" name="TextBox 33">
              <a:extLst>
                <a:ext uri="{FF2B5EF4-FFF2-40B4-BE49-F238E27FC236}">
                  <a16:creationId xmlns:a16="http://schemas.microsoft.com/office/drawing/2014/main" id="{3620D9D4-DE2B-7A4B-55B6-3B9AE12B1D77}"/>
                </a:ext>
              </a:extLst>
            </p:cNvPr>
            <p:cNvSpPr txBox="1"/>
            <p:nvPr/>
          </p:nvSpPr>
          <p:spPr>
            <a:xfrm>
              <a:off x="0" y="-38100"/>
              <a:ext cx="3065778" cy="266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2" name="Group 34">
            <a:extLst>
              <a:ext uri="{FF2B5EF4-FFF2-40B4-BE49-F238E27FC236}">
                <a16:creationId xmlns:a16="http://schemas.microsoft.com/office/drawing/2014/main" id="{D8E6AC1A-FE3F-4A37-DB60-D3C949B449A8}"/>
              </a:ext>
            </a:extLst>
          </p:cNvPr>
          <p:cNvGrpSpPr/>
          <p:nvPr/>
        </p:nvGrpSpPr>
        <p:grpSpPr>
          <a:xfrm>
            <a:off x="396478" y="1944213"/>
            <a:ext cx="578645" cy="578645"/>
            <a:chOff x="0" y="0"/>
            <a:chExt cx="812800" cy="812800"/>
          </a:xfrm>
        </p:grpSpPr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BB659E78-B47E-9C50-D931-8E84DDCD9E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053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12390C6D-68D5-05EF-0DCE-9D7ED5B021C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5" name="Group 37">
            <a:extLst>
              <a:ext uri="{FF2B5EF4-FFF2-40B4-BE49-F238E27FC236}">
                <a16:creationId xmlns:a16="http://schemas.microsoft.com/office/drawing/2014/main" id="{8FA8757E-FE29-AE86-192A-398378D2A581}"/>
              </a:ext>
            </a:extLst>
          </p:cNvPr>
          <p:cNvGrpSpPr/>
          <p:nvPr/>
        </p:nvGrpSpPr>
        <p:grpSpPr>
          <a:xfrm>
            <a:off x="410780" y="4435684"/>
            <a:ext cx="578645" cy="578645"/>
            <a:chOff x="0" y="0"/>
            <a:chExt cx="812800" cy="812800"/>
          </a:xfrm>
        </p:grpSpPr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EE1DFBD1-C533-F202-464C-CD58B2592D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053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27" name="TextBox 39">
              <a:extLst>
                <a:ext uri="{FF2B5EF4-FFF2-40B4-BE49-F238E27FC236}">
                  <a16:creationId xmlns:a16="http://schemas.microsoft.com/office/drawing/2014/main" id="{B0E951E4-68B7-2BDB-89F3-A4CEE1AE7CB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8" name="Group 40">
            <a:extLst>
              <a:ext uri="{FF2B5EF4-FFF2-40B4-BE49-F238E27FC236}">
                <a16:creationId xmlns:a16="http://schemas.microsoft.com/office/drawing/2014/main" id="{69787BA0-AC7A-820D-0533-738C77BBE43D}"/>
              </a:ext>
            </a:extLst>
          </p:cNvPr>
          <p:cNvGrpSpPr/>
          <p:nvPr/>
        </p:nvGrpSpPr>
        <p:grpSpPr>
          <a:xfrm>
            <a:off x="4037717" y="1944213"/>
            <a:ext cx="578645" cy="578645"/>
            <a:chOff x="0" y="0"/>
            <a:chExt cx="812800" cy="812800"/>
          </a:xfrm>
        </p:grpSpPr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56CB8FF6-5D05-DE0F-8AE4-65085FDA48C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053F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30" name="TextBox 42">
              <a:extLst>
                <a:ext uri="{FF2B5EF4-FFF2-40B4-BE49-F238E27FC236}">
                  <a16:creationId xmlns:a16="http://schemas.microsoft.com/office/drawing/2014/main" id="{E00D8C78-1CD8-9D46-F1B2-E07387487EC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1" name="TextBox 43">
            <a:extLst>
              <a:ext uri="{FF2B5EF4-FFF2-40B4-BE49-F238E27FC236}">
                <a16:creationId xmlns:a16="http://schemas.microsoft.com/office/drawing/2014/main" id="{747CF242-2DEF-C694-7195-EC0652300871}"/>
              </a:ext>
            </a:extLst>
          </p:cNvPr>
          <p:cNvSpPr txBox="1"/>
          <p:nvPr/>
        </p:nvSpPr>
        <p:spPr>
          <a:xfrm>
            <a:off x="420790" y="2087485"/>
            <a:ext cx="510778" cy="28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32" name="TextBox 44">
            <a:extLst>
              <a:ext uri="{FF2B5EF4-FFF2-40B4-BE49-F238E27FC236}">
                <a16:creationId xmlns:a16="http://schemas.microsoft.com/office/drawing/2014/main" id="{BACE0548-547E-D130-8795-7CB0B95CC8DC}"/>
              </a:ext>
            </a:extLst>
          </p:cNvPr>
          <p:cNvSpPr txBox="1"/>
          <p:nvPr/>
        </p:nvSpPr>
        <p:spPr>
          <a:xfrm>
            <a:off x="435092" y="4578956"/>
            <a:ext cx="510778" cy="28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03</a:t>
            </a:r>
          </a:p>
        </p:txBody>
      </p:sp>
      <p:sp>
        <p:nvSpPr>
          <p:cNvPr id="33" name="TextBox 45">
            <a:extLst>
              <a:ext uri="{FF2B5EF4-FFF2-40B4-BE49-F238E27FC236}">
                <a16:creationId xmlns:a16="http://schemas.microsoft.com/office/drawing/2014/main" id="{EEC85B1C-7A8C-9E27-25F0-E6C8DED90483}"/>
              </a:ext>
            </a:extLst>
          </p:cNvPr>
          <p:cNvSpPr txBox="1"/>
          <p:nvPr/>
        </p:nvSpPr>
        <p:spPr>
          <a:xfrm>
            <a:off x="4071650" y="2109313"/>
            <a:ext cx="510778" cy="28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02</a:t>
            </a:r>
          </a:p>
        </p:txBody>
      </p:sp>
      <p:sp>
        <p:nvSpPr>
          <p:cNvPr id="34" name="TextBox 46">
            <a:extLst>
              <a:ext uri="{FF2B5EF4-FFF2-40B4-BE49-F238E27FC236}">
                <a16:creationId xmlns:a16="http://schemas.microsoft.com/office/drawing/2014/main" id="{93658C5E-D9F5-85D7-11CC-BAFE1D47EE27}"/>
              </a:ext>
            </a:extLst>
          </p:cNvPr>
          <p:cNvSpPr txBox="1"/>
          <p:nvPr/>
        </p:nvSpPr>
        <p:spPr>
          <a:xfrm>
            <a:off x="685800" y="2074785"/>
            <a:ext cx="300320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7"/>
              </a:lnSpc>
            </a:pPr>
            <a:r>
              <a:rPr lang="en-US" sz="1856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Aset Daerah (BMD):</a:t>
            </a:r>
          </a:p>
        </p:txBody>
      </p:sp>
      <p:sp>
        <p:nvSpPr>
          <p:cNvPr id="35" name="TextBox 47">
            <a:extLst>
              <a:ext uri="{FF2B5EF4-FFF2-40B4-BE49-F238E27FC236}">
                <a16:creationId xmlns:a16="http://schemas.microsoft.com/office/drawing/2014/main" id="{BADD8AD9-731A-AA43-A783-E785A2744575}"/>
              </a:ext>
            </a:extLst>
          </p:cNvPr>
          <p:cNvSpPr txBox="1"/>
          <p:nvPr/>
        </p:nvSpPr>
        <p:spPr>
          <a:xfrm>
            <a:off x="1068450" y="4566256"/>
            <a:ext cx="300320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7"/>
              </a:lnSpc>
            </a:pPr>
            <a:r>
              <a:rPr lang="en-US" sz="1856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Tantangan di Lapangan: </a:t>
            </a:r>
          </a:p>
        </p:txBody>
      </p:sp>
      <p:sp>
        <p:nvSpPr>
          <p:cNvPr id="36" name="TextBox 48">
            <a:extLst>
              <a:ext uri="{FF2B5EF4-FFF2-40B4-BE49-F238E27FC236}">
                <a16:creationId xmlns:a16="http://schemas.microsoft.com/office/drawing/2014/main" id="{69DB2BF7-2E1B-9C32-3E70-E479130C9CDC}"/>
              </a:ext>
            </a:extLst>
          </p:cNvPr>
          <p:cNvSpPr txBox="1"/>
          <p:nvPr/>
        </p:nvSpPr>
        <p:spPr>
          <a:xfrm>
            <a:off x="4737011" y="1964057"/>
            <a:ext cx="700245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</a:pPr>
            <a:r>
              <a:rPr lang="en-US" sz="1856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Permendagri 19/2016 sebagaimana telah diubah dengan Permendagri 7/2024  (Bab Pemanfaatan dan Bab Penilaian): </a:t>
            </a:r>
          </a:p>
        </p:txBody>
      </p:sp>
      <p:sp>
        <p:nvSpPr>
          <p:cNvPr id="37" name="TextBox 49">
            <a:extLst>
              <a:ext uri="{FF2B5EF4-FFF2-40B4-BE49-F238E27FC236}">
                <a16:creationId xmlns:a16="http://schemas.microsoft.com/office/drawing/2014/main" id="{4A18E9F8-5FA7-5D13-E85C-04209BDC0C88}"/>
              </a:ext>
            </a:extLst>
          </p:cNvPr>
          <p:cNvSpPr txBox="1"/>
          <p:nvPr/>
        </p:nvSpPr>
        <p:spPr>
          <a:xfrm>
            <a:off x="596656" y="2640952"/>
            <a:ext cx="3181489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Bukan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hanya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aset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tidur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tapi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potensi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besar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menghasilkan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PAD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melalui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kerjasama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pemanfaatan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(Sewa, KSP, BGS/BSG, KSPI).</a:t>
            </a:r>
          </a:p>
        </p:txBody>
      </p:sp>
      <p:sp>
        <p:nvSpPr>
          <p:cNvPr id="38" name="TextBox 50">
            <a:extLst>
              <a:ext uri="{FF2B5EF4-FFF2-40B4-BE49-F238E27FC236}">
                <a16:creationId xmlns:a16="http://schemas.microsoft.com/office/drawing/2014/main" id="{8E5827F8-3FA8-6A29-9F05-85A3981E4D05}"/>
              </a:ext>
            </a:extLst>
          </p:cNvPr>
          <p:cNvSpPr txBox="1"/>
          <p:nvPr/>
        </p:nvSpPr>
        <p:spPr>
          <a:xfrm>
            <a:off x="610958" y="5132423"/>
            <a:ext cx="1057802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7" lvl="1" indent="-172729">
              <a:lnSpc>
                <a:spcPts val="1919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Nilai BMD di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neraca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sering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tidak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mencerminkan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nilai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wajar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terkini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marL="345457" lvl="1" indent="-172729">
              <a:lnSpc>
                <a:spcPts val="1919"/>
              </a:lnSpc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Keraguan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Pemda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bermitra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karena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ketidakpastian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nilai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-&gt; Aset </a:t>
            </a:r>
            <a:r>
              <a:rPr lang="en-US" sz="1600" i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idle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marL="345457" lvl="1" indent="-172729">
              <a:lnSpc>
                <a:spcPts val="1919"/>
              </a:lnSpc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Risiko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hukum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jika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nilai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wajar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yang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digunakan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sebagai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dasar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kerjasama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pemanfaatan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tidak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proper &amp;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akuntabel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karena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berpotensi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menimbulkan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kerugian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daerah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39" name="TextBox 51">
            <a:extLst>
              <a:ext uri="{FF2B5EF4-FFF2-40B4-BE49-F238E27FC236}">
                <a16:creationId xmlns:a16="http://schemas.microsoft.com/office/drawing/2014/main" id="{CDF7CF87-2599-6CA5-27C1-28DA251DF92C}"/>
              </a:ext>
            </a:extLst>
          </p:cNvPr>
          <p:cNvSpPr txBox="1"/>
          <p:nvPr/>
        </p:nvSpPr>
        <p:spPr>
          <a:xfrm>
            <a:off x="4237895" y="2640952"/>
            <a:ext cx="738092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7" lvl="1" indent="-172729">
              <a:lnSpc>
                <a:spcPts val="1919"/>
              </a:lnSpc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SYARAT MUTLAK Kerjasama </a:t>
            </a:r>
            <a:r>
              <a:rPr lang="en-US" sz="16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Pemanfaatan</a:t>
            </a:r>
            <a:r>
              <a:rPr lang="en-US" sz="1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: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Harus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dilakukan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PENILAIAN ASET (Pasal 137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untuk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Sewa, 201 (1)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untuk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KSP, Pasal 232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ayat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(2)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untuk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BGS/BSG,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serta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Pasal 326 yang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mengatur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khusus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tentang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Penilai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). </a:t>
            </a:r>
          </a:p>
          <a:p>
            <a:pPr marL="345457" lvl="1" indent="-172729">
              <a:lnSpc>
                <a:spcPts val="1919"/>
              </a:lnSpc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Tujuan </a:t>
            </a:r>
            <a:r>
              <a:rPr lang="en-US" sz="16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Penilaian</a:t>
            </a:r>
            <a:r>
              <a:rPr lang="en-US" sz="1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Menentukan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Nilai Wajar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sebagai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dasar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perhitungan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kontribusi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tetap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/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pembagian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keuntungan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nilai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sewa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yang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adil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&amp; </a:t>
            </a:r>
            <a:r>
              <a:rPr lang="en-US" sz="16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akuntabel</a:t>
            </a:r>
            <a:r>
              <a:rPr lang="en-US" sz="16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>
              <a:lnSpc>
                <a:spcPts val="1919"/>
              </a:lnSpc>
            </a:pPr>
            <a:endParaRPr lang="en-US" sz="16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046746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175810"/>
            <a:chOff x="0" y="0"/>
            <a:chExt cx="1355996" cy="19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55996" cy="19554"/>
            </a:xfrm>
            <a:custGeom>
              <a:avLst/>
              <a:gdLst/>
              <a:ahLst/>
              <a:cxnLst/>
              <a:rect l="l" t="t" r="r" b="b"/>
              <a:pathLst>
                <a:path w="1355996" h="19554">
                  <a:moveTo>
                    <a:pt x="0" y="0"/>
                  </a:moveTo>
                  <a:lnTo>
                    <a:pt x="1355996" y="0"/>
                  </a:lnTo>
                  <a:lnTo>
                    <a:pt x="1355996" y="19554"/>
                  </a:lnTo>
                  <a:lnTo>
                    <a:pt x="0" y="19554"/>
                  </a:lnTo>
                  <a:close/>
                </a:path>
              </a:pathLst>
            </a:custGeom>
            <a:gradFill rotWithShape="1">
              <a:gsLst>
                <a:gs pos="0">
                  <a:srgbClr val="063866">
                    <a:alpha val="100000"/>
                  </a:srgbClr>
                </a:gs>
                <a:gs pos="100000">
                  <a:srgbClr val="2A62A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55996" cy="57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26617" y="-634322"/>
            <a:ext cx="4550831" cy="1444455"/>
            <a:chOff x="0" y="0"/>
            <a:chExt cx="9101662" cy="2888910"/>
          </a:xfrm>
        </p:grpSpPr>
        <p:grpSp>
          <p:nvGrpSpPr>
            <p:cNvPr id="7" name="Group 7"/>
            <p:cNvGrpSpPr/>
            <p:nvPr/>
          </p:nvGrpSpPr>
          <p:grpSpPr>
            <a:xfrm rot="-10800000">
              <a:off x="128338" y="425171"/>
              <a:ext cx="8973323" cy="2463739"/>
              <a:chOff x="0" y="0"/>
              <a:chExt cx="1772508" cy="4866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72508" cy="486664"/>
              </a:xfrm>
              <a:custGeom>
                <a:avLst/>
                <a:gdLst/>
                <a:ahLst/>
                <a:cxnLst/>
                <a:rect l="l" t="t" r="r" b="b"/>
                <a:pathLst>
                  <a:path w="1772508" h="486664">
                    <a:moveTo>
                      <a:pt x="886254" y="0"/>
                    </a:moveTo>
                    <a:lnTo>
                      <a:pt x="1772508" y="486664"/>
                    </a:lnTo>
                    <a:lnTo>
                      <a:pt x="0" y="486664"/>
                    </a:lnTo>
                    <a:lnTo>
                      <a:pt x="886254" y="0"/>
                    </a:lnTo>
                    <a:close/>
                  </a:path>
                </a:pathLst>
              </a:custGeom>
              <a:solidFill>
                <a:srgbClr val="DCD13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276954" y="187851"/>
                <a:ext cx="1218599" cy="2640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0" y="0"/>
              <a:ext cx="8973323" cy="2463739"/>
              <a:chOff x="0" y="0"/>
              <a:chExt cx="1772508" cy="48666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72508" cy="486664"/>
              </a:xfrm>
              <a:custGeom>
                <a:avLst/>
                <a:gdLst/>
                <a:ahLst/>
                <a:cxnLst/>
                <a:rect l="l" t="t" r="r" b="b"/>
                <a:pathLst>
                  <a:path w="1772508" h="486664">
                    <a:moveTo>
                      <a:pt x="886254" y="0"/>
                    </a:moveTo>
                    <a:lnTo>
                      <a:pt x="1772508" y="486664"/>
                    </a:lnTo>
                    <a:lnTo>
                      <a:pt x="0" y="486664"/>
                    </a:lnTo>
                    <a:lnTo>
                      <a:pt x="886254" y="0"/>
                    </a:lnTo>
                    <a:close/>
                  </a:path>
                </a:pathLst>
              </a:custGeom>
              <a:solidFill>
                <a:srgbClr val="9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76954" y="187851"/>
                <a:ext cx="1218599" cy="2640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111796" y="288728"/>
            <a:ext cx="366536" cy="472442"/>
          </a:xfrm>
          <a:custGeom>
            <a:avLst/>
            <a:gdLst/>
            <a:ahLst/>
            <a:cxnLst/>
            <a:rect l="l" t="t" r="r" b="b"/>
            <a:pathLst>
              <a:path w="549804" h="708663">
                <a:moveTo>
                  <a:pt x="0" y="0"/>
                </a:moveTo>
                <a:lnTo>
                  <a:pt x="549804" y="0"/>
                </a:lnTo>
                <a:lnTo>
                  <a:pt x="549804" y="708663"/>
                </a:lnTo>
                <a:lnTo>
                  <a:pt x="0" y="708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1824" y="320623"/>
            <a:ext cx="2060341" cy="32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93"/>
              </a:lnSpc>
            </a:pPr>
            <a:r>
              <a:rPr lang="en-US" sz="995" b="1" spc="17">
                <a:solidFill>
                  <a:srgbClr val="29262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KEMENTERIAN DALAM NEGERI</a:t>
            </a:r>
          </a:p>
          <a:p>
            <a:pPr algn="just">
              <a:lnSpc>
                <a:spcPts val="1293"/>
              </a:lnSpc>
              <a:spcBef>
                <a:spcPct val="0"/>
              </a:spcBef>
            </a:pPr>
            <a:r>
              <a:rPr lang="en-US" sz="995" b="1" spc="17">
                <a:solidFill>
                  <a:srgbClr val="29262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REPUBLIK INDONESIA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170171" y="6691358"/>
            <a:ext cx="6077594" cy="175810"/>
            <a:chOff x="0" y="0"/>
            <a:chExt cx="675951" cy="195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5951" cy="19554"/>
            </a:xfrm>
            <a:custGeom>
              <a:avLst/>
              <a:gdLst/>
              <a:ahLst/>
              <a:cxnLst/>
              <a:rect l="l" t="t" r="r" b="b"/>
              <a:pathLst>
                <a:path w="675951" h="19554">
                  <a:moveTo>
                    <a:pt x="0" y="0"/>
                  </a:moveTo>
                  <a:lnTo>
                    <a:pt x="675951" y="0"/>
                  </a:lnTo>
                  <a:lnTo>
                    <a:pt x="675951" y="19554"/>
                  </a:lnTo>
                  <a:lnTo>
                    <a:pt x="0" y="19554"/>
                  </a:lnTo>
                  <a:close/>
                </a:path>
              </a:pathLst>
            </a:custGeom>
            <a:solidFill>
              <a:srgbClr val="6C9F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75951" cy="57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6691358"/>
            <a:ext cx="6170171" cy="175810"/>
            <a:chOff x="0" y="0"/>
            <a:chExt cx="686247" cy="195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86247" cy="19554"/>
            </a:xfrm>
            <a:custGeom>
              <a:avLst/>
              <a:gdLst/>
              <a:ahLst/>
              <a:cxnLst/>
              <a:rect l="l" t="t" r="r" b="b"/>
              <a:pathLst>
                <a:path w="686247" h="19554">
                  <a:moveTo>
                    <a:pt x="0" y="0"/>
                  </a:moveTo>
                  <a:lnTo>
                    <a:pt x="686247" y="0"/>
                  </a:lnTo>
                  <a:lnTo>
                    <a:pt x="686247" y="19554"/>
                  </a:lnTo>
                  <a:lnTo>
                    <a:pt x="0" y="19554"/>
                  </a:lnTo>
                  <a:close/>
                </a:path>
              </a:pathLst>
            </a:custGeom>
            <a:solidFill>
              <a:srgbClr val="2135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86247" cy="57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-973007" y="5969130"/>
            <a:ext cx="4550831" cy="1444455"/>
            <a:chOff x="0" y="0"/>
            <a:chExt cx="9101662" cy="2888910"/>
          </a:xfrm>
        </p:grpSpPr>
        <p:grpSp>
          <p:nvGrpSpPr>
            <p:cNvPr id="22" name="Group 22"/>
            <p:cNvGrpSpPr/>
            <p:nvPr/>
          </p:nvGrpSpPr>
          <p:grpSpPr>
            <a:xfrm rot="-10800000">
              <a:off x="128338" y="425171"/>
              <a:ext cx="8973323" cy="2463739"/>
              <a:chOff x="0" y="0"/>
              <a:chExt cx="1772508" cy="48666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72508" cy="486664"/>
              </a:xfrm>
              <a:custGeom>
                <a:avLst/>
                <a:gdLst/>
                <a:ahLst/>
                <a:cxnLst/>
                <a:rect l="l" t="t" r="r" b="b"/>
                <a:pathLst>
                  <a:path w="1772508" h="486664">
                    <a:moveTo>
                      <a:pt x="886254" y="0"/>
                    </a:moveTo>
                    <a:lnTo>
                      <a:pt x="1772508" y="486664"/>
                    </a:lnTo>
                    <a:lnTo>
                      <a:pt x="0" y="486664"/>
                    </a:lnTo>
                    <a:lnTo>
                      <a:pt x="886254" y="0"/>
                    </a:lnTo>
                    <a:close/>
                  </a:path>
                </a:pathLst>
              </a:custGeom>
              <a:solidFill>
                <a:srgbClr val="DCD13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276954" y="187851"/>
                <a:ext cx="1218599" cy="2640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-10800000">
              <a:off x="0" y="0"/>
              <a:ext cx="8973323" cy="2463739"/>
              <a:chOff x="0" y="0"/>
              <a:chExt cx="1772508" cy="48666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772508" cy="486664"/>
              </a:xfrm>
              <a:custGeom>
                <a:avLst/>
                <a:gdLst/>
                <a:ahLst/>
                <a:cxnLst/>
                <a:rect l="l" t="t" r="r" b="b"/>
                <a:pathLst>
                  <a:path w="1772508" h="486664">
                    <a:moveTo>
                      <a:pt x="886254" y="0"/>
                    </a:moveTo>
                    <a:lnTo>
                      <a:pt x="1772508" y="486664"/>
                    </a:lnTo>
                    <a:lnTo>
                      <a:pt x="0" y="486664"/>
                    </a:lnTo>
                    <a:lnTo>
                      <a:pt x="886254" y="0"/>
                    </a:lnTo>
                    <a:close/>
                  </a:path>
                </a:pathLst>
              </a:custGeom>
              <a:solidFill>
                <a:srgbClr val="9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276954" y="187851"/>
                <a:ext cx="1218599" cy="2640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28" name="Freeform 28"/>
          <p:cNvSpPr/>
          <p:nvPr/>
        </p:nvSpPr>
        <p:spPr>
          <a:xfrm>
            <a:off x="10840198" y="6325274"/>
            <a:ext cx="1228291" cy="483640"/>
          </a:xfrm>
          <a:custGeom>
            <a:avLst/>
            <a:gdLst/>
            <a:ahLst/>
            <a:cxnLst/>
            <a:rect l="l" t="t" r="r" b="b"/>
            <a:pathLst>
              <a:path w="1842437" h="725460">
                <a:moveTo>
                  <a:pt x="0" y="0"/>
                </a:moveTo>
                <a:lnTo>
                  <a:pt x="1842437" y="0"/>
                </a:lnTo>
                <a:lnTo>
                  <a:pt x="1842437" y="725460"/>
                </a:lnTo>
                <a:lnTo>
                  <a:pt x="0" y="725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2270619" y="2011707"/>
            <a:ext cx="2614411" cy="2834587"/>
          </a:xfrm>
          <a:custGeom>
            <a:avLst/>
            <a:gdLst/>
            <a:ahLst/>
            <a:cxnLst/>
            <a:rect l="l" t="t" r="r" b="b"/>
            <a:pathLst>
              <a:path w="3921617" h="4251880">
                <a:moveTo>
                  <a:pt x="0" y="0"/>
                </a:moveTo>
                <a:lnTo>
                  <a:pt x="3921617" y="0"/>
                </a:lnTo>
                <a:lnTo>
                  <a:pt x="3921617" y="4251880"/>
                </a:lnTo>
                <a:lnTo>
                  <a:pt x="0" y="425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5216447" y="2652826"/>
            <a:ext cx="6289753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5"/>
              </a:lnSpc>
            </a:pPr>
            <a:r>
              <a:rPr lang="en-US" sz="5045" b="1" spc="252">
                <a:solidFill>
                  <a:srgbClr val="9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SEKIAN DAN </a:t>
            </a:r>
            <a:r>
              <a:rPr lang="en-US" sz="5045" b="1" spc="252">
                <a:solidFill>
                  <a:srgbClr val="29262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TERIMA KASIH!</a:t>
            </a:r>
          </a:p>
        </p:txBody>
      </p:sp>
      <p:sp>
        <p:nvSpPr>
          <p:cNvPr id="33" name="AutoShape 33"/>
          <p:cNvSpPr/>
          <p:nvPr/>
        </p:nvSpPr>
        <p:spPr>
          <a:xfrm flipH="1">
            <a:off x="5216507" y="4160174"/>
            <a:ext cx="6404820" cy="13404"/>
          </a:xfrm>
          <a:prstGeom prst="line">
            <a:avLst/>
          </a:prstGeom>
          <a:ln w="57150" cap="flat">
            <a:solidFill>
              <a:srgbClr val="0208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BA6A022-0DB0-1ACD-C052-37228F1E2FF5}"/>
              </a:ext>
            </a:extLst>
          </p:cNvPr>
          <p:cNvGrpSpPr/>
          <p:nvPr/>
        </p:nvGrpSpPr>
        <p:grpSpPr>
          <a:xfrm>
            <a:off x="6289646" y="4134607"/>
            <a:ext cx="4258541" cy="90661"/>
            <a:chOff x="6289646" y="4120520"/>
            <a:chExt cx="4258541" cy="90661"/>
          </a:xfrm>
        </p:grpSpPr>
        <p:grpSp>
          <p:nvGrpSpPr>
            <p:cNvPr id="34" name="Group 34"/>
            <p:cNvGrpSpPr/>
            <p:nvPr/>
          </p:nvGrpSpPr>
          <p:grpSpPr>
            <a:xfrm>
              <a:off x="9148702" y="4120520"/>
              <a:ext cx="1399485" cy="90661"/>
              <a:chOff x="0" y="0"/>
              <a:chExt cx="4296624" cy="27834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296624" cy="278343"/>
              </a:xfrm>
              <a:custGeom>
                <a:avLst/>
                <a:gdLst/>
                <a:ahLst/>
                <a:cxnLst/>
                <a:rect l="l" t="t" r="r" b="b"/>
                <a:pathLst>
                  <a:path w="4296624" h="278343">
                    <a:moveTo>
                      <a:pt x="203200" y="0"/>
                    </a:moveTo>
                    <a:lnTo>
                      <a:pt x="4296624" y="0"/>
                    </a:lnTo>
                    <a:lnTo>
                      <a:pt x="4093424" y="278343"/>
                    </a:lnTo>
                    <a:lnTo>
                      <a:pt x="0" y="27834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8FC3F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101600" y="-57150"/>
                <a:ext cx="4093424" cy="335493"/>
              </a:xfrm>
              <a:prstGeom prst="rect">
                <a:avLst/>
              </a:prstGeom>
            </p:spPr>
            <p:txBody>
              <a:bodyPr lIns="79716" tIns="79716" rIns="79716" bIns="7971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6289646" y="4120520"/>
              <a:ext cx="1392027" cy="90661"/>
              <a:chOff x="0" y="0"/>
              <a:chExt cx="4273728" cy="27834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273728" cy="278343"/>
              </a:xfrm>
              <a:custGeom>
                <a:avLst/>
                <a:gdLst/>
                <a:ahLst/>
                <a:cxnLst/>
                <a:rect l="l" t="t" r="r" b="b"/>
                <a:pathLst>
                  <a:path w="4273728" h="278343">
                    <a:moveTo>
                      <a:pt x="203200" y="0"/>
                    </a:moveTo>
                    <a:lnTo>
                      <a:pt x="4273728" y="0"/>
                    </a:lnTo>
                    <a:lnTo>
                      <a:pt x="4070528" y="278343"/>
                    </a:lnTo>
                    <a:lnTo>
                      <a:pt x="0" y="27834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B6F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101600" y="-57150"/>
                <a:ext cx="4070528" cy="335493"/>
              </a:xfrm>
              <a:prstGeom prst="rect">
                <a:avLst/>
              </a:prstGeom>
            </p:spPr>
            <p:txBody>
              <a:bodyPr lIns="79716" tIns="79716" rIns="79716" bIns="7971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7714609" y="4120520"/>
              <a:ext cx="1401159" cy="90661"/>
              <a:chOff x="0" y="0"/>
              <a:chExt cx="4301763" cy="27834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301763" cy="278343"/>
              </a:xfrm>
              <a:custGeom>
                <a:avLst/>
                <a:gdLst/>
                <a:ahLst/>
                <a:cxnLst/>
                <a:rect l="l" t="t" r="r" b="b"/>
                <a:pathLst>
                  <a:path w="4301763" h="278343">
                    <a:moveTo>
                      <a:pt x="203200" y="0"/>
                    </a:moveTo>
                    <a:lnTo>
                      <a:pt x="4301763" y="0"/>
                    </a:lnTo>
                    <a:lnTo>
                      <a:pt x="4098563" y="278343"/>
                    </a:lnTo>
                    <a:lnTo>
                      <a:pt x="0" y="27834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69F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101600" y="-57150"/>
                <a:ext cx="4098563" cy="335493"/>
              </a:xfrm>
              <a:prstGeom prst="rect">
                <a:avLst/>
              </a:prstGeom>
            </p:spPr>
            <p:txBody>
              <a:bodyPr lIns="79716" tIns="79716" rIns="79716" bIns="7971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6B661-98DE-1B52-4BA8-DD6524221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D9246265-A929-49F5-500A-772257798BDD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64ABE-D323-8B5A-2F9B-6B0D1BC923DB}"/>
              </a:ext>
            </a:extLst>
          </p:cNvPr>
          <p:cNvSpPr txBox="1">
            <a:spLocks/>
          </p:cNvSpPr>
          <p:nvPr/>
        </p:nvSpPr>
        <p:spPr>
          <a:xfrm>
            <a:off x="1638300" y="115889"/>
            <a:ext cx="8915400" cy="5048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altLang="en-US" sz="2800" b="1" kern="0">
                <a:solidFill>
                  <a:sysClr val="windowText" lastClr="000000"/>
                </a:solidFill>
              </a:rPr>
              <a:t>PERBEDAAN PENGELOLAAN APBN DAN APBD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43AD79-98F8-8294-1B3D-F56506A05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259947"/>
              </p:ext>
            </p:extLst>
          </p:nvPr>
        </p:nvGraphicFramePr>
        <p:xfrm>
          <a:off x="1631950" y="722313"/>
          <a:ext cx="8993188" cy="4616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96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6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9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b="1" dirty="0"/>
                        <a:t>APBN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b="1" dirty="0"/>
                        <a:t>APBD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4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1800" dirty="0"/>
                        <a:t>Kekuasaan Pengelola Keuangan Negara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  <a:highlight>
                            <a:srgbClr val="FFFF00"/>
                          </a:highlight>
                        </a:rPr>
                        <a:t>Presiden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1800" dirty="0"/>
                        <a:t>Kekuasaan Pengelola Keuangan Daerah 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  <a:highlight>
                            <a:srgbClr val="FFFF00"/>
                          </a:highlight>
                        </a:rPr>
                        <a:t>Gub/Bupati/Walikota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509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id-ID" sz="1800" dirty="0"/>
                        <a:t>Bendahara Umum Negara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</a:rPr>
                        <a:t>Menkeu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id-ID" sz="1800" dirty="0"/>
                        <a:t>Bendahara Umum Daerah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</a:rPr>
                        <a:t>Kepala Badan Keuangan Daerah*)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509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id-ID" sz="1800" dirty="0"/>
                        <a:t>Wakil Pemerintah Dalam Kepemilikan Kekayaan Negara Yang Dipisahkan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  <a:highlight>
                            <a:srgbClr val="FFFF00"/>
                          </a:highlight>
                        </a:rPr>
                        <a:t>Menkeu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id-ID" sz="1800" dirty="0"/>
                        <a:t>Wakil Pemerintah Dalam Kepemilikan Kekayaan Daerah</a:t>
                      </a:r>
                      <a:r>
                        <a:rPr lang="en-US" sz="1800" dirty="0"/>
                        <a:t> </a:t>
                      </a:r>
                      <a:r>
                        <a:rPr lang="id-ID" sz="1800" dirty="0"/>
                        <a:t>Yang Dipisahkan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  <a:highlight>
                            <a:srgbClr val="FFFF00"/>
                          </a:highlight>
                        </a:rPr>
                        <a:t>Gubernur/Bupati/Walikota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791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id-ID" sz="1800" dirty="0"/>
                        <a:t>Pengguna Anggaran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</a:rPr>
                        <a:t>Menteri/Kepala Lembaga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id-ID" sz="1800" dirty="0"/>
                        <a:t>Pengguna Anggaran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</a:rPr>
                        <a:t>Kepala Dinas/Badan</a:t>
                      </a: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509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id-ID" sz="1800" dirty="0"/>
                        <a:t>Pejabat Pembuat Komitmen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</a:rPr>
                        <a:t>Pejabat Yang Ditunjuk Oleh Pengguna Anggaran</a:t>
                      </a:r>
                      <a:r>
                        <a:rPr lang="en-US" sz="1800" dirty="0">
                          <a:solidFill>
                            <a:srgbClr val="9900FF"/>
                          </a:solidFill>
                        </a:rPr>
                        <a:t> (PA)</a:t>
                      </a:r>
                      <a:endParaRPr lang="id-ID" sz="1800" dirty="0">
                        <a:solidFill>
                          <a:srgbClr val="9900FF"/>
                        </a:solidFill>
                      </a:endParaRPr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id-ID" sz="1800" dirty="0"/>
                        <a:t>Pejabat Pembuat Komitmen – </a:t>
                      </a:r>
                      <a:r>
                        <a:rPr lang="id-ID" sz="1800" dirty="0">
                          <a:solidFill>
                            <a:srgbClr val="9900FF"/>
                          </a:solidFill>
                        </a:rPr>
                        <a:t>Melekat pada Pengguna Anggaran</a:t>
                      </a:r>
                      <a:r>
                        <a:rPr lang="en-US" sz="1800" dirty="0">
                          <a:solidFill>
                            <a:srgbClr val="9900FF"/>
                          </a:solidFill>
                        </a:rPr>
                        <a:t> (PA)</a:t>
                      </a:r>
                      <a:endParaRPr lang="id-ID" sz="1800" dirty="0">
                        <a:solidFill>
                          <a:srgbClr val="9900FF"/>
                        </a:solidFill>
                      </a:endParaRPr>
                    </a:p>
                    <a:p>
                      <a:endParaRPr lang="id-ID" sz="1800" dirty="0"/>
                    </a:p>
                  </a:txBody>
                  <a:tcPr marL="91430" marR="91430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A1976EF-AD08-5184-24C3-FC7A796BEFEA}"/>
              </a:ext>
            </a:extLst>
          </p:cNvPr>
          <p:cNvSpPr/>
          <p:nvPr/>
        </p:nvSpPr>
        <p:spPr>
          <a:xfrm>
            <a:off x="1631950" y="5338763"/>
            <a:ext cx="9138398" cy="140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600" dirty="0">
                <a:solidFill>
                  <a:prstClr val="black"/>
                </a:solidFill>
                <a:latin typeface="Gill Sans MT"/>
              </a:rPr>
              <a:t>CATATAN :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id-ID" sz="1600" dirty="0">
                <a:solidFill>
                  <a:prstClr val="black"/>
                </a:solidFill>
                <a:latin typeface="Gill Sans MT"/>
              </a:rPr>
              <a:t>Kepala Badan</a:t>
            </a:r>
            <a:r>
              <a:rPr lang="en-US" sz="1600" dirty="0">
                <a:solidFill>
                  <a:prstClr val="black"/>
                </a:solidFill>
                <a:latin typeface="Gill Sans MT"/>
              </a:rPr>
              <a:t> </a:t>
            </a:r>
            <a:r>
              <a:rPr lang="id-ID" sz="1600" dirty="0">
                <a:solidFill>
                  <a:prstClr val="black"/>
                </a:solidFill>
                <a:latin typeface="Gill Sans MT"/>
              </a:rPr>
              <a:t>Pengelolaan Keuangan dan Aset Daerah</a:t>
            </a:r>
            <a:r>
              <a:rPr lang="en-US" sz="1600" dirty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selaku</a:t>
            </a:r>
            <a:r>
              <a:rPr lang="en-US" sz="1600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 PPKD</a:t>
            </a:r>
            <a:r>
              <a:rPr lang="en-US" sz="1600" dirty="0">
                <a:solidFill>
                  <a:prstClr val="black"/>
                </a:solidFill>
                <a:latin typeface="Gill Sans MT"/>
              </a:rPr>
              <a:t>/Badan </a:t>
            </a:r>
            <a:r>
              <a:rPr lang="en-US" sz="1600" dirty="0" err="1">
                <a:solidFill>
                  <a:prstClr val="black"/>
                </a:solidFill>
                <a:latin typeface="Gill Sans MT"/>
              </a:rPr>
              <a:t>Pendapatan</a:t>
            </a:r>
            <a:r>
              <a:rPr lang="en-US" sz="1600" dirty="0">
                <a:solidFill>
                  <a:prstClr val="black"/>
                </a:solidFill>
                <a:latin typeface="Gill Sans MT"/>
              </a:rPr>
              <a:t> Daerah </a:t>
            </a:r>
            <a:r>
              <a:rPr lang="en-US" sz="1600" dirty="0" err="1">
                <a:solidFill>
                  <a:prstClr val="black"/>
                </a:solidFill>
                <a:latin typeface="Gill Sans MT"/>
              </a:rPr>
              <a:t>selaku</a:t>
            </a:r>
            <a:r>
              <a:rPr lang="en-US" sz="1600" dirty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Koordinator</a:t>
            </a:r>
            <a:r>
              <a:rPr lang="en-US" sz="1600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 Pajak Daerah dan </a:t>
            </a:r>
            <a:r>
              <a:rPr lang="en-US" sz="1600" dirty="0" err="1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Retribusi</a:t>
            </a:r>
            <a:r>
              <a:rPr lang="en-US" sz="1600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 Daerah</a:t>
            </a:r>
            <a:r>
              <a:rPr lang="id-ID" sz="1600" dirty="0">
                <a:solidFill>
                  <a:prstClr val="black"/>
                </a:solidFill>
                <a:latin typeface="Gill Sans MT"/>
              </a:rPr>
              <a:t>;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id-ID" sz="1600" dirty="0">
                <a:solidFill>
                  <a:prstClr val="black"/>
                </a:solidFill>
                <a:latin typeface="Gill Sans MT"/>
              </a:rPr>
              <a:t>Kepala Badan</a:t>
            </a:r>
            <a:r>
              <a:rPr lang="en-US" sz="1600" dirty="0">
                <a:solidFill>
                  <a:prstClr val="black"/>
                </a:solidFill>
                <a:latin typeface="Gill Sans MT"/>
              </a:rPr>
              <a:t> </a:t>
            </a:r>
            <a:r>
              <a:rPr lang="id-ID" sz="1600" dirty="0">
                <a:solidFill>
                  <a:prstClr val="black"/>
                </a:solidFill>
                <a:latin typeface="Gill Sans MT"/>
              </a:rPr>
              <a:t>Keuangan dan Aset Daerah</a:t>
            </a:r>
            <a:r>
              <a:rPr lang="en-US" sz="1600" dirty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selaku</a:t>
            </a:r>
            <a:r>
              <a:rPr lang="en-US" sz="1600" dirty="0">
                <a:solidFill>
                  <a:prstClr val="black"/>
                </a:solidFill>
                <a:highlight>
                  <a:srgbClr val="FFFF00"/>
                </a:highlight>
                <a:latin typeface="Gill Sans MT"/>
              </a:rPr>
              <a:t> PPKD</a:t>
            </a:r>
            <a:r>
              <a:rPr lang="id-ID" sz="1600" dirty="0">
                <a:solidFill>
                  <a:prstClr val="black"/>
                </a:solidFill>
                <a:latin typeface="Gill Sans MT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138709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0E545-B24A-AAE9-171F-886ABD774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9A3BD9BD-D88E-569D-BA39-917F40458203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graphicFrame>
        <p:nvGraphicFramePr>
          <p:cNvPr id="2" name="object 8">
            <a:extLst>
              <a:ext uri="{FF2B5EF4-FFF2-40B4-BE49-F238E27FC236}">
                <a16:creationId xmlns:a16="http://schemas.microsoft.com/office/drawing/2014/main" id="{D1C77195-3377-BEF6-04FE-4CE94BF39712}"/>
              </a:ext>
            </a:extLst>
          </p:cNvPr>
          <p:cNvGraphicFramePr>
            <a:graphicFrameLocks noGrp="1"/>
          </p:cNvGraphicFramePr>
          <p:nvPr/>
        </p:nvGraphicFramePr>
        <p:xfrm>
          <a:off x="310553" y="1726882"/>
          <a:ext cx="3512820" cy="4006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12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pPr marL="91440">
                        <a:lnSpc>
                          <a:spcPts val="158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400" b="1" spc="65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Pendapatan</a:t>
                      </a:r>
                      <a:r>
                        <a:rPr sz="1400" b="1" spc="-1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Asli</a:t>
                      </a:r>
                      <a:r>
                        <a:rPr sz="14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Daerah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94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702310" indent="-339725">
                        <a:lnSpc>
                          <a:spcPts val="1405"/>
                        </a:lnSpc>
                        <a:buFont typeface="MS UI Gothic"/>
                        <a:buChar char="➢"/>
                        <a:tabLst>
                          <a:tab pos="702310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Pajak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Daerah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702310" indent="-339725">
                        <a:lnSpc>
                          <a:spcPts val="1420"/>
                        </a:lnSpc>
                        <a:spcBef>
                          <a:spcPts val="120"/>
                        </a:spcBef>
                        <a:buFont typeface="MS UI Gothic"/>
                        <a:buChar char="➢"/>
                        <a:tabLst>
                          <a:tab pos="702310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Retribusi</a:t>
                      </a:r>
                      <a:r>
                        <a:rPr sz="1200" spc="-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Derah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701040" indent="-338455">
                        <a:lnSpc>
                          <a:spcPts val="1420"/>
                        </a:lnSpc>
                        <a:buFont typeface="MS UI Gothic"/>
                        <a:buChar char="➢"/>
                        <a:tabLst>
                          <a:tab pos="701040" algn="l"/>
                          <a:tab pos="1179195" algn="l"/>
                          <a:tab pos="2157730" algn="l"/>
                          <a:tab pos="2970530" algn="l"/>
                        </a:tabLst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Hasil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Pengelolaan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Kekayaan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Daerah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3373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yang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Dipisahkan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33730" marR="64769" indent="-271780">
                        <a:lnSpc>
                          <a:spcPct val="100000"/>
                        </a:lnSpc>
                        <a:buChar char="➢"/>
                        <a:tabLst>
                          <a:tab pos="633730" algn="l"/>
                          <a:tab pos="702310" algn="l"/>
                        </a:tabLst>
                      </a:pPr>
                      <a:r>
                        <a:rPr sz="1200" dirty="0">
                          <a:latin typeface="MS UI Gothic"/>
                          <a:cs typeface="MS UI Gothic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Lain-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lain</a:t>
                      </a:r>
                      <a:r>
                        <a:rPr sz="12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Pendapatan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Asli</a:t>
                      </a:r>
                      <a:r>
                        <a:rPr sz="1200" spc="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Daerah</a:t>
                      </a:r>
                      <a:r>
                        <a:rPr sz="1200" spc="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(PAD)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yang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Dipisahkan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F4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91440">
                        <a:lnSpc>
                          <a:spcPts val="158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400" b="1" spc="85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Pendapatan</a:t>
                      </a:r>
                      <a:r>
                        <a:rPr sz="14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Transfer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94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702310" indent="-339725">
                        <a:lnSpc>
                          <a:spcPts val="1410"/>
                        </a:lnSpc>
                        <a:buFont typeface="MS UI Gothic"/>
                        <a:buChar char="➢"/>
                        <a:tabLst>
                          <a:tab pos="702310" algn="l"/>
                        </a:tabLst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Transfer</a:t>
                      </a:r>
                      <a:r>
                        <a:rPr sz="12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Pemerintah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Pusat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702310" indent="-33972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MS UI Gothic"/>
                        <a:buChar char="➢"/>
                        <a:tabLst>
                          <a:tab pos="702310" algn="l"/>
                        </a:tabLst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Transfer</a:t>
                      </a:r>
                      <a:r>
                        <a:rPr sz="1200" spc="-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Antar</a:t>
                      </a:r>
                      <a:r>
                        <a:rPr sz="12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Daerah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B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62585" marR="277495" indent="-271780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3.</a:t>
                      </a:r>
                      <a:r>
                        <a:rPr sz="1400" b="1" spc="9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Lain-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lain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Pendapatan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Daerah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yang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sah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94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702310" indent="-339725">
                        <a:lnSpc>
                          <a:spcPts val="1410"/>
                        </a:lnSpc>
                        <a:buFont typeface="MS UI Gothic"/>
                        <a:buChar char="➢"/>
                        <a:tabLst>
                          <a:tab pos="702310" algn="l"/>
                        </a:tabLst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Hibah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702310" indent="-339725">
                        <a:lnSpc>
                          <a:spcPts val="1425"/>
                        </a:lnSpc>
                        <a:spcBef>
                          <a:spcPts val="120"/>
                        </a:spcBef>
                        <a:buFont typeface="MS UI Gothic"/>
                        <a:buChar char="➢"/>
                        <a:tabLst>
                          <a:tab pos="702310" algn="l"/>
                        </a:tabLst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BUMD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702310" indent="-339725">
                        <a:lnSpc>
                          <a:spcPts val="1405"/>
                        </a:lnSpc>
                        <a:buFont typeface="MS UI Gothic"/>
                        <a:buChar char="➢"/>
                        <a:tabLst>
                          <a:tab pos="702310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Dana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Darurat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702310" indent="-339725">
                        <a:lnSpc>
                          <a:spcPts val="1420"/>
                        </a:lnSpc>
                        <a:buFont typeface="MS UI Gothic"/>
                        <a:buChar char="➢"/>
                        <a:tabLst>
                          <a:tab pos="702310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Lain-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Lain</a:t>
                      </a:r>
                      <a:r>
                        <a:rPr sz="1200" spc="-1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Pendapatan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sesuai</a:t>
                      </a:r>
                      <a:r>
                        <a:rPr sz="1200" spc="-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Peraturan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F4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9">
            <a:extLst>
              <a:ext uri="{FF2B5EF4-FFF2-40B4-BE49-F238E27FC236}">
                <a16:creationId xmlns:a16="http://schemas.microsoft.com/office/drawing/2014/main" id="{35D6B91D-AF45-93DB-BE37-4CD97DE7DFDE}"/>
              </a:ext>
            </a:extLst>
          </p:cNvPr>
          <p:cNvSpPr/>
          <p:nvPr/>
        </p:nvSpPr>
        <p:spPr>
          <a:xfrm>
            <a:off x="1746504" y="1478280"/>
            <a:ext cx="536575" cy="338455"/>
          </a:xfrm>
          <a:custGeom>
            <a:avLst/>
            <a:gdLst/>
            <a:ahLst/>
            <a:cxnLst/>
            <a:rect l="l" t="t" r="r" b="b"/>
            <a:pathLst>
              <a:path w="536575" h="338455">
                <a:moveTo>
                  <a:pt x="402335" y="0"/>
                </a:moveTo>
                <a:lnTo>
                  <a:pt x="134112" y="0"/>
                </a:lnTo>
                <a:lnTo>
                  <a:pt x="134112" y="169164"/>
                </a:lnTo>
                <a:lnTo>
                  <a:pt x="0" y="169164"/>
                </a:lnTo>
                <a:lnTo>
                  <a:pt x="268223" y="338328"/>
                </a:lnTo>
                <a:lnTo>
                  <a:pt x="536447" y="169164"/>
                </a:lnTo>
                <a:lnTo>
                  <a:pt x="402335" y="169164"/>
                </a:lnTo>
                <a:lnTo>
                  <a:pt x="40233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10">
            <a:extLst>
              <a:ext uri="{FF2B5EF4-FFF2-40B4-BE49-F238E27FC236}">
                <a16:creationId xmlns:a16="http://schemas.microsoft.com/office/drawing/2014/main" id="{EA87A0DA-3BAB-5DE4-D189-5F2156716765}"/>
              </a:ext>
            </a:extLst>
          </p:cNvPr>
          <p:cNvGrpSpPr/>
          <p:nvPr/>
        </p:nvGrpSpPr>
        <p:grpSpPr>
          <a:xfrm>
            <a:off x="4178808" y="2036445"/>
            <a:ext cx="3429635" cy="1432560"/>
            <a:chOff x="4178808" y="2036445"/>
            <a:chExt cx="3429635" cy="1432560"/>
          </a:xfrm>
        </p:grpSpPr>
        <p:sp>
          <p:nvSpPr>
            <p:cNvPr id="6" name="object 11">
              <a:extLst>
                <a:ext uri="{FF2B5EF4-FFF2-40B4-BE49-F238E27FC236}">
                  <a16:creationId xmlns:a16="http://schemas.microsoft.com/office/drawing/2014/main" id="{073B738D-520A-0185-F23D-CA0F8ED2B561}"/>
                </a:ext>
              </a:extLst>
            </p:cNvPr>
            <p:cNvSpPr/>
            <p:nvPr/>
          </p:nvSpPr>
          <p:spPr>
            <a:xfrm>
              <a:off x="4178808" y="2036445"/>
              <a:ext cx="3429635" cy="1432560"/>
            </a:xfrm>
            <a:custGeom>
              <a:avLst/>
              <a:gdLst/>
              <a:ahLst/>
              <a:cxnLst/>
              <a:rect l="l" t="t" r="r" b="b"/>
              <a:pathLst>
                <a:path w="3429634" h="1432560">
                  <a:moveTo>
                    <a:pt x="3429380" y="0"/>
                  </a:moveTo>
                  <a:lnTo>
                    <a:pt x="0" y="0"/>
                  </a:lnTo>
                  <a:lnTo>
                    <a:pt x="0" y="1432560"/>
                  </a:lnTo>
                  <a:lnTo>
                    <a:pt x="3429380" y="1432560"/>
                  </a:lnTo>
                  <a:lnTo>
                    <a:pt x="3429380" y="0"/>
                  </a:lnTo>
                  <a:close/>
                </a:path>
              </a:pathLst>
            </a:custGeom>
            <a:solidFill>
              <a:srgbClr val="EDEBF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12">
              <a:extLst>
                <a:ext uri="{FF2B5EF4-FFF2-40B4-BE49-F238E27FC236}">
                  <a16:creationId xmlns:a16="http://schemas.microsoft.com/office/drawing/2014/main" id="{E4A52422-7DC2-5B8C-FF96-A1C28A7A8180}"/>
                </a:ext>
              </a:extLst>
            </p:cNvPr>
            <p:cNvSpPr/>
            <p:nvPr/>
          </p:nvSpPr>
          <p:spPr>
            <a:xfrm>
              <a:off x="4812792" y="2767964"/>
              <a:ext cx="1551940" cy="289560"/>
            </a:xfrm>
            <a:custGeom>
              <a:avLst/>
              <a:gdLst/>
              <a:ahLst/>
              <a:cxnLst/>
              <a:rect l="l" t="t" r="r" b="b"/>
              <a:pathLst>
                <a:path w="1551939" h="289560">
                  <a:moveTo>
                    <a:pt x="1551432" y="0"/>
                  </a:moveTo>
                  <a:lnTo>
                    <a:pt x="902208" y="0"/>
                  </a:lnTo>
                  <a:lnTo>
                    <a:pt x="841248" y="0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289560"/>
                  </a:lnTo>
                  <a:lnTo>
                    <a:pt x="158496" y="289560"/>
                  </a:lnTo>
                  <a:lnTo>
                    <a:pt x="841248" y="289560"/>
                  </a:lnTo>
                  <a:lnTo>
                    <a:pt x="902208" y="289560"/>
                  </a:lnTo>
                  <a:lnTo>
                    <a:pt x="1551432" y="289560"/>
                  </a:lnTo>
                  <a:lnTo>
                    <a:pt x="155143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8" name="object 13">
            <a:extLst>
              <a:ext uri="{FF2B5EF4-FFF2-40B4-BE49-F238E27FC236}">
                <a16:creationId xmlns:a16="http://schemas.microsoft.com/office/drawing/2014/main" id="{540AADEF-C42C-922E-36B3-32E4BDDB2B68}"/>
              </a:ext>
            </a:extLst>
          </p:cNvPr>
          <p:cNvGraphicFramePr>
            <a:graphicFrameLocks noGrp="1"/>
          </p:cNvGraphicFramePr>
          <p:nvPr/>
        </p:nvGraphicFramePr>
        <p:xfrm>
          <a:off x="4174045" y="1726882"/>
          <a:ext cx="3429635" cy="4692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93345">
                        <a:lnSpc>
                          <a:spcPts val="158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1.</a:t>
                      </a:r>
                      <a:r>
                        <a:rPr sz="1400" b="1" spc="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Belanja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Operasi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806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1925">
                <a:tc>
                  <a:txBody>
                    <a:bodyPr/>
                    <a:lstStyle/>
                    <a:p>
                      <a:pPr marL="704215" indent="-339725">
                        <a:lnSpc>
                          <a:spcPts val="1410"/>
                        </a:lnSpc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Pegawai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704215" indent="-339725">
                        <a:lnSpc>
                          <a:spcPts val="1420"/>
                        </a:lnSpc>
                        <a:spcBef>
                          <a:spcPts val="120"/>
                        </a:spcBef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Barang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dan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Jasa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704215" indent="-339725">
                        <a:lnSpc>
                          <a:spcPts val="1405"/>
                        </a:lnSpc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Bunga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704215" indent="-339725">
                        <a:lnSpc>
                          <a:spcPts val="1380"/>
                        </a:lnSpc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Subsidi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704215" indent="-339725">
                        <a:lnSpc>
                          <a:spcPct val="100000"/>
                        </a:lnSpc>
                        <a:spcBef>
                          <a:spcPts val="195"/>
                        </a:spcBef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lang="en-US" sz="1200" dirty="0" err="1">
                          <a:latin typeface="Arial MT"/>
                          <a:cs typeface="Arial MT"/>
                        </a:rPr>
                        <a:t>Belanja</a:t>
                      </a:r>
                      <a:r>
                        <a:rPr lang="en-US" sz="1200" dirty="0">
                          <a:latin typeface="Arial MT"/>
                          <a:cs typeface="Arial MT"/>
                        </a:rPr>
                        <a:t> Hibah</a:t>
                      </a:r>
                    </a:p>
                    <a:p>
                      <a:pPr marL="704215" indent="-339725">
                        <a:lnSpc>
                          <a:spcPct val="100000"/>
                        </a:lnSpc>
                        <a:spcBef>
                          <a:spcPts val="195"/>
                        </a:spcBef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 err="1"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Bantuan</a:t>
                      </a:r>
                      <a:r>
                        <a:rPr sz="1200" spc="-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Sosial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3345">
                        <a:lnSpc>
                          <a:spcPts val="1585"/>
                        </a:lnSpc>
                        <a:tabLst>
                          <a:tab pos="436245" algn="l"/>
                        </a:tabLst>
                      </a:pP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2.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	Belanja</a:t>
                      </a:r>
                      <a:r>
                        <a:rPr sz="1400" b="1" spc="-8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Modal</a:t>
                      </a: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704215" indent="-339725">
                        <a:lnSpc>
                          <a:spcPts val="1410"/>
                        </a:lnSpc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3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Modal</a:t>
                      </a:r>
                      <a:r>
                        <a:rPr sz="1200" spc="-8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Tanah</a:t>
                      </a:r>
                      <a:endParaRPr sz="12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704215" indent="-339725">
                        <a:lnSpc>
                          <a:spcPts val="1420"/>
                        </a:lnSpc>
                        <a:spcBef>
                          <a:spcPts val="120"/>
                        </a:spcBef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6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Modal</a:t>
                      </a:r>
                      <a:r>
                        <a:rPr sz="1200" spc="-4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Peralatan</a:t>
                      </a:r>
                      <a:r>
                        <a:rPr sz="1200" spc="-7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dan</a:t>
                      </a:r>
                      <a:r>
                        <a:rPr sz="1200" spc="-4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Mesin</a:t>
                      </a:r>
                      <a:endParaRPr sz="12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702945" indent="-338455">
                        <a:lnSpc>
                          <a:spcPts val="1405"/>
                        </a:lnSpc>
                        <a:buFont typeface="MS UI Gothic"/>
                        <a:buChar char="➢"/>
                        <a:tabLst>
                          <a:tab pos="702945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4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Modal</a:t>
                      </a:r>
                      <a:r>
                        <a:rPr sz="1200" spc="-5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Gedung</a:t>
                      </a:r>
                      <a:r>
                        <a:rPr sz="1200" spc="-7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dan</a:t>
                      </a:r>
                      <a:r>
                        <a:rPr sz="1200" spc="-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Bangunan</a:t>
                      </a:r>
                      <a:endParaRPr sz="12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635635" marR="391160" indent="-271780">
                        <a:lnSpc>
                          <a:spcPts val="1430"/>
                        </a:lnSpc>
                        <a:spcBef>
                          <a:spcPts val="35"/>
                        </a:spcBef>
                        <a:buChar char="➢"/>
                        <a:tabLst>
                          <a:tab pos="635635" algn="l"/>
                          <a:tab pos="704215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MS UI Gothic"/>
                          <a:cs typeface="MS UI Gothic"/>
                        </a:rPr>
                        <a:t>	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6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Modal</a:t>
                      </a:r>
                      <a:r>
                        <a:rPr sz="1200" spc="-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Jalan,</a:t>
                      </a:r>
                      <a:r>
                        <a:rPr sz="1200" spc="-5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Jaringan</a:t>
                      </a:r>
                      <a:r>
                        <a:rPr sz="1200" spc="-5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dan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Irigasi</a:t>
                      </a:r>
                      <a:endParaRPr sz="12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704215" indent="-339725">
                        <a:lnSpc>
                          <a:spcPts val="1405"/>
                        </a:lnSpc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5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Modal</a:t>
                      </a:r>
                      <a:r>
                        <a:rPr sz="1200" spc="-1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Aset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4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Tetap</a:t>
                      </a:r>
                      <a:r>
                        <a:rPr sz="1200" spc="-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Lainnya</a:t>
                      </a:r>
                      <a:endParaRPr sz="12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marL="93345">
                        <a:lnSpc>
                          <a:spcPts val="1805"/>
                        </a:lnSpc>
                        <a:tabLst>
                          <a:tab pos="439420" algn="l"/>
                        </a:tabLst>
                      </a:pPr>
                      <a:r>
                        <a:rPr sz="1600" b="1" spc="-25" dirty="0">
                          <a:latin typeface="Arial"/>
                          <a:cs typeface="Arial"/>
                        </a:rPr>
                        <a:t>3.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	Belanja</a:t>
                      </a:r>
                      <a:r>
                        <a:rPr sz="16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Tidak</a:t>
                      </a:r>
                      <a:r>
                        <a:rPr sz="16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Terduga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93345">
                        <a:lnSpc>
                          <a:spcPts val="1585"/>
                        </a:lnSpc>
                        <a:tabLst>
                          <a:tab pos="436245" algn="l"/>
                        </a:tabLst>
                      </a:pP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4.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Belanja</a:t>
                      </a:r>
                      <a:r>
                        <a:rPr sz="1400" b="1" spc="-8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Transfer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806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704215" indent="-339725">
                        <a:lnSpc>
                          <a:spcPts val="1415"/>
                        </a:lnSpc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Bagi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Hasil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704215" indent="-33972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MS UI Gothic"/>
                        <a:buChar char="➢"/>
                        <a:tabLst>
                          <a:tab pos="70421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Belanja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Bantuan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Keuangan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DE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75DE148C-190A-90DD-32C8-2221C6384A04}"/>
              </a:ext>
            </a:extLst>
          </p:cNvPr>
          <p:cNvSpPr/>
          <p:nvPr/>
        </p:nvSpPr>
        <p:spPr>
          <a:xfrm>
            <a:off x="5669279" y="1478280"/>
            <a:ext cx="539750" cy="338455"/>
          </a:xfrm>
          <a:custGeom>
            <a:avLst/>
            <a:gdLst/>
            <a:ahLst/>
            <a:cxnLst/>
            <a:rect l="l" t="t" r="r" b="b"/>
            <a:pathLst>
              <a:path w="539750" h="338455">
                <a:moveTo>
                  <a:pt x="404622" y="0"/>
                </a:moveTo>
                <a:lnTo>
                  <a:pt x="134874" y="0"/>
                </a:lnTo>
                <a:lnTo>
                  <a:pt x="134874" y="169164"/>
                </a:lnTo>
                <a:lnTo>
                  <a:pt x="0" y="169164"/>
                </a:lnTo>
                <a:lnTo>
                  <a:pt x="269748" y="338328"/>
                </a:lnTo>
                <a:lnTo>
                  <a:pt x="539496" y="169164"/>
                </a:lnTo>
                <a:lnTo>
                  <a:pt x="404622" y="169164"/>
                </a:lnTo>
                <a:lnTo>
                  <a:pt x="40462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object 15">
            <a:extLst>
              <a:ext uri="{FF2B5EF4-FFF2-40B4-BE49-F238E27FC236}">
                <a16:creationId xmlns:a16="http://schemas.microsoft.com/office/drawing/2014/main" id="{ED440AF4-94B2-B422-2B56-81B0E717FA2C}"/>
              </a:ext>
            </a:extLst>
          </p:cNvPr>
          <p:cNvGraphicFramePr>
            <a:graphicFrameLocks noGrp="1"/>
          </p:cNvGraphicFramePr>
          <p:nvPr/>
        </p:nvGraphicFramePr>
        <p:xfrm>
          <a:off x="7954327" y="1726882"/>
          <a:ext cx="3805554" cy="40836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5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93345">
                        <a:lnSpc>
                          <a:spcPts val="158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1.</a:t>
                      </a:r>
                      <a:r>
                        <a:rPr sz="1400" b="1" spc="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Penerimaan</a:t>
                      </a:r>
                      <a:r>
                        <a:rPr sz="1400" b="1" spc="-8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Pembiayaan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49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39">
                <a:tc>
                  <a:txBody>
                    <a:bodyPr/>
                    <a:lstStyle/>
                    <a:p>
                      <a:pPr marL="701675" indent="-346075">
                        <a:lnSpc>
                          <a:spcPts val="1410"/>
                        </a:lnSpc>
                        <a:buFont typeface="MS UI Gothic"/>
                        <a:buChar char="➢"/>
                        <a:tabLst>
                          <a:tab pos="70167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Sisa Lebih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PerhitunganAnggaran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(SiLPA)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98500" indent="-342900">
                        <a:lnSpc>
                          <a:spcPts val="1420"/>
                        </a:lnSpc>
                        <a:spcBef>
                          <a:spcPts val="120"/>
                        </a:spcBef>
                        <a:buFont typeface="MS UI Gothic"/>
                        <a:buChar char="➢"/>
                        <a:tabLst>
                          <a:tab pos="698500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Pencairan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Dana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Cadangan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33095" marR="34290" indent="-277495">
                        <a:lnSpc>
                          <a:spcPts val="1440"/>
                        </a:lnSpc>
                        <a:spcBef>
                          <a:spcPts val="30"/>
                        </a:spcBef>
                        <a:buChar char="➢"/>
                        <a:tabLst>
                          <a:tab pos="633095" algn="l"/>
                          <a:tab pos="698500" algn="l"/>
                          <a:tab pos="1175385" algn="l"/>
                          <a:tab pos="1985010" algn="l"/>
                          <a:tab pos="2799080" algn="l"/>
                          <a:tab pos="3434715" algn="l"/>
                        </a:tabLst>
                      </a:pPr>
                      <a:r>
                        <a:rPr sz="1200" dirty="0">
                          <a:latin typeface="MS UI Gothic"/>
                          <a:cs typeface="MS UI Gothic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Hasil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Penjualan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Kekayaan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Daerah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yang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Dipisahkan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98500" indent="-342900">
                        <a:lnSpc>
                          <a:spcPts val="1390"/>
                        </a:lnSpc>
                        <a:buFont typeface="MS UI Gothic"/>
                        <a:buChar char="➢"/>
                        <a:tabLst>
                          <a:tab pos="698500" algn="l"/>
                        </a:tabLst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Penerimaan</a:t>
                      </a:r>
                      <a:r>
                        <a:rPr sz="12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Pinjaman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Daerah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31825" indent="-276225">
                        <a:lnSpc>
                          <a:spcPts val="1295"/>
                        </a:lnSpc>
                        <a:spcBef>
                          <a:spcPts val="259"/>
                        </a:spcBef>
                        <a:buFont typeface="MS UI Gothic"/>
                        <a:buChar char="➢"/>
                        <a:tabLst>
                          <a:tab pos="63182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Penerimaan</a:t>
                      </a:r>
                      <a:r>
                        <a:rPr sz="1200" spc="100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Kembali</a:t>
                      </a:r>
                      <a:r>
                        <a:rPr sz="1200" spc="90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Pemberian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Pinjaman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33095">
                        <a:lnSpc>
                          <a:spcPts val="1295"/>
                        </a:lnSpc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Daerah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98500" indent="-342900">
                        <a:lnSpc>
                          <a:spcPct val="100000"/>
                        </a:lnSpc>
                        <a:buFont typeface="MS UI Gothic"/>
                        <a:buChar char="➢"/>
                        <a:tabLst>
                          <a:tab pos="698500" algn="l"/>
                          <a:tab pos="1656080" algn="l"/>
                          <a:tab pos="2634615" algn="l"/>
                          <a:tab pos="3303270" algn="l"/>
                        </a:tabLst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Penerimaan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Pembiayaan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Lainnya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Sesuai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337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Ketentuan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Peraturan</a:t>
                      </a:r>
                      <a:r>
                        <a:rPr sz="12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Perundang-Undangan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3345">
                        <a:lnSpc>
                          <a:spcPts val="1585"/>
                        </a:lnSpc>
                        <a:tabLst>
                          <a:tab pos="436245" algn="l"/>
                        </a:tabLst>
                      </a:pP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2.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Pengeluaran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Pembiayaan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49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3845">
                <a:tc>
                  <a:txBody>
                    <a:bodyPr/>
                    <a:lstStyle/>
                    <a:p>
                      <a:pPr marL="701675" indent="-336550">
                        <a:lnSpc>
                          <a:spcPts val="1410"/>
                        </a:lnSpc>
                        <a:buFont typeface="MS UI Gothic"/>
                        <a:buChar char="➢"/>
                        <a:tabLst>
                          <a:tab pos="701675" algn="l"/>
                        </a:tabLst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Pembentukan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Dana</a:t>
                      </a:r>
                      <a:r>
                        <a:rPr sz="12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Cadangan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31825" indent="-266700">
                        <a:lnSpc>
                          <a:spcPts val="1205"/>
                        </a:lnSpc>
                        <a:spcBef>
                          <a:spcPts val="345"/>
                        </a:spcBef>
                        <a:buFont typeface="MS UI Gothic"/>
                        <a:buChar char="➢"/>
                        <a:tabLst>
                          <a:tab pos="63182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Penyertaan</a:t>
                      </a:r>
                      <a:r>
                        <a:rPr sz="1200" spc="-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Modal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Daerah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701675" indent="-336550">
                        <a:lnSpc>
                          <a:spcPts val="1205"/>
                        </a:lnSpc>
                        <a:buFont typeface="MS UI Gothic"/>
                        <a:buChar char="➢"/>
                        <a:tabLst>
                          <a:tab pos="70167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Pembayaran Cicilan Pokok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Utang yang</a:t>
                      </a:r>
                      <a:r>
                        <a:rPr sz="12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Jatuh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33730">
                        <a:lnSpc>
                          <a:spcPts val="1140"/>
                        </a:lnSpc>
                        <a:spcBef>
                          <a:spcPts val="47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Tempo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701675" indent="-336550">
                        <a:lnSpc>
                          <a:spcPts val="1140"/>
                        </a:lnSpc>
                        <a:buFont typeface="MS UI Gothic"/>
                        <a:buChar char="➢"/>
                        <a:tabLst>
                          <a:tab pos="701675" algn="l"/>
                        </a:tabLst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Pemberian</a:t>
                      </a:r>
                      <a:r>
                        <a:rPr sz="1200" spc="-8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Pinjaman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Daerah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31190" marR="84455" indent="-266700">
                        <a:lnSpc>
                          <a:spcPct val="66500"/>
                        </a:lnSpc>
                        <a:spcBef>
                          <a:spcPts val="1085"/>
                        </a:spcBef>
                        <a:buFont typeface="MS UI Gothic"/>
                        <a:buChar char="➢"/>
                        <a:tabLst>
                          <a:tab pos="633095" algn="l"/>
                          <a:tab pos="1743075" algn="l"/>
                        </a:tabLst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Pengeluaran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Pembiayaan</a:t>
                      </a:r>
                      <a:r>
                        <a:rPr sz="1200" spc="229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Lainnya</a:t>
                      </a:r>
                      <a:r>
                        <a:rPr sz="1200" spc="2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sesuai 	Peraturan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object 16">
            <a:extLst>
              <a:ext uri="{FF2B5EF4-FFF2-40B4-BE49-F238E27FC236}">
                <a16:creationId xmlns:a16="http://schemas.microsoft.com/office/drawing/2014/main" id="{8DFA7C77-E84B-F74F-16FF-B3F99224E36A}"/>
              </a:ext>
            </a:extLst>
          </p:cNvPr>
          <p:cNvSpPr/>
          <p:nvPr/>
        </p:nvSpPr>
        <p:spPr>
          <a:xfrm>
            <a:off x="9592056" y="1478280"/>
            <a:ext cx="539750" cy="338455"/>
          </a:xfrm>
          <a:custGeom>
            <a:avLst/>
            <a:gdLst/>
            <a:ahLst/>
            <a:cxnLst/>
            <a:rect l="l" t="t" r="r" b="b"/>
            <a:pathLst>
              <a:path w="539750" h="338455">
                <a:moveTo>
                  <a:pt x="404622" y="0"/>
                </a:moveTo>
                <a:lnTo>
                  <a:pt x="134874" y="0"/>
                </a:lnTo>
                <a:lnTo>
                  <a:pt x="134874" y="169164"/>
                </a:lnTo>
                <a:lnTo>
                  <a:pt x="0" y="169164"/>
                </a:lnTo>
                <a:lnTo>
                  <a:pt x="269748" y="338328"/>
                </a:lnTo>
                <a:lnTo>
                  <a:pt x="539496" y="169164"/>
                </a:lnTo>
                <a:lnTo>
                  <a:pt x="404622" y="169164"/>
                </a:lnTo>
                <a:lnTo>
                  <a:pt x="40462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1EC1D970-1BF6-DA03-1D23-BA427D9E69AD}"/>
              </a:ext>
            </a:extLst>
          </p:cNvPr>
          <p:cNvSpPr txBox="1">
            <a:spLocks/>
          </p:cNvSpPr>
          <p:nvPr/>
        </p:nvSpPr>
        <p:spPr>
          <a:xfrm>
            <a:off x="2169533" y="146572"/>
            <a:ext cx="8078992" cy="655051"/>
          </a:xfrm>
          <a:prstGeom prst="rect">
            <a:avLst/>
          </a:prstGeom>
        </p:spPr>
        <p:txBody>
          <a:bodyPr vert="horz" wrap="square" lIns="0" tIns="3439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5240" algn="ctr">
              <a:spcBef>
                <a:spcPts val="100"/>
              </a:spcBef>
            </a:pPr>
            <a:r>
              <a:rPr lang="en-ID" sz="2000" b="1" kern="0" dirty="0">
                <a:solidFill>
                  <a:sysClr val="windowText" lastClr="000000"/>
                </a:solidFill>
              </a:rPr>
              <a:t>STRUKTUR</a:t>
            </a:r>
            <a:r>
              <a:rPr lang="en-ID" sz="2000" b="1" kern="0" spc="-105" dirty="0">
                <a:solidFill>
                  <a:sysClr val="windowText" lastClr="000000"/>
                </a:solidFill>
              </a:rPr>
              <a:t> </a:t>
            </a:r>
            <a:r>
              <a:rPr lang="en-ID" sz="2000" b="1" kern="0" dirty="0">
                <a:solidFill>
                  <a:sysClr val="windowText" lastClr="000000"/>
                </a:solidFill>
              </a:rPr>
              <a:t>ANGGARAN</a:t>
            </a:r>
            <a:r>
              <a:rPr lang="en-ID" sz="2000" b="1" kern="0" spc="-95" dirty="0">
                <a:solidFill>
                  <a:sysClr val="windowText" lastClr="000000"/>
                </a:solidFill>
              </a:rPr>
              <a:t> </a:t>
            </a:r>
            <a:r>
              <a:rPr lang="en-ID" sz="2000" b="1" kern="0" spc="-65" dirty="0">
                <a:solidFill>
                  <a:sysClr val="windowText" lastClr="000000"/>
                </a:solidFill>
              </a:rPr>
              <a:t>PENDAPATAN</a:t>
            </a:r>
            <a:r>
              <a:rPr lang="en-ID" sz="2000" b="1" kern="0" spc="105" dirty="0">
                <a:solidFill>
                  <a:sysClr val="windowText" lastClr="000000"/>
                </a:solidFill>
              </a:rPr>
              <a:t> </a:t>
            </a:r>
            <a:r>
              <a:rPr lang="en-ID" sz="2000" b="1" kern="0" dirty="0">
                <a:solidFill>
                  <a:sysClr val="windowText" lastClr="000000"/>
                </a:solidFill>
              </a:rPr>
              <a:t>DAN</a:t>
            </a:r>
            <a:r>
              <a:rPr lang="en-ID" sz="2000" b="1" kern="0" spc="-114" dirty="0">
                <a:solidFill>
                  <a:sysClr val="windowText" lastClr="000000"/>
                </a:solidFill>
              </a:rPr>
              <a:t> </a:t>
            </a:r>
            <a:r>
              <a:rPr lang="en-ID" sz="2000" b="1" kern="0" dirty="0">
                <a:solidFill>
                  <a:sysClr val="windowText" lastClr="000000"/>
                </a:solidFill>
              </a:rPr>
              <a:t>BELANJA</a:t>
            </a:r>
            <a:r>
              <a:rPr lang="en-ID" sz="2000" b="1" kern="0" spc="-130" dirty="0">
                <a:solidFill>
                  <a:sysClr val="windowText" lastClr="000000"/>
                </a:solidFill>
              </a:rPr>
              <a:t> </a:t>
            </a:r>
            <a:r>
              <a:rPr lang="en-ID" sz="2000" b="1" kern="0" dirty="0">
                <a:solidFill>
                  <a:sysClr val="windowText" lastClr="000000"/>
                </a:solidFill>
              </a:rPr>
              <a:t>DAERAH</a:t>
            </a:r>
            <a:r>
              <a:rPr lang="en-ID" sz="2000" b="1" kern="0" spc="-90" dirty="0">
                <a:solidFill>
                  <a:sysClr val="windowText" lastClr="000000"/>
                </a:solidFill>
              </a:rPr>
              <a:t> </a:t>
            </a:r>
            <a:r>
              <a:rPr lang="en-ID" sz="2000" b="1" kern="0" spc="-10" dirty="0">
                <a:solidFill>
                  <a:sysClr val="windowText" lastClr="000000"/>
                </a:solidFill>
              </a:rPr>
              <a:t>(APBD)</a:t>
            </a:r>
            <a:endParaRPr lang="en-ID" sz="2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7112CC8B-1AF1-37CF-2D40-19855E1943D2}"/>
              </a:ext>
            </a:extLst>
          </p:cNvPr>
          <p:cNvSpPr txBox="1"/>
          <p:nvPr/>
        </p:nvSpPr>
        <p:spPr>
          <a:xfrm>
            <a:off x="7958328" y="1167383"/>
            <a:ext cx="3807460" cy="335280"/>
          </a:xfrm>
          <a:prstGeom prst="rect">
            <a:avLst/>
          </a:prstGeom>
          <a:solidFill>
            <a:srgbClr val="33869F"/>
          </a:solidFill>
        </p:spPr>
        <p:txBody>
          <a:bodyPr vert="horz" wrap="square" lIns="0" tIns="0" rIns="0" bIns="0" rtlCol="0">
            <a:spAutoFit/>
          </a:bodyPr>
          <a:lstStyle/>
          <a:p>
            <a:pPr marL="1232535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PEMBIAYAAN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74F8ADB0-D235-CFD2-FB48-93674CBE7EC9}"/>
              </a:ext>
            </a:extLst>
          </p:cNvPr>
          <p:cNvSpPr txBox="1"/>
          <p:nvPr/>
        </p:nvSpPr>
        <p:spPr>
          <a:xfrm>
            <a:off x="4178808" y="1167383"/>
            <a:ext cx="3429000" cy="341630"/>
          </a:xfrm>
          <a:prstGeom prst="rect">
            <a:avLst/>
          </a:prstGeom>
          <a:solidFill>
            <a:srgbClr val="8062A0"/>
          </a:solidFill>
        </p:spPr>
        <p:txBody>
          <a:bodyPr vert="horz" wrap="square" lIns="0" tIns="0" rIns="0" bIns="0" rtlCol="0">
            <a:spAutoFit/>
          </a:bodyPr>
          <a:lstStyle/>
          <a:p>
            <a:pPr marL="1778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BELANJA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B1FFAB07-CBB5-E824-4E8B-D47B87E902E8}"/>
              </a:ext>
            </a:extLst>
          </p:cNvPr>
          <p:cNvSpPr txBox="1"/>
          <p:nvPr/>
        </p:nvSpPr>
        <p:spPr>
          <a:xfrm>
            <a:off x="313943" y="1167383"/>
            <a:ext cx="3514725" cy="341630"/>
          </a:xfrm>
          <a:prstGeom prst="rect">
            <a:avLst/>
          </a:prstGeom>
          <a:solidFill>
            <a:srgbClr val="CD6009"/>
          </a:solidFill>
        </p:spPr>
        <p:txBody>
          <a:bodyPr vert="horz" wrap="square" lIns="0" tIns="0" rIns="0" bIns="0" rtlCol="0">
            <a:spAutoFit/>
          </a:bodyPr>
          <a:lstStyle/>
          <a:p>
            <a:pPr marL="1063625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PENDAPATAN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720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77AF2-6330-8B24-5ABB-C646ADD18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1B3817E0-A640-4891-A5ED-5D48605894D9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grpSp>
        <p:nvGrpSpPr>
          <p:cNvPr id="2" name="object 8">
            <a:extLst>
              <a:ext uri="{FF2B5EF4-FFF2-40B4-BE49-F238E27FC236}">
                <a16:creationId xmlns:a16="http://schemas.microsoft.com/office/drawing/2014/main" id="{4007D2BF-2B88-DDC4-1BE2-405BDEC5AE9F}"/>
              </a:ext>
            </a:extLst>
          </p:cNvPr>
          <p:cNvGrpSpPr/>
          <p:nvPr/>
        </p:nvGrpSpPr>
        <p:grpSpPr>
          <a:xfrm>
            <a:off x="466344" y="1767839"/>
            <a:ext cx="6602095" cy="4511040"/>
            <a:chOff x="466344" y="1767839"/>
            <a:chExt cx="6602095" cy="4511040"/>
          </a:xfrm>
        </p:grpSpPr>
        <p:sp>
          <p:nvSpPr>
            <p:cNvPr id="3" name="object 9">
              <a:extLst>
                <a:ext uri="{FF2B5EF4-FFF2-40B4-BE49-F238E27FC236}">
                  <a16:creationId xmlns:a16="http://schemas.microsoft.com/office/drawing/2014/main" id="{8F5DBFA4-7443-631A-2AE5-A164B05FC2E7}"/>
                </a:ext>
              </a:extLst>
            </p:cNvPr>
            <p:cNvSpPr/>
            <p:nvPr/>
          </p:nvSpPr>
          <p:spPr>
            <a:xfrm>
              <a:off x="3555873" y="3851528"/>
              <a:ext cx="1024255" cy="2038985"/>
            </a:xfrm>
            <a:custGeom>
              <a:avLst/>
              <a:gdLst/>
              <a:ahLst/>
              <a:cxnLst/>
              <a:rect l="l" t="t" r="r" b="b"/>
              <a:pathLst>
                <a:path w="1024254" h="2038985">
                  <a:moveTo>
                    <a:pt x="1024255" y="2030031"/>
                  </a:moveTo>
                  <a:lnTo>
                    <a:pt x="62357" y="66548"/>
                  </a:lnTo>
                  <a:lnTo>
                    <a:pt x="63754" y="65532"/>
                  </a:lnTo>
                  <a:lnTo>
                    <a:pt x="71120" y="56007"/>
                  </a:lnTo>
                  <a:lnTo>
                    <a:pt x="75184" y="44831"/>
                  </a:lnTo>
                  <a:lnTo>
                    <a:pt x="75438" y="32893"/>
                  </a:lnTo>
                  <a:lnTo>
                    <a:pt x="71882" y="20955"/>
                  </a:lnTo>
                  <a:lnTo>
                    <a:pt x="65532" y="11684"/>
                  </a:lnTo>
                  <a:lnTo>
                    <a:pt x="56007" y="4318"/>
                  </a:lnTo>
                  <a:lnTo>
                    <a:pt x="44831" y="254"/>
                  </a:lnTo>
                  <a:lnTo>
                    <a:pt x="32893" y="0"/>
                  </a:lnTo>
                  <a:lnTo>
                    <a:pt x="20955" y="3556"/>
                  </a:lnTo>
                  <a:lnTo>
                    <a:pt x="11684" y="9906"/>
                  </a:lnTo>
                  <a:lnTo>
                    <a:pt x="4318" y="19431"/>
                  </a:lnTo>
                  <a:lnTo>
                    <a:pt x="254" y="30607"/>
                  </a:lnTo>
                  <a:lnTo>
                    <a:pt x="0" y="42545"/>
                  </a:lnTo>
                  <a:lnTo>
                    <a:pt x="3556" y="54483"/>
                  </a:lnTo>
                  <a:lnTo>
                    <a:pt x="9906" y="63754"/>
                  </a:lnTo>
                  <a:lnTo>
                    <a:pt x="19431" y="71120"/>
                  </a:lnTo>
                  <a:lnTo>
                    <a:pt x="30607" y="75184"/>
                  </a:lnTo>
                  <a:lnTo>
                    <a:pt x="42545" y="75438"/>
                  </a:lnTo>
                  <a:lnTo>
                    <a:pt x="45212" y="74676"/>
                  </a:lnTo>
                  <a:lnTo>
                    <a:pt x="1007110" y="2038413"/>
                  </a:lnTo>
                  <a:lnTo>
                    <a:pt x="1024255" y="2030031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10">
              <a:extLst>
                <a:ext uri="{FF2B5EF4-FFF2-40B4-BE49-F238E27FC236}">
                  <a16:creationId xmlns:a16="http://schemas.microsoft.com/office/drawing/2014/main" id="{D5F45BBC-87D6-EAC9-6387-1D8326066A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344" y="2260599"/>
              <a:ext cx="4110228" cy="2942336"/>
            </a:xfrm>
            <a:prstGeom prst="rect">
              <a:avLst/>
            </a:prstGeom>
          </p:spPr>
        </p:pic>
        <p:pic>
          <p:nvPicPr>
            <p:cNvPr id="6" name="object 11">
              <a:extLst>
                <a:ext uri="{FF2B5EF4-FFF2-40B4-BE49-F238E27FC236}">
                  <a16:creationId xmlns:a16="http://schemas.microsoft.com/office/drawing/2014/main" id="{003721ED-E234-D74C-0C69-BE0B4479070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9719" y="2740151"/>
              <a:ext cx="1267968" cy="1347216"/>
            </a:xfrm>
            <a:prstGeom prst="rect">
              <a:avLst/>
            </a:prstGeom>
          </p:spPr>
        </p:pic>
        <p:sp>
          <p:nvSpPr>
            <p:cNvPr id="7" name="object 12">
              <a:extLst>
                <a:ext uri="{FF2B5EF4-FFF2-40B4-BE49-F238E27FC236}">
                  <a16:creationId xmlns:a16="http://schemas.microsoft.com/office/drawing/2014/main" id="{C93DCD5D-26D2-3BE7-EFC2-EFF4334F51D1}"/>
                </a:ext>
              </a:extLst>
            </p:cNvPr>
            <p:cNvSpPr/>
            <p:nvPr/>
          </p:nvSpPr>
          <p:spPr>
            <a:xfrm>
              <a:off x="4562855" y="1767839"/>
              <a:ext cx="2493645" cy="1259205"/>
            </a:xfrm>
            <a:custGeom>
              <a:avLst/>
              <a:gdLst/>
              <a:ahLst/>
              <a:cxnLst/>
              <a:rect l="l" t="t" r="r" b="b"/>
              <a:pathLst>
                <a:path w="2493645" h="1259205">
                  <a:moveTo>
                    <a:pt x="2381504" y="0"/>
                  </a:moveTo>
                  <a:lnTo>
                    <a:pt x="111760" y="0"/>
                  </a:lnTo>
                  <a:lnTo>
                    <a:pt x="64008" y="10668"/>
                  </a:lnTo>
                  <a:lnTo>
                    <a:pt x="30607" y="34925"/>
                  </a:lnTo>
                  <a:lnTo>
                    <a:pt x="8128" y="69723"/>
                  </a:lnTo>
                  <a:lnTo>
                    <a:pt x="0" y="111760"/>
                  </a:lnTo>
                  <a:lnTo>
                    <a:pt x="127" y="1153668"/>
                  </a:lnTo>
                  <a:lnTo>
                    <a:pt x="10668" y="1194815"/>
                  </a:lnTo>
                  <a:lnTo>
                    <a:pt x="34925" y="1228217"/>
                  </a:lnTo>
                  <a:lnTo>
                    <a:pt x="69723" y="1250696"/>
                  </a:lnTo>
                  <a:lnTo>
                    <a:pt x="111760" y="1258824"/>
                  </a:lnTo>
                  <a:lnTo>
                    <a:pt x="2381504" y="1258824"/>
                  </a:lnTo>
                  <a:lnTo>
                    <a:pt x="2429255" y="1248156"/>
                  </a:lnTo>
                  <a:lnTo>
                    <a:pt x="2462657" y="1223899"/>
                  </a:lnTo>
                  <a:lnTo>
                    <a:pt x="2485136" y="1189101"/>
                  </a:lnTo>
                  <a:lnTo>
                    <a:pt x="2493264" y="1147064"/>
                  </a:lnTo>
                  <a:lnTo>
                    <a:pt x="2493264" y="111760"/>
                  </a:lnTo>
                  <a:lnTo>
                    <a:pt x="2482596" y="64008"/>
                  </a:lnTo>
                  <a:lnTo>
                    <a:pt x="2458339" y="30607"/>
                  </a:lnTo>
                  <a:lnTo>
                    <a:pt x="2423541" y="8127"/>
                  </a:lnTo>
                  <a:lnTo>
                    <a:pt x="2381504" y="0"/>
                  </a:lnTo>
                  <a:close/>
                </a:path>
              </a:pathLst>
            </a:custGeom>
            <a:solidFill>
              <a:srgbClr val="4470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8FC27E63-664C-3766-CD0B-20FBEB9DED46}"/>
                </a:ext>
              </a:extLst>
            </p:cNvPr>
            <p:cNvSpPr/>
            <p:nvPr/>
          </p:nvSpPr>
          <p:spPr>
            <a:xfrm>
              <a:off x="4575047" y="3108959"/>
              <a:ext cx="2493645" cy="1384300"/>
            </a:xfrm>
            <a:custGeom>
              <a:avLst/>
              <a:gdLst/>
              <a:ahLst/>
              <a:cxnLst/>
              <a:rect l="l" t="t" r="r" b="b"/>
              <a:pathLst>
                <a:path w="2493645" h="1384300">
                  <a:moveTo>
                    <a:pt x="2370328" y="0"/>
                  </a:moveTo>
                  <a:lnTo>
                    <a:pt x="122936" y="0"/>
                  </a:lnTo>
                  <a:lnTo>
                    <a:pt x="84709" y="6095"/>
                  </a:lnTo>
                  <a:lnTo>
                    <a:pt x="48005" y="25526"/>
                  </a:lnTo>
                  <a:lnTo>
                    <a:pt x="19938" y="55752"/>
                  </a:lnTo>
                  <a:lnTo>
                    <a:pt x="3428" y="94106"/>
                  </a:lnTo>
                  <a:lnTo>
                    <a:pt x="0" y="122936"/>
                  </a:lnTo>
                  <a:lnTo>
                    <a:pt x="0" y="1260856"/>
                  </a:lnTo>
                  <a:lnTo>
                    <a:pt x="11175" y="1312164"/>
                  </a:lnTo>
                  <a:lnTo>
                    <a:pt x="34543" y="1346327"/>
                  </a:lnTo>
                  <a:lnTo>
                    <a:pt x="67690" y="1370710"/>
                  </a:lnTo>
                  <a:lnTo>
                    <a:pt x="108330" y="1382902"/>
                  </a:lnTo>
                  <a:lnTo>
                    <a:pt x="122936" y="1383791"/>
                  </a:lnTo>
                  <a:lnTo>
                    <a:pt x="2370328" y="1383791"/>
                  </a:lnTo>
                  <a:lnTo>
                    <a:pt x="2408554" y="1377695"/>
                  </a:lnTo>
                  <a:lnTo>
                    <a:pt x="2445257" y="1358264"/>
                  </a:lnTo>
                  <a:lnTo>
                    <a:pt x="2473325" y="1328039"/>
                  </a:lnTo>
                  <a:lnTo>
                    <a:pt x="2489834" y="1289684"/>
                  </a:lnTo>
                  <a:lnTo>
                    <a:pt x="2493263" y="1260856"/>
                  </a:lnTo>
                  <a:lnTo>
                    <a:pt x="2493263" y="122936"/>
                  </a:lnTo>
                  <a:lnTo>
                    <a:pt x="2487168" y="84709"/>
                  </a:lnTo>
                  <a:lnTo>
                    <a:pt x="2467736" y="48005"/>
                  </a:lnTo>
                  <a:lnTo>
                    <a:pt x="2437510" y="19938"/>
                  </a:lnTo>
                  <a:lnTo>
                    <a:pt x="2399156" y="3428"/>
                  </a:lnTo>
                  <a:lnTo>
                    <a:pt x="2370328" y="0"/>
                  </a:lnTo>
                  <a:close/>
                </a:path>
              </a:pathLst>
            </a:custGeom>
            <a:solidFill>
              <a:srgbClr val="EB7B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0268061B-43B5-A6E5-60CB-3373A63093E4}"/>
                </a:ext>
              </a:extLst>
            </p:cNvPr>
            <p:cNvSpPr/>
            <p:nvPr/>
          </p:nvSpPr>
          <p:spPr>
            <a:xfrm>
              <a:off x="4568952" y="4581144"/>
              <a:ext cx="2499360" cy="786765"/>
            </a:xfrm>
            <a:custGeom>
              <a:avLst/>
              <a:gdLst/>
              <a:ahLst/>
              <a:cxnLst/>
              <a:rect l="l" t="t" r="r" b="b"/>
              <a:pathLst>
                <a:path w="2499359" h="786764">
                  <a:moveTo>
                    <a:pt x="2429509" y="0"/>
                  </a:moveTo>
                  <a:lnTo>
                    <a:pt x="69850" y="0"/>
                  </a:lnTo>
                  <a:lnTo>
                    <a:pt x="32385" y="10921"/>
                  </a:lnTo>
                  <a:lnTo>
                    <a:pt x="5842" y="41909"/>
                  </a:lnTo>
                  <a:lnTo>
                    <a:pt x="0" y="69849"/>
                  </a:lnTo>
                  <a:lnTo>
                    <a:pt x="0" y="716533"/>
                  </a:lnTo>
                  <a:lnTo>
                    <a:pt x="888" y="727836"/>
                  </a:lnTo>
                  <a:lnTo>
                    <a:pt x="19431" y="764793"/>
                  </a:lnTo>
                  <a:lnTo>
                    <a:pt x="55372" y="784859"/>
                  </a:lnTo>
                  <a:lnTo>
                    <a:pt x="69850" y="786383"/>
                  </a:lnTo>
                  <a:lnTo>
                    <a:pt x="2429509" y="786383"/>
                  </a:lnTo>
                  <a:lnTo>
                    <a:pt x="2466975" y="775461"/>
                  </a:lnTo>
                  <a:lnTo>
                    <a:pt x="2493518" y="744473"/>
                  </a:lnTo>
                  <a:lnTo>
                    <a:pt x="2499359" y="716533"/>
                  </a:lnTo>
                  <a:lnTo>
                    <a:pt x="2499359" y="69849"/>
                  </a:lnTo>
                  <a:lnTo>
                    <a:pt x="2488438" y="32384"/>
                  </a:lnTo>
                  <a:lnTo>
                    <a:pt x="2457450" y="5841"/>
                  </a:lnTo>
                  <a:lnTo>
                    <a:pt x="2429509" y="0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2AF801C5-8F2F-9D96-14DC-68DC9FF706A8}"/>
                </a:ext>
              </a:extLst>
            </p:cNvPr>
            <p:cNvSpPr/>
            <p:nvPr/>
          </p:nvSpPr>
          <p:spPr>
            <a:xfrm>
              <a:off x="4572000" y="5492495"/>
              <a:ext cx="2496820" cy="786765"/>
            </a:xfrm>
            <a:custGeom>
              <a:avLst/>
              <a:gdLst/>
              <a:ahLst/>
              <a:cxnLst/>
              <a:rect l="l" t="t" r="r" b="b"/>
              <a:pathLst>
                <a:path w="2496820" h="786764">
                  <a:moveTo>
                    <a:pt x="2426461" y="0"/>
                  </a:moveTo>
                  <a:lnTo>
                    <a:pt x="69850" y="0"/>
                  </a:lnTo>
                  <a:lnTo>
                    <a:pt x="32385" y="10921"/>
                  </a:lnTo>
                  <a:lnTo>
                    <a:pt x="5841" y="41909"/>
                  </a:lnTo>
                  <a:lnTo>
                    <a:pt x="0" y="69849"/>
                  </a:lnTo>
                  <a:lnTo>
                    <a:pt x="0" y="716546"/>
                  </a:lnTo>
                  <a:lnTo>
                    <a:pt x="888" y="727875"/>
                  </a:lnTo>
                  <a:lnTo>
                    <a:pt x="19430" y="764832"/>
                  </a:lnTo>
                  <a:lnTo>
                    <a:pt x="55372" y="784885"/>
                  </a:lnTo>
                  <a:lnTo>
                    <a:pt x="69850" y="786383"/>
                  </a:lnTo>
                  <a:lnTo>
                    <a:pt x="2426461" y="786383"/>
                  </a:lnTo>
                  <a:lnTo>
                    <a:pt x="2463927" y="775512"/>
                  </a:lnTo>
                  <a:lnTo>
                    <a:pt x="2490470" y="744448"/>
                  </a:lnTo>
                  <a:lnTo>
                    <a:pt x="2496311" y="716546"/>
                  </a:lnTo>
                  <a:lnTo>
                    <a:pt x="2496311" y="69849"/>
                  </a:lnTo>
                  <a:lnTo>
                    <a:pt x="2485390" y="32384"/>
                  </a:lnTo>
                  <a:lnTo>
                    <a:pt x="2454402" y="5841"/>
                  </a:lnTo>
                  <a:lnTo>
                    <a:pt x="242646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2381A369-5EEA-8AE7-B177-947FACFAF664}"/>
                </a:ext>
              </a:extLst>
            </p:cNvPr>
            <p:cNvSpPr/>
            <p:nvPr/>
          </p:nvSpPr>
          <p:spPr>
            <a:xfrm>
              <a:off x="1929383" y="2033015"/>
              <a:ext cx="570230" cy="341630"/>
            </a:xfrm>
            <a:custGeom>
              <a:avLst/>
              <a:gdLst/>
              <a:ahLst/>
              <a:cxnLst/>
              <a:rect l="l" t="t" r="r" b="b"/>
              <a:pathLst>
                <a:path w="570230" h="341630">
                  <a:moveTo>
                    <a:pt x="427482" y="0"/>
                  </a:moveTo>
                  <a:lnTo>
                    <a:pt x="142494" y="0"/>
                  </a:lnTo>
                  <a:lnTo>
                    <a:pt x="142494" y="170687"/>
                  </a:lnTo>
                  <a:lnTo>
                    <a:pt x="0" y="170687"/>
                  </a:lnTo>
                  <a:lnTo>
                    <a:pt x="284988" y="341375"/>
                  </a:lnTo>
                  <a:lnTo>
                    <a:pt x="569976" y="170687"/>
                  </a:lnTo>
                  <a:lnTo>
                    <a:pt x="427482" y="170687"/>
                  </a:lnTo>
                  <a:lnTo>
                    <a:pt x="4274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F1A4A1CB-AB46-7D7C-2B8D-DBEC1D3C325E}"/>
                </a:ext>
              </a:extLst>
            </p:cNvPr>
            <p:cNvSpPr/>
            <p:nvPr/>
          </p:nvSpPr>
          <p:spPr>
            <a:xfrm>
              <a:off x="1929383" y="2033015"/>
              <a:ext cx="570230" cy="341630"/>
            </a:xfrm>
            <a:custGeom>
              <a:avLst/>
              <a:gdLst/>
              <a:ahLst/>
              <a:cxnLst/>
              <a:rect l="l" t="t" r="r" b="b"/>
              <a:pathLst>
                <a:path w="570230" h="341630">
                  <a:moveTo>
                    <a:pt x="0" y="170687"/>
                  </a:moveTo>
                  <a:lnTo>
                    <a:pt x="142494" y="170687"/>
                  </a:lnTo>
                  <a:lnTo>
                    <a:pt x="142494" y="0"/>
                  </a:lnTo>
                  <a:lnTo>
                    <a:pt x="427482" y="0"/>
                  </a:lnTo>
                  <a:lnTo>
                    <a:pt x="427482" y="170687"/>
                  </a:lnTo>
                  <a:lnTo>
                    <a:pt x="569976" y="170687"/>
                  </a:lnTo>
                  <a:lnTo>
                    <a:pt x="284988" y="341375"/>
                  </a:lnTo>
                  <a:lnTo>
                    <a:pt x="0" y="170687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CF1D18F8-F0F9-27B7-3D1D-6ED1BBF72F8F}"/>
                </a:ext>
              </a:extLst>
            </p:cNvPr>
            <p:cNvSpPr/>
            <p:nvPr/>
          </p:nvSpPr>
          <p:spPr>
            <a:xfrm>
              <a:off x="1978152" y="5260848"/>
              <a:ext cx="478790" cy="329565"/>
            </a:xfrm>
            <a:custGeom>
              <a:avLst/>
              <a:gdLst/>
              <a:ahLst/>
              <a:cxnLst/>
              <a:rect l="l" t="t" r="r" b="b"/>
              <a:pathLst>
                <a:path w="478789" h="329564">
                  <a:moveTo>
                    <a:pt x="358902" y="0"/>
                  </a:moveTo>
                  <a:lnTo>
                    <a:pt x="119634" y="0"/>
                  </a:lnTo>
                  <a:lnTo>
                    <a:pt x="119634" y="164591"/>
                  </a:lnTo>
                  <a:lnTo>
                    <a:pt x="0" y="164591"/>
                  </a:lnTo>
                  <a:lnTo>
                    <a:pt x="239268" y="329183"/>
                  </a:lnTo>
                  <a:lnTo>
                    <a:pt x="478536" y="164591"/>
                  </a:lnTo>
                  <a:lnTo>
                    <a:pt x="358902" y="164591"/>
                  </a:lnTo>
                  <a:lnTo>
                    <a:pt x="3589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CD5DDC19-8599-017C-5327-2C83F51861F2}"/>
                </a:ext>
              </a:extLst>
            </p:cNvPr>
            <p:cNvSpPr/>
            <p:nvPr/>
          </p:nvSpPr>
          <p:spPr>
            <a:xfrm>
              <a:off x="1978152" y="5260848"/>
              <a:ext cx="478790" cy="329565"/>
            </a:xfrm>
            <a:custGeom>
              <a:avLst/>
              <a:gdLst/>
              <a:ahLst/>
              <a:cxnLst/>
              <a:rect l="l" t="t" r="r" b="b"/>
              <a:pathLst>
                <a:path w="478789" h="329564">
                  <a:moveTo>
                    <a:pt x="0" y="164591"/>
                  </a:moveTo>
                  <a:lnTo>
                    <a:pt x="119634" y="164591"/>
                  </a:lnTo>
                  <a:lnTo>
                    <a:pt x="119634" y="0"/>
                  </a:lnTo>
                  <a:lnTo>
                    <a:pt x="358902" y="0"/>
                  </a:lnTo>
                  <a:lnTo>
                    <a:pt x="358902" y="164591"/>
                  </a:lnTo>
                  <a:lnTo>
                    <a:pt x="478536" y="164591"/>
                  </a:lnTo>
                  <a:lnTo>
                    <a:pt x="239268" y="329183"/>
                  </a:lnTo>
                  <a:lnTo>
                    <a:pt x="0" y="16459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20">
            <a:extLst>
              <a:ext uri="{FF2B5EF4-FFF2-40B4-BE49-F238E27FC236}">
                <a16:creationId xmlns:a16="http://schemas.microsoft.com/office/drawing/2014/main" id="{471BE054-B6B4-4D30-196C-A5F4F16856F2}"/>
              </a:ext>
            </a:extLst>
          </p:cNvPr>
          <p:cNvGrpSpPr/>
          <p:nvPr/>
        </p:nvGrpSpPr>
        <p:grpSpPr>
          <a:xfrm>
            <a:off x="4414520" y="1475232"/>
            <a:ext cx="2842895" cy="76200"/>
            <a:chOff x="4414520" y="1475232"/>
            <a:chExt cx="2842895" cy="76200"/>
          </a:xfrm>
        </p:grpSpPr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B542AECB-DDDA-D80C-7448-E6C4258C38F5}"/>
                </a:ext>
              </a:extLst>
            </p:cNvPr>
            <p:cNvSpPr/>
            <p:nvPr/>
          </p:nvSpPr>
          <p:spPr>
            <a:xfrm>
              <a:off x="4414520" y="1511808"/>
              <a:ext cx="1295400" cy="0"/>
            </a:xfrm>
            <a:custGeom>
              <a:avLst/>
              <a:gdLst/>
              <a:ahLst/>
              <a:cxnLst/>
              <a:rect l="l" t="t" r="r" b="b"/>
              <a:pathLst>
                <a:path w="1295400">
                  <a:moveTo>
                    <a:pt x="0" y="0"/>
                  </a:moveTo>
                  <a:lnTo>
                    <a:pt x="1295400" y="0"/>
                  </a:lnTo>
                </a:path>
              </a:pathLst>
            </a:custGeom>
            <a:ln w="127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5E53CF87-F6A5-9FF0-7A9F-BE0E2B81E76D}"/>
                </a:ext>
              </a:extLst>
            </p:cNvPr>
            <p:cNvSpPr/>
            <p:nvPr/>
          </p:nvSpPr>
          <p:spPr>
            <a:xfrm>
              <a:off x="5740654" y="1506982"/>
              <a:ext cx="57150" cy="12700"/>
            </a:xfrm>
            <a:custGeom>
              <a:avLst/>
              <a:gdLst/>
              <a:ahLst/>
              <a:cxnLst/>
              <a:rect l="l" t="t" r="r" b="b"/>
              <a:pathLst>
                <a:path w="57150" h="12700">
                  <a:moveTo>
                    <a:pt x="12192" y="5841"/>
                  </a:moveTo>
                  <a:lnTo>
                    <a:pt x="0" y="5841"/>
                  </a:lnTo>
                  <a:lnTo>
                    <a:pt x="0" y="12700"/>
                  </a:lnTo>
                  <a:lnTo>
                    <a:pt x="56642" y="12700"/>
                  </a:lnTo>
                  <a:lnTo>
                    <a:pt x="56642" y="6350"/>
                  </a:lnTo>
                  <a:lnTo>
                    <a:pt x="12700" y="6350"/>
                  </a:lnTo>
                  <a:lnTo>
                    <a:pt x="12192" y="5841"/>
                  </a:lnTo>
                  <a:close/>
                </a:path>
                <a:path w="57150" h="12700">
                  <a:moveTo>
                    <a:pt x="56642" y="0"/>
                  </a:moveTo>
                  <a:lnTo>
                    <a:pt x="6350" y="0"/>
                  </a:lnTo>
                  <a:lnTo>
                    <a:pt x="12192" y="5841"/>
                  </a:lnTo>
                  <a:lnTo>
                    <a:pt x="12700" y="5841"/>
                  </a:lnTo>
                  <a:lnTo>
                    <a:pt x="12700" y="6350"/>
                  </a:lnTo>
                  <a:lnTo>
                    <a:pt x="56642" y="6350"/>
                  </a:lnTo>
                  <a:lnTo>
                    <a:pt x="566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8C3D9495-BED2-FB07-120C-3368CF4CAE7C}"/>
                </a:ext>
              </a:extLst>
            </p:cNvPr>
            <p:cNvSpPr/>
            <p:nvPr/>
          </p:nvSpPr>
          <p:spPr>
            <a:xfrm>
              <a:off x="5835396" y="1513332"/>
              <a:ext cx="1295400" cy="0"/>
            </a:xfrm>
            <a:custGeom>
              <a:avLst/>
              <a:gdLst/>
              <a:ahLst/>
              <a:cxnLst/>
              <a:rect l="l" t="t" r="r" b="b"/>
              <a:pathLst>
                <a:path w="1295400">
                  <a:moveTo>
                    <a:pt x="0" y="0"/>
                  </a:moveTo>
                  <a:lnTo>
                    <a:pt x="1295400" y="0"/>
                  </a:lnTo>
                </a:path>
              </a:pathLst>
            </a:custGeom>
            <a:ln w="127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24">
              <a:extLst>
                <a:ext uri="{FF2B5EF4-FFF2-40B4-BE49-F238E27FC236}">
                  <a16:creationId xmlns:a16="http://schemas.microsoft.com/office/drawing/2014/main" id="{F7D60CFE-A345-6EA5-F23B-013E4164660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8896" y="1475232"/>
              <a:ext cx="88519" cy="76200"/>
            </a:xfrm>
            <a:prstGeom prst="rect">
              <a:avLst/>
            </a:prstGeom>
          </p:spPr>
        </p:pic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4D626F3D-E079-97EF-045C-43DDC0523BB0}"/>
                </a:ext>
              </a:extLst>
            </p:cNvPr>
            <p:cNvSpPr/>
            <p:nvPr/>
          </p:nvSpPr>
          <p:spPr>
            <a:xfrm>
              <a:off x="5752846" y="15128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507" y="0"/>
                  </a:moveTo>
                  <a:lnTo>
                    <a:pt x="0" y="0"/>
                  </a:lnTo>
                  <a:lnTo>
                    <a:pt x="507" y="50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6">
            <a:extLst>
              <a:ext uri="{FF2B5EF4-FFF2-40B4-BE49-F238E27FC236}">
                <a16:creationId xmlns:a16="http://schemas.microsoft.com/office/drawing/2014/main" id="{B39C00A6-6379-FC6D-6182-14928877ACF8}"/>
              </a:ext>
            </a:extLst>
          </p:cNvPr>
          <p:cNvGrpSpPr/>
          <p:nvPr/>
        </p:nvGrpSpPr>
        <p:grpSpPr>
          <a:xfrm>
            <a:off x="4236720" y="1504822"/>
            <a:ext cx="1473200" cy="13970"/>
            <a:chOff x="4236720" y="1504822"/>
            <a:chExt cx="1473200" cy="13970"/>
          </a:xfrm>
        </p:grpSpPr>
        <p:sp>
          <p:nvSpPr>
            <p:cNvPr id="22" name="object 27">
              <a:extLst>
                <a:ext uri="{FF2B5EF4-FFF2-40B4-BE49-F238E27FC236}">
                  <a16:creationId xmlns:a16="http://schemas.microsoft.com/office/drawing/2014/main" id="{3C27DB27-9722-FDD1-4B42-3F96CAF0529C}"/>
                </a:ext>
              </a:extLst>
            </p:cNvPr>
            <p:cNvSpPr/>
            <p:nvPr/>
          </p:nvSpPr>
          <p:spPr>
            <a:xfrm>
              <a:off x="4236720" y="1505457"/>
              <a:ext cx="139700" cy="12700"/>
            </a:xfrm>
            <a:custGeom>
              <a:avLst/>
              <a:gdLst/>
              <a:ahLst/>
              <a:cxnLst/>
              <a:rect l="l" t="t" r="r" b="b"/>
              <a:pathLst>
                <a:path w="139700" h="12700">
                  <a:moveTo>
                    <a:pt x="508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50800" y="12700"/>
                  </a:lnTo>
                  <a:lnTo>
                    <a:pt x="50800" y="0"/>
                  </a:lnTo>
                  <a:close/>
                </a:path>
                <a:path w="139700" h="12700">
                  <a:moveTo>
                    <a:pt x="139700" y="0"/>
                  </a:moveTo>
                  <a:lnTo>
                    <a:pt x="88900" y="0"/>
                  </a:lnTo>
                  <a:lnTo>
                    <a:pt x="88900" y="12700"/>
                  </a:lnTo>
                  <a:lnTo>
                    <a:pt x="139700" y="12700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8">
              <a:extLst>
                <a:ext uri="{FF2B5EF4-FFF2-40B4-BE49-F238E27FC236}">
                  <a16:creationId xmlns:a16="http://schemas.microsoft.com/office/drawing/2014/main" id="{7C6FD484-2582-4A05-E187-01A3C4BF0AA4}"/>
                </a:ext>
              </a:extLst>
            </p:cNvPr>
            <p:cNvSpPr/>
            <p:nvPr/>
          </p:nvSpPr>
          <p:spPr>
            <a:xfrm>
              <a:off x="4236720" y="1504822"/>
              <a:ext cx="139700" cy="14604"/>
            </a:xfrm>
            <a:custGeom>
              <a:avLst/>
              <a:gdLst/>
              <a:ahLst/>
              <a:cxnLst/>
              <a:rect l="l" t="t" r="r" b="b"/>
              <a:pathLst>
                <a:path w="139700" h="14605">
                  <a:moveTo>
                    <a:pt x="50800" y="0"/>
                  </a:moveTo>
                  <a:lnTo>
                    <a:pt x="0" y="0"/>
                  </a:lnTo>
                  <a:lnTo>
                    <a:pt x="0" y="13982"/>
                  </a:lnTo>
                  <a:lnTo>
                    <a:pt x="50800" y="13982"/>
                  </a:lnTo>
                  <a:lnTo>
                    <a:pt x="50800" y="0"/>
                  </a:lnTo>
                  <a:close/>
                </a:path>
                <a:path w="139700" h="14605">
                  <a:moveTo>
                    <a:pt x="139700" y="0"/>
                  </a:moveTo>
                  <a:lnTo>
                    <a:pt x="88900" y="0"/>
                  </a:lnTo>
                  <a:lnTo>
                    <a:pt x="88900" y="13982"/>
                  </a:lnTo>
                  <a:lnTo>
                    <a:pt x="139700" y="1398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9">
              <a:extLst>
                <a:ext uri="{FF2B5EF4-FFF2-40B4-BE49-F238E27FC236}">
                  <a16:creationId xmlns:a16="http://schemas.microsoft.com/office/drawing/2014/main" id="{C1A1A9B0-9E9D-7EDA-9CA8-C4610C94C22A}"/>
                </a:ext>
              </a:extLst>
            </p:cNvPr>
            <p:cNvSpPr/>
            <p:nvPr/>
          </p:nvSpPr>
          <p:spPr>
            <a:xfrm>
              <a:off x="4414520" y="1511807"/>
              <a:ext cx="1295400" cy="0"/>
            </a:xfrm>
            <a:custGeom>
              <a:avLst/>
              <a:gdLst/>
              <a:ahLst/>
              <a:cxnLst/>
              <a:rect l="l" t="t" r="r" b="b"/>
              <a:pathLst>
                <a:path w="1295400">
                  <a:moveTo>
                    <a:pt x="0" y="0"/>
                  </a:moveTo>
                  <a:lnTo>
                    <a:pt x="50800" y="0"/>
                  </a:lnTo>
                </a:path>
                <a:path w="1295400">
                  <a:moveTo>
                    <a:pt x="88900" y="0"/>
                  </a:moveTo>
                  <a:lnTo>
                    <a:pt x="139700" y="0"/>
                  </a:lnTo>
                </a:path>
                <a:path w="1295400">
                  <a:moveTo>
                    <a:pt x="177800" y="0"/>
                  </a:moveTo>
                  <a:lnTo>
                    <a:pt x="228600" y="0"/>
                  </a:lnTo>
                </a:path>
                <a:path w="1295400">
                  <a:moveTo>
                    <a:pt x="266700" y="0"/>
                  </a:moveTo>
                  <a:lnTo>
                    <a:pt x="317500" y="0"/>
                  </a:lnTo>
                </a:path>
                <a:path w="1295400">
                  <a:moveTo>
                    <a:pt x="355600" y="0"/>
                  </a:moveTo>
                  <a:lnTo>
                    <a:pt x="406400" y="0"/>
                  </a:lnTo>
                </a:path>
                <a:path w="1295400">
                  <a:moveTo>
                    <a:pt x="444500" y="0"/>
                  </a:moveTo>
                  <a:lnTo>
                    <a:pt x="495300" y="0"/>
                  </a:lnTo>
                </a:path>
                <a:path w="1295400">
                  <a:moveTo>
                    <a:pt x="533400" y="0"/>
                  </a:moveTo>
                  <a:lnTo>
                    <a:pt x="584200" y="0"/>
                  </a:lnTo>
                </a:path>
                <a:path w="1295400">
                  <a:moveTo>
                    <a:pt x="622300" y="0"/>
                  </a:moveTo>
                  <a:lnTo>
                    <a:pt x="673100" y="0"/>
                  </a:lnTo>
                </a:path>
                <a:path w="1295400">
                  <a:moveTo>
                    <a:pt x="711200" y="0"/>
                  </a:moveTo>
                  <a:lnTo>
                    <a:pt x="762000" y="0"/>
                  </a:lnTo>
                </a:path>
                <a:path w="1295400">
                  <a:moveTo>
                    <a:pt x="800100" y="0"/>
                  </a:moveTo>
                  <a:lnTo>
                    <a:pt x="850900" y="0"/>
                  </a:lnTo>
                </a:path>
                <a:path w="1295400">
                  <a:moveTo>
                    <a:pt x="889000" y="0"/>
                  </a:moveTo>
                  <a:lnTo>
                    <a:pt x="939800" y="0"/>
                  </a:lnTo>
                </a:path>
                <a:path w="1295400">
                  <a:moveTo>
                    <a:pt x="977900" y="0"/>
                  </a:moveTo>
                  <a:lnTo>
                    <a:pt x="1028700" y="0"/>
                  </a:lnTo>
                </a:path>
                <a:path w="1295400">
                  <a:moveTo>
                    <a:pt x="1066800" y="0"/>
                  </a:moveTo>
                  <a:lnTo>
                    <a:pt x="1117600" y="0"/>
                  </a:lnTo>
                </a:path>
                <a:path w="1295400">
                  <a:moveTo>
                    <a:pt x="1155700" y="0"/>
                  </a:moveTo>
                  <a:lnTo>
                    <a:pt x="1206500" y="0"/>
                  </a:lnTo>
                </a:path>
                <a:path w="1295400">
                  <a:moveTo>
                    <a:pt x="1244600" y="0"/>
                  </a:moveTo>
                  <a:lnTo>
                    <a:pt x="1295400" y="0"/>
                  </a:lnTo>
                </a:path>
              </a:pathLst>
            </a:custGeom>
            <a:ln w="139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30">
            <a:extLst>
              <a:ext uri="{FF2B5EF4-FFF2-40B4-BE49-F238E27FC236}">
                <a16:creationId xmlns:a16="http://schemas.microsoft.com/office/drawing/2014/main" id="{9A30BE10-98AE-E6BE-3E50-8724C33E656D}"/>
              </a:ext>
            </a:extLst>
          </p:cNvPr>
          <p:cNvSpPr/>
          <p:nvPr/>
        </p:nvSpPr>
        <p:spPr>
          <a:xfrm>
            <a:off x="5835396" y="1513332"/>
            <a:ext cx="1358900" cy="0"/>
          </a:xfrm>
          <a:custGeom>
            <a:avLst/>
            <a:gdLst/>
            <a:ahLst/>
            <a:cxnLst/>
            <a:rect l="l" t="t" r="r" b="b"/>
            <a:pathLst>
              <a:path w="1358900">
                <a:moveTo>
                  <a:pt x="0" y="0"/>
                </a:moveTo>
                <a:lnTo>
                  <a:pt x="1358519" y="0"/>
                </a:lnTo>
              </a:path>
            </a:pathLst>
          </a:custGeom>
          <a:ln w="1397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>
            <a:extLst>
              <a:ext uri="{FF2B5EF4-FFF2-40B4-BE49-F238E27FC236}">
                <a16:creationId xmlns:a16="http://schemas.microsoft.com/office/drawing/2014/main" id="{E63C2A0B-9B6D-F6FB-D440-8EC64A611B87}"/>
              </a:ext>
            </a:extLst>
          </p:cNvPr>
          <p:cNvSpPr txBox="1"/>
          <p:nvPr/>
        </p:nvSpPr>
        <p:spPr>
          <a:xfrm>
            <a:off x="3760533" y="294195"/>
            <a:ext cx="524778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Black"/>
                <a:cs typeface="Arial Black"/>
              </a:rPr>
              <a:t>PERAN</a:t>
            </a:r>
            <a:r>
              <a:rPr sz="1800" spc="-65" dirty="0">
                <a:latin typeface="Arial Black"/>
                <a:cs typeface="Arial Black"/>
              </a:rPr>
              <a:t> </a:t>
            </a:r>
            <a:r>
              <a:rPr sz="1800" spc="-25" dirty="0">
                <a:latin typeface="Arial Black"/>
                <a:cs typeface="Arial Black"/>
              </a:rPr>
              <a:t>STRATEGIS</a:t>
            </a:r>
            <a:r>
              <a:rPr sz="1800" spc="-50" dirty="0">
                <a:latin typeface="Arial Black"/>
                <a:cs typeface="Arial Black"/>
              </a:rPr>
              <a:t> </a:t>
            </a:r>
            <a:r>
              <a:rPr sz="1800" spc="-20" dirty="0">
                <a:latin typeface="Arial Black"/>
                <a:cs typeface="Arial Black"/>
              </a:rPr>
              <a:t>KEMENDAGRI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27" name="object 33">
            <a:extLst>
              <a:ext uri="{FF2B5EF4-FFF2-40B4-BE49-F238E27FC236}">
                <a16:creationId xmlns:a16="http://schemas.microsoft.com/office/drawing/2014/main" id="{EECF4A35-8F44-555C-E4F1-386A8107C8D9}"/>
              </a:ext>
            </a:extLst>
          </p:cNvPr>
          <p:cNvSpPr txBox="1"/>
          <p:nvPr/>
        </p:nvSpPr>
        <p:spPr>
          <a:xfrm>
            <a:off x="518340" y="1358849"/>
            <a:ext cx="3459606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UU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23</a:t>
            </a:r>
            <a:r>
              <a:rPr lang="en-US" sz="1400" b="1" spc="-35" dirty="0">
                <a:latin typeface="Arial"/>
                <a:cs typeface="Arial"/>
              </a:rPr>
              <a:t>/</a:t>
            </a:r>
            <a:r>
              <a:rPr sz="1400" b="1" dirty="0">
                <a:latin typeface="Arial"/>
                <a:cs typeface="Arial"/>
              </a:rPr>
              <a:t>2014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dirty="0" err="1">
                <a:latin typeface="Arial"/>
                <a:cs typeface="Arial"/>
              </a:rPr>
              <a:t>tentang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20" dirty="0" err="1">
                <a:latin typeface="Arial"/>
                <a:cs typeface="Arial"/>
              </a:rPr>
              <a:t>Pe</a:t>
            </a:r>
            <a:r>
              <a:rPr lang="en-US" sz="1400" b="1" spc="-20" dirty="0" err="1">
                <a:latin typeface="Arial"/>
                <a:cs typeface="Arial"/>
              </a:rPr>
              <a:t>merintahan</a:t>
            </a:r>
            <a:r>
              <a:rPr lang="en-US" sz="1400" b="1" spc="-20" dirty="0">
                <a:latin typeface="Arial"/>
                <a:cs typeface="Arial"/>
              </a:rPr>
              <a:t> Daerah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6F7781D1-156E-EEFF-4EDA-B0A1CC0B5511}"/>
              </a:ext>
            </a:extLst>
          </p:cNvPr>
          <p:cNvSpPr txBox="1"/>
          <p:nvPr/>
        </p:nvSpPr>
        <p:spPr>
          <a:xfrm>
            <a:off x="7436357" y="1392428"/>
            <a:ext cx="720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Pasal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373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C7A7D588-338C-9632-0CD0-B01BC9A55F93}"/>
              </a:ext>
            </a:extLst>
          </p:cNvPr>
          <p:cNvSpPr txBox="1"/>
          <p:nvPr/>
        </p:nvSpPr>
        <p:spPr>
          <a:xfrm>
            <a:off x="408228" y="1575257"/>
            <a:ext cx="3875404" cy="38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1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Mendagri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melakukan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pembinaan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dan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pengawasan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umum</a:t>
            </a:r>
            <a:endParaRPr sz="1200">
              <a:latin typeface="Arial MT"/>
              <a:cs typeface="Arial MT"/>
            </a:endParaRPr>
          </a:p>
          <a:p>
            <a:pPr marR="10160" algn="ctr">
              <a:lnSpc>
                <a:spcPts val="1410"/>
              </a:lnSpc>
            </a:pPr>
            <a:r>
              <a:rPr sz="1200" spc="-10" dirty="0">
                <a:latin typeface="Arial MT"/>
                <a:cs typeface="Arial MT"/>
              </a:rPr>
              <a:t>penyelenggaraan</a:t>
            </a:r>
            <a:r>
              <a:rPr sz="1200" spc="-8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pemda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secara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nasional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0" name="object 36">
            <a:extLst>
              <a:ext uri="{FF2B5EF4-FFF2-40B4-BE49-F238E27FC236}">
                <a16:creationId xmlns:a16="http://schemas.microsoft.com/office/drawing/2014/main" id="{18589A78-1C92-BFD0-1753-3212C7145BBA}"/>
              </a:ext>
            </a:extLst>
          </p:cNvPr>
          <p:cNvSpPr txBox="1"/>
          <p:nvPr/>
        </p:nvSpPr>
        <p:spPr>
          <a:xfrm>
            <a:off x="7436357" y="1575308"/>
            <a:ext cx="212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 MT"/>
                <a:cs typeface="Arial MT"/>
              </a:rPr>
              <a:t>(1)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1" name="object 37">
            <a:extLst>
              <a:ext uri="{FF2B5EF4-FFF2-40B4-BE49-F238E27FC236}">
                <a16:creationId xmlns:a16="http://schemas.microsoft.com/office/drawing/2014/main" id="{BA5970C4-5E4B-5ED9-3BAB-0D4CFA63F7C7}"/>
              </a:ext>
            </a:extLst>
          </p:cNvPr>
          <p:cNvSpPr txBox="1"/>
          <p:nvPr/>
        </p:nvSpPr>
        <p:spPr>
          <a:xfrm>
            <a:off x="9076435" y="1575308"/>
            <a:ext cx="2794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melakukan</a:t>
            </a:r>
            <a:r>
              <a:rPr sz="1200" spc="8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pembinaan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dan</a:t>
            </a:r>
            <a:r>
              <a:rPr sz="1200" spc="9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pengawasan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2" name="object 38">
            <a:extLst>
              <a:ext uri="{FF2B5EF4-FFF2-40B4-BE49-F238E27FC236}">
                <a16:creationId xmlns:a16="http://schemas.microsoft.com/office/drawing/2014/main" id="{5D86869A-A911-2CE7-D902-16B705771467}"/>
              </a:ext>
            </a:extLst>
          </p:cNvPr>
          <p:cNvSpPr txBox="1"/>
          <p:nvPr/>
        </p:nvSpPr>
        <p:spPr>
          <a:xfrm>
            <a:off x="7780781" y="1758188"/>
            <a:ext cx="3963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 MT"/>
                <a:cs typeface="Arial MT"/>
              </a:rPr>
              <a:t>terhadap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penyelenggaraan</a:t>
            </a:r>
            <a:r>
              <a:rPr sz="1200" spc="-3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Pemerintahan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Daerah</a:t>
            </a:r>
            <a:r>
              <a:rPr sz="1200" spc="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provinsi.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0C8541EE-7A83-6A28-1215-625B5092ABE8}"/>
              </a:ext>
            </a:extLst>
          </p:cNvPr>
          <p:cNvSpPr txBox="1"/>
          <p:nvPr/>
        </p:nvSpPr>
        <p:spPr>
          <a:xfrm>
            <a:off x="4655311" y="1824989"/>
            <a:ext cx="1975485" cy="1038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5"/>
              </a:spcBef>
              <a:buChar char="•"/>
              <a:tabLst>
                <a:tab pos="192405" algn="l"/>
              </a:tabLst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Pelayanan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pemberdayaan masyarkat</a:t>
            </a:r>
            <a:endParaRPr sz="1100">
              <a:latin typeface="Arial MT"/>
              <a:cs typeface="Arial MT"/>
            </a:endParaRPr>
          </a:p>
          <a:p>
            <a:pPr marL="192405" indent="-179705">
              <a:lnSpc>
                <a:spcPts val="1320"/>
              </a:lnSpc>
              <a:buChar char="•"/>
              <a:tabLst>
                <a:tab pos="192405" algn="l"/>
              </a:tabLst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Pembangunan</a:t>
            </a:r>
            <a:r>
              <a:rPr sz="11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daerah</a:t>
            </a:r>
            <a:endParaRPr sz="1100">
              <a:latin typeface="Arial MT"/>
              <a:cs typeface="Arial MT"/>
            </a:endParaRPr>
          </a:p>
          <a:p>
            <a:pPr marL="192405" indent="-179705">
              <a:lnSpc>
                <a:spcPts val="1320"/>
              </a:lnSpc>
              <a:buChar char="•"/>
              <a:tabLst>
                <a:tab pos="192405" algn="l"/>
              </a:tabLst>
            </a:pP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Demokrasi</a:t>
            </a:r>
            <a:endParaRPr sz="1100">
              <a:latin typeface="Arial MT"/>
              <a:cs typeface="Arial MT"/>
            </a:endParaRPr>
          </a:p>
          <a:p>
            <a:pPr marL="192405" indent="-179705">
              <a:lnSpc>
                <a:spcPct val="100000"/>
              </a:lnSpc>
              <a:buChar char="•"/>
              <a:tabLst>
                <a:tab pos="192405" algn="l"/>
              </a:tabLst>
            </a:pPr>
            <a:r>
              <a:rPr sz="1650" baseline="2525" dirty="0">
                <a:solidFill>
                  <a:srgbClr val="FFFFFF"/>
                </a:solidFill>
                <a:latin typeface="Arial MT"/>
                <a:cs typeface="Arial MT"/>
              </a:rPr>
              <a:t>Penegakan</a:t>
            </a:r>
            <a:r>
              <a:rPr sz="1650" spc="-89" baseline="25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50" baseline="2525" dirty="0">
                <a:solidFill>
                  <a:srgbClr val="FFFFFF"/>
                </a:solidFill>
                <a:latin typeface="Arial MT"/>
                <a:cs typeface="Arial MT"/>
              </a:rPr>
              <a:t>hukum</a:t>
            </a:r>
            <a:r>
              <a:rPr sz="1650" spc="-30" baseline="25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50" spc="-37" baseline="2525" dirty="0">
                <a:solidFill>
                  <a:srgbClr val="FFFFFF"/>
                </a:solidFill>
                <a:latin typeface="Arial MT"/>
                <a:cs typeface="Arial MT"/>
              </a:rPr>
              <a:t>dan</a:t>
            </a:r>
            <a:endParaRPr sz="1650" baseline="2525">
              <a:latin typeface="Arial MT"/>
              <a:cs typeface="Arial MT"/>
            </a:endParaRPr>
          </a:p>
          <a:p>
            <a:pPr marL="192405" indent="-179705">
              <a:lnSpc>
                <a:spcPct val="100000"/>
              </a:lnSpc>
              <a:spcBef>
                <a:spcPts val="50"/>
              </a:spcBef>
              <a:buChar char="•"/>
              <a:tabLst>
                <a:tab pos="192405" algn="l"/>
              </a:tabLst>
            </a:pPr>
            <a:r>
              <a:rPr sz="1650" baseline="2525" dirty="0">
                <a:solidFill>
                  <a:srgbClr val="FFFFFF"/>
                </a:solidFill>
                <a:latin typeface="Arial MT"/>
                <a:cs typeface="Arial MT"/>
              </a:rPr>
              <a:t>Pesatuan</a:t>
            </a:r>
            <a:r>
              <a:rPr sz="1650" spc="-127" baseline="25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50" spc="-15" baseline="2525" dirty="0">
                <a:solidFill>
                  <a:srgbClr val="FFFFFF"/>
                </a:solidFill>
                <a:latin typeface="Arial MT"/>
                <a:cs typeface="Arial MT"/>
              </a:rPr>
              <a:t>bangsa</a:t>
            </a:r>
            <a:endParaRPr sz="1650" baseline="2525">
              <a:latin typeface="Arial MT"/>
              <a:cs typeface="Arial MT"/>
            </a:endParaRPr>
          </a:p>
        </p:txBody>
      </p:sp>
      <p:sp>
        <p:nvSpPr>
          <p:cNvPr id="34" name="object 40">
            <a:extLst>
              <a:ext uri="{FF2B5EF4-FFF2-40B4-BE49-F238E27FC236}">
                <a16:creationId xmlns:a16="http://schemas.microsoft.com/office/drawing/2014/main" id="{15FC80C7-B31F-4025-2AA2-026718177BB2}"/>
              </a:ext>
            </a:extLst>
          </p:cNvPr>
          <p:cNvSpPr txBox="1"/>
          <p:nvPr/>
        </p:nvSpPr>
        <p:spPr>
          <a:xfrm>
            <a:off x="7436357" y="1941703"/>
            <a:ext cx="212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 MT"/>
                <a:cs typeface="Arial MT"/>
              </a:rPr>
              <a:t>(2)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5" name="object 41">
            <a:extLst>
              <a:ext uri="{FF2B5EF4-FFF2-40B4-BE49-F238E27FC236}">
                <a16:creationId xmlns:a16="http://schemas.microsoft.com/office/drawing/2014/main" id="{C5A9AFB8-41A2-A6C3-5877-A487F772AF1B}"/>
              </a:ext>
            </a:extLst>
          </p:cNvPr>
          <p:cNvSpPr txBox="1"/>
          <p:nvPr/>
        </p:nvSpPr>
        <p:spPr>
          <a:xfrm>
            <a:off x="11125581" y="1941703"/>
            <a:ext cx="7581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 MT"/>
                <a:cs typeface="Arial MT"/>
              </a:rPr>
              <a:t>melakukan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6" name="object 42">
            <a:extLst>
              <a:ext uri="{FF2B5EF4-FFF2-40B4-BE49-F238E27FC236}">
                <a16:creationId xmlns:a16="http://schemas.microsoft.com/office/drawing/2014/main" id="{3BED7C17-5F91-4CA5-91C0-FB6AC062C7FA}"/>
              </a:ext>
            </a:extLst>
          </p:cNvPr>
          <p:cNvSpPr txBox="1"/>
          <p:nvPr/>
        </p:nvSpPr>
        <p:spPr>
          <a:xfrm>
            <a:off x="7780781" y="2124583"/>
            <a:ext cx="4086860" cy="5715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195"/>
              </a:spcBef>
            </a:pPr>
            <a:r>
              <a:rPr sz="1200" dirty="0">
                <a:latin typeface="Arial MT"/>
                <a:cs typeface="Arial MT"/>
              </a:rPr>
              <a:t>pembinaan</a:t>
            </a:r>
            <a:r>
              <a:rPr sz="1200" spc="46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dan</a:t>
            </a:r>
            <a:r>
              <a:rPr sz="1200" spc="4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pengawasan</a:t>
            </a:r>
            <a:r>
              <a:rPr sz="1200" spc="49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terhadap</a:t>
            </a:r>
            <a:r>
              <a:rPr sz="1200" spc="47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penyelenggaraan Pemerintahan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Daerah</a:t>
            </a:r>
            <a:r>
              <a:rPr sz="1200" spc="-10" dirty="0">
                <a:latin typeface="Arial MT"/>
                <a:cs typeface="Arial MT"/>
              </a:rPr>
              <a:t> kabupaten/kota.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 MT"/>
                <a:cs typeface="Arial MT"/>
              </a:rPr>
              <a:t>Pembinaan</a:t>
            </a:r>
            <a:r>
              <a:rPr sz="1200" spc="4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dan</a:t>
            </a:r>
            <a:r>
              <a:rPr sz="1200" spc="7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pengawasan</a:t>
            </a:r>
            <a:r>
              <a:rPr sz="1200" spc="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sebagaimana</a:t>
            </a:r>
            <a:r>
              <a:rPr sz="1200" spc="3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dimaksud</a:t>
            </a:r>
            <a:r>
              <a:rPr sz="1200" spc="60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pada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7" name="object 43">
            <a:extLst>
              <a:ext uri="{FF2B5EF4-FFF2-40B4-BE49-F238E27FC236}">
                <a16:creationId xmlns:a16="http://schemas.microsoft.com/office/drawing/2014/main" id="{49769631-5FED-5763-6B13-68657A343A27}"/>
              </a:ext>
            </a:extLst>
          </p:cNvPr>
          <p:cNvSpPr txBox="1"/>
          <p:nvPr/>
        </p:nvSpPr>
        <p:spPr>
          <a:xfrm>
            <a:off x="7436357" y="2490342"/>
            <a:ext cx="212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 MT"/>
                <a:cs typeface="Arial MT"/>
              </a:rPr>
              <a:t>(3)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8" name="object 44">
            <a:extLst>
              <a:ext uri="{FF2B5EF4-FFF2-40B4-BE49-F238E27FC236}">
                <a16:creationId xmlns:a16="http://schemas.microsoft.com/office/drawing/2014/main" id="{A3AF0E9C-0388-EB53-8F55-E16C76E8321D}"/>
              </a:ext>
            </a:extLst>
          </p:cNvPr>
          <p:cNvSpPr txBox="1"/>
          <p:nvPr/>
        </p:nvSpPr>
        <p:spPr>
          <a:xfrm>
            <a:off x="7436357" y="2566797"/>
            <a:ext cx="2000885" cy="60452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356870">
              <a:lnSpc>
                <a:spcPct val="100000"/>
              </a:lnSpc>
              <a:spcBef>
                <a:spcPts val="940"/>
              </a:spcBef>
            </a:pPr>
            <a:r>
              <a:rPr sz="1200" dirty="0">
                <a:latin typeface="Arial MT"/>
                <a:cs typeface="Arial MT"/>
              </a:rPr>
              <a:t>ayat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(1)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secara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nasional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200" b="1" dirty="0">
                <a:latin typeface="Arial"/>
                <a:cs typeface="Arial"/>
              </a:rPr>
              <a:t>Pasal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374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45">
            <a:extLst>
              <a:ext uri="{FF2B5EF4-FFF2-40B4-BE49-F238E27FC236}">
                <a16:creationId xmlns:a16="http://schemas.microsoft.com/office/drawing/2014/main" id="{448C3C57-5E4E-5457-B285-FA20AF7A8006}"/>
              </a:ext>
            </a:extLst>
          </p:cNvPr>
          <p:cNvSpPr txBox="1"/>
          <p:nvPr/>
        </p:nvSpPr>
        <p:spPr>
          <a:xfrm>
            <a:off x="9454895" y="2707639"/>
            <a:ext cx="1991995" cy="1708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3810">
              <a:lnSpc>
                <a:spcPts val="1275"/>
              </a:lnSpc>
            </a:pPr>
            <a:r>
              <a:rPr sz="1200" spc="-10" dirty="0">
                <a:latin typeface="Arial MT"/>
                <a:cs typeface="Arial MT"/>
              </a:rPr>
              <a:t>dikoordinasikan</a:t>
            </a:r>
            <a:r>
              <a:rPr sz="1200" spc="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oleh</a:t>
            </a:r>
            <a:r>
              <a:rPr sz="1200" spc="3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Menteri.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0" name="object 46">
            <a:extLst>
              <a:ext uri="{FF2B5EF4-FFF2-40B4-BE49-F238E27FC236}">
                <a16:creationId xmlns:a16="http://schemas.microsoft.com/office/drawing/2014/main" id="{CF5707D5-0BFF-1AE4-44FD-491B824457DC}"/>
              </a:ext>
            </a:extLst>
          </p:cNvPr>
          <p:cNvSpPr txBox="1"/>
          <p:nvPr/>
        </p:nvSpPr>
        <p:spPr>
          <a:xfrm>
            <a:off x="7436357" y="3151123"/>
            <a:ext cx="4445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0"/>
              </a:spcBef>
              <a:tabLst>
                <a:tab pos="356870" algn="l"/>
                <a:tab pos="1326515" algn="l"/>
                <a:tab pos="2121535" algn="l"/>
                <a:tab pos="3488054" algn="l"/>
              </a:tabLst>
            </a:pPr>
            <a:r>
              <a:rPr sz="1200" spc="-25" dirty="0">
                <a:latin typeface="Arial MT"/>
                <a:cs typeface="Arial MT"/>
              </a:rPr>
              <a:t>(1)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Pembinaan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terhadap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penyelenggaraan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Pemerintahan </a:t>
            </a:r>
            <a:r>
              <a:rPr sz="1200" dirty="0">
                <a:latin typeface="Arial MT"/>
                <a:cs typeface="Arial MT"/>
              </a:rPr>
              <a:t>Daerah</a:t>
            </a:r>
            <a:r>
              <a:rPr sz="1200" spc="1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provinsi</a:t>
            </a:r>
            <a:r>
              <a:rPr sz="1200" spc="2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sebagaimana</a:t>
            </a:r>
            <a:r>
              <a:rPr sz="1200" spc="2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dimaksud</a:t>
            </a:r>
            <a:r>
              <a:rPr sz="1200" spc="16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dalam</a:t>
            </a:r>
            <a:r>
              <a:rPr sz="1200" spc="16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Pasal</a:t>
            </a:r>
            <a:r>
              <a:rPr sz="1200" spc="225" dirty="0">
                <a:latin typeface="Arial MT"/>
                <a:cs typeface="Arial MT"/>
              </a:rPr>
              <a:t> </a:t>
            </a:r>
            <a:r>
              <a:rPr sz="1200" spc="-25" dirty="0">
                <a:latin typeface="Arial MT"/>
                <a:cs typeface="Arial MT"/>
              </a:rPr>
              <a:t>373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1" name="object 47">
            <a:extLst>
              <a:ext uri="{FF2B5EF4-FFF2-40B4-BE49-F238E27FC236}">
                <a16:creationId xmlns:a16="http://schemas.microsoft.com/office/drawing/2014/main" id="{B519DEB0-C828-6CBE-17B9-D48CB2A4C3C6}"/>
              </a:ext>
            </a:extLst>
          </p:cNvPr>
          <p:cNvSpPr txBox="1"/>
          <p:nvPr/>
        </p:nvSpPr>
        <p:spPr>
          <a:xfrm>
            <a:off x="7436357" y="3875278"/>
            <a:ext cx="444119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56870" marR="5080" indent="-344805">
              <a:lnSpc>
                <a:spcPts val="1390"/>
              </a:lnSpc>
              <a:spcBef>
                <a:spcPts val="185"/>
              </a:spcBef>
              <a:tabLst>
                <a:tab pos="1122045" algn="l"/>
                <a:tab pos="2165985" algn="l"/>
                <a:tab pos="3787140" algn="l"/>
              </a:tabLst>
            </a:pPr>
            <a:r>
              <a:rPr sz="1200" dirty="0">
                <a:latin typeface="Arial Black"/>
                <a:cs typeface="Arial Black"/>
              </a:rPr>
              <a:t>(2)</a:t>
            </a:r>
            <a:r>
              <a:rPr sz="1200" spc="85" dirty="0">
                <a:latin typeface="Arial Black"/>
                <a:cs typeface="Arial Black"/>
              </a:rPr>
              <a:t>  </a:t>
            </a:r>
            <a:r>
              <a:rPr sz="1200" spc="-10" dirty="0">
                <a:latin typeface="Arial Black"/>
                <a:cs typeface="Arial Black"/>
              </a:rPr>
              <a:t>Menteri</a:t>
            </a:r>
            <a:r>
              <a:rPr sz="1200" dirty="0">
                <a:latin typeface="Arial Black"/>
                <a:cs typeface="Arial Black"/>
              </a:rPr>
              <a:t>	</a:t>
            </a:r>
            <a:r>
              <a:rPr sz="1200" spc="-10" dirty="0">
                <a:latin typeface="Arial Black"/>
                <a:cs typeface="Arial Black"/>
              </a:rPr>
              <a:t>melakukan</a:t>
            </a:r>
            <a:r>
              <a:rPr sz="1200" dirty="0">
                <a:latin typeface="Arial Black"/>
                <a:cs typeface="Arial Black"/>
              </a:rPr>
              <a:t>	pembinaan</a:t>
            </a:r>
            <a:r>
              <a:rPr sz="1200" spc="90" dirty="0">
                <a:latin typeface="Arial Black"/>
                <a:cs typeface="Arial Black"/>
              </a:rPr>
              <a:t>  </a:t>
            </a:r>
            <a:r>
              <a:rPr sz="1200" spc="-20" dirty="0">
                <a:latin typeface="Arial Black"/>
                <a:cs typeface="Arial Black"/>
              </a:rPr>
              <a:t>yang</a:t>
            </a:r>
            <a:r>
              <a:rPr sz="1200" dirty="0">
                <a:latin typeface="Arial Black"/>
                <a:cs typeface="Arial Black"/>
              </a:rPr>
              <a:t>	</a:t>
            </a:r>
            <a:r>
              <a:rPr sz="1200" spc="-10" dirty="0">
                <a:latin typeface="Arial Black"/>
                <a:cs typeface="Arial Black"/>
              </a:rPr>
              <a:t>bersifat </a:t>
            </a:r>
            <a:r>
              <a:rPr sz="1200" dirty="0">
                <a:latin typeface="Arial Black"/>
                <a:cs typeface="Arial Black"/>
              </a:rPr>
              <a:t>umum</a:t>
            </a:r>
            <a:r>
              <a:rPr sz="1200" spc="-1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meliputi: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42" name="object 48">
            <a:extLst>
              <a:ext uri="{FF2B5EF4-FFF2-40B4-BE49-F238E27FC236}">
                <a16:creationId xmlns:a16="http://schemas.microsoft.com/office/drawing/2014/main" id="{70BECE23-0927-7ABE-944D-DD1CACD9845F}"/>
              </a:ext>
            </a:extLst>
          </p:cNvPr>
          <p:cNvSpPr txBox="1"/>
          <p:nvPr/>
        </p:nvSpPr>
        <p:spPr>
          <a:xfrm>
            <a:off x="1205280" y="4128896"/>
            <a:ext cx="1953260" cy="6531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430" algn="ctr">
              <a:lnSpc>
                <a:spcPts val="165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POROS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ts val="1650"/>
              </a:lnSpc>
            </a:pPr>
            <a:r>
              <a:rPr sz="1400" b="1" spc="-10" dirty="0" err="1">
                <a:solidFill>
                  <a:srgbClr val="001F5F"/>
                </a:solidFill>
                <a:latin typeface="Arial"/>
                <a:cs typeface="Arial"/>
              </a:rPr>
              <a:t>Pemerintahan</a:t>
            </a:r>
            <a:r>
              <a:rPr lang="en-US" sz="1400" b="1" spc="-10" dirty="0">
                <a:solidFill>
                  <a:srgbClr val="001F5F"/>
                </a:solidFill>
                <a:latin typeface="Arial"/>
                <a:cs typeface="Arial"/>
              </a:rPr>
              <a:t>, </a:t>
            </a:r>
          </a:p>
          <a:p>
            <a:pPr algn="ctr">
              <a:lnSpc>
                <a:spcPts val="1650"/>
              </a:lnSpc>
            </a:pPr>
            <a:r>
              <a:rPr lang="en-US" sz="1400" b="1" spc="-10" dirty="0" err="1">
                <a:solidFill>
                  <a:srgbClr val="001F5F"/>
                </a:solidFill>
                <a:latin typeface="Arial"/>
                <a:cs typeface="Arial"/>
              </a:rPr>
              <a:t>Sosial</a:t>
            </a:r>
            <a:r>
              <a:rPr sz="14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&amp;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Politik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3" name="object 49">
            <a:extLst>
              <a:ext uri="{FF2B5EF4-FFF2-40B4-BE49-F238E27FC236}">
                <a16:creationId xmlns:a16="http://schemas.microsoft.com/office/drawing/2014/main" id="{82BB381A-84DF-8ADD-0BE0-F218EB8969A8}"/>
              </a:ext>
            </a:extLst>
          </p:cNvPr>
          <p:cNvSpPr txBox="1"/>
          <p:nvPr/>
        </p:nvSpPr>
        <p:spPr>
          <a:xfrm>
            <a:off x="4644390" y="3141091"/>
            <a:ext cx="210375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92405" algn="l"/>
              </a:tabLst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Penjabaran</a:t>
            </a:r>
            <a:r>
              <a:rPr sz="11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Visi,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Misi,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sz="11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sesuai</a:t>
            </a:r>
            <a:r>
              <a:rPr sz="11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dgn</a:t>
            </a:r>
            <a:r>
              <a:rPr sz="11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agenda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prioritas</a:t>
            </a:r>
            <a:r>
              <a:rPr sz="11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r>
              <a:rPr sz="1100" b="1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Presiden</a:t>
            </a:r>
            <a:r>
              <a:rPr sz="1100" b="1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Wakil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Presiden.</a:t>
            </a:r>
            <a:endParaRPr sz="1100">
              <a:latin typeface="Arial"/>
              <a:cs typeface="Arial"/>
            </a:endParaRPr>
          </a:p>
          <a:p>
            <a:pPr marL="192405" indent="-179705">
              <a:lnSpc>
                <a:spcPts val="1320"/>
              </a:lnSpc>
              <a:buFont typeface="Arial MT"/>
              <a:buChar char="•"/>
              <a:tabLst>
                <a:tab pos="192405" algn="l"/>
              </a:tabLst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Penjabaran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endParaRPr sz="1100">
              <a:latin typeface="Arial"/>
              <a:cs typeface="Arial"/>
            </a:endParaRPr>
          </a:p>
          <a:p>
            <a:pPr marL="192405">
              <a:lnSpc>
                <a:spcPts val="132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Operasional</a:t>
            </a:r>
            <a:r>
              <a:rPr sz="1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KEMENDAGRI</a:t>
            </a:r>
            <a:endParaRPr sz="1100">
              <a:latin typeface="Arial"/>
              <a:cs typeface="Arial"/>
            </a:endParaRPr>
          </a:p>
          <a:p>
            <a:pPr marL="192405" marR="49530" indent="-180340">
              <a:lnSpc>
                <a:spcPct val="100000"/>
              </a:lnSpc>
              <a:buFont typeface="Arial MT"/>
              <a:buChar char="•"/>
              <a:tabLst>
                <a:tab pos="192405" algn="l"/>
              </a:tabLst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Koordinasi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antar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K/L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secara terpadu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50">
            <a:extLst>
              <a:ext uri="{FF2B5EF4-FFF2-40B4-BE49-F238E27FC236}">
                <a16:creationId xmlns:a16="http://schemas.microsoft.com/office/drawing/2014/main" id="{E1CE95B2-DC89-B5A4-F93F-F4BCF75B3BA4}"/>
              </a:ext>
            </a:extLst>
          </p:cNvPr>
          <p:cNvSpPr txBox="1"/>
          <p:nvPr/>
        </p:nvSpPr>
        <p:spPr>
          <a:xfrm>
            <a:off x="7792973" y="4249039"/>
            <a:ext cx="2953385" cy="18472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 MT"/>
                <a:cs typeface="Arial MT"/>
              </a:rPr>
              <a:t>a.</a:t>
            </a:r>
            <a:endParaRPr sz="1200">
              <a:latin typeface="Arial MT"/>
              <a:cs typeface="Arial MT"/>
            </a:endParaRPr>
          </a:p>
          <a:p>
            <a:pPr marL="356870" indent="-344170">
              <a:lnSpc>
                <a:spcPct val="100000"/>
              </a:lnSpc>
              <a:buAutoNum type="alphaLcPeriod" startAt="2"/>
              <a:tabLst>
                <a:tab pos="356870" algn="l"/>
              </a:tabLst>
            </a:pPr>
            <a:r>
              <a:rPr sz="1200" spc="-10" dirty="0">
                <a:latin typeface="Arial MT"/>
                <a:cs typeface="Arial MT"/>
              </a:rPr>
              <a:t>kelembagaan</a:t>
            </a:r>
            <a:r>
              <a:rPr sz="1200" spc="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Daerah;</a:t>
            </a:r>
            <a:endParaRPr sz="1200">
              <a:latin typeface="Arial MT"/>
              <a:cs typeface="Arial MT"/>
            </a:endParaRPr>
          </a:p>
          <a:p>
            <a:pPr marL="12700" marR="5080" indent="344170">
              <a:lnSpc>
                <a:spcPct val="100000"/>
              </a:lnSpc>
              <a:buAutoNum type="alphaLcPeriod" startAt="2"/>
              <a:tabLst>
                <a:tab pos="356870" algn="l"/>
              </a:tabLst>
            </a:pPr>
            <a:r>
              <a:rPr sz="1800" spc="-15" baseline="2314" dirty="0">
                <a:latin typeface="Arial MT"/>
                <a:cs typeface="Arial MT"/>
              </a:rPr>
              <a:t>kepegawaian</a:t>
            </a:r>
            <a:r>
              <a:rPr sz="1800" spc="-60" baseline="2314" dirty="0">
                <a:latin typeface="Arial MT"/>
                <a:cs typeface="Arial MT"/>
              </a:rPr>
              <a:t> </a:t>
            </a:r>
            <a:r>
              <a:rPr sz="1800" spc="-15" baseline="2314" dirty="0">
                <a:latin typeface="Arial MT"/>
                <a:cs typeface="Arial MT"/>
              </a:rPr>
              <a:t>pada</a:t>
            </a:r>
            <a:r>
              <a:rPr sz="1800" spc="-82" baseline="2314" dirty="0">
                <a:latin typeface="Arial MT"/>
                <a:cs typeface="Arial MT"/>
              </a:rPr>
              <a:t> </a:t>
            </a:r>
            <a:r>
              <a:rPr sz="1800" baseline="2314" dirty="0">
                <a:latin typeface="Arial MT"/>
                <a:cs typeface="Arial MT"/>
              </a:rPr>
              <a:t>Perangkat</a:t>
            </a:r>
            <a:r>
              <a:rPr sz="1800" spc="-22" baseline="2314" dirty="0">
                <a:latin typeface="Arial MT"/>
                <a:cs typeface="Arial MT"/>
              </a:rPr>
              <a:t> </a:t>
            </a:r>
            <a:r>
              <a:rPr sz="1800" spc="-15" baseline="2314" dirty="0">
                <a:latin typeface="Arial MT"/>
                <a:cs typeface="Arial MT"/>
              </a:rPr>
              <a:t>Daerah; </a:t>
            </a:r>
            <a:r>
              <a:rPr sz="1200" spc="-25" dirty="0">
                <a:latin typeface="Arial MT"/>
                <a:cs typeface="Arial MT"/>
              </a:rPr>
              <a:t>d.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Arial MT"/>
                <a:cs typeface="Arial MT"/>
              </a:rPr>
              <a:t>e.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Arial MT"/>
                <a:cs typeface="Arial MT"/>
              </a:rPr>
              <a:t>f.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Arial MT"/>
                <a:cs typeface="Arial MT"/>
              </a:rPr>
              <a:t>g.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Arial MT"/>
                <a:cs typeface="Arial MT"/>
              </a:rPr>
              <a:t>h.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ts val="1410"/>
              </a:lnSpc>
            </a:pPr>
            <a:r>
              <a:rPr sz="1200" spc="-25" dirty="0">
                <a:latin typeface="Arial MT"/>
                <a:cs typeface="Arial MT"/>
              </a:rPr>
              <a:t>i.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ts val="1410"/>
              </a:lnSpc>
            </a:pPr>
            <a:r>
              <a:rPr sz="1200" spc="-25" dirty="0">
                <a:latin typeface="Arial MT"/>
                <a:cs typeface="Arial MT"/>
              </a:rPr>
              <a:t>j.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5" name="object 51">
            <a:extLst>
              <a:ext uri="{FF2B5EF4-FFF2-40B4-BE49-F238E27FC236}">
                <a16:creationId xmlns:a16="http://schemas.microsoft.com/office/drawing/2014/main" id="{B647A6B8-5EBF-9B9C-7FFC-DB3C5B7ABD3B}"/>
              </a:ext>
            </a:extLst>
          </p:cNvPr>
          <p:cNvSpPr txBox="1"/>
          <p:nvPr/>
        </p:nvSpPr>
        <p:spPr>
          <a:xfrm>
            <a:off x="4664455" y="4682109"/>
            <a:ext cx="224345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Melaksanakan</a:t>
            </a:r>
            <a:r>
              <a:rPr sz="1100" b="1" spc="190" dirty="0">
                <a:latin typeface="Arial"/>
                <a:cs typeface="Arial"/>
              </a:rPr>
              <a:t>  </a:t>
            </a:r>
            <a:r>
              <a:rPr sz="1100" b="1" dirty="0">
                <a:latin typeface="Arial"/>
                <a:cs typeface="Arial"/>
              </a:rPr>
              <a:t>program</a:t>
            </a:r>
            <a:r>
              <a:rPr sz="1100" b="1" spc="170" dirty="0">
                <a:latin typeface="Arial"/>
                <a:cs typeface="Arial"/>
              </a:rPr>
              <a:t>  </a:t>
            </a:r>
            <a:r>
              <a:rPr sz="1100" b="1" spc="-10" dirty="0">
                <a:latin typeface="Arial"/>
                <a:cs typeface="Arial"/>
              </a:rPr>
              <a:t>secara </a:t>
            </a:r>
            <a:r>
              <a:rPr sz="1100" b="1" dirty="0">
                <a:latin typeface="Arial"/>
                <a:cs typeface="Arial"/>
              </a:rPr>
              <a:t>efektif,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efisien,</a:t>
            </a:r>
            <a:r>
              <a:rPr sz="1100" b="1" spc="1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bersih</a:t>
            </a:r>
            <a:r>
              <a:rPr sz="1100" b="1" spc="8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berwibawa </a:t>
            </a:r>
            <a:r>
              <a:rPr sz="1100" b="1" dirty="0">
                <a:latin typeface="Arial"/>
                <a:cs typeface="Arial"/>
              </a:rPr>
              <a:t>dlm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rangka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memperkokoh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NKRI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52">
            <a:extLst>
              <a:ext uri="{FF2B5EF4-FFF2-40B4-BE49-F238E27FC236}">
                <a16:creationId xmlns:a16="http://schemas.microsoft.com/office/drawing/2014/main" id="{253064EE-5EAC-78EB-7C08-1C1AAB6FB4A9}"/>
              </a:ext>
            </a:extLst>
          </p:cNvPr>
          <p:cNvSpPr txBox="1"/>
          <p:nvPr/>
        </p:nvSpPr>
        <p:spPr>
          <a:xfrm>
            <a:off x="8137397" y="4981194"/>
            <a:ext cx="1906270" cy="5715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10"/>
              </a:spcBef>
            </a:pPr>
            <a:r>
              <a:rPr sz="1200" spc="-10" dirty="0">
                <a:latin typeface="Arial MT"/>
                <a:cs typeface="Arial MT"/>
              </a:rPr>
              <a:t>pembangunan Daerah; </a:t>
            </a:r>
            <a:r>
              <a:rPr sz="1200" dirty="0">
                <a:latin typeface="Arial MT"/>
                <a:cs typeface="Arial MT"/>
              </a:rPr>
              <a:t>pelayanan</a:t>
            </a:r>
            <a:r>
              <a:rPr sz="1200" spc="-9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publik</a:t>
            </a:r>
            <a:r>
              <a:rPr sz="1200" spc="-7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di</a:t>
            </a:r>
            <a:r>
              <a:rPr sz="1200" spc="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Daerah; </a:t>
            </a:r>
            <a:r>
              <a:rPr sz="1200" dirty="0">
                <a:latin typeface="Arial MT"/>
                <a:cs typeface="Arial MT"/>
              </a:rPr>
              <a:t>kerja</a:t>
            </a:r>
            <a:r>
              <a:rPr sz="1200" spc="-4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sama</a:t>
            </a:r>
            <a:r>
              <a:rPr sz="1200" spc="-3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Daerah;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1385A0E0-EB5C-CE65-34CB-E1B51473E086}"/>
              </a:ext>
            </a:extLst>
          </p:cNvPr>
          <p:cNvSpPr txBox="1"/>
          <p:nvPr/>
        </p:nvSpPr>
        <p:spPr>
          <a:xfrm>
            <a:off x="4654041" y="5652008"/>
            <a:ext cx="192087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95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Mengelola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dan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memecahkan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95"/>
              </a:lnSpc>
            </a:pPr>
            <a:r>
              <a:rPr sz="1100" b="1" dirty="0">
                <a:latin typeface="Arial"/>
                <a:cs typeface="Arial"/>
              </a:rPr>
              <a:t>berbagai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isu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strategis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" name="object 54">
            <a:extLst>
              <a:ext uri="{FF2B5EF4-FFF2-40B4-BE49-F238E27FC236}">
                <a16:creationId xmlns:a16="http://schemas.microsoft.com/office/drawing/2014/main" id="{6A3F35A2-09EF-77A8-1E1C-1837C1D4A580}"/>
              </a:ext>
            </a:extLst>
          </p:cNvPr>
          <p:cNvSpPr txBox="1"/>
          <p:nvPr/>
        </p:nvSpPr>
        <p:spPr>
          <a:xfrm>
            <a:off x="280164" y="5693461"/>
            <a:ext cx="3684904" cy="641841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635" marR="5080" indent="-242570" algn="ctr">
              <a:lnSpc>
                <a:spcPts val="1620"/>
              </a:lnSpc>
              <a:spcBef>
                <a:spcPts val="204"/>
              </a:spcBef>
            </a:pPr>
            <a:r>
              <a:rPr sz="1400" b="1" dirty="0">
                <a:solidFill>
                  <a:srgbClr val="16305F"/>
                </a:solidFill>
                <a:latin typeface="Arial"/>
                <a:cs typeface="Arial"/>
              </a:rPr>
              <a:t>SASARAN</a:t>
            </a:r>
            <a:r>
              <a:rPr sz="1400" b="1" spc="-10" dirty="0">
                <a:solidFill>
                  <a:srgbClr val="16305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PEMERINTAHAN</a:t>
            </a:r>
            <a:r>
              <a:rPr sz="1400" b="1" spc="-75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DAERAH</a:t>
            </a:r>
            <a:r>
              <a:rPr sz="1400" b="1" spc="-65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400" b="1" spc="-60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YANG </a:t>
            </a:r>
            <a:r>
              <a:rPr sz="1400" b="1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BERSIH,</a:t>
            </a:r>
            <a:r>
              <a:rPr sz="1400" b="1" spc="-100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EFEKTIF</a:t>
            </a:r>
            <a:r>
              <a:rPr lang="en-US" sz="1400" b="1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, EFISIEN</a:t>
            </a:r>
            <a:r>
              <a:rPr sz="1400" b="1" spc="-90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DAN</a:t>
            </a:r>
            <a:r>
              <a:rPr sz="1400" b="1" spc="-5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6305F"/>
                </a:solidFill>
                <a:highlight>
                  <a:srgbClr val="FFFF00"/>
                </a:highlight>
                <a:latin typeface="Arial"/>
                <a:cs typeface="Arial"/>
              </a:rPr>
              <a:t>DEMOKRATIS</a:t>
            </a:r>
            <a:endParaRPr sz="1400" dirty="0"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49" name="object 55">
            <a:extLst>
              <a:ext uri="{FF2B5EF4-FFF2-40B4-BE49-F238E27FC236}">
                <a16:creationId xmlns:a16="http://schemas.microsoft.com/office/drawing/2014/main" id="{C5B83EC8-04D0-5AB3-C02F-A847ACE05EF6}"/>
              </a:ext>
            </a:extLst>
          </p:cNvPr>
          <p:cNvSpPr txBox="1"/>
          <p:nvPr/>
        </p:nvSpPr>
        <p:spPr>
          <a:xfrm>
            <a:off x="8137397" y="5712967"/>
            <a:ext cx="2942590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kepala</a:t>
            </a:r>
            <a:r>
              <a:rPr sz="1200" spc="-8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Daerah</a:t>
            </a:r>
            <a:r>
              <a:rPr sz="1200" spc="-3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dan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DPRD;</a:t>
            </a:r>
            <a:r>
              <a:rPr sz="1200" spc="35" dirty="0">
                <a:latin typeface="Arial MT"/>
                <a:cs typeface="Arial MT"/>
              </a:rPr>
              <a:t> </a:t>
            </a:r>
            <a:r>
              <a:rPr sz="1200" spc="-25" dirty="0">
                <a:latin typeface="Arial MT"/>
                <a:cs typeface="Arial MT"/>
              </a:rPr>
              <a:t>dan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ts val="1410"/>
              </a:lnSpc>
              <a:tabLst>
                <a:tab pos="603885" algn="l"/>
                <a:tab pos="1483360" algn="l"/>
                <a:tab pos="1854835" algn="l"/>
                <a:tab pos="2425065" algn="l"/>
              </a:tabLst>
            </a:pPr>
            <a:r>
              <a:rPr sz="1200" spc="-10" dirty="0">
                <a:latin typeface="Arial MT"/>
                <a:cs typeface="Arial MT"/>
              </a:rPr>
              <a:t>bentuk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pembinaan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0" dirty="0">
                <a:latin typeface="Arial MT"/>
                <a:cs typeface="Arial MT"/>
              </a:rPr>
              <a:t>lain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sesuai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dengan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spc="-10" dirty="0">
                <a:latin typeface="Arial MT"/>
                <a:cs typeface="Arial MT"/>
              </a:rPr>
              <a:t>peraturan</a:t>
            </a:r>
            <a:r>
              <a:rPr sz="1200" spc="5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perundang-undangan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0" name="object 56">
            <a:extLst>
              <a:ext uri="{FF2B5EF4-FFF2-40B4-BE49-F238E27FC236}">
                <a16:creationId xmlns:a16="http://schemas.microsoft.com/office/drawing/2014/main" id="{27090C94-8C29-FE11-2911-2C885C900473}"/>
              </a:ext>
            </a:extLst>
          </p:cNvPr>
          <p:cNvSpPr txBox="1"/>
          <p:nvPr/>
        </p:nvSpPr>
        <p:spPr>
          <a:xfrm>
            <a:off x="8147304" y="5562422"/>
            <a:ext cx="1242060" cy="1708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905">
              <a:lnSpc>
                <a:spcPts val="1285"/>
              </a:lnSpc>
            </a:pPr>
            <a:r>
              <a:rPr sz="1200" dirty="0">
                <a:latin typeface="Arial MT"/>
                <a:cs typeface="Arial MT"/>
              </a:rPr>
              <a:t>kebijakan</a:t>
            </a:r>
            <a:r>
              <a:rPr sz="1200" spc="-3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Daerah;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1" name="object 57">
            <a:extLst>
              <a:ext uri="{FF2B5EF4-FFF2-40B4-BE49-F238E27FC236}">
                <a16:creationId xmlns:a16="http://schemas.microsoft.com/office/drawing/2014/main" id="{759162CC-7C6A-AF26-B900-DBE574F80F60}"/>
              </a:ext>
            </a:extLst>
          </p:cNvPr>
          <p:cNvSpPr txBox="1"/>
          <p:nvPr/>
        </p:nvSpPr>
        <p:spPr>
          <a:xfrm>
            <a:off x="8147304" y="4830953"/>
            <a:ext cx="1266190" cy="1708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905">
              <a:lnSpc>
                <a:spcPts val="1280"/>
              </a:lnSpc>
            </a:pPr>
            <a:r>
              <a:rPr sz="1200" dirty="0">
                <a:latin typeface="Arial MT"/>
                <a:cs typeface="Arial MT"/>
              </a:rPr>
              <a:t>keuangan</a:t>
            </a:r>
            <a:r>
              <a:rPr sz="1200" spc="-60" dirty="0">
                <a:latin typeface="Arial MT"/>
                <a:cs typeface="Arial MT"/>
              </a:rPr>
              <a:t> </a:t>
            </a:r>
            <a:r>
              <a:rPr sz="1200" spc="-869" dirty="0">
                <a:latin typeface="Arial MT"/>
                <a:cs typeface="Arial MT"/>
              </a:rPr>
              <a:t>D</a:t>
            </a:r>
            <a:r>
              <a:rPr sz="1200" spc="-25" dirty="0">
                <a:latin typeface="Arial MT"/>
                <a:cs typeface="Arial MT"/>
              </a:rPr>
              <a:t>D</a:t>
            </a:r>
            <a:r>
              <a:rPr sz="1200" spc="-670" dirty="0">
                <a:latin typeface="Arial MT"/>
                <a:cs typeface="Arial MT"/>
              </a:rPr>
              <a:t>a</a:t>
            </a:r>
            <a:r>
              <a:rPr sz="1200" spc="-20" dirty="0">
                <a:latin typeface="Arial MT"/>
                <a:cs typeface="Arial MT"/>
              </a:rPr>
              <a:t>a</a:t>
            </a:r>
            <a:r>
              <a:rPr sz="1200" spc="-670" dirty="0">
                <a:latin typeface="Arial MT"/>
                <a:cs typeface="Arial MT"/>
              </a:rPr>
              <a:t>e</a:t>
            </a:r>
            <a:r>
              <a:rPr sz="1200" spc="-20" dirty="0">
                <a:latin typeface="Arial MT"/>
                <a:cs typeface="Arial MT"/>
              </a:rPr>
              <a:t>e</a:t>
            </a:r>
            <a:r>
              <a:rPr sz="1200" spc="-400" dirty="0">
                <a:latin typeface="Arial MT"/>
                <a:cs typeface="Arial MT"/>
              </a:rPr>
              <a:t>r</a:t>
            </a:r>
            <a:r>
              <a:rPr sz="1200" spc="-30" dirty="0">
                <a:latin typeface="Arial MT"/>
                <a:cs typeface="Arial MT"/>
              </a:rPr>
              <a:t>r</a:t>
            </a:r>
            <a:r>
              <a:rPr sz="1200" spc="-670" dirty="0">
                <a:latin typeface="Arial MT"/>
                <a:cs typeface="Arial MT"/>
              </a:rPr>
              <a:t>a</a:t>
            </a:r>
            <a:r>
              <a:rPr sz="1200" spc="-20" dirty="0">
                <a:latin typeface="Arial MT"/>
                <a:cs typeface="Arial MT"/>
              </a:rPr>
              <a:t>a</a:t>
            </a:r>
            <a:r>
              <a:rPr sz="1200" spc="-670" dirty="0">
                <a:latin typeface="Arial MT"/>
                <a:cs typeface="Arial MT"/>
              </a:rPr>
              <a:t>h</a:t>
            </a:r>
            <a:r>
              <a:rPr sz="1200" spc="-5" dirty="0">
                <a:latin typeface="Arial MT"/>
                <a:cs typeface="Arial MT"/>
              </a:rPr>
              <a:t>h</a:t>
            </a:r>
            <a:r>
              <a:rPr sz="1200" spc="-10" dirty="0">
                <a:latin typeface="Arial MT"/>
                <a:cs typeface="Arial MT"/>
              </a:rPr>
              <a:t>;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2" name="object 58">
            <a:extLst>
              <a:ext uri="{FF2B5EF4-FFF2-40B4-BE49-F238E27FC236}">
                <a16:creationId xmlns:a16="http://schemas.microsoft.com/office/drawing/2014/main" id="{B4E5C588-DBDF-C1AE-FC74-2D1987F8A048}"/>
              </a:ext>
            </a:extLst>
          </p:cNvPr>
          <p:cNvSpPr txBox="1"/>
          <p:nvPr/>
        </p:nvSpPr>
        <p:spPr>
          <a:xfrm>
            <a:off x="8147304" y="4282313"/>
            <a:ext cx="2329815" cy="1708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905">
              <a:lnSpc>
                <a:spcPts val="1280"/>
              </a:lnSpc>
            </a:pPr>
            <a:r>
              <a:rPr sz="1200" dirty="0">
                <a:latin typeface="Arial MT"/>
                <a:cs typeface="Arial MT"/>
              </a:rPr>
              <a:t>pembagian</a:t>
            </a:r>
            <a:r>
              <a:rPr sz="1200" spc="-5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Urusan</a:t>
            </a:r>
            <a:r>
              <a:rPr sz="1200" spc="-60" dirty="0">
                <a:latin typeface="Arial MT"/>
                <a:cs typeface="Arial MT"/>
              </a:rPr>
              <a:t> </a:t>
            </a:r>
            <a:r>
              <a:rPr sz="1200" spc="-805" dirty="0">
                <a:latin typeface="Arial MT"/>
                <a:cs typeface="Arial MT"/>
              </a:rPr>
              <a:t>P</a:t>
            </a:r>
            <a:r>
              <a:rPr sz="1200" spc="-30" dirty="0">
                <a:latin typeface="Arial MT"/>
                <a:cs typeface="Arial MT"/>
              </a:rPr>
              <a:t>P</a:t>
            </a:r>
            <a:r>
              <a:rPr sz="1200" spc="-670" dirty="0">
                <a:latin typeface="Arial MT"/>
                <a:cs typeface="Arial MT"/>
              </a:rPr>
              <a:t>e</a:t>
            </a:r>
            <a:r>
              <a:rPr sz="1200" spc="-20" dirty="0">
                <a:latin typeface="Arial MT"/>
                <a:cs typeface="Arial MT"/>
              </a:rPr>
              <a:t>e</a:t>
            </a:r>
            <a:r>
              <a:rPr sz="1200" spc="-1010" dirty="0">
                <a:latin typeface="Arial MT"/>
                <a:cs typeface="Arial MT"/>
              </a:rPr>
              <a:t>m</a:t>
            </a:r>
            <a:r>
              <a:rPr sz="1200" spc="-50" dirty="0">
                <a:latin typeface="Arial MT"/>
                <a:cs typeface="Arial MT"/>
              </a:rPr>
              <a:t>m</a:t>
            </a:r>
            <a:r>
              <a:rPr sz="1200" spc="-670" dirty="0">
                <a:latin typeface="Arial MT"/>
                <a:cs typeface="Arial MT"/>
              </a:rPr>
              <a:t>e</a:t>
            </a:r>
            <a:r>
              <a:rPr sz="1200" spc="-20" dirty="0">
                <a:latin typeface="Arial MT"/>
                <a:cs typeface="Arial MT"/>
              </a:rPr>
              <a:t>e</a:t>
            </a:r>
            <a:r>
              <a:rPr sz="1200" spc="-405" dirty="0">
                <a:latin typeface="Arial MT"/>
                <a:cs typeface="Arial MT"/>
              </a:rPr>
              <a:t>r</a:t>
            </a:r>
            <a:r>
              <a:rPr sz="1200" spc="-25" dirty="0">
                <a:latin typeface="Arial MT"/>
                <a:cs typeface="Arial MT"/>
              </a:rPr>
              <a:t>r</a:t>
            </a:r>
            <a:r>
              <a:rPr sz="1200" spc="-270" dirty="0">
                <a:latin typeface="Arial MT"/>
                <a:cs typeface="Arial MT"/>
              </a:rPr>
              <a:t>i</a:t>
            </a:r>
            <a:r>
              <a:rPr sz="1200" dirty="0">
                <a:latin typeface="Arial MT"/>
                <a:cs typeface="Arial MT"/>
              </a:rPr>
              <a:t>i</a:t>
            </a:r>
            <a:r>
              <a:rPr sz="1200" spc="-670" dirty="0">
                <a:latin typeface="Arial MT"/>
                <a:cs typeface="Arial MT"/>
              </a:rPr>
              <a:t>n</a:t>
            </a:r>
            <a:r>
              <a:rPr sz="1200" spc="-15" dirty="0">
                <a:latin typeface="Arial MT"/>
                <a:cs typeface="Arial MT"/>
              </a:rPr>
              <a:t>n</a:t>
            </a:r>
            <a:r>
              <a:rPr sz="1200" spc="-350" dirty="0">
                <a:latin typeface="Arial MT"/>
                <a:cs typeface="Arial MT"/>
              </a:rPr>
              <a:t>t</a:t>
            </a:r>
            <a:r>
              <a:rPr sz="1200" spc="-25" dirty="0">
                <a:latin typeface="Arial MT"/>
                <a:cs typeface="Arial MT"/>
              </a:rPr>
              <a:t>t</a:t>
            </a:r>
            <a:r>
              <a:rPr sz="1200" spc="-670" dirty="0">
                <a:latin typeface="Arial MT"/>
                <a:cs typeface="Arial MT"/>
              </a:rPr>
              <a:t>a</a:t>
            </a:r>
            <a:r>
              <a:rPr sz="1200" spc="-15" dirty="0">
                <a:latin typeface="Arial MT"/>
                <a:cs typeface="Arial MT"/>
              </a:rPr>
              <a:t>a</a:t>
            </a:r>
            <a:r>
              <a:rPr sz="1200" spc="-670" dirty="0">
                <a:latin typeface="Arial MT"/>
                <a:cs typeface="Arial MT"/>
              </a:rPr>
              <a:t>h</a:t>
            </a:r>
            <a:r>
              <a:rPr sz="1200" spc="-15" dirty="0">
                <a:latin typeface="Arial MT"/>
                <a:cs typeface="Arial MT"/>
              </a:rPr>
              <a:t>h</a:t>
            </a:r>
            <a:r>
              <a:rPr sz="1200" spc="-670" dirty="0">
                <a:latin typeface="Arial MT"/>
                <a:cs typeface="Arial MT"/>
              </a:rPr>
              <a:t>a</a:t>
            </a:r>
            <a:r>
              <a:rPr sz="1200" spc="-30" dirty="0">
                <a:latin typeface="Arial MT"/>
                <a:cs typeface="Arial MT"/>
              </a:rPr>
              <a:t>a</a:t>
            </a:r>
            <a:r>
              <a:rPr sz="1200" spc="-670" dirty="0">
                <a:latin typeface="Arial MT"/>
                <a:cs typeface="Arial MT"/>
              </a:rPr>
              <a:t>n</a:t>
            </a:r>
            <a:r>
              <a:rPr sz="1200" spc="-5" dirty="0">
                <a:latin typeface="Arial MT"/>
                <a:cs typeface="Arial MT"/>
              </a:rPr>
              <a:t>n</a:t>
            </a:r>
            <a:r>
              <a:rPr sz="1200" spc="-10" dirty="0">
                <a:latin typeface="Arial MT"/>
                <a:cs typeface="Arial MT"/>
              </a:rPr>
              <a:t>;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3" name="object 59">
            <a:extLst>
              <a:ext uri="{FF2B5EF4-FFF2-40B4-BE49-F238E27FC236}">
                <a16:creationId xmlns:a16="http://schemas.microsoft.com/office/drawing/2014/main" id="{2CCAE17A-91D7-F0C3-152F-C8B3D41DCAB6}"/>
              </a:ext>
            </a:extLst>
          </p:cNvPr>
          <p:cNvSpPr txBox="1"/>
          <p:nvPr/>
        </p:nvSpPr>
        <p:spPr>
          <a:xfrm>
            <a:off x="11189589" y="5895847"/>
            <a:ext cx="6940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 MT"/>
                <a:cs typeface="Arial MT"/>
              </a:rPr>
              <a:t>ketentuan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4" name="object 60">
            <a:extLst>
              <a:ext uri="{FF2B5EF4-FFF2-40B4-BE49-F238E27FC236}">
                <a16:creationId xmlns:a16="http://schemas.microsoft.com/office/drawing/2014/main" id="{1D060C7B-551F-432A-9015-01E9A86DFC09}"/>
              </a:ext>
            </a:extLst>
          </p:cNvPr>
          <p:cNvSpPr txBox="1"/>
          <p:nvPr/>
        </p:nvSpPr>
        <p:spPr>
          <a:xfrm>
            <a:off x="7780401" y="3517519"/>
            <a:ext cx="599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ayat</a:t>
            </a:r>
            <a:r>
              <a:rPr sz="1200" spc="434" dirty="0">
                <a:latin typeface="Arial MT"/>
                <a:cs typeface="Arial MT"/>
              </a:rPr>
              <a:t> </a:t>
            </a:r>
            <a:r>
              <a:rPr sz="1200" spc="-25" dirty="0">
                <a:latin typeface="Arial MT"/>
                <a:cs typeface="Arial MT"/>
              </a:rPr>
              <a:t>(1)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5" name="object 61">
            <a:extLst>
              <a:ext uri="{FF2B5EF4-FFF2-40B4-BE49-F238E27FC236}">
                <a16:creationId xmlns:a16="http://schemas.microsoft.com/office/drawing/2014/main" id="{9EE4F975-77A4-D481-7634-9E22CE03B387}"/>
              </a:ext>
            </a:extLst>
          </p:cNvPr>
          <p:cNvSpPr txBox="1"/>
          <p:nvPr/>
        </p:nvSpPr>
        <p:spPr>
          <a:xfrm>
            <a:off x="8461247" y="3550792"/>
            <a:ext cx="3442335" cy="1708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2540">
              <a:lnSpc>
                <a:spcPts val="1280"/>
              </a:lnSpc>
            </a:pPr>
            <a:r>
              <a:rPr sz="1200" dirty="0">
                <a:latin typeface="Arial MT"/>
                <a:cs typeface="Arial MT"/>
              </a:rPr>
              <a:t>dilaksanakan</a:t>
            </a:r>
            <a:r>
              <a:rPr sz="1200" spc="35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oleh</a:t>
            </a:r>
            <a:r>
              <a:rPr sz="1200" spc="38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Menteri,</a:t>
            </a:r>
            <a:r>
              <a:rPr sz="1200" spc="39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menteri</a:t>
            </a:r>
            <a:r>
              <a:rPr sz="1200" spc="40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teknis,</a:t>
            </a:r>
            <a:r>
              <a:rPr sz="1200" spc="390" dirty="0">
                <a:latin typeface="Arial MT"/>
                <a:cs typeface="Arial MT"/>
              </a:rPr>
              <a:t> </a:t>
            </a:r>
            <a:r>
              <a:rPr sz="1200" spc="-25" dirty="0">
                <a:latin typeface="Arial MT"/>
                <a:cs typeface="Arial MT"/>
              </a:rPr>
              <a:t>dan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6" name="object 62">
            <a:extLst>
              <a:ext uri="{FF2B5EF4-FFF2-40B4-BE49-F238E27FC236}">
                <a16:creationId xmlns:a16="http://schemas.microsoft.com/office/drawing/2014/main" id="{FF076AA8-B167-A64C-011A-6B0CFF87A887}"/>
              </a:ext>
            </a:extLst>
          </p:cNvPr>
          <p:cNvSpPr txBox="1"/>
          <p:nvPr/>
        </p:nvSpPr>
        <p:spPr>
          <a:xfrm>
            <a:off x="7790688" y="3721480"/>
            <a:ext cx="3067685" cy="1828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905">
              <a:lnSpc>
                <a:spcPts val="1370"/>
              </a:lnSpc>
            </a:pPr>
            <a:r>
              <a:rPr sz="1200" dirty="0">
                <a:latin typeface="Arial MT"/>
                <a:cs typeface="Arial MT"/>
              </a:rPr>
              <a:t>kepala</a:t>
            </a:r>
            <a:r>
              <a:rPr sz="1200" spc="-6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lembaga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pemerintah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nonkementerian.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7" name="object 63">
            <a:extLst>
              <a:ext uri="{FF2B5EF4-FFF2-40B4-BE49-F238E27FC236}">
                <a16:creationId xmlns:a16="http://schemas.microsoft.com/office/drawing/2014/main" id="{BB7AEFF5-0361-CC4A-9BDB-89E85B0C0000}"/>
              </a:ext>
            </a:extLst>
          </p:cNvPr>
          <p:cNvSpPr txBox="1"/>
          <p:nvPr/>
        </p:nvSpPr>
        <p:spPr>
          <a:xfrm>
            <a:off x="7790688" y="1976120"/>
            <a:ext cx="3343910" cy="1708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905">
              <a:lnSpc>
                <a:spcPts val="1275"/>
              </a:lnSpc>
              <a:tabLst>
                <a:tab pos="779780" algn="l"/>
                <a:tab pos="1442720" algn="l"/>
                <a:tab pos="1913255" algn="l"/>
                <a:tab pos="2823845" algn="l"/>
              </a:tabLst>
            </a:pPr>
            <a:r>
              <a:rPr sz="1200" spc="-10" dirty="0">
                <a:latin typeface="Arial MT"/>
                <a:cs typeface="Arial MT"/>
              </a:rPr>
              <a:t>Gubernur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sebagai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0" dirty="0">
                <a:latin typeface="Arial MT"/>
                <a:cs typeface="Arial MT"/>
              </a:rPr>
              <a:t>wakil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Pemerintah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0" dirty="0">
                <a:latin typeface="Arial MT"/>
                <a:cs typeface="Arial MT"/>
              </a:rPr>
              <a:t>Pusat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8" name="object 64">
            <a:extLst>
              <a:ext uri="{FF2B5EF4-FFF2-40B4-BE49-F238E27FC236}">
                <a16:creationId xmlns:a16="http://schemas.microsoft.com/office/drawing/2014/main" id="{2970D975-DECC-BC03-02DD-894A38632504}"/>
              </a:ext>
            </a:extLst>
          </p:cNvPr>
          <p:cNvSpPr txBox="1"/>
          <p:nvPr/>
        </p:nvSpPr>
        <p:spPr>
          <a:xfrm>
            <a:off x="7790688" y="1610360"/>
            <a:ext cx="1295400" cy="1708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905">
              <a:lnSpc>
                <a:spcPts val="1275"/>
              </a:lnSpc>
            </a:pPr>
            <a:r>
              <a:rPr sz="1200" dirty="0">
                <a:latin typeface="Arial MT"/>
                <a:cs typeface="Arial MT"/>
              </a:rPr>
              <a:t>Pemerintah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Pusat</a:t>
            </a:r>
            <a:endParaRPr sz="120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9137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FC4EC-ECB6-92E4-30F4-AB9958C25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1">
            <a:extLst>
              <a:ext uri="{FF2B5EF4-FFF2-40B4-BE49-F238E27FC236}">
                <a16:creationId xmlns:a16="http://schemas.microsoft.com/office/drawing/2014/main" id="{85279830-AAE6-D4EE-6359-BF8D4CDD1DE9}"/>
              </a:ext>
            </a:extLst>
          </p:cNvPr>
          <p:cNvSpPr txBox="1">
            <a:spLocks/>
          </p:cNvSpPr>
          <p:nvPr/>
        </p:nvSpPr>
        <p:spPr>
          <a:xfrm>
            <a:off x="11531924" y="6551597"/>
            <a:ext cx="631190" cy="3129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55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59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ID" sz="18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2755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D" sz="18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E9838E2C-066B-9094-431F-26250D5A396C}"/>
              </a:ext>
            </a:extLst>
          </p:cNvPr>
          <p:cNvGrpSpPr/>
          <p:nvPr/>
        </p:nvGrpSpPr>
        <p:grpSpPr>
          <a:xfrm flipV="1">
            <a:off x="-255972" y="803542"/>
            <a:ext cx="12785055" cy="50824"/>
            <a:chOff x="0" y="0"/>
            <a:chExt cx="4578154" cy="117140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D9E1994-D31A-0471-82D4-F42ECEB2CBDF}"/>
                </a:ext>
              </a:extLst>
            </p:cNvPr>
            <p:cNvSpPr/>
            <p:nvPr/>
          </p:nvSpPr>
          <p:spPr>
            <a:xfrm>
              <a:off x="0" y="0"/>
              <a:ext cx="4578154" cy="117140"/>
            </a:xfrm>
            <a:custGeom>
              <a:avLst/>
              <a:gdLst/>
              <a:ahLst/>
              <a:cxnLst/>
              <a:rect l="l" t="t" r="r" b="b"/>
              <a:pathLst>
                <a:path w="4578154" h="117140">
                  <a:moveTo>
                    <a:pt x="4374954" y="0"/>
                  </a:moveTo>
                  <a:lnTo>
                    <a:pt x="0" y="0"/>
                  </a:lnTo>
                  <a:lnTo>
                    <a:pt x="203200" y="117140"/>
                  </a:lnTo>
                  <a:lnTo>
                    <a:pt x="4578154" y="117140"/>
                  </a:lnTo>
                  <a:lnTo>
                    <a:pt x="4374954" y="0"/>
                  </a:lnTo>
                  <a:close/>
                </a:path>
              </a:pathLst>
            </a:custGeom>
            <a:solidFill>
              <a:srgbClr val="0638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29F9D9D7-109B-F8AE-D89A-468EC4AC0D52}"/>
                </a:ext>
              </a:extLst>
            </p:cNvPr>
            <p:cNvSpPr txBox="1"/>
            <p:nvPr/>
          </p:nvSpPr>
          <p:spPr>
            <a:xfrm>
              <a:off x="101600" y="-38100"/>
              <a:ext cx="4374954" cy="155240"/>
            </a:xfrm>
            <a:prstGeom prst="rect">
              <a:avLst/>
            </a:prstGeom>
          </p:spPr>
          <p:txBody>
            <a:bodyPr lIns="35655" tIns="35655" rIns="35655" bIns="35655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AutoShape 44">
            <a:extLst>
              <a:ext uri="{FF2B5EF4-FFF2-40B4-BE49-F238E27FC236}">
                <a16:creationId xmlns:a16="http://schemas.microsoft.com/office/drawing/2014/main" id="{0652AE78-54A5-BD25-83E5-2E56A474DA96}"/>
              </a:ext>
            </a:extLst>
          </p:cNvPr>
          <p:cNvSpPr/>
          <p:nvPr/>
        </p:nvSpPr>
        <p:spPr>
          <a:xfrm>
            <a:off x="3843034" y="6179581"/>
            <a:ext cx="4505933" cy="0"/>
          </a:xfrm>
          <a:prstGeom prst="line">
            <a:avLst/>
          </a:prstGeom>
          <a:ln w="66675" cap="rnd">
            <a:solidFill>
              <a:srgbClr val="20202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B50F7F3D-33FA-5B24-FE3E-901241510121}"/>
              </a:ext>
            </a:extLst>
          </p:cNvPr>
          <p:cNvSpPr txBox="1"/>
          <p:nvPr/>
        </p:nvSpPr>
        <p:spPr>
          <a:xfrm>
            <a:off x="1049947" y="390171"/>
            <a:ext cx="961615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1"/>
              </a:lnSpc>
            </a:pPr>
            <a:r>
              <a:rPr lang="en-US" sz="2400" b="1" spc="32" dirty="0">
                <a:highlight>
                  <a:srgbClr val="FFFF00"/>
                </a:highlight>
                <a:latin typeface="Mont Bold"/>
                <a:ea typeface="Mont Bold"/>
                <a:cs typeface="Mont Bold"/>
                <a:sym typeface="Mont Bold"/>
              </a:rPr>
              <a:t>ARAH KEBIJAKAN KEUANGAN DAERAH DALAM RPJPN TAHUN 2025-2045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16332A8C-E498-5332-025C-B3B2543FF0E4}"/>
              </a:ext>
            </a:extLst>
          </p:cNvPr>
          <p:cNvSpPr txBox="1"/>
          <p:nvPr/>
        </p:nvSpPr>
        <p:spPr>
          <a:xfrm>
            <a:off x="2146944" y="6236805"/>
            <a:ext cx="7898113" cy="18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161" b="1" spc="19" dirty="0" err="1">
                <a:solidFill>
                  <a:srgbClr val="365679"/>
                </a:solidFill>
                <a:latin typeface="Mont Bold"/>
                <a:ea typeface="Mont Bold"/>
                <a:cs typeface="Mont Bold"/>
                <a:sym typeface="Mont Bold"/>
              </a:rPr>
              <a:t>Sumber</a:t>
            </a:r>
            <a:r>
              <a:rPr lang="en-US" sz="1161" b="1" spc="19" dirty="0">
                <a:solidFill>
                  <a:srgbClr val="365679"/>
                </a:solidFill>
                <a:latin typeface="Mont Bold"/>
                <a:ea typeface="Mont Bold"/>
                <a:cs typeface="Mont Bold"/>
                <a:sym typeface="Mont Bold"/>
              </a:rPr>
              <a:t>: RPJPN 2025-2045 </a:t>
            </a:r>
            <a:r>
              <a:rPr lang="en-US" sz="1161" b="1" spc="19" dirty="0" err="1">
                <a:solidFill>
                  <a:srgbClr val="365679"/>
                </a:solidFill>
                <a:latin typeface="Mont Bold"/>
                <a:ea typeface="Mont Bold"/>
                <a:cs typeface="Mont Bold"/>
                <a:sym typeface="Mont Bold"/>
              </a:rPr>
              <a:t>Lingkup</a:t>
            </a:r>
            <a:r>
              <a:rPr lang="en-US" sz="1161" b="1" spc="19" dirty="0">
                <a:solidFill>
                  <a:srgbClr val="365679"/>
                </a:solidFill>
                <a:latin typeface="Mont Bold"/>
                <a:ea typeface="Mont Bold"/>
                <a:cs typeface="Mont Bold"/>
                <a:sym typeface="Mont Bold"/>
              </a:rPr>
              <a:t> Pembangunan Daerah</a:t>
            </a:r>
          </a:p>
        </p:txBody>
      </p:sp>
      <p:grpSp>
        <p:nvGrpSpPr>
          <p:cNvPr id="9" name="Group 52">
            <a:extLst>
              <a:ext uri="{FF2B5EF4-FFF2-40B4-BE49-F238E27FC236}">
                <a16:creationId xmlns:a16="http://schemas.microsoft.com/office/drawing/2014/main" id="{EE1B27D2-0687-3E90-9B38-291CC2D19361}"/>
              </a:ext>
            </a:extLst>
          </p:cNvPr>
          <p:cNvGrpSpPr/>
          <p:nvPr/>
        </p:nvGrpSpPr>
        <p:grpSpPr>
          <a:xfrm>
            <a:off x="523883" y="998939"/>
            <a:ext cx="11467142" cy="5049795"/>
            <a:chOff x="0" y="0"/>
            <a:chExt cx="22934284" cy="10099589"/>
          </a:xfrm>
        </p:grpSpPr>
        <p:sp>
          <p:nvSpPr>
            <p:cNvPr id="10" name="Freeform 53">
              <a:extLst>
                <a:ext uri="{FF2B5EF4-FFF2-40B4-BE49-F238E27FC236}">
                  <a16:creationId xmlns:a16="http://schemas.microsoft.com/office/drawing/2014/main" id="{15E9C1EA-898E-0333-C03C-E8B0F9B11DAB}"/>
                </a:ext>
              </a:extLst>
            </p:cNvPr>
            <p:cNvSpPr/>
            <p:nvPr/>
          </p:nvSpPr>
          <p:spPr>
            <a:xfrm>
              <a:off x="6604246" y="567866"/>
              <a:ext cx="16330038" cy="8961570"/>
            </a:xfrm>
            <a:custGeom>
              <a:avLst/>
              <a:gdLst/>
              <a:ahLst/>
              <a:cxnLst/>
              <a:rect l="l" t="t" r="r" b="b"/>
              <a:pathLst>
                <a:path w="16330038" h="8961570">
                  <a:moveTo>
                    <a:pt x="0" y="0"/>
                  </a:moveTo>
                  <a:lnTo>
                    <a:pt x="16330038" y="0"/>
                  </a:lnTo>
                  <a:lnTo>
                    <a:pt x="16330038" y="8961570"/>
                  </a:lnTo>
                  <a:lnTo>
                    <a:pt x="0" y="8961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8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54">
              <a:extLst>
                <a:ext uri="{FF2B5EF4-FFF2-40B4-BE49-F238E27FC236}">
                  <a16:creationId xmlns:a16="http://schemas.microsoft.com/office/drawing/2014/main" id="{F07E486F-4E48-B0D4-6C2F-5BC978DB9A32}"/>
                </a:ext>
              </a:extLst>
            </p:cNvPr>
            <p:cNvSpPr/>
            <p:nvPr/>
          </p:nvSpPr>
          <p:spPr>
            <a:xfrm>
              <a:off x="6849566" y="6789536"/>
              <a:ext cx="3818717" cy="2133989"/>
            </a:xfrm>
            <a:custGeom>
              <a:avLst/>
              <a:gdLst/>
              <a:ahLst/>
              <a:cxnLst/>
              <a:rect l="l" t="t" r="r" b="b"/>
              <a:pathLst>
                <a:path w="3818717" h="2133989">
                  <a:moveTo>
                    <a:pt x="0" y="0"/>
                  </a:moveTo>
                  <a:lnTo>
                    <a:pt x="3818716" y="0"/>
                  </a:lnTo>
                  <a:lnTo>
                    <a:pt x="3818716" y="2133989"/>
                  </a:lnTo>
                  <a:lnTo>
                    <a:pt x="0" y="2133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5">
              <a:extLst>
                <a:ext uri="{FF2B5EF4-FFF2-40B4-BE49-F238E27FC236}">
                  <a16:creationId xmlns:a16="http://schemas.microsoft.com/office/drawing/2014/main" id="{4BD120E5-C8B1-4F87-100E-86599FEE3D09}"/>
                </a:ext>
              </a:extLst>
            </p:cNvPr>
            <p:cNvSpPr txBox="1"/>
            <p:nvPr/>
          </p:nvSpPr>
          <p:spPr>
            <a:xfrm>
              <a:off x="7154500" y="6817973"/>
              <a:ext cx="3329500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8"/>
                </a:lnSpc>
              </a:pPr>
              <a:r>
                <a:rPr lang="en-US" sz="965" spc="1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Penguatan fondasi keuangan daerah melalui intensifikasi PDRD dan </a:t>
              </a:r>
              <a:r>
                <a:rPr lang="en-US" sz="965" b="1" spc="1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peningkatan kualitas belanja</a:t>
              </a:r>
              <a:r>
                <a:rPr lang="en-US" sz="965" spc="1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, akses pemanfaatan pendanaan alternatif, serta tata kelola dan </a:t>
              </a:r>
            </a:p>
          </p:txBody>
        </p:sp>
        <p:sp>
          <p:nvSpPr>
            <p:cNvPr id="13" name="TextBox 56">
              <a:extLst>
                <a:ext uri="{FF2B5EF4-FFF2-40B4-BE49-F238E27FC236}">
                  <a16:creationId xmlns:a16="http://schemas.microsoft.com/office/drawing/2014/main" id="{466863C2-B2D2-D149-95AD-4CF0179CCB71}"/>
                </a:ext>
              </a:extLst>
            </p:cNvPr>
            <p:cNvSpPr txBox="1"/>
            <p:nvPr/>
          </p:nvSpPr>
          <p:spPr>
            <a:xfrm>
              <a:off x="7133808" y="8586197"/>
              <a:ext cx="3320060" cy="307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8"/>
                </a:lnSpc>
              </a:pPr>
              <a:r>
                <a:rPr lang="en-US" sz="965" spc="1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transparansi keuangan daerah.</a:t>
              </a:r>
            </a:p>
          </p:txBody>
        </p:sp>
        <p:grpSp>
          <p:nvGrpSpPr>
            <p:cNvPr id="14" name="Group 57">
              <a:extLst>
                <a:ext uri="{FF2B5EF4-FFF2-40B4-BE49-F238E27FC236}">
                  <a16:creationId xmlns:a16="http://schemas.microsoft.com/office/drawing/2014/main" id="{A0154ABD-630A-9022-C26A-B1166B6A4E6B}"/>
                </a:ext>
              </a:extLst>
            </p:cNvPr>
            <p:cNvGrpSpPr/>
            <p:nvPr/>
          </p:nvGrpSpPr>
          <p:grpSpPr>
            <a:xfrm>
              <a:off x="0" y="0"/>
              <a:ext cx="6212367" cy="10099589"/>
              <a:chOff x="0" y="0"/>
              <a:chExt cx="1063027" cy="1728187"/>
            </a:xfrm>
          </p:grpSpPr>
          <p:sp>
            <p:nvSpPr>
              <p:cNvPr id="17" name="Freeform 58">
                <a:extLst>
                  <a:ext uri="{FF2B5EF4-FFF2-40B4-BE49-F238E27FC236}">
                    <a16:creationId xmlns:a16="http://schemas.microsoft.com/office/drawing/2014/main" id="{C2CE3F0D-E8C1-B4D6-EA59-5950E28B3F52}"/>
                  </a:ext>
                </a:extLst>
              </p:cNvPr>
              <p:cNvSpPr/>
              <p:nvPr/>
            </p:nvSpPr>
            <p:spPr>
              <a:xfrm>
                <a:off x="0" y="0"/>
                <a:ext cx="1063027" cy="1728187"/>
              </a:xfrm>
              <a:custGeom>
                <a:avLst/>
                <a:gdLst/>
                <a:ahLst/>
                <a:cxnLst/>
                <a:rect l="l" t="t" r="r" b="b"/>
                <a:pathLst>
                  <a:path w="1063027" h="1728187">
                    <a:moveTo>
                      <a:pt x="0" y="0"/>
                    </a:moveTo>
                    <a:lnTo>
                      <a:pt x="1063027" y="0"/>
                    </a:lnTo>
                    <a:lnTo>
                      <a:pt x="1063027" y="1728187"/>
                    </a:lnTo>
                    <a:lnTo>
                      <a:pt x="0" y="1728187"/>
                    </a:lnTo>
                    <a:close/>
                  </a:path>
                </a:pathLst>
              </a:custGeom>
              <a:solidFill>
                <a:srgbClr val="063866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TextBox 59">
                <a:extLst>
                  <a:ext uri="{FF2B5EF4-FFF2-40B4-BE49-F238E27FC236}">
                    <a16:creationId xmlns:a16="http://schemas.microsoft.com/office/drawing/2014/main" id="{F0BD53A3-7DAC-16EE-A30F-7101BBAEE3E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63027" cy="1766287"/>
              </a:xfrm>
              <a:prstGeom prst="rect">
                <a:avLst/>
              </a:prstGeom>
            </p:spPr>
            <p:txBody>
              <a:bodyPr lIns="22349" tIns="22349" rIns="22349" bIns="22349" rtlCol="0" anchor="ctr"/>
              <a:lstStyle/>
              <a:p>
                <a:pPr algn="ctr">
                  <a:lnSpc>
                    <a:spcPts val="1796"/>
                  </a:lnSpc>
                </a:pPr>
                <a:endParaRPr sz="1200"/>
              </a:p>
            </p:txBody>
          </p:sp>
        </p:grpSp>
        <p:sp>
          <p:nvSpPr>
            <p:cNvPr id="15" name="TextBox 60">
              <a:extLst>
                <a:ext uri="{FF2B5EF4-FFF2-40B4-BE49-F238E27FC236}">
                  <a16:creationId xmlns:a16="http://schemas.microsoft.com/office/drawing/2014/main" id="{66800474-9FF3-92EF-BE99-9832E37C865B}"/>
                </a:ext>
              </a:extLst>
            </p:cNvPr>
            <p:cNvSpPr txBox="1"/>
            <p:nvPr/>
          </p:nvSpPr>
          <p:spPr>
            <a:xfrm>
              <a:off x="336596" y="238336"/>
              <a:ext cx="5467400" cy="5642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24"/>
                </a:lnSpc>
                <a:spcBef>
                  <a:spcPct val="0"/>
                </a:spcBef>
              </a:pP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Penataan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keuangan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daerah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diarahkan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untuk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mewujudkan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pembangunan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yang </a:t>
              </a: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efektif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dan </a:t>
              </a: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efisien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dengan</a:t>
              </a:r>
              <a:r>
                <a:rPr lang="en-US" sz="1231" b="1" dirty="0">
                  <a:solidFill>
                    <a:srgbClr val="FFED00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: </a:t>
              </a:r>
            </a:p>
            <a:p>
              <a:pPr algn="just">
                <a:lnSpc>
                  <a:spcPts val="1724"/>
                </a:lnSpc>
                <a:spcBef>
                  <a:spcPct val="0"/>
                </a:spcBef>
              </a:pPr>
              <a:endParaRPr lang="en-US" sz="1231" b="1" dirty="0">
                <a:solidFill>
                  <a:srgbClr val="FFED00"/>
                </a:solidFill>
                <a:latin typeface="Canva Sans 2 Bold"/>
                <a:ea typeface="Canva Sans 2 Bold"/>
                <a:cs typeface="Canva Sans 2 Bold"/>
                <a:sym typeface="Canva Sans 2 Bold"/>
              </a:endParaRPr>
            </a:p>
            <a:p>
              <a:pPr marL="265881" lvl="1" indent="-132940" algn="just">
                <a:lnSpc>
                  <a:spcPts val="1724"/>
                </a:lnSpc>
                <a:buAutoNum type="arabicPeriod"/>
              </a:pP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Intensifikasi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pendapatan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PDRD (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pajak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daerah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dan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retribusi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daerah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) </a:t>
              </a:r>
            </a:p>
            <a:p>
              <a:pPr marL="265881" lvl="1" indent="-132940" algn="just">
                <a:lnSpc>
                  <a:spcPts val="1724"/>
                </a:lnSpc>
                <a:buAutoNum type="arabicPeriod"/>
              </a:pP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Peningkatan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peran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aktor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pembangunan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(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nonpemerintah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)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dalam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kerja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sama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pendanaan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dan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investasi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daerah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</a:p>
            <a:p>
              <a:pPr marL="265881" lvl="1" indent="-132940" algn="just">
                <a:lnSpc>
                  <a:spcPts val="1724"/>
                </a:lnSpc>
                <a:spcBef>
                  <a:spcPct val="0"/>
                </a:spcBef>
                <a:buAutoNum type="arabicPeriod"/>
              </a:pP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Peningkatan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kualitas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belanja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daerah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yang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difokuskan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pada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pemanfaatan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Transfer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ke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Daerah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dalam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31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memenuhi</a:t>
              </a:r>
              <a:r>
                <a:rPr lang="en-US" sz="1231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: </a:t>
              </a:r>
            </a:p>
          </p:txBody>
        </p:sp>
        <p:sp>
          <p:nvSpPr>
            <p:cNvPr id="16" name="TextBox 61">
              <a:extLst>
                <a:ext uri="{FF2B5EF4-FFF2-40B4-BE49-F238E27FC236}">
                  <a16:creationId xmlns:a16="http://schemas.microsoft.com/office/drawing/2014/main" id="{A41F212F-6300-83D8-8F1A-D596A768F55D}"/>
                </a:ext>
              </a:extLst>
            </p:cNvPr>
            <p:cNvSpPr txBox="1"/>
            <p:nvPr/>
          </p:nvSpPr>
          <p:spPr>
            <a:xfrm>
              <a:off x="708440" y="6146705"/>
              <a:ext cx="5166840" cy="2671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31977" lvl="1" indent="-115988" algn="just">
                <a:lnSpc>
                  <a:spcPts val="1504"/>
                </a:lnSpc>
                <a:buFont typeface="Arial"/>
                <a:buChar char="•"/>
              </a:pP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penyediaan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pelayanan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dasar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;</a:t>
              </a:r>
            </a:p>
            <a:p>
              <a:pPr marL="231977" lvl="1" indent="-115988" algn="just">
                <a:lnSpc>
                  <a:spcPts val="1504"/>
                </a:lnSpc>
                <a:buFont typeface="Arial"/>
                <a:buChar char="•"/>
              </a:pP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mendorong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pertumbuhan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ekonomi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daerah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yang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berbasis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sektor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unggulan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,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serta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; </a:t>
              </a:r>
            </a:p>
            <a:p>
              <a:pPr marL="231977" lvl="1" indent="-115988" algn="just">
                <a:lnSpc>
                  <a:spcPts val="1504"/>
                </a:lnSpc>
                <a:buFont typeface="Arial"/>
                <a:buChar char="•"/>
              </a:pP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optimalisasi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APBD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sebagai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stimulan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untuk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mendorong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pemanfaatan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sumber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pembiayaan</a:t>
              </a:r>
              <a:r>
                <a:rPr lang="en-US" sz="1200" b="1" dirty="0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alternatif</a:t>
              </a:r>
              <a:endParaRPr lang="en-US" sz="1200" b="1" dirty="0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490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6066</Words>
  <Application>Microsoft Office PowerPoint</Application>
  <PresentationFormat>Widescreen</PresentationFormat>
  <Paragraphs>1137</Paragraphs>
  <Slides>53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113" baseType="lpstr">
      <vt:lpstr>MS UI Gothic</vt:lpstr>
      <vt:lpstr>Abril Fatface Bold</vt:lpstr>
      <vt:lpstr>Adelle Sans Devanagari</vt:lpstr>
      <vt:lpstr>Agency FB</vt:lpstr>
      <vt:lpstr>Aharoni</vt:lpstr>
      <vt:lpstr>Aptos</vt:lpstr>
      <vt:lpstr>Aptos Display</vt:lpstr>
      <vt:lpstr>Arial</vt:lpstr>
      <vt:lpstr>Arial </vt:lpstr>
      <vt:lpstr>Arial Black</vt:lpstr>
      <vt:lpstr>Arial MT</vt:lpstr>
      <vt:lpstr>Arial Narrow</vt:lpstr>
      <vt:lpstr>Arial Nova Cond</vt:lpstr>
      <vt:lpstr>Arima Koshi</vt:lpstr>
      <vt:lpstr>Arimo</vt:lpstr>
      <vt:lpstr>Avenir Next LT Pro</vt:lpstr>
      <vt:lpstr>Be Vietnam Bold</vt:lpstr>
      <vt:lpstr>Bebas Neue Bold</vt:lpstr>
      <vt:lpstr>Berlin Sans FB Demi</vt:lpstr>
      <vt:lpstr>Bernard MT Condensed</vt:lpstr>
      <vt:lpstr>Bookman Old Style</vt:lpstr>
      <vt:lpstr>Calibri</vt:lpstr>
      <vt:lpstr>Calibri Light</vt:lpstr>
      <vt:lpstr>Cambria</vt:lpstr>
      <vt:lpstr>Cambria Bold</vt:lpstr>
      <vt:lpstr>Cambria Math</vt:lpstr>
      <vt:lpstr>Candara</vt:lpstr>
      <vt:lpstr>Canva Sans 1 Bold</vt:lpstr>
      <vt:lpstr>Canva Sans 2 Bold</vt:lpstr>
      <vt:lpstr>Comic Sans MS</vt:lpstr>
      <vt:lpstr>Courier New</vt:lpstr>
      <vt:lpstr>DM Sans</vt:lpstr>
      <vt:lpstr>DM Sans Bold</vt:lpstr>
      <vt:lpstr>Franklin Gothic Demi</vt:lpstr>
      <vt:lpstr>Garet</vt:lpstr>
      <vt:lpstr>Garet Bold</vt:lpstr>
      <vt:lpstr>Gill Sans MT</vt:lpstr>
      <vt:lpstr>Gill Sans Ultra Bold</vt:lpstr>
      <vt:lpstr>Merriweather</vt:lpstr>
      <vt:lpstr>Microsoft Sans Serif</vt:lpstr>
      <vt:lpstr>Mont</vt:lpstr>
      <vt:lpstr>Mont Bold</vt:lpstr>
      <vt:lpstr>Montserrat</vt:lpstr>
      <vt:lpstr>Montserrat Bold</vt:lpstr>
      <vt:lpstr>Montserrat Classic</vt:lpstr>
      <vt:lpstr>Montserrat Classic Bold</vt:lpstr>
      <vt:lpstr>Open Sauce</vt:lpstr>
      <vt:lpstr>Open Sauce Bold</vt:lpstr>
      <vt:lpstr>Poppins</vt:lpstr>
      <vt:lpstr>Roboto</vt:lpstr>
      <vt:lpstr>Rockwell</vt:lpstr>
      <vt:lpstr>Times New Roman</vt:lpstr>
      <vt:lpstr>Trebuchet MS</vt:lpstr>
      <vt:lpstr>Tw Cen MT</vt:lpstr>
      <vt:lpstr>Verdana</vt:lpstr>
      <vt:lpstr>Wingdings</vt:lpstr>
      <vt:lpstr>Office Theme</vt:lpstr>
      <vt:lpstr>18_Office Theme</vt:lpstr>
      <vt:lpstr>CorelDRAW</vt:lpstr>
      <vt:lpstr>Worksheet</vt:lpstr>
      <vt:lpstr>GAMBARAN UMUM PERBENDAHARAAN KEUANGAN DAERAH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KAPASITAS KEUANGAN FISKAL</vt:lpstr>
      <vt:lpstr>KAPASITAS KEUANGAN FISKAL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 FATHUL ARHAM LUBIS</dc:creator>
  <cp:lastModifiedBy>omnibook.24@outlook.com</cp:lastModifiedBy>
  <cp:revision>21</cp:revision>
  <dcterms:created xsi:type="dcterms:W3CDTF">2025-10-09T08:42:24Z</dcterms:created>
  <dcterms:modified xsi:type="dcterms:W3CDTF">2025-11-22T07:06:40Z</dcterms:modified>
</cp:coreProperties>
</file>