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5" r:id="rId6"/>
    <p:sldId id="259" r:id="rId7"/>
    <p:sldId id="260" r:id="rId8"/>
    <p:sldId id="261" r:id="rId9"/>
    <p:sldId id="263" r:id="rId10"/>
    <p:sldId id="264" r:id="rId11"/>
    <p:sldId id="266" r:id="rId12"/>
    <p:sldId id="285" r:id="rId13"/>
    <p:sldId id="26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1B0F-6F4C-48F4-BCAC-A9BE855F9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64285-DE29-4132-8DEA-1AF8A1CC6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F837E-7552-4996-AE3D-1C315BF3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ADDD-408C-45AF-B0B3-E9CDD0FE297B}" type="datetimeFigureOut">
              <a:rPr lang="en-ID" smtClean="0"/>
              <a:t>20/05/2025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26FFF-3BA1-4268-B7C3-BE245642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7938-81DD-49CB-93B5-63062872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139-1EDF-4D75-A198-311306570F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582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6FF1E-5DAD-4A39-8F02-9DC42D86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109D0-9852-47E8-A018-E5C53EB45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297E5-D396-4E2A-8C73-DCE734D0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ADDD-408C-45AF-B0B3-E9CDD0FE297B}" type="datetimeFigureOut">
              <a:rPr lang="en-ID" smtClean="0"/>
              <a:t>20/05/2025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80402-AB83-4CCD-8103-850B105A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7F4D1-FA84-47BF-96A2-727C0C84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139-1EDF-4D75-A198-311306570F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212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673DD-E172-453D-BB68-9AE93C281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BFC84-1ED1-406C-92B9-491B870C7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91BBC-4A70-42C2-99A5-CFE96EDD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ADDD-408C-45AF-B0B3-E9CDD0FE297B}" type="datetimeFigureOut">
              <a:rPr lang="en-ID" smtClean="0"/>
              <a:t>20/05/2025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A0CCE-F9FF-42AA-ACB3-E67FE653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C7703-4B15-4B31-9232-6AA28ED0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139-1EDF-4D75-A198-311306570F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708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AF7C-8EBA-4DC8-91B5-9A7329EC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2B0FD-E96A-4866-962A-A84D33C35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39AB-6103-4AAC-8B41-5D74393F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ADDD-408C-45AF-B0B3-E9CDD0FE297B}" type="datetimeFigureOut">
              <a:rPr lang="en-ID" smtClean="0"/>
              <a:t>20/05/2025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25A86-F7E8-42BC-A0A2-DA0F5F0F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512EC-107B-4CD1-AF6D-388D4A4F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139-1EDF-4D75-A198-311306570F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208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F105-B2C8-4B3E-9733-AD877D8D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B5F64-35D5-44F5-B520-CDE66CAF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B1241-81DB-4F48-A29F-53D16AA5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ADDD-408C-45AF-B0B3-E9CDD0FE297B}" type="datetimeFigureOut">
              <a:rPr lang="en-ID" smtClean="0"/>
              <a:t>20/05/2025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6CB18-A08D-4332-8B4F-E0FD54CD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8FAB5-F0A4-4D76-B886-BAF7C625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139-1EDF-4D75-A198-311306570F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313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0D03-BFF9-43AC-8C99-BEDBA2C5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CAC9-ABF7-43B3-A4E2-649C30155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B3212-5943-4892-81FB-35DC5D888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8BCEB-BF15-47A0-83FB-9EE22F79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ADDD-408C-45AF-B0B3-E9CDD0FE297B}" type="datetimeFigureOut">
              <a:rPr lang="en-ID" smtClean="0"/>
              <a:t>20/05/2025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839D1-10FC-4F6B-B26C-97688672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D2A1F-E78E-4CEA-AFB4-AEE492C6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139-1EDF-4D75-A198-311306570F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24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883C5-1D5B-485D-9DBC-EEB2CF3E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628E4-1350-462B-A4DA-ADAD0B8D7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B0FA5-33D7-4791-AF1C-3E0D19869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24D66-25E5-4DC9-A2F8-AEF558815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48808-4A50-4280-B9AC-E7DE2146B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2C2A8-1AC6-4AF8-94F3-B27F5ED1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ADDD-408C-45AF-B0B3-E9CDD0FE297B}" type="datetimeFigureOut">
              <a:rPr lang="en-ID" smtClean="0"/>
              <a:t>20/05/2025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ECF62B-8D1D-4DCD-9362-7B2D70AD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0550B-7AAF-42CD-9B74-4E30362A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139-1EDF-4D75-A198-311306570F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230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0167-1B08-4C81-8066-E044E8CF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C464D-5793-44C1-A6D5-982E6D95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ADDD-408C-45AF-B0B3-E9CDD0FE297B}" type="datetimeFigureOut">
              <a:rPr lang="en-ID" smtClean="0"/>
              <a:t>20/05/2025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81FC5-6956-4916-BB9B-C9EC4CCB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556A2-2B2B-4945-9FA3-CDD941A0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139-1EDF-4D75-A198-311306570F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099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96293-73C0-4560-A7F5-CEE54E059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ADDD-408C-45AF-B0B3-E9CDD0FE297B}" type="datetimeFigureOut">
              <a:rPr lang="en-ID" smtClean="0"/>
              <a:t>20/05/2025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451880-C0B1-41FD-B2DA-5F48DC2E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F76AF-AF10-4D61-85B0-34D6B412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139-1EDF-4D75-A198-311306570F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050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A22E-86CA-4803-A07B-902F95CC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2F608-AA10-4310-8467-6365274D3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CB53E-2418-4AFE-8491-C580223B3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0B1F8-2BA5-4AE5-868B-7C015BAC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ADDD-408C-45AF-B0B3-E9CDD0FE297B}" type="datetimeFigureOut">
              <a:rPr lang="en-ID" smtClean="0"/>
              <a:t>20/05/2025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1FCA0-E15E-4DA3-AA55-4853EAE4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98B7A-6167-42B4-8F8F-AAF1FF0D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139-1EDF-4D75-A198-311306570F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837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05C74-0D19-4184-9F95-A74532FA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87202-4E3E-402A-9EAA-B3B15272E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6319B-C545-4580-89E8-3CA396FB8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C1D96-7E59-4123-80FF-2C691AA0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ADDD-408C-45AF-B0B3-E9CDD0FE297B}" type="datetimeFigureOut">
              <a:rPr lang="en-ID" smtClean="0"/>
              <a:t>20/05/2025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D0DBE-EADA-4D41-B32D-021C940C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A1877-1D3A-4D2B-8909-4D427CAB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A139-1EDF-4D75-A198-311306570F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661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C6191C-7B93-4374-9FCE-F4B583E2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BBE1-F442-4A67-9679-417FFE9AF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02CA3-82B3-4DCC-BDA6-5D5D94AAD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FADDD-408C-45AF-B0B3-E9CDD0FE297B}" type="datetimeFigureOut">
              <a:rPr lang="en-ID" smtClean="0"/>
              <a:t>20/05/2025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F7F0A-C5CD-4D92-88E7-6201BAA48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BDB90-F459-4258-A44D-9D31A4010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A139-1EDF-4D75-A198-311306570F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58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im.org/what-is-collaboration" TargetMode="External"/><Relationship Id="rId2" Type="http://schemas.openxmlformats.org/officeDocument/2006/relationships/hyperlink" Target="https://kumparan.com/topic/virtu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umparan.com/topic/virtua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A421-3FEE-435B-89C8-22160E183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sumut</a:t>
            </a:r>
            <a:r>
              <a:rPr lang="en-US" dirty="0"/>
              <a:t> </a:t>
            </a:r>
            <a:r>
              <a:rPr lang="en-US" dirty="0" err="1"/>
              <a:t>berkah</a:t>
            </a:r>
            <a:r>
              <a:rPr lang="en-US" dirty="0"/>
              <a:t> dalam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yang </a:t>
            </a:r>
            <a:r>
              <a:rPr lang="en-US" dirty="0" err="1"/>
              <a:t>bersih</a:t>
            </a:r>
            <a:r>
              <a:rPr lang="en-US" dirty="0"/>
              <a:t> dan </a:t>
            </a:r>
            <a:r>
              <a:rPr lang="en-US" dirty="0" err="1"/>
              <a:t>akuntabel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714924-B1B2-4691-ABB2-28E9B0B74A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Dr. Ir. Muhammad Syafril Harahap </a:t>
            </a:r>
            <a:r>
              <a:rPr lang="en-US" dirty="0" err="1"/>
              <a:t>Msi</a:t>
            </a:r>
            <a:r>
              <a:rPr lang="en-US" dirty="0"/>
              <a:t>.</a:t>
            </a:r>
          </a:p>
          <a:p>
            <a:r>
              <a:rPr lang="en-US" dirty="0"/>
              <a:t>BADAN PENGEMBANGAN SUMBER DAYA MANUSIA PEMERINTAH </a:t>
            </a:r>
          </a:p>
          <a:p>
            <a:r>
              <a:rPr lang="en-US" dirty="0"/>
              <a:t>PROPINSI SUMATERA UTARA</a:t>
            </a:r>
          </a:p>
          <a:p>
            <a:r>
              <a:rPr lang="en-US" dirty="0"/>
              <a:t>MEDAN</a:t>
            </a:r>
          </a:p>
          <a:p>
            <a:r>
              <a:rPr lang="en-US" dirty="0"/>
              <a:t>2025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8944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97DAF5-585B-4C06-8256-1D7BFB6C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Kolaborasi</a:t>
            </a:r>
            <a:r>
              <a:rPr lang="en-US" dirty="0"/>
              <a:t> Virtual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F21583-DEDC-4948-A040-A1A35DECAA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Membuka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kelas-kelas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2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musik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2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online</a:t>
            </a:r>
          </a:p>
          <a:p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website.</a:t>
            </a:r>
            <a:endParaRPr lang="en-ID" sz="32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konten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creator</a:t>
            </a:r>
          </a:p>
          <a:p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CDB12-091C-44F6-88BF-406300828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D" sz="44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ID" sz="44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ID" sz="4400" i="1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  <a:r>
              <a:rPr lang="en-ID" sz="44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D" sz="44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Usaha </a:t>
            </a:r>
            <a:r>
              <a:rPr lang="en-ID" sz="44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Kuliner</a:t>
            </a:r>
            <a:endParaRPr lang="en-ID" sz="4400" dirty="0">
              <a:solidFill>
                <a:srgbClr val="0D0D0D"/>
              </a:solidFill>
              <a:effectLst/>
              <a:latin typeface="PT Serif" panose="020A060304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44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Usaha </a:t>
            </a:r>
            <a:r>
              <a:rPr lang="en-ID" sz="44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transportasi</a:t>
            </a:r>
            <a:endParaRPr lang="en-ID" sz="4400" dirty="0">
              <a:solidFill>
                <a:srgbClr val="0D0D0D"/>
              </a:solidFill>
              <a:effectLst/>
              <a:latin typeface="PT Serif" panose="020A060304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44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Tukang</a:t>
            </a:r>
            <a:r>
              <a:rPr lang="en-ID" sz="44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reparasi</a:t>
            </a:r>
            <a:endParaRPr lang="en-ID" sz="4400" dirty="0">
              <a:solidFill>
                <a:srgbClr val="0D0D0D"/>
              </a:solidFill>
              <a:effectLst/>
              <a:latin typeface="PT Serif" panose="020A060304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44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Syuting</a:t>
            </a:r>
            <a:r>
              <a:rPr lang="en-ID" sz="44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4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3277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6449D9-063A-4600-B1CA-44D4A3D4A876}"/>
              </a:ext>
            </a:extLst>
          </p:cNvPr>
          <p:cNvSpPr txBox="1"/>
          <p:nvPr/>
        </p:nvSpPr>
        <p:spPr>
          <a:xfrm>
            <a:off x="3047301" y="2830933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ID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ID" sz="1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Birokrasi</a:t>
            </a:r>
            <a:r>
              <a:rPr lang="en-ID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bersih</a:t>
            </a:r>
            <a:r>
              <a:rPr lang="en-ID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akuntabel</a:t>
            </a:r>
            <a:r>
              <a:rPr lang="en-ID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ID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ID" sz="1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Birokrasi</a:t>
            </a:r>
            <a:r>
              <a:rPr lang="en-ID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efektif</a:t>
            </a:r>
            <a:r>
              <a:rPr lang="en-ID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efisien</a:t>
            </a:r>
            <a:r>
              <a:rPr lang="en-ID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ID" sz="1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serta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D" sz="16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ID" sz="1600" dirty="0" err="1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Birokrasi</a:t>
            </a:r>
            <a:r>
              <a:rPr lang="en-ID" sz="16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6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ID" sz="16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ID" sz="16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berkualitas</a:t>
            </a:r>
            <a:endParaRPr lang="en-ID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92399E-EFBB-4822-BE4E-7535347A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18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PERMENPAN No. 11 </a:t>
            </a:r>
            <a:r>
              <a:rPr lang="en-ID" sz="1800" dirty="0" err="1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2015. </a:t>
            </a:r>
            <a:r>
              <a:rPr lang="en-ID" sz="1800" dirty="0" err="1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Sasaran</a:t>
            </a:r>
            <a:r>
              <a:rPr lang="en-ID" sz="18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Reformasi </a:t>
            </a:r>
            <a:r>
              <a:rPr lang="en-ID" sz="1800" dirty="0" err="1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Birokrasi</a:t>
            </a:r>
            <a:endParaRPr lang="en-ID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47DFF0-291B-4A37-A50A-FA8CB5CDC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Birokrasi</a:t>
            </a:r>
            <a:r>
              <a:rPr lang="en-US" sz="5400" dirty="0"/>
              <a:t> yang </a:t>
            </a:r>
            <a:r>
              <a:rPr lang="en-US" sz="5400" dirty="0" err="1"/>
              <a:t>bersih</a:t>
            </a:r>
            <a:r>
              <a:rPr lang="en-US" sz="5400" dirty="0"/>
              <a:t> dan </a:t>
            </a:r>
            <a:r>
              <a:rPr lang="en-US" sz="5400" dirty="0" err="1"/>
              <a:t>Akuntabel</a:t>
            </a:r>
            <a:endParaRPr lang="en-US" sz="5400" dirty="0"/>
          </a:p>
          <a:p>
            <a:r>
              <a:rPr lang="en-US" sz="5400" dirty="0" err="1"/>
              <a:t>Birokrasi</a:t>
            </a:r>
            <a:r>
              <a:rPr lang="en-US" sz="5400" dirty="0"/>
              <a:t> yang </a:t>
            </a:r>
            <a:r>
              <a:rPr lang="en-US" sz="5400" dirty="0" err="1"/>
              <a:t>effisien</a:t>
            </a:r>
            <a:r>
              <a:rPr lang="en-US" sz="5400" dirty="0"/>
              <a:t> dan </a:t>
            </a:r>
            <a:r>
              <a:rPr lang="en-US" sz="5400" dirty="0" err="1"/>
              <a:t>efktif</a:t>
            </a:r>
            <a:endParaRPr lang="en-US" sz="5400" dirty="0"/>
          </a:p>
          <a:p>
            <a:r>
              <a:rPr lang="en-ID" sz="5400" dirty="0" err="1"/>
              <a:t>Birokrasi</a:t>
            </a:r>
            <a:r>
              <a:rPr lang="en-ID" sz="5400" dirty="0"/>
              <a:t> yang </a:t>
            </a:r>
            <a:r>
              <a:rPr lang="en-ID" sz="5400" dirty="0" err="1"/>
              <a:t>memiliki</a:t>
            </a:r>
            <a:r>
              <a:rPr lang="en-ID" sz="5400" dirty="0"/>
              <a:t> </a:t>
            </a:r>
            <a:r>
              <a:rPr lang="en-ID" sz="5400" dirty="0" err="1"/>
              <a:t>pelayanan</a:t>
            </a:r>
            <a:r>
              <a:rPr lang="en-ID" sz="5400" dirty="0"/>
              <a:t> </a:t>
            </a:r>
            <a:r>
              <a:rPr lang="en-ID" sz="5400" dirty="0" err="1"/>
              <a:t>Publik</a:t>
            </a:r>
            <a:r>
              <a:rPr lang="en-ID" sz="5400" dirty="0"/>
              <a:t> Yang </a:t>
            </a:r>
            <a:r>
              <a:rPr lang="en-ID" sz="5400" dirty="0" err="1"/>
              <a:t>Berkualitas</a:t>
            </a:r>
            <a:endParaRPr lang="en-ID" sz="5400" dirty="0"/>
          </a:p>
        </p:txBody>
      </p:sp>
    </p:spTree>
    <p:extLst>
      <p:ext uri="{BB962C8B-B14F-4D97-AF65-F5344CB8AC3E}">
        <p14:creationId xmlns:p14="http://schemas.microsoft.com/office/powerpoint/2010/main" val="7527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Gratis, Foto, dan Wallpaper untuk Unduhan Gratis">
            <a:extLst>
              <a:ext uri="{FF2B5EF4-FFF2-40B4-BE49-F238E27FC236}">
                <a16:creationId xmlns:a16="http://schemas.microsoft.com/office/drawing/2014/main" id="{A47B184C-BA59-5EF7-5046-F5724C3B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9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3FFC2F-02AD-357E-6143-0D151E050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37" y="496389"/>
            <a:ext cx="10676709" cy="60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1EDA-3834-42DA-B718-7F8DBEAC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Indikator</a:t>
            </a:r>
            <a:r>
              <a:rPr lang="en-US" dirty="0"/>
              <a:t> Untuk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Baik (Eko </a:t>
            </a:r>
            <a:r>
              <a:rPr lang="en-US" dirty="0" err="1"/>
              <a:t>Prasojo</a:t>
            </a:r>
            <a:r>
              <a:rPr lang="en-US" dirty="0"/>
              <a:t>, </a:t>
            </a:r>
            <a:r>
              <a:rPr lang="en-US"/>
              <a:t>Ex. Wakil </a:t>
            </a:r>
            <a:r>
              <a:rPr lang="en-US" dirty="0"/>
              <a:t>Menteri PAN)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48741-E382-429B-A7BD-C841271F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sz="3600" dirty="0" err="1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eningkatan</a:t>
            </a:r>
            <a:r>
              <a:rPr lang="en-ID" sz="3600" dirty="0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ID" sz="3600" dirty="0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ID" sz="3600" dirty="0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public</a:t>
            </a:r>
          </a:p>
          <a:p>
            <a:pPr marL="0" indent="0">
              <a:buNone/>
            </a:pP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ID" sz="3600" dirty="0" err="1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diukur</a:t>
            </a: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kepuasan</a:t>
            </a: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public</a:t>
            </a:r>
            <a:endParaRPr lang="en-ID" sz="3600" dirty="0">
              <a:solidFill>
                <a:srgbClr val="2A2A2A"/>
              </a:solidFill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600" dirty="0" err="1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ebas</a:t>
            </a:r>
            <a:r>
              <a:rPr lang="en-ID" sz="3600" dirty="0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korupsi</a:t>
            </a:r>
            <a:r>
              <a:rPr lang="en-ID" sz="3600" dirty="0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ID" sz="3600" dirty="0" err="1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Diukur</a:t>
            </a: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integritas</a:t>
            </a: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3600" dirty="0" err="1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ID" sz="3600" dirty="0" err="1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presepsi</a:t>
            </a: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korupsi</a:t>
            </a: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3600" dirty="0">
              <a:solidFill>
                <a:srgbClr val="2A2A2A"/>
              </a:solidFill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600" dirty="0" err="1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kuntabilitas</a:t>
            </a:r>
            <a:r>
              <a:rPr lang="en-ID" sz="3600" dirty="0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endParaRPr lang="en-ID" sz="3600" dirty="0">
              <a:solidFill>
                <a:srgbClr val="2A2A2A"/>
              </a:solidFill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600" dirty="0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3600" dirty="0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dilihat</a:t>
            </a:r>
            <a:r>
              <a:rPr lang="en-ID" sz="3600" dirty="0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3600" dirty="0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sz="3600" dirty="0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ID" sz="3600" dirty="0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akuntabilitas</a:t>
            </a:r>
            <a:r>
              <a:rPr lang="en-ID" sz="3600" dirty="0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ID" sz="3600" dirty="0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ID" sz="3600" dirty="0">
                <a:solidFill>
                  <a:srgbClr val="2A2A2A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3600" dirty="0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2A2A2A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56681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Gratis, Foto, dan Wallpaper untuk Unduhan Gratis">
            <a:extLst>
              <a:ext uri="{FF2B5EF4-FFF2-40B4-BE49-F238E27FC236}">
                <a16:creationId xmlns:a16="http://schemas.microsoft.com/office/drawing/2014/main" id="{A47B184C-BA59-5EF7-5046-F5724C3B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" y="0"/>
            <a:ext cx="12251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827816-DDB3-C1D6-344C-EE5805D34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" y="304800"/>
            <a:ext cx="11390812" cy="60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Gratis, Foto, dan Wallpaper untuk Unduhan Gratis">
            <a:extLst>
              <a:ext uri="{FF2B5EF4-FFF2-40B4-BE49-F238E27FC236}">
                <a16:creationId xmlns:a16="http://schemas.microsoft.com/office/drawing/2014/main" id="{A47B184C-BA59-5EF7-5046-F5724C3B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" y="0"/>
            <a:ext cx="12251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53ECC-F13A-ED78-ED4B-C57FFB6D5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670560"/>
            <a:ext cx="11138263" cy="5791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3120AC-83FF-0590-2DE6-7CBC073033A8}"/>
              </a:ext>
            </a:extLst>
          </p:cNvPr>
          <p:cNvSpPr txBox="1"/>
          <p:nvPr/>
        </p:nvSpPr>
        <p:spPr>
          <a:xfrm>
            <a:off x="6000206" y="2741414"/>
            <a:ext cx="473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perbaikan</a:t>
            </a:r>
            <a:r>
              <a:rPr lang="en-US" b="1" dirty="0"/>
              <a:t> </a:t>
            </a:r>
            <a:r>
              <a:rPr lang="en-US" b="1" dirty="0" err="1"/>
              <a:t>tiada</a:t>
            </a:r>
            <a:r>
              <a:rPr lang="en-US" b="1" dirty="0"/>
              <a:t> </a:t>
            </a:r>
            <a:r>
              <a:rPr lang="en-US" b="1" dirty="0" err="1"/>
              <a:t>henti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162AA0-FAE5-7235-1DD8-3CC81A953612}"/>
              </a:ext>
            </a:extLst>
          </p:cNvPr>
          <p:cNvSpPr/>
          <p:nvPr/>
        </p:nvSpPr>
        <p:spPr>
          <a:xfrm>
            <a:off x="5886994" y="2926080"/>
            <a:ext cx="113212" cy="870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Gratis, Foto, dan Wallpaper untuk Unduhan Gratis">
            <a:extLst>
              <a:ext uri="{FF2B5EF4-FFF2-40B4-BE49-F238E27FC236}">
                <a16:creationId xmlns:a16="http://schemas.microsoft.com/office/drawing/2014/main" id="{A47B184C-BA59-5EF7-5046-F5724C3B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" y="0"/>
            <a:ext cx="12251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FF49CD-92B4-B0C9-C66C-A65A85496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348343"/>
            <a:ext cx="10990217" cy="61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Gratis, Foto, dan Wallpaper untuk Unduhan Gratis">
            <a:extLst>
              <a:ext uri="{FF2B5EF4-FFF2-40B4-BE49-F238E27FC236}">
                <a16:creationId xmlns:a16="http://schemas.microsoft.com/office/drawing/2014/main" id="{A47B184C-BA59-5EF7-5046-F5724C3B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" y="0"/>
            <a:ext cx="12251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67078-E15E-A7A2-ED35-C8389F02E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4" y="470263"/>
            <a:ext cx="11025050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Gratis, Foto, dan Wallpaper untuk Unduhan Gratis">
            <a:extLst>
              <a:ext uri="{FF2B5EF4-FFF2-40B4-BE49-F238E27FC236}">
                <a16:creationId xmlns:a16="http://schemas.microsoft.com/office/drawing/2014/main" id="{A47B184C-BA59-5EF7-5046-F5724C3B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" y="0"/>
            <a:ext cx="12251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F30BDD-3BA1-EE35-E255-466286FD2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452846"/>
            <a:ext cx="11382103" cy="60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0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Gratis, Foto, dan Wallpaper untuk Unduhan Gratis">
            <a:extLst>
              <a:ext uri="{FF2B5EF4-FFF2-40B4-BE49-F238E27FC236}">
                <a16:creationId xmlns:a16="http://schemas.microsoft.com/office/drawing/2014/main" id="{A47B184C-BA59-5EF7-5046-F5724C3B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" y="0"/>
            <a:ext cx="12251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30D48-6F42-9A69-930C-C5CFECB71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452845"/>
            <a:ext cx="11181806" cy="60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184D-DA76-44C6-892F-BDE0F4D1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D" dirty="0"/>
              <a:t>APA SIH ITU KOLABORASI??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8D355-41F1-43E3-B104-B20A27D21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proses yang </a:t>
            </a:r>
            <a:r>
              <a:rPr lang="en-ID" dirty="0" err="1"/>
              <a:t>mendasar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kerjasama</a:t>
            </a:r>
            <a:r>
              <a:rPr lang="en-ID" dirty="0"/>
              <a:t> yang </a:t>
            </a:r>
            <a:r>
              <a:rPr lang="en-ID" dirty="0" err="1"/>
              <a:t>melahirkan</a:t>
            </a:r>
            <a:r>
              <a:rPr lang="en-ID" dirty="0"/>
              <a:t> </a:t>
            </a:r>
            <a:r>
              <a:rPr lang="en-ID" dirty="0" err="1"/>
              <a:t>kepercayaan</a:t>
            </a:r>
            <a:r>
              <a:rPr lang="en-ID" dirty="0"/>
              <a:t>, </a:t>
            </a:r>
            <a:r>
              <a:rPr lang="en-ID" dirty="0" err="1"/>
              <a:t>integritas</a:t>
            </a:r>
            <a:r>
              <a:rPr lang="en-ID" dirty="0"/>
              <a:t> dan </a:t>
            </a:r>
            <a:r>
              <a:rPr lang="en-ID" dirty="0" err="1"/>
              <a:t>terobosan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pencapaian</a:t>
            </a:r>
            <a:r>
              <a:rPr lang="en-ID" dirty="0"/>
              <a:t>, </a:t>
            </a:r>
            <a:r>
              <a:rPr lang="en-ID" dirty="0" err="1"/>
              <a:t>kepemilikan</a:t>
            </a:r>
            <a:r>
              <a:rPr lang="en-ID" dirty="0"/>
              <a:t> dan </a:t>
            </a:r>
            <a:r>
              <a:rPr lang="en-ID" dirty="0" err="1"/>
              <a:t>keterpaduan</a:t>
            </a:r>
            <a:r>
              <a:rPr lang="en-ID" dirty="0"/>
              <a:t> pada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Sejatinya</a:t>
            </a:r>
            <a:r>
              <a:rPr lang="en-ID" dirty="0"/>
              <a:t>, </a:t>
            </a:r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praktik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di mana para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dan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bisnis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71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Gratis, Foto, dan Wallpaper untuk Unduhan Gratis">
            <a:extLst>
              <a:ext uri="{FF2B5EF4-FFF2-40B4-BE49-F238E27FC236}">
                <a16:creationId xmlns:a16="http://schemas.microsoft.com/office/drawing/2014/main" id="{A47B184C-BA59-5EF7-5046-F5724C3B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" y="0"/>
            <a:ext cx="12251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D8357A-0ED4-74EF-9846-54FE8F017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" y="418011"/>
            <a:ext cx="11181806" cy="60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Gratis, Foto, dan Wallpaper untuk Unduhan Gratis">
            <a:extLst>
              <a:ext uri="{FF2B5EF4-FFF2-40B4-BE49-F238E27FC236}">
                <a16:creationId xmlns:a16="http://schemas.microsoft.com/office/drawing/2014/main" id="{A47B184C-BA59-5EF7-5046-F5724C3B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" y="0"/>
            <a:ext cx="12251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70C2F2-C63B-C1ED-67C8-0D6ED65F7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" y="478970"/>
            <a:ext cx="11025052" cy="58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9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C96E-0CE9-484C-9EC3-877F31C3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Kolaborasi</a:t>
            </a:r>
            <a:r>
              <a:rPr lang="en-US" dirty="0"/>
              <a:t> Virtual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5FE6-19B1-4E35-BB17-D1C569AA8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Dikutip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Collaboration, </a:t>
            </a:r>
            <a:r>
              <a:rPr lang="en-ID" i="1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Nazaaruddin</a:t>
            </a:r>
            <a:r>
              <a:rPr lang="en-ID" i="1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Malik (2022:49)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u="none" strike="noStrike" dirty="0">
                <a:solidFill>
                  <a:srgbClr val="038383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virtual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virtual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Tim virtual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virtual office</a:t>
            </a:r>
            <a:r>
              <a:rPr lang="en-ID" sz="18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menyadari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virtual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membuka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menghabiskan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18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Cara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kerjanya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sendiri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dibagi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dalam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dua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bentuk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,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yakni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secara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</a:t>
            </a:r>
            <a:r>
              <a:rPr lang="en-ID" sz="2100" i="1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synchronous 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dan </a:t>
            </a:r>
            <a:r>
              <a:rPr lang="en-ID" sz="2100" i="1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asynchronous.</a:t>
            </a:r>
            <a:r>
              <a:rPr lang="en-ID" sz="2100" i="1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Menurut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</a:t>
            </a:r>
            <a:r>
              <a:rPr lang="en-ID" sz="2100" u="sng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  <a:hlinkClick r:id="rId3"/>
              </a:rPr>
              <a:t>AIIM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,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kolaborasi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</a:t>
            </a:r>
            <a:r>
              <a:rPr lang="en-ID" sz="2100" i="1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synchronous 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mengacu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pada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praktik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kerja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di mana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setiap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orang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berinteraksi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secara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</a:t>
            </a:r>
            <a:r>
              <a:rPr lang="en-ID" sz="2100" i="1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real-time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,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seperti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dalam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rapat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</a:t>
            </a:r>
            <a:r>
              <a:rPr lang="en-ID" sz="2100" i="1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online.</a:t>
            </a:r>
            <a:endParaRPr lang="en-ID" sz="21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Di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sisi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lain, </a:t>
            </a:r>
            <a:r>
              <a:rPr lang="en-ID" sz="2100" i="1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asynchronous 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merupakan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proses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kerja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sama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yang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sifatnya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lebih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fleksibel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,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seperti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saat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mengunggah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dokumen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atau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anotasi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ke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ID" sz="2100" dirty="0" err="1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dalam</a:t>
            </a:r>
            <a:r>
              <a:rPr lang="en-ID" sz="2100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Google Sheets.</a:t>
            </a:r>
            <a:endParaRPr lang="en-ID" sz="21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6573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C3125-2268-468C-B117-8A67343E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JENIS - JENIS KOLABORASI DALAM DUNIA KERJA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5B515-8C37-4A85-8830-F6C2F301A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1.  </a:t>
            </a:r>
            <a:r>
              <a:rPr lang="en-ID" dirty="0" err="1"/>
              <a:t>Kolaborasi</a:t>
            </a:r>
            <a:r>
              <a:rPr lang="en-ID" dirty="0"/>
              <a:t> internal: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grup</a:t>
            </a:r>
            <a:r>
              <a:rPr lang="en-ID" dirty="0"/>
              <a:t> yang </a:t>
            </a:r>
            <a:r>
              <a:rPr lang="en-ID" dirty="0" err="1"/>
              <a:t>tergabung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lain.</a:t>
            </a:r>
          </a:p>
          <a:p>
            <a:r>
              <a:rPr lang="en-ID" dirty="0"/>
              <a:t>2. </a:t>
            </a:r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eksternal</a:t>
            </a:r>
            <a:r>
              <a:rPr lang="en-ID" dirty="0"/>
              <a:t>: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grup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grup</a:t>
            </a:r>
            <a:r>
              <a:rPr lang="en-ID" dirty="0"/>
              <a:t> yang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berbeda</a:t>
            </a:r>
            <a:r>
              <a:rPr lang="en-ID" dirty="0"/>
              <a:t>. </a:t>
            </a:r>
          </a:p>
          <a:p>
            <a:r>
              <a:rPr lang="en-ID" dirty="0"/>
              <a:t>3. </a:t>
            </a:r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: </a:t>
            </a:r>
            <a:r>
              <a:rPr lang="en-ID" dirty="0" err="1"/>
              <a:t>Tergolong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internal collaboration, di mana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yang </a:t>
            </a:r>
            <a:r>
              <a:rPr lang="en-ID" dirty="0" err="1"/>
              <a:t>berada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lain. </a:t>
            </a:r>
          </a:p>
          <a:p>
            <a:r>
              <a:rPr lang="en-ID" dirty="0"/>
              <a:t>4. </a:t>
            </a:r>
            <a:r>
              <a:rPr lang="en-ID" dirty="0" err="1"/>
              <a:t>Kolaborasi</a:t>
            </a:r>
            <a:r>
              <a:rPr lang="en-ID" dirty="0"/>
              <a:t> Cross-departmental: </a:t>
            </a:r>
            <a:r>
              <a:rPr lang="en-ID" dirty="0" err="1"/>
              <a:t>Tergolong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internal collaboration di mana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departemen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departemen</a:t>
            </a:r>
            <a:r>
              <a:rPr lang="en-ID" dirty="0"/>
              <a:t> lain.</a:t>
            </a:r>
          </a:p>
        </p:txBody>
      </p:sp>
    </p:spTree>
    <p:extLst>
      <p:ext uri="{BB962C8B-B14F-4D97-AF65-F5344CB8AC3E}">
        <p14:creationId xmlns:p14="http://schemas.microsoft.com/office/powerpoint/2010/main" val="10361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6FDC-99ED-48B5-B278-26592C00B8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7780"/>
            <a:ext cx="10515600" cy="6009183"/>
          </a:xfrm>
        </p:spPr>
        <p:txBody>
          <a:bodyPr>
            <a:normAutofit fontScale="77500" lnSpcReduction="20000"/>
          </a:bodyPr>
          <a:lstStyle/>
          <a:p>
            <a:pPr fontAlgn="base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</a:pPr>
            <a:r>
              <a:rPr lang="en-ID" sz="1800" b="1" spc="-10" dirty="0">
                <a:solidFill>
                  <a:srgbClr val="15171A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ID" sz="1800" b="1" spc="-10" dirty="0">
                <a:solidFill>
                  <a:srgbClr val="15171A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Kolaborasi </a:t>
            </a:r>
            <a:r>
              <a:rPr lang="en-ID" sz="1800" b="1" spc="-10" dirty="0" err="1">
                <a:solidFill>
                  <a:srgbClr val="15171A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Komunitas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ts val="1920"/>
              </a:lnSpc>
              <a:spcAft>
                <a:spcPts val="800"/>
              </a:spcAft>
              <a:buNone/>
            </a:pP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komunitas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ketertarikan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komunitas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dibanding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menyelesaikan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Viritual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WFH (</a:t>
            </a:r>
            <a:r>
              <a:rPr lang="en-ID" sz="1800" i="1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Work From Home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fontAlgn="base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</a:pPr>
            <a:r>
              <a:rPr lang="en-ID" sz="1800" b="1" spc="-10" dirty="0">
                <a:solidFill>
                  <a:srgbClr val="15171A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ID" sz="1800" b="1" spc="-10" dirty="0" err="1">
                <a:solidFill>
                  <a:srgbClr val="15171A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1800" b="1" spc="-10" dirty="0">
                <a:solidFill>
                  <a:srgbClr val="15171A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Cloud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ts val="1920"/>
              </a:lnSpc>
              <a:spcAft>
                <a:spcPts val="800"/>
              </a:spcAft>
              <a:buNone/>
            </a:pP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cloud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virtual. Dimana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cloud,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</a:pPr>
            <a:r>
              <a:rPr lang="en-ID" sz="1800" b="1" spc="-10" dirty="0">
                <a:solidFill>
                  <a:srgbClr val="15171A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ID" sz="1800" b="1" spc="-10" dirty="0" err="1">
                <a:solidFill>
                  <a:srgbClr val="15171A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D" sz="1800" b="1" spc="-10" dirty="0" err="1">
                <a:solidFill>
                  <a:srgbClr val="15171A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liansi</a:t>
            </a:r>
            <a:r>
              <a:rPr lang="en-ID" sz="1800" b="1" spc="-10" dirty="0">
                <a:solidFill>
                  <a:srgbClr val="15171A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Strategi</a:t>
            </a:r>
            <a:endParaRPr lang="en-ID" sz="1800" b="1" spc="-10" dirty="0">
              <a:solidFill>
                <a:srgbClr val="15171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Aliansi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strategi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berlangsung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kesepakatan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endParaRPr lang="en-ID" sz="18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format digital,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tentu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mengenal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lain.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ts val="1920"/>
              </a:lnSpc>
              <a:spcAft>
                <a:spcPts val="800"/>
              </a:spcAft>
              <a:buNone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9293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42C9-869F-409E-8CA5-736EA958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KEUNTUNGAN MEMILIKI KEMAMPUAN BERKOLABORASI DALAM DUNIA KERJA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3C910-8038-4E4C-ABEE-51C05C341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: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beragam</a:t>
            </a:r>
            <a:r>
              <a:rPr lang="en-ID" dirty="0"/>
              <a:t> </a:t>
            </a:r>
            <a:r>
              <a:rPr lang="en-ID" dirty="0" err="1"/>
              <a:t>pikiran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perspektif</a:t>
            </a:r>
            <a:r>
              <a:rPr lang="en-ID" dirty="0"/>
              <a:t>. </a:t>
            </a:r>
          </a:p>
          <a:p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mengenal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: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berkolaborasi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 lain,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kamu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yang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ditonjolkan</a:t>
            </a:r>
            <a:r>
              <a:rPr lang="en-ID" dirty="0"/>
              <a:t> dan di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butuh</a:t>
            </a:r>
            <a:r>
              <a:rPr lang="en-ID" dirty="0"/>
              <a:t> </a:t>
            </a:r>
            <a:r>
              <a:rPr lang="en-ID" dirty="0" err="1"/>
              <a:t>bantuan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orang lain </a:t>
            </a:r>
          </a:p>
          <a:p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lain </a:t>
            </a:r>
          </a:p>
          <a:p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produktivitas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</a:p>
          <a:p>
            <a:r>
              <a:rPr lang="en-ID" dirty="0"/>
              <a:t> </a:t>
            </a:r>
            <a:r>
              <a:rPr lang="en-ID" dirty="0" err="1"/>
              <a:t>Memudahkan</a:t>
            </a:r>
            <a:r>
              <a:rPr lang="en-ID" dirty="0"/>
              <a:t> proses </a:t>
            </a:r>
            <a:r>
              <a:rPr lang="en-ID" dirty="0" err="1"/>
              <a:t>komunikasi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263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D8C3-250E-41D3-85EC-12C017C0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CARA MENINGKATKAN KEMAMPUAN KOLABORASI DALAM DUNIA KERJA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949E-084A-4363-9D26-33C80F7B3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D" dirty="0" err="1"/>
              <a:t>Aktif</a:t>
            </a:r>
            <a:r>
              <a:rPr lang="en-ID" dirty="0"/>
              <a:t> </a:t>
            </a:r>
            <a:r>
              <a:rPr lang="en-ID" dirty="0" err="1"/>
              <a:t>mendengar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Cara </a:t>
            </a:r>
            <a:r>
              <a:rPr lang="en-ID" dirty="0" err="1"/>
              <a:t>terbaik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</a:t>
            </a:r>
            <a:r>
              <a:rPr lang="en-ID" dirty="0" err="1"/>
              <a:t>mendengar</a:t>
            </a:r>
            <a:r>
              <a:rPr lang="en-ID" dirty="0"/>
              <a:t> ide, saran, </a:t>
            </a:r>
            <a:r>
              <a:rPr lang="en-ID" dirty="0" err="1"/>
              <a:t>ataupun</a:t>
            </a:r>
            <a:r>
              <a:rPr lang="en-ID" dirty="0"/>
              <a:t> feedback yang </a:t>
            </a:r>
            <a:r>
              <a:rPr lang="en-ID" dirty="0" err="1"/>
              <a:t>dilontarkan</a:t>
            </a:r>
            <a:r>
              <a:rPr lang="en-ID" dirty="0"/>
              <a:t> oleh </a:t>
            </a:r>
            <a:r>
              <a:rPr lang="en-ID" dirty="0" err="1"/>
              <a:t>rekan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.</a:t>
            </a:r>
          </a:p>
          <a:p>
            <a:pPr>
              <a:buFontTx/>
              <a:buChar char="-"/>
            </a:pPr>
            <a:r>
              <a:rPr lang="en-ID" dirty="0" err="1"/>
              <a:t>Bersikap</a:t>
            </a:r>
            <a:r>
              <a:rPr lang="en-ID" dirty="0"/>
              <a:t> </a:t>
            </a:r>
            <a:r>
              <a:rPr lang="en-ID" dirty="0" err="1"/>
              <a:t>terbuka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 err="1"/>
              <a:t>Dikarenakan</a:t>
            </a:r>
            <a:r>
              <a:rPr lang="en-ID" dirty="0"/>
              <a:t> </a:t>
            </a:r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orang, </a:t>
            </a:r>
            <a:r>
              <a:rPr lang="en-ID" dirty="0" err="1"/>
              <a:t>bersikap</a:t>
            </a:r>
            <a:r>
              <a:rPr lang="en-ID" dirty="0"/>
              <a:t> </a:t>
            </a:r>
            <a:r>
              <a:rPr lang="en-ID" dirty="0" err="1"/>
              <a:t>terbuka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</a:t>
            </a:r>
          </a:p>
          <a:p>
            <a:pPr>
              <a:buFontTx/>
              <a:buChar char="-"/>
            </a:pP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/>
              <a:t>Jika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konsisten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menutup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skill </a:t>
            </a:r>
            <a:r>
              <a:rPr lang="en-ID" dirty="0" err="1"/>
              <a:t>kolaborasimu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waktu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2289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32D8-923C-4DFD-AC33-F807A32F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D2A97-6693-422B-8796-6004D30BE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Kerjakan</a:t>
            </a:r>
            <a:r>
              <a:rPr lang="en-ID" dirty="0"/>
              <a:t> </a:t>
            </a:r>
            <a:r>
              <a:rPr lang="en-ID" dirty="0" err="1"/>
              <a:t>proyek-proyek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</a:p>
          <a:p>
            <a:pPr marL="0" indent="0">
              <a:buNone/>
            </a:pP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kamu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terdorong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terbuka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dan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pemikiran</a:t>
            </a:r>
            <a:r>
              <a:rPr lang="en-ID" dirty="0"/>
              <a:t> orang lain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darimu</a:t>
            </a:r>
            <a:r>
              <a:rPr lang="en-ID" dirty="0"/>
              <a:t>.</a:t>
            </a:r>
          </a:p>
          <a:p>
            <a:pPr>
              <a:buFontTx/>
              <a:buChar char="-"/>
            </a:pP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pemikiran</a:t>
            </a:r>
            <a:r>
              <a:rPr lang="en-ID" dirty="0"/>
              <a:t> yang </a:t>
            </a:r>
            <a:r>
              <a:rPr lang="en-ID" dirty="0" err="1"/>
              <a:t>terbuka</a:t>
            </a:r>
            <a:r>
              <a:rPr lang="en-ID" dirty="0"/>
              <a:t> </a:t>
            </a:r>
          </a:p>
          <a:p>
            <a:pPr marL="0" indent="0">
              <a:buNone/>
            </a:pPr>
            <a:r>
              <a:rPr lang="en-ID" dirty="0" err="1"/>
              <a:t>Sebab</a:t>
            </a:r>
            <a:r>
              <a:rPr lang="en-ID" dirty="0"/>
              <a:t>, </a:t>
            </a:r>
            <a:r>
              <a:rPr lang="en-ID" dirty="0" err="1"/>
              <a:t>seringkali</a:t>
            </a:r>
            <a:r>
              <a:rPr lang="en-ID" dirty="0"/>
              <a:t> </a:t>
            </a:r>
            <a:r>
              <a:rPr lang="en-ID" dirty="0" err="1"/>
              <a:t>rekan-rekan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kesimpulan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darimu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yang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sejalan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163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C96E-0CE9-484C-9EC3-877F31C3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Kolaborasi</a:t>
            </a:r>
            <a:r>
              <a:rPr lang="en-US" dirty="0"/>
              <a:t> Virtual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5FE6-19B1-4E35-BB17-D1C569AA8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Dikutip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Collaboration, </a:t>
            </a:r>
            <a:r>
              <a:rPr lang="en-ID" i="1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Nazaaruddin</a:t>
            </a:r>
            <a:r>
              <a:rPr lang="en-ID" i="1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Malik (2022:49)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u="none" strike="noStrike" dirty="0">
                <a:solidFill>
                  <a:srgbClr val="038383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virtual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virtual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Tim virtual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ID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virtual office</a:t>
            </a:r>
            <a:r>
              <a:rPr lang="en-ID" sz="18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menyadari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virtual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membuka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peluang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menghabiskan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32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3200" dirty="0" err="1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1800" dirty="0">
                <a:solidFill>
                  <a:srgbClr val="0D0D0D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57657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859</Words>
  <Application>Microsoft Office PowerPoint</Application>
  <PresentationFormat>Widescreen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Georgia</vt:lpstr>
      <vt:lpstr>inherit</vt:lpstr>
      <vt:lpstr>PT Serif</vt:lpstr>
      <vt:lpstr>Roboto</vt:lpstr>
      <vt:lpstr>Times New Roman</vt:lpstr>
      <vt:lpstr>Office Theme</vt:lpstr>
      <vt:lpstr>Kolaborasi sumut berkah dalam membangun birokrasi yang bersih dan akuntabel</vt:lpstr>
      <vt:lpstr>APA SIH ITU KOLABORASI??</vt:lpstr>
      <vt:lpstr>Kolaborasi Virtual</vt:lpstr>
      <vt:lpstr>JENIS - JENIS KOLABORASI DALAM DUNIA KERJA</vt:lpstr>
      <vt:lpstr>PowerPoint Presentation</vt:lpstr>
      <vt:lpstr>KEUNTUNGAN MEMILIKI KEMAMPUAN BERKOLABORASI DALAM DUNIA KERJA</vt:lpstr>
      <vt:lpstr>CARA MENINGKATKAN KEMAMPUAN KOLABORASI DALAM DUNIA KERJA</vt:lpstr>
      <vt:lpstr>Lanjutan</vt:lpstr>
      <vt:lpstr>Kolaborasi Virtual</vt:lpstr>
      <vt:lpstr>Manfaat Kolaborasi Virtual</vt:lpstr>
      <vt:lpstr>PERMENPAN No. 11 Tahun 2015. Sasaran Reformasi Birokrasi</vt:lpstr>
      <vt:lpstr>PowerPoint Presentation</vt:lpstr>
      <vt:lpstr>3 Indikator Untuk Melihat Birokrasi Baik (Eko Prasojo, Ex. Wakil Menteri PAN)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Fahri Nabasya</dc:creator>
  <cp:lastModifiedBy>Fahri Nabasya</cp:lastModifiedBy>
  <cp:revision>23</cp:revision>
  <dcterms:created xsi:type="dcterms:W3CDTF">2025-05-19T18:25:34Z</dcterms:created>
  <dcterms:modified xsi:type="dcterms:W3CDTF">2025-05-20T16:44:26Z</dcterms:modified>
</cp:coreProperties>
</file>