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8288000" cy="10287000"/>
  <p:notesSz cx="6858000" cy="9144000"/>
  <p:embeddedFontLst>
    <p:embeddedFont>
      <p:font typeface="Poppins Bold" charset="1" panose="00000800000000000000"/>
      <p:regular r:id="rId29"/>
    </p:embeddedFont>
    <p:embeddedFont>
      <p:font typeface="Poppins Semi-Bold" charset="1" panose="00000700000000000000"/>
      <p:regular r:id="rId30"/>
    </p:embeddedFont>
    <p:embeddedFont>
      <p:font typeface="Open Sauce Bold Italics" charset="1" panose="00000800000000000000"/>
      <p:regular r:id="rId31"/>
    </p:embeddedFont>
    <p:embeddedFont>
      <p:font typeface="Open Sauce Bold" charset="1" panose="00000800000000000000"/>
      <p:regular r:id="rId32"/>
    </p:embeddedFont>
    <p:embeddedFont>
      <p:font typeface="Open Sauce" charset="1" panose="00000500000000000000"/>
      <p:regular r:id="rId33"/>
    </p:embeddedFont>
    <p:embeddedFont>
      <p:font typeface="Open Sans Bold" charset="1" panose="00000000000000000000"/>
      <p:regular r:id="rId34"/>
    </p:embeddedFont>
    <p:embeddedFont>
      <p:font typeface="Open Sans" charset="1" panose="00000000000000000000"/>
      <p:regular r:id="rId35"/>
    </p:embeddedFont>
    <p:embeddedFont>
      <p:font typeface="Open Sans Bold Italics" charset="1" panose="00000000000000000000"/>
      <p:regular r:id="rId36"/>
    </p:embeddedFont>
    <p:embeddedFont>
      <p:font typeface="Great Vibes" charset="1" panose="02000507080000020002"/>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jpe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9.png" Type="http://schemas.openxmlformats.org/officeDocument/2006/relationships/image"/><Relationship Id="rId11" Target="../media/image70.svg" Type="http://schemas.openxmlformats.org/officeDocument/2006/relationships/image"/><Relationship Id="rId12" Target="../media/image71.png" Type="http://schemas.openxmlformats.org/officeDocument/2006/relationships/image"/><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12.png" Type="http://schemas.openxmlformats.org/officeDocument/2006/relationships/image"/><Relationship Id="rId6" Target="../media/image61.svg" Type="http://schemas.openxmlformats.org/officeDocument/2006/relationships/image"/><Relationship Id="rId7" Target="../media/image7.jpeg" Type="http://schemas.openxmlformats.org/officeDocument/2006/relationships/image"/><Relationship Id="rId8" Target="../media/image8.png" Type="http://schemas.openxmlformats.org/officeDocument/2006/relationships/image"/><Relationship Id="rId9" Target="../media/image68.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3.svg" Type="http://schemas.openxmlformats.org/officeDocument/2006/relationships/image"/><Relationship Id="rId11" Target="../media/image74.png" Type="http://schemas.openxmlformats.org/officeDocument/2006/relationships/image"/><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12.png" Type="http://schemas.openxmlformats.org/officeDocument/2006/relationships/image"/><Relationship Id="rId6" Target="../media/image61.svg" Type="http://schemas.openxmlformats.org/officeDocument/2006/relationships/image"/><Relationship Id="rId7" Target="../media/image7.jpeg" Type="http://schemas.openxmlformats.org/officeDocument/2006/relationships/image"/><Relationship Id="rId8" Target="../media/image8.png" Type="http://schemas.openxmlformats.org/officeDocument/2006/relationships/image"/><Relationship Id="rId9" Target="../media/image7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6.png" Type="http://schemas.openxmlformats.org/officeDocument/2006/relationships/image"/><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12.png" Type="http://schemas.openxmlformats.org/officeDocument/2006/relationships/image"/><Relationship Id="rId6" Target="../media/image61.svg" Type="http://schemas.openxmlformats.org/officeDocument/2006/relationships/image"/><Relationship Id="rId7" Target="../media/image7.jpeg" Type="http://schemas.openxmlformats.org/officeDocument/2006/relationships/image"/><Relationship Id="rId8" Target="../media/image8.png" Type="http://schemas.openxmlformats.org/officeDocument/2006/relationships/image"/><Relationship Id="rId9" Target="../media/image7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8.png" Type="http://schemas.openxmlformats.org/officeDocument/2006/relationships/image"/><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12.png" Type="http://schemas.openxmlformats.org/officeDocument/2006/relationships/image"/><Relationship Id="rId6" Target="../media/image61.svg" Type="http://schemas.openxmlformats.org/officeDocument/2006/relationships/image"/><Relationship Id="rId7" Target="../media/image7.jpeg" Type="http://schemas.openxmlformats.org/officeDocument/2006/relationships/image"/><Relationship Id="rId8" Target="../media/image8.png" Type="http://schemas.openxmlformats.org/officeDocument/2006/relationships/image"/><Relationship Id="rId9" Target="../media/image7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12.png" Type="http://schemas.openxmlformats.org/officeDocument/2006/relationships/image"/><Relationship Id="rId6" Target="../media/image61.svg" Type="http://schemas.openxmlformats.org/officeDocument/2006/relationships/image"/><Relationship Id="rId7" Target="../media/image7.jpeg" Type="http://schemas.openxmlformats.org/officeDocument/2006/relationships/image"/><Relationship Id="rId8" Target="../media/image8.png" Type="http://schemas.openxmlformats.org/officeDocument/2006/relationships/image"/><Relationship Id="rId9" Target="../media/image79.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1.svg" Type="http://schemas.openxmlformats.org/officeDocument/2006/relationships/image"/><Relationship Id="rId11" Target="../media/image82.png" Type="http://schemas.openxmlformats.org/officeDocument/2006/relationships/image"/><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12.png" Type="http://schemas.openxmlformats.org/officeDocument/2006/relationships/image"/><Relationship Id="rId6" Target="../media/image61.svg" Type="http://schemas.openxmlformats.org/officeDocument/2006/relationships/image"/><Relationship Id="rId7" Target="../media/image7.jpeg" Type="http://schemas.openxmlformats.org/officeDocument/2006/relationships/image"/><Relationship Id="rId8" Target="../media/image8.png" Type="http://schemas.openxmlformats.org/officeDocument/2006/relationships/image"/><Relationship Id="rId9" Target="../media/image80.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6.png" Type="http://schemas.openxmlformats.org/officeDocument/2006/relationships/image"/><Relationship Id="rId11" Target="../media/image87.svg" Type="http://schemas.openxmlformats.org/officeDocument/2006/relationships/image"/><Relationship Id="rId2" Target="../media/image39.png" Type="http://schemas.openxmlformats.org/officeDocument/2006/relationships/image"/><Relationship Id="rId3" Target="../media/image5.png" Type="http://schemas.openxmlformats.org/officeDocument/2006/relationships/image"/><Relationship Id="rId4" Target="../media/image83.png" Type="http://schemas.openxmlformats.org/officeDocument/2006/relationships/image"/><Relationship Id="rId5" Target="../media/image84.svg" Type="http://schemas.openxmlformats.org/officeDocument/2006/relationships/image"/><Relationship Id="rId6" Target="../media/image12.png" Type="http://schemas.openxmlformats.org/officeDocument/2006/relationships/image"/><Relationship Id="rId7" Target="../media/image85.svg" Type="http://schemas.openxmlformats.org/officeDocument/2006/relationships/image"/><Relationship Id="rId8" Target="../media/image7.jpeg" Type="http://schemas.openxmlformats.org/officeDocument/2006/relationships/image"/><Relationship Id="rId9" Target="../media/image8.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0.svg" Type="http://schemas.openxmlformats.org/officeDocument/2006/relationships/image"/><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12.png" Type="http://schemas.openxmlformats.org/officeDocument/2006/relationships/image"/><Relationship Id="rId6" Target="../media/image88.svg" Type="http://schemas.openxmlformats.org/officeDocument/2006/relationships/image"/><Relationship Id="rId7" Target="../media/image7.jpeg" Type="http://schemas.openxmlformats.org/officeDocument/2006/relationships/image"/><Relationship Id="rId8" Target="../media/image8.png" Type="http://schemas.openxmlformats.org/officeDocument/2006/relationships/image"/><Relationship Id="rId9" Target="../media/image89.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2.png" Type="http://schemas.openxmlformats.org/officeDocument/2006/relationships/image"/><Relationship Id="rId11" Target="../media/image94.svg" Type="http://schemas.openxmlformats.org/officeDocument/2006/relationships/image"/><Relationship Id="rId2" Target="../media/image39.png" Type="http://schemas.openxmlformats.org/officeDocument/2006/relationships/image"/><Relationship Id="rId3" Target="../media/image5.png" Type="http://schemas.openxmlformats.org/officeDocument/2006/relationships/image"/><Relationship Id="rId4" Target="../media/image12.png" Type="http://schemas.openxmlformats.org/officeDocument/2006/relationships/image"/><Relationship Id="rId5" Target="../media/image91.svg" Type="http://schemas.openxmlformats.org/officeDocument/2006/relationships/image"/><Relationship Id="rId6" Target="../media/image7.jpeg" Type="http://schemas.openxmlformats.org/officeDocument/2006/relationships/image"/><Relationship Id="rId7" Target="../media/image8.png" Type="http://schemas.openxmlformats.org/officeDocument/2006/relationships/image"/><Relationship Id="rId8" Target="../media/image92.png" Type="http://schemas.openxmlformats.org/officeDocument/2006/relationships/image"/><Relationship Id="rId9" Target="../media/image93.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9.svg" Type="http://schemas.openxmlformats.org/officeDocument/2006/relationships/image"/><Relationship Id="rId11" Target="../media/image7.jpeg" Type="http://schemas.openxmlformats.org/officeDocument/2006/relationships/image"/><Relationship Id="rId12" Target="../media/image8.png" Type="http://schemas.openxmlformats.org/officeDocument/2006/relationships/image"/><Relationship Id="rId13" Target="../media/image100.png" Type="http://schemas.openxmlformats.org/officeDocument/2006/relationships/image"/><Relationship Id="rId14" Target="../media/image101.svg" Type="http://schemas.openxmlformats.org/officeDocument/2006/relationships/image"/><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95.png" Type="http://schemas.openxmlformats.org/officeDocument/2006/relationships/image"/><Relationship Id="rId6" Target="../media/image96.png" Type="http://schemas.openxmlformats.org/officeDocument/2006/relationships/image"/><Relationship Id="rId7" Target="../media/image97.png" Type="http://schemas.openxmlformats.org/officeDocument/2006/relationships/image"/><Relationship Id="rId8" Target="../media/image98.png" Type="http://schemas.openxmlformats.org/officeDocument/2006/relationships/image"/><Relationship Id="rId9" Target="../media/image1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7.jpeg" Type="http://schemas.openxmlformats.org/officeDocument/2006/relationships/image"/><Relationship Id="rId8" Target="../media/image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00" Target="../media/image194.png" Type="http://schemas.openxmlformats.org/officeDocument/2006/relationships/image"/><Relationship Id="rId101" Target="../media/image195.svg" Type="http://schemas.openxmlformats.org/officeDocument/2006/relationships/image"/><Relationship Id="rId102" Target="../media/image196.jpeg" Type="http://schemas.openxmlformats.org/officeDocument/2006/relationships/image"/><Relationship Id="rId103" Target="../media/image197.png" Type="http://schemas.openxmlformats.org/officeDocument/2006/relationships/image"/><Relationship Id="rId104" Target="../media/image198.svg" Type="http://schemas.openxmlformats.org/officeDocument/2006/relationships/image"/><Relationship Id="rId105" Target="../media/image199.jpeg" Type="http://schemas.openxmlformats.org/officeDocument/2006/relationships/image"/><Relationship Id="rId106" Target="../media/image200.png" Type="http://schemas.openxmlformats.org/officeDocument/2006/relationships/image"/><Relationship Id="rId107" Target="../media/image201.svg" Type="http://schemas.openxmlformats.org/officeDocument/2006/relationships/image"/><Relationship Id="rId108" Target="../media/image202.jpeg" Type="http://schemas.openxmlformats.org/officeDocument/2006/relationships/image"/><Relationship Id="rId109" Target="../media/image203.png" Type="http://schemas.openxmlformats.org/officeDocument/2006/relationships/image"/><Relationship Id="rId11" Target="../media/image105.png" Type="http://schemas.openxmlformats.org/officeDocument/2006/relationships/image"/><Relationship Id="rId110" Target="../media/image204.svg" Type="http://schemas.openxmlformats.org/officeDocument/2006/relationships/image"/><Relationship Id="rId111" Target="../media/image205.jpeg" Type="http://schemas.openxmlformats.org/officeDocument/2006/relationships/image"/><Relationship Id="rId112" Target="../media/image206.png" Type="http://schemas.openxmlformats.org/officeDocument/2006/relationships/image"/><Relationship Id="rId113" Target="../media/image207.svg" Type="http://schemas.openxmlformats.org/officeDocument/2006/relationships/image"/><Relationship Id="rId114" Target="../media/image208.jpeg" Type="http://schemas.openxmlformats.org/officeDocument/2006/relationships/image"/><Relationship Id="rId115" Target="../media/image209.png" Type="http://schemas.openxmlformats.org/officeDocument/2006/relationships/image"/><Relationship Id="rId116" Target="../media/image210.svg" Type="http://schemas.openxmlformats.org/officeDocument/2006/relationships/image"/><Relationship Id="rId117" Target="../media/image211.jpeg" Type="http://schemas.openxmlformats.org/officeDocument/2006/relationships/image"/><Relationship Id="rId118" Target="../media/image212.png" Type="http://schemas.openxmlformats.org/officeDocument/2006/relationships/image"/><Relationship Id="rId119" Target="../media/image213.svg" Type="http://schemas.openxmlformats.org/officeDocument/2006/relationships/image"/><Relationship Id="rId12" Target="../media/image106.svg" Type="http://schemas.openxmlformats.org/officeDocument/2006/relationships/image"/><Relationship Id="rId120" Target="../media/image214.jpeg" Type="http://schemas.openxmlformats.org/officeDocument/2006/relationships/image"/><Relationship Id="rId121" Target="../media/image215.png" Type="http://schemas.openxmlformats.org/officeDocument/2006/relationships/image"/><Relationship Id="rId122" Target="../media/image216.svg" Type="http://schemas.openxmlformats.org/officeDocument/2006/relationships/image"/><Relationship Id="rId123" Target="../media/image217.jpeg" Type="http://schemas.openxmlformats.org/officeDocument/2006/relationships/image"/><Relationship Id="rId124" Target="../media/image218.png" Type="http://schemas.openxmlformats.org/officeDocument/2006/relationships/image"/><Relationship Id="rId125" Target="../media/image219.svg" Type="http://schemas.openxmlformats.org/officeDocument/2006/relationships/image"/><Relationship Id="rId126" Target="../media/image220.jpeg" Type="http://schemas.openxmlformats.org/officeDocument/2006/relationships/image"/><Relationship Id="rId127" Target="../media/image221.png" Type="http://schemas.openxmlformats.org/officeDocument/2006/relationships/image"/><Relationship Id="rId128" Target="../media/image222.svg" Type="http://schemas.openxmlformats.org/officeDocument/2006/relationships/image"/><Relationship Id="rId129" Target="../media/image223.jpeg" Type="http://schemas.openxmlformats.org/officeDocument/2006/relationships/image"/><Relationship Id="rId13" Target="../media/image107.png" Type="http://schemas.openxmlformats.org/officeDocument/2006/relationships/image"/><Relationship Id="rId130" Target="../media/image224.png" Type="http://schemas.openxmlformats.org/officeDocument/2006/relationships/image"/><Relationship Id="rId131" Target="../media/image225.svg" Type="http://schemas.openxmlformats.org/officeDocument/2006/relationships/image"/><Relationship Id="rId132" Target="../media/image226.jpeg" Type="http://schemas.openxmlformats.org/officeDocument/2006/relationships/image"/><Relationship Id="rId133" Target="../media/image227.png" Type="http://schemas.openxmlformats.org/officeDocument/2006/relationships/image"/><Relationship Id="rId134" Target="../media/image228.svg" Type="http://schemas.openxmlformats.org/officeDocument/2006/relationships/image"/><Relationship Id="rId135" Target="../media/image229.jpeg" Type="http://schemas.openxmlformats.org/officeDocument/2006/relationships/image"/><Relationship Id="rId136" Target="../media/image230.png" Type="http://schemas.openxmlformats.org/officeDocument/2006/relationships/image"/><Relationship Id="rId137" Target="../media/image231.svg" Type="http://schemas.openxmlformats.org/officeDocument/2006/relationships/image"/><Relationship Id="rId138" Target="../media/image232.jpeg" Type="http://schemas.openxmlformats.org/officeDocument/2006/relationships/image"/><Relationship Id="rId139" Target="../media/image233.png" Type="http://schemas.openxmlformats.org/officeDocument/2006/relationships/image"/><Relationship Id="rId14" Target="../media/image108.svg" Type="http://schemas.openxmlformats.org/officeDocument/2006/relationships/image"/><Relationship Id="rId140" Target="../media/image234.svg" Type="http://schemas.openxmlformats.org/officeDocument/2006/relationships/image"/><Relationship Id="rId141" Target="../media/image235.jpeg" Type="http://schemas.openxmlformats.org/officeDocument/2006/relationships/image"/><Relationship Id="rId142" Target="../media/image236.png" Type="http://schemas.openxmlformats.org/officeDocument/2006/relationships/image"/><Relationship Id="rId143" Target="../media/image237.svg" Type="http://schemas.openxmlformats.org/officeDocument/2006/relationships/image"/><Relationship Id="rId144" Target="../media/image238.jpeg" Type="http://schemas.openxmlformats.org/officeDocument/2006/relationships/image"/><Relationship Id="rId145" Target="../media/image239.png" Type="http://schemas.openxmlformats.org/officeDocument/2006/relationships/image"/><Relationship Id="rId146" Target="../media/image240.svg" Type="http://schemas.openxmlformats.org/officeDocument/2006/relationships/image"/><Relationship Id="rId147" Target="../media/image241.png" Type="http://schemas.openxmlformats.org/officeDocument/2006/relationships/image"/><Relationship Id="rId148" Target="../media/image242.svg" Type="http://schemas.openxmlformats.org/officeDocument/2006/relationships/image"/><Relationship Id="rId149" Target="../media/image243.png" Type="http://schemas.openxmlformats.org/officeDocument/2006/relationships/image"/><Relationship Id="rId15" Target="../media/image109.png" Type="http://schemas.openxmlformats.org/officeDocument/2006/relationships/image"/><Relationship Id="rId150" Target="../media/image244.svg" Type="http://schemas.openxmlformats.org/officeDocument/2006/relationships/image"/><Relationship Id="rId151" Target="../media/image245.png" Type="http://schemas.openxmlformats.org/officeDocument/2006/relationships/image"/><Relationship Id="rId152" Target="../media/image246.svg" Type="http://schemas.openxmlformats.org/officeDocument/2006/relationships/image"/><Relationship Id="rId153" Target="../media/image247.jpeg" Type="http://schemas.openxmlformats.org/officeDocument/2006/relationships/image"/><Relationship Id="rId154" Target="../media/image248.png" Type="http://schemas.openxmlformats.org/officeDocument/2006/relationships/image"/><Relationship Id="rId155" Target="../media/image249.svg" Type="http://schemas.openxmlformats.org/officeDocument/2006/relationships/image"/><Relationship Id="rId156" Target="../media/image250.png" Type="http://schemas.openxmlformats.org/officeDocument/2006/relationships/image"/><Relationship Id="rId157" Target="../media/image251.svg" Type="http://schemas.openxmlformats.org/officeDocument/2006/relationships/image"/><Relationship Id="rId158" Target="../media/image252.png" Type="http://schemas.openxmlformats.org/officeDocument/2006/relationships/image"/><Relationship Id="rId159" Target="../media/image253.svg" Type="http://schemas.openxmlformats.org/officeDocument/2006/relationships/image"/><Relationship Id="rId16" Target="../media/image110.svg" Type="http://schemas.openxmlformats.org/officeDocument/2006/relationships/image"/><Relationship Id="rId160" Target="../media/image254.png" Type="http://schemas.openxmlformats.org/officeDocument/2006/relationships/image"/><Relationship Id="rId161" Target="../media/image255.svg" Type="http://schemas.openxmlformats.org/officeDocument/2006/relationships/image"/><Relationship Id="rId162" Target="../media/image256.png" Type="http://schemas.openxmlformats.org/officeDocument/2006/relationships/image"/><Relationship Id="rId163" Target="../media/image257.svg" Type="http://schemas.openxmlformats.org/officeDocument/2006/relationships/image"/><Relationship Id="rId164" Target="../media/image258.png" Type="http://schemas.openxmlformats.org/officeDocument/2006/relationships/image"/><Relationship Id="rId165" Target="../media/image259.svg" Type="http://schemas.openxmlformats.org/officeDocument/2006/relationships/image"/><Relationship Id="rId17" Target="../media/image111.jpeg" Type="http://schemas.openxmlformats.org/officeDocument/2006/relationships/image"/><Relationship Id="rId18" Target="../media/image112.jpeg" Type="http://schemas.openxmlformats.org/officeDocument/2006/relationships/image"/><Relationship Id="rId19" Target="../media/image113.jpeg" Type="http://schemas.openxmlformats.org/officeDocument/2006/relationships/image"/><Relationship Id="rId2" Target="../media/image39.png" Type="http://schemas.openxmlformats.org/officeDocument/2006/relationships/image"/><Relationship Id="rId20" Target="../media/image114.png" Type="http://schemas.openxmlformats.org/officeDocument/2006/relationships/image"/><Relationship Id="rId21" Target="../media/image115.svg" Type="http://schemas.openxmlformats.org/officeDocument/2006/relationships/image"/><Relationship Id="rId22" Target="../media/image116.png" Type="http://schemas.openxmlformats.org/officeDocument/2006/relationships/image"/><Relationship Id="rId23" Target="../media/image117.svg" Type="http://schemas.openxmlformats.org/officeDocument/2006/relationships/image"/><Relationship Id="rId24" Target="../media/image118.jpeg" Type="http://schemas.openxmlformats.org/officeDocument/2006/relationships/image"/><Relationship Id="rId25" Target="../media/image119.png" Type="http://schemas.openxmlformats.org/officeDocument/2006/relationships/image"/><Relationship Id="rId26" Target="../media/image120.svg" Type="http://schemas.openxmlformats.org/officeDocument/2006/relationships/image"/><Relationship Id="rId27" Target="../media/image121.png" Type="http://schemas.openxmlformats.org/officeDocument/2006/relationships/image"/><Relationship Id="rId28" Target="../media/image122.svg" Type="http://schemas.openxmlformats.org/officeDocument/2006/relationships/image"/><Relationship Id="rId29" Target="../media/image123.jpeg" Type="http://schemas.openxmlformats.org/officeDocument/2006/relationships/image"/><Relationship Id="rId3" Target="../media/image5.png" Type="http://schemas.openxmlformats.org/officeDocument/2006/relationships/image"/><Relationship Id="rId30" Target="../media/image124.png" Type="http://schemas.openxmlformats.org/officeDocument/2006/relationships/image"/><Relationship Id="rId31" Target="../media/image125.svg" Type="http://schemas.openxmlformats.org/officeDocument/2006/relationships/image"/><Relationship Id="rId32" Target="../media/image126.png" Type="http://schemas.openxmlformats.org/officeDocument/2006/relationships/image"/><Relationship Id="rId33" Target="../media/image127.svg" Type="http://schemas.openxmlformats.org/officeDocument/2006/relationships/image"/><Relationship Id="rId34" Target="../media/image128.jpeg" Type="http://schemas.openxmlformats.org/officeDocument/2006/relationships/image"/><Relationship Id="rId35" Target="../media/image129.png" Type="http://schemas.openxmlformats.org/officeDocument/2006/relationships/image"/><Relationship Id="rId36" Target="../media/image130.svg" Type="http://schemas.openxmlformats.org/officeDocument/2006/relationships/image"/><Relationship Id="rId37" Target="../media/image131.jpeg" Type="http://schemas.openxmlformats.org/officeDocument/2006/relationships/image"/><Relationship Id="rId38" Target="../media/image132.png" Type="http://schemas.openxmlformats.org/officeDocument/2006/relationships/image"/><Relationship Id="rId39" Target="../media/image133.svg" Type="http://schemas.openxmlformats.org/officeDocument/2006/relationships/image"/><Relationship Id="rId4" Target="../media/image102.png" Type="http://schemas.openxmlformats.org/officeDocument/2006/relationships/image"/><Relationship Id="rId40" Target="../media/image134.jpeg" Type="http://schemas.openxmlformats.org/officeDocument/2006/relationships/image"/><Relationship Id="rId41" Target="../media/image135.png" Type="http://schemas.openxmlformats.org/officeDocument/2006/relationships/image"/><Relationship Id="rId42" Target="../media/image136.svg" Type="http://schemas.openxmlformats.org/officeDocument/2006/relationships/image"/><Relationship Id="rId43" Target="../media/image137.jpeg" Type="http://schemas.openxmlformats.org/officeDocument/2006/relationships/image"/><Relationship Id="rId44" Target="../media/image138.png" Type="http://schemas.openxmlformats.org/officeDocument/2006/relationships/image"/><Relationship Id="rId45" Target="../media/image139.svg" Type="http://schemas.openxmlformats.org/officeDocument/2006/relationships/image"/><Relationship Id="rId46" Target="../media/image140.jpeg" Type="http://schemas.openxmlformats.org/officeDocument/2006/relationships/image"/><Relationship Id="rId47" Target="../media/image141.png" Type="http://schemas.openxmlformats.org/officeDocument/2006/relationships/image"/><Relationship Id="rId48" Target="../media/image142.svg" Type="http://schemas.openxmlformats.org/officeDocument/2006/relationships/image"/><Relationship Id="rId49" Target="../media/image143.png" Type="http://schemas.openxmlformats.org/officeDocument/2006/relationships/image"/><Relationship Id="rId5" Target="../media/image103.svg" Type="http://schemas.openxmlformats.org/officeDocument/2006/relationships/image"/><Relationship Id="rId50" Target="../media/image144.svg" Type="http://schemas.openxmlformats.org/officeDocument/2006/relationships/image"/><Relationship Id="rId51" Target="../media/image145.jpeg" Type="http://schemas.openxmlformats.org/officeDocument/2006/relationships/image"/><Relationship Id="rId52" Target="../media/image146.png" Type="http://schemas.openxmlformats.org/officeDocument/2006/relationships/image"/><Relationship Id="rId53" Target="../media/image147.svg" Type="http://schemas.openxmlformats.org/officeDocument/2006/relationships/image"/><Relationship Id="rId54" Target="../media/image148.jpeg" Type="http://schemas.openxmlformats.org/officeDocument/2006/relationships/image"/><Relationship Id="rId55" Target="../media/image149.png" Type="http://schemas.openxmlformats.org/officeDocument/2006/relationships/image"/><Relationship Id="rId56" Target="../media/image150.svg" Type="http://schemas.openxmlformats.org/officeDocument/2006/relationships/image"/><Relationship Id="rId57" Target="../media/image151.jpeg" Type="http://schemas.openxmlformats.org/officeDocument/2006/relationships/image"/><Relationship Id="rId58" Target="../media/image152.png" Type="http://schemas.openxmlformats.org/officeDocument/2006/relationships/image"/><Relationship Id="rId59" Target="../media/image153.svg" Type="http://schemas.openxmlformats.org/officeDocument/2006/relationships/image"/><Relationship Id="rId6" Target="../media/image6.png" Type="http://schemas.openxmlformats.org/officeDocument/2006/relationships/image"/><Relationship Id="rId60" Target="../media/image154.jpeg" Type="http://schemas.openxmlformats.org/officeDocument/2006/relationships/image"/><Relationship Id="rId61" Target="../media/image155.png" Type="http://schemas.openxmlformats.org/officeDocument/2006/relationships/image"/><Relationship Id="rId62" Target="../media/image156.svg" Type="http://schemas.openxmlformats.org/officeDocument/2006/relationships/image"/><Relationship Id="rId63" Target="../media/image157.jpeg" Type="http://schemas.openxmlformats.org/officeDocument/2006/relationships/image"/><Relationship Id="rId64" Target="../media/image158.png" Type="http://schemas.openxmlformats.org/officeDocument/2006/relationships/image"/><Relationship Id="rId65" Target="../media/image159.svg" Type="http://schemas.openxmlformats.org/officeDocument/2006/relationships/image"/><Relationship Id="rId66" Target="../media/image160.jpeg" Type="http://schemas.openxmlformats.org/officeDocument/2006/relationships/image"/><Relationship Id="rId67" Target="../media/image161.png" Type="http://schemas.openxmlformats.org/officeDocument/2006/relationships/image"/><Relationship Id="rId68" Target="../media/image162.svg" Type="http://schemas.openxmlformats.org/officeDocument/2006/relationships/image"/><Relationship Id="rId69" Target="../media/image163.jpeg" Type="http://schemas.openxmlformats.org/officeDocument/2006/relationships/image"/><Relationship Id="rId7" Target="../media/image12.png" Type="http://schemas.openxmlformats.org/officeDocument/2006/relationships/image"/><Relationship Id="rId70" Target="../media/image164.png" Type="http://schemas.openxmlformats.org/officeDocument/2006/relationships/image"/><Relationship Id="rId71" Target="../media/image165.svg" Type="http://schemas.openxmlformats.org/officeDocument/2006/relationships/image"/><Relationship Id="rId72" Target="../media/image166.jpeg" Type="http://schemas.openxmlformats.org/officeDocument/2006/relationships/image"/><Relationship Id="rId73" Target="../media/image167.png" Type="http://schemas.openxmlformats.org/officeDocument/2006/relationships/image"/><Relationship Id="rId74" Target="../media/image168.svg" Type="http://schemas.openxmlformats.org/officeDocument/2006/relationships/image"/><Relationship Id="rId75" Target="../media/image169.jpeg" Type="http://schemas.openxmlformats.org/officeDocument/2006/relationships/image"/><Relationship Id="rId76" Target="../media/image170.png" Type="http://schemas.openxmlformats.org/officeDocument/2006/relationships/image"/><Relationship Id="rId77" Target="../media/image171.svg" Type="http://schemas.openxmlformats.org/officeDocument/2006/relationships/image"/><Relationship Id="rId78" Target="../media/image172.jpeg" Type="http://schemas.openxmlformats.org/officeDocument/2006/relationships/image"/><Relationship Id="rId79" Target="../media/image173.png" Type="http://schemas.openxmlformats.org/officeDocument/2006/relationships/image"/><Relationship Id="rId8" Target="../media/image104.svg" Type="http://schemas.openxmlformats.org/officeDocument/2006/relationships/image"/><Relationship Id="rId80" Target="../media/image174.svg" Type="http://schemas.openxmlformats.org/officeDocument/2006/relationships/image"/><Relationship Id="rId81" Target="../media/image175.jpeg" Type="http://schemas.openxmlformats.org/officeDocument/2006/relationships/image"/><Relationship Id="rId82" Target="../media/image176.png" Type="http://schemas.openxmlformats.org/officeDocument/2006/relationships/image"/><Relationship Id="rId83" Target="../media/image177.svg" Type="http://schemas.openxmlformats.org/officeDocument/2006/relationships/image"/><Relationship Id="rId84" Target="../media/image178.jpeg" Type="http://schemas.openxmlformats.org/officeDocument/2006/relationships/image"/><Relationship Id="rId85" Target="../media/image179.png" Type="http://schemas.openxmlformats.org/officeDocument/2006/relationships/image"/><Relationship Id="rId86" Target="../media/image180.svg" Type="http://schemas.openxmlformats.org/officeDocument/2006/relationships/image"/><Relationship Id="rId87" Target="../media/image181.jpeg" Type="http://schemas.openxmlformats.org/officeDocument/2006/relationships/image"/><Relationship Id="rId88" Target="../media/image182.png" Type="http://schemas.openxmlformats.org/officeDocument/2006/relationships/image"/><Relationship Id="rId89" Target="../media/image183.svg" Type="http://schemas.openxmlformats.org/officeDocument/2006/relationships/image"/><Relationship Id="rId9" Target="../media/image7.jpeg" Type="http://schemas.openxmlformats.org/officeDocument/2006/relationships/image"/><Relationship Id="rId90" Target="../media/image184.jpeg" Type="http://schemas.openxmlformats.org/officeDocument/2006/relationships/image"/><Relationship Id="rId91" Target="../media/image185.png" Type="http://schemas.openxmlformats.org/officeDocument/2006/relationships/image"/><Relationship Id="rId92" Target="../media/image186.svg" Type="http://schemas.openxmlformats.org/officeDocument/2006/relationships/image"/><Relationship Id="rId93" Target="../media/image187.jpeg" Type="http://schemas.openxmlformats.org/officeDocument/2006/relationships/image"/><Relationship Id="rId94" Target="../media/image188.png" Type="http://schemas.openxmlformats.org/officeDocument/2006/relationships/image"/><Relationship Id="rId95" Target="../media/image189.svg" Type="http://schemas.openxmlformats.org/officeDocument/2006/relationships/image"/><Relationship Id="rId96" Target="../media/image190.jpeg" Type="http://schemas.openxmlformats.org/officeDocument/2006/relationships/image"/><Relationship Id="rId97" Target="../media/image191.png" Type="http://schemas.openxmlformats.org/officeDocument/2006/relationships/image"/><Relationship Id="rId98" Target="../media/image192.svg" Type="http://schemas.openxmlformats.org/officeDocument/2006/relationships/image"/><Relationship Id="rId99" Target="../media/image193.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2.png" Type="http://schemas.openxmlformats.org/officeDocument/2006/relationships/image"/><Relationship Id="rId11" Target="../media/image263.png" Type="http://schemas.openxmlformats.org/officeDocument/2006/relationships/image"/><Relationship Id="rId2" Target="../media/image4.png" Type="http://schemas.openxmlformats.org/officeDocument/2006/relationships/image"/><Relationship Id="rId3" Target="../media/image260.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 Id="rId6" Target="../media/image12.png" Type="http://schemas.openxmlformats.org/officeDocument/2006/relationships/image"/><Relationship Id="rId7" Target="../media/image261.svg" Type="http://schemas.openxmlformats.org/officeDocument/2006/relationships/image"/><Relationship Id="rId8" Target="../media/image7.jpeg" Type="http://schemas.openxmlformats.org/officeDocument/2006/relationships/image"/><Relationship Id="rId9" Target="../media/image8.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5.png" Type="http://schemas.openxmlformats.org/officeDocument/2006/relationships/image"/><Relationship Id="rId11" Target="../media/image266.svg" Type="http://schemas.openxmlformats.org/officeDocument/2006/relationships/image"/><Relationship Id="rId2" Target="../media/image264.pn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 Id="rId6" Target="../media/image12.png" Type="http://schemas.openxmlformats.org/officeDocument/2006/relationships/image"/><Relationship Id="rId7" Target="../media/image261.svg" Type="http://schemas.openxmlformats.org/officeDocument/2006/relationships/image"/><Relationship Id="rId8" Target="../media/image7.jpeg" Type="http://schemas.openxmlformats.org/officeDocument/2006/relationships/image"/><Relationship Id="rId9" Target="../media/image8.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9.png" Type="http://schemas.openxmlformats.org/officeDocument/2006/relationships/image"/><Relationship Id="rId11" Target="../media/image270.png" Type="http://schemas.openxmlformats.org/officeDocument/2006/relationships/image"/><Relationship Id="rId12" Target="../media/image271.svg" Type="http://schemas.openxmlformats.org/officeDocument/2006/relationships/image"/><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12.png" Type="http://schemas.openxmlformats.org/officeDocument/2006/relationships/image"/><Relationship Id="rId6" Target="../media/image267.svg" Type="http://schemas.openxmlformats.org/officeDocument/2006/relationships/image"/><Relationship Id="rId7" Target="../media/image7.jpeg" Type="http://schemas.openxmlformats.org/officeDocument/2006/relationships/image"/><Relationship Id="rId8" Target="../media/image8.png" Type="http://schemas.openxmlformats.org/officeDocument/2006/relationships/image"/><Relationship Id="rId9" Target="../media/image26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svg" Type="http://schemas.openxmlformats.org/officeDocument/2006/relationships/image"/><Relationship Id="rId11" Target="../media/image22.png" Type="http://schemas.openxmlformats.org/officeDocument/2006/relationships/image"/><Relationship Id="rId12" Target="../media/image23.svg" Type="http://schemas.openxmlformats.org/officeDocument/2006/relationships/image"/><Relationship Id="rId13" Target="../media/image24.png" Type="http://schemas.openxmlformats.org/officeDocument/2006/relationships/image"/><Relationship Id="rId14" Target="../media/image6.png" Type="http://schemas.openxmlformats.org/officeDocument/2006/relationships/image"/><Relationship Id="rId15" Target="../media/image25.png" Type="http://schemas.openxmlformats.org/officeDocument/2006/relationships/image"/><Relationship Id="rId16" Target="../media/image26.png" Type="http://schemas.openxmlformats.org/officeDocument/2006/relationships/image"/><Relationship Id="rId17" Target="../media/image27.svg" Type="http://schemas.openxmlformats.org/officeDocument/2006/relationships/image"/><Relationship Id="rId18" Target="../media/image28.png" Type="http://schemas.openxmlformats.org/officeDocument/2006/relationships/image"/><Relationship Id="rId19" Target="../media/image29.svg" Type="http://schemas.openxmlformats.org/officeDocument/2006/relationships/image"/><Relationship Id="rId2" Target="../media/image14.png" Type="http://schemas.openxmlformats.org/officeDocument/2006/relationships/image"/><Relationship Id="rId20" Target="../media/image30.png" Type="http://schemas.openxmlformats.org/officeDocument/2006/relationships/image"/><Relationship Id="rId21" Target="../media/image31.svg" Type="http://schemas.openxmlformats.org/officeDocument/2006/relationships/image"/><Relationship Id="rId3" Target="../media/image15.svg" Type="http://schemas.openxmlformats.org/officeDocument/2006/relationships/image"/><Relationship Id="rId4" Target="../media/image16.jpeg" Type="http://schemas.openxmlformats.org/officeDocument/2006/relationships/image"/><Relationship Id="rId5" Target="../media/image12.png" Type="http://schemas.openxmlformats.org/officeDocument/2006/relationships/image"/><Relationship Id="rId6" Target="../media/image17.svg" Type="http://schemas.openxmlformats.org/officeDocument/2006/relationships/image"/><Relationship Id="rId7" Target="../media/image18.png" Type="http://schemas.openxmlformats.org/officeDocument/2006/relationships/image"/><Relationship Id="rId8" Target="../media/image19.svg" Type="http://schemas.openxmlformats.org/officeDocument/2006/relationships/image"/><Relationship Id="rId9" Target="../media/image20.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6.png" Type="http://schemas.openxmlformats.org/officeDocument/2006/relationships/image"/><Relationship Id="rId4" Target="../media/image12.png" Type="http://schemas.openxmlformats.org/officeDocument/2006/relationships/image"/><Relationship Id="rId5" Target="../media/image33.svg" Type="http://schemas.openxmlformats.org/officeDocument/2006/relationships/image"/><Relationship Id="rId6" Target="../media/image7.jpeg" Type="http://schemas.openxmlformats.org/officeDocument/2006/relationships/image"/><Relationship Id="rId7" Target="../media/image8.png" Type="http://schemas.openxmlformats.org/officeDocument/2006/relationships/image"/><Relationship Id="rId8" Target="../media/image34.png" Type="http://schemas.openxmlformats.org/officeDocument/2006/relationships/image"/><Relationship Id="rId9" Target="../media/image3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36.svg" Type="http://schemas.openxmlformats.org/officeDocument/2006/relationships/image"/><Relationship Id="rId4" Target="../media/image24.png" Type="http://schemas.openxmlformats.org/officeDocument/2006/relationships/image"/><Relationship Id="rId5" Target="../media/image37.png" Type="http://schemas.openxmlformats.org/officeDocument/2006/relationships/image"/><Relationship Id="rId6" Target="../media/image6.png" Type="http://schemas.openxmlformats.org/officeDocument/2006/relationships/image"/><Relationship Id="rId7" Target="../media/image3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svg" Type="http://schemas.openxmlformats.org/officeDocument/2006/relationships/image"/><Relationship Id="rId11" Target="../media/image44.png" Type="http://schemas.openxmlformats.org/officeDocument/2006/relationships/image"/><Relationship Id="rId12" Target="../media/image45.svg" Type="http://schemas.openxmlformats.org/officeDocument/2006/relationships/image"/><Relationship Id="rId13" Target="../media/image46.svg" Type="http://schemas.openxmlformats.org/officeDocument/2006/relationships/image"/><Relationship Id="rId14" Target="../media/image47.svg" Type="http://schemas.openxmlformats.org/officeDocument/2006/relationships/image"/><Relationship Id="rId2" Target="../media/image39.png" Type="http://schemas.openxmlformats.org/officeDocument/2006/relationships/image"/><Relationship Id="rId3" Target="../media/image5.png" Type="http://schemas.openxmlformats.org/officeDocument/2006/relationships/image"/><Relationship Id="rId4" Target="../media/image12.png" Type="http://schemas.openxmlformats.org/officeDocument/2006/relationships/image"/><Relationship Id="rId5" Target="../media/image40.svg" Type="http://schemas.openxmlformats.org/officeDocument/2006/relationships/image"/><Relationship Id="rId6" Target="../media/image7.jpeg" Type="http://schemas.openxmlformats.org/officeDocument/2006/relationships/image"/><Relationship Id="rId7" Target="../media/image8.png" Type="http://schemas.openxmlformats.org/officeDocument/2006/relationships/image"/><Relationship Id="rId8" Target="../media/image41.jpeg" Type="http://schemas.openxmlformats.org/officeDocument/2006/relationships/image"/><Relationship Id="rId9" Target="../media/image4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51.png" Type="http://schemas.openxmlformats.org/officeDocument/2006/relationships/image"/><Relationship Id="rId12" Target="../media/image52.svg" Type="http://schemas.openxmlformats.org/officeDocument/2006/relationships/image"/><Relationship Id="rId13" Target="../media/image53.svg" Type="http://schemas.openxmlformats.org/officeDocument/2006/relationships/image"/><Relationship Id="rId14" Target="../media/image54.jpeg" Type="http://schemas.openxmlformats.org/officeDocument/2006/relationships/image"/><Relationship Id="rId15" Target="../media/image55.png" Type="http://schemas.openxmlformats.org/officeDocument/2006/relationships/image"/><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12.png" Type="http://schemas.openxmlformats.org/officeDocument/2006/relationships/image"/><Relationship Id="rId6" Target="../media/image48.svg" Type="http://schemas.openxmlformats.org/officeDocument/2006/relationships/image"/><Relationship Id="rId7" Target="../media/image49.png" Type="http://schemas.openxmlformats.org/officeDocument/2006/relationships/image"/><Relationship Id="rId8" Target="../media/image50.svg" Type="http://schemas.openxmlformats.org/officeDocument/2006/relationships/image"/><Relationship Id="rId9" Target="../media/image7.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png" Type="http://schemas.openxmlformats.org/officeDocument/2006/relationships/image"/><Relationship Id="rId3" Target="../media/image5.png" Type="http://schemas.openxmlformats.org/officeDocument/2006/relationships/image"/><Relationship Id="rId4" Target="../media/image12.png" Type="http://schemas.openxmlformats.org/officeDocument/2006/relationships/image"/><Relationship Id="rId5" Target="../media/image57.svg" Type="http://schemas.openxmlformats.org/officeDocument/2006/relationships/image"/><Relationship Id="rId6" Target="../media/image24.png" Type="http://schemas.openxmlformats.org/officeDocument/2006/relationships/image"/><Relationship Id="rId7" Target="../media/image58.png" Type="http://schemas.openxmlformats.org/officeDocument/2006/relationships/image"/><Relationship Id="rId8" Target="../media/image59.png" Type="http://schemas.openxmlformats.org/officeDocument/2006/relationships/image"/><Relationship Id="rId9" Target="../media/image60.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3.svg" Type="http://schemas.openxmlformats.org/officeDocument/2006/relationships/image"/><Relationship Id="rId11" Target="../media/image64.png" Type="http://schemas.openxmlformats.org/officeDocument/2006/relationships/image"/><Relationship Id="rId12" Target="../media/image65.svg" Type="http://schemas.openxmlformats.org/officeDocument/2006/relationships/image"/><Relationship Id="rId13" Target="../media/image66.png" Type="http://schemas.openxmlformats.org/officeDocument/2006/relationships/image"/><Relationship Id="rId14" Target="../media/image67.svg" Type="http://schemas.openxmlformats.org/officeDocument/2006/relationships/image"/><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12.png" Type="http://schemas.openxmlformats.org/officeDocument/2006/relationships/image"/><Relationship Id="rId6" Target="../media/image61.svg" Type="http://schemas.openxmlformats.org/officeDocument/2006/relationships/image"/><Relationship Id="rId7" Target="../media/image7.jpeg" Type="http://schemas.openxmlformats.org/officeDocument/2006/relationships/image"/><Relationship Id="rId8" Target="../media/image8.png" Type="http://schemas.openxmlformats.org/officeDocument/2006/relationships/image"/><Relationship Id="rId9" Target="../media/image6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443276"/>
            <a:ext cx="18288000" cy="12192000"/>
          </a:xfrm>
          <a:custGeom>
            <a:avLst/>
            <a:gdLst/>
            <a:ahLst/>
            <a:cxnLst/>
            <a:rect r="r" b="b" t="t" l="l"/>
            <a:pathLst>
              <a:path h="12192000" w="18288000">
                <a:moveTo>
                  <a:pt x="0" y="0"/>
                </a:moveTo>
                <a:lnTo>
                  <a:pt x="18288000" y="0"/>
                </a:lnTo>
                <a:lnTo>
                  <a:pt x="18288000" y="12192000"/>
                </a:lnTo>
                <a:lnTo>
                  <a:pt x="0" y="12192000"/>
                </a:lnTo>
                <a:lnTo>
                  <a:pt x="0" y="0"/>
                </a:lnTo>
                <a:close/>
              </a:path>
            </a:pathLst>
          </a:custGeom>
          <a:blipFill>
            <a:blip r:embed="rId2">
              <a:alphaModFix amt="35000"/>
            </a:blip>
            <a:stretch>
              <a:fillRect l="0" t="0" r="0" b="0"/>
            </a:stretch>
          </a:blipFill>
        </p:spPr>
      </p:sp>
      <p:sp>
        <p:nvSpPr>
          <p:cNvPr name="Freeform 3" id="3"/>
          <p:cNvSpPr/>
          <p:nvPr/>
        </p:nvSpPr>
        <p:spPr>
          <a:xfrm flipH="false" flipV="false" rot="0">
            <a:off x="4965306" y="306429"/>
            <a:ext cx="13007950" cy="9032329"/>
          </a:xfrm>
          <a:custGeom>
            <a:avLst/>
            <a:gdLst/>
            <a:ahLst/>
            <a:cxnLst/>
            <a:rect r="r" b="b" t="t" l="l"/>
            <a:pathLst>
              <a:path h="9032329" w="13007950">
                <a:moveTo>
                  <a:pt x="0" y="0"/>
                </a:moveTo>
                <a:lnTo>
                  <a:pt x="13007950" y="0"/>
                </a:lnTo>
                <a:lnTo>
                  <a:pt x="13007950" y="9032329"/>
                </a:lnTo>
                <a:lnTo>
                  <a:pt x="0" y="90323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4319742" y="0"/>
            <a:ext cx="3968258" cy="3774376"/>
          </a:xfrm>
          <a:custGeom>
            <a:avLst/>
            <a:gdLst/>
            <a:ahLst/>
            <a:cxnLst/>
            <a:rect r="r" b="b" t="t" l="l"/>
            <a:pathLst>
              <a:path h="3774376" w="3968258">
                <a:moveTo>
                  <a:pt x="0" y="0"/>
                </a:moveTo>
                <a:lnTo>
                  <a:pt x="3968258" y="0"/>
                </a:lnTo>
                <a:lnTo>
                  <a:pt x="3968258" y="3774377"/>
                </a:lnTo>
                <a:lnTo>
                  <a:pt x="0" y="3774377"/>
                </a:lnTo>
                <a:lnTo>
                  <a:pt x="0" y="0"/>
                </a:lnTo>
                <a:close/>
              </a:path>
            </a:pathLst>
          </a:custGeom>
          <a:blipFill>
            <a:blip r:embed="rId5"/>
            <a:stretch>
              <a:fillRect l="-6" t="0" r="0" b="-55"/>
            </a:stretch>
          </a:blipFill>
        </p:spPr>
      </p:sp>
      <p:sp>
        <p:nvSpPr>
          <p:cNvPr name="Freeform 5" id="5"/>
          <p:cNvSpPr/>
          <p:nvPr/>
        </p:nvSpPr>
        <p:spPr>
          <a:xfrm flipH="false" flipV="false" rot="0">
            <a:off x="13245989" y="5570420"/>
            <a:ext cx="5042011" cy="4716580"/>
          </a:xfrm>
          <a:custGeom>
            <a:avLst/>
            <a:gdLst/>
            <a:ahLst/>
            <a:cxnLst/>
            <a:rect r="r" b="b" t="t" l="l"/>
            <a:pathLst>
              <a:path h="4716580" w="5042011">
                <a:moveTo>
                  <a:pt x="0" y="0"/>
                </a:moveTo>
                <a:lnTo>
                  <a:pt x="5042011" y="0"/>
                </a:lnTo>
                <a:lnTo>
                  <a:pt x="5042011" y="4716580"/>
                </a:lnTo>
                <a:lnTo>
                  <a:pt x="0" y="4716580"/>
                </a:lnTo>
                <a:lnTo>
                  <a:pt x="0" y="0"/>
                </a:lnTo>
                <a:close/>
              </a:path>
            </a:pathLst>
          </a:custGeom>
          <a:blipFill>
            <a:blip r:embed="rId6"/>
            <a:stretch>
              <a:fillRect l="0" t="0" r="-130662" b="-74482"/>
            </a:stretch>
          </a:blipFill>
        </p:spPr>
      </p:sp>
      <p:sp>
        <p:nvSpPr>
          <p:cNvPr name="Freeform 6" id="6"/>
          <p:cNvSpPr/>
          <p:nvPr/>
        </p:nvSpPr>
        <p:spPr>
          <a:xfrm flipH="false" flipV="false" rot="0">
            <a:off x="7371178" y="7253849"/>
            <a:ext cx="5343525" cy="3033151"/>
          </a:xfrm>
          <a:custGeom>
            <a:avLst/>
            <a:gdLst/>
            <a:ahLst/>
            <a:cxnLst/>
            <a:rect r="r" b="b" t="t" l="l"/>
            <a:pathLst>
              <a:path h="3033151" w="5343525">
                <a:moveTo>
                  <a:pt x="0" y="0"/>
                </a:moveTo>
                <a:lnTo>
                  <a:pt x="5343525" y="0"/>
                </a:lnTo>
                <a:lnTo>
                  <a:pt x="5343525" y="3033151"/>
                </a:lnTo>
                <a:lnTo>
                  <a:pt x="0" y="3033151"/>
                </a:lnTo>
                <a:lnTo>
                  <a:pt x="0" y="0"/>
                </a:lnTo>
                <a:close/>
              </a:path>
            </a:pathLst>
          </a:custGeom>
          <a:blipFill>
            <a:blip r:embed="rId7"/>
            <a:stretch>
              <a:fillRect l="0" t="0" r="0" b="-92186"/>
            </a:stretch>
          </a:blipFill>
        </p:spPr>
      </p:sp>
      <p:sp>
        <p:nvSpPr>
          <p:cNvPr name="Freeform 7" id="7"/>
          <p:cNvSpPr/>
          <p:nvPr/>
        </p:nvSpPr>
        <p:spPr>
          <a:xfrm flipH="false" flipV="false" rot="0">
            <a:off x="7382332" y="380895"/>
            <a:ext cx="2733446" cy="851402"/>
          </a:xfrm>
          <a:custGeom>
            <a:avLst/>
            <a:gdLst/>
            <a:ahLst/>
            <a:cxnLst/>
            <a:rect r="r" b="b" t="t" l="l"/>
            <a:pathLst>
              <a:path h="851402" w="2733446">
                <a:moveTo>
                  <a:pt x="0" y="0"/>
                </a:moveTo>
                <a:lnTo>
                  <a:pt x="2733447" y="0"/>
                </a:lnTo>
                <a:lnTo>
                  <a:pt x="2733447" y="851402"/>
                </a:lnTo>
                <a:lnTo>
                  <a:pt x="0" y="851402"/>
                </a:lnTo>
                <a:lnTo>
                  <a:pt x="0" y="0"/>
                </a:lnTo>
                <a:close/>
              </a:path>
            </a:pathLst>
          </a:custGeom>
          <a:blipFill>
            <a:blip r:embed="rId8"/>
            <a:stretch>
              <a:fillRect l="-168718" t="0" r="-47675" b="0"/>
            </a:stretch>
          </a:blipFill>
        </p:spPr>
      </p:sp>
      <p:sp>
        <p:nvSpPr>
          <p:cNvPr name="Freeform 8" id="8"/>
          <p:cNvSpPr/>
          <p:nvPr/>
        </p:nvSpPr>
        <p:spPr>
          <a:xfrm flipH="false" flipV="false" rot="0">
            <a:off x="5338562" y="346586"/>
            <a:ext cx="2150907" cy="896217"/>
          </a:xfrm>
          <a:custGeom>
            <a:avLst/>
            <a:gdLst/>
            <a:ahLst/>
            <a:cxnLst/>
            <a:rect r="r" b="b" t="t" l="l"/>
            <a:pathLst>
              <a:path h="896217" w="2150907">
                <a:moveTo>
                  <a:pt x="0" y="0"/>
                </a:moveTo>
                <a:lnTo>
                  <a:pt x="2150907" y="0"/>
                </a:lnTo>
                <a:lnTo>
                  <a:pt x="2150907" y="896217"/>
                </a:lnTo>
                <a:lnTo>
                  <a:pt x="0" y="896217"/>
                </a:lnTo>
                <a:lnTo>
                  <a:pt x="0" y="0"/>
                </a:lnTo>
                <a:close/>
              </a:path>
            </a:pathLst>
          </a:custGeom>
          <a:blipFill>
            <a:blip r:embed="rId9"/>
            <a:stretch>
              <a:fillRect l="-7172" t="0" r="-1161" b="0"/>
            </a:stretch>
          </a:blipFill>
        </p:spPr>
      </p:sp>
      <p:sp>
        <p:nvSpPr>
          <p:cNvPr name="Freeform 9" id="9"/>
          <p:cNvSpPr/>
          <p:nvPr/>
        </p:nvSpPr>
        <p:spPr>
          <a:xfrm flipH="false" flipV="false" rot="0">
            <a:off x="10397119" y="2054609"/>
            <a:ext cx="6762750" cy="8232391"/>
          </a:xfrm>
          <a:custGeom>
            <a:avLst/>
            <a:gdLst/>
            <a:ahLst/>
            <a:cxnLst/>
            <a:rect r="r" b="b" t="t" l="l"/>
            <a:pathLst>
              <a:path h="8232391" w="6762750">
                <a:moveTo>
                  <a:pt x="0" y="0"/>
                </a:moveTo>
                <a:lnTo>
                  <a:pt x="6762750" y="0"/>
                </a:lnTo>
                <a:lnTo>
                  <a:pt x="6762750" y="8232391"/>
                </a:lnTo>
                <a:lnTo>
                  <a:pt x="0" y="8232391"/>
                </a:lnTo>
                <a:lnTo>
                  <a:pt x="0" y="0"/>
                </a:lnTo>
                <a:close/>
              </a:path>
            </a:pathLst>
          </a:custGeom>
          <a:blipFill>
            <a:blip r:embed="rId10"/>
            <a:stretch>
              <a:fillRect l="0" t="0" r="0" b="-23222"/>
            </a:stretch>
          </a:blipFill>
        </p:spPr>
      </p:sp>
      <p:sp>
        <p:nvSpPr>
          <p:cNvPr name="Freeform 10" id="10"/>
          <p:cNvSpPr/>
          <p:nvPr/>
        </p:nvSpPr>
        <p:spPr>
          <a:xfrm flipH="false" flipV="false" rot="0">
            <a:off x="-63503" y="-63503"/>
            <a:ext cx="18414997" cy="10413997"/>
          </a:xfrm>
          <a:custGeom>
            <a:avLst/>
            <a:gdLst/>
            <a:ahLst/>
            <a:cxnLst/>
            <a:rect r="r" b="b" t="t" l="l"/>
            <a:pathLst>
              <a:path h="10413997" w="18414997">
                <a:moveTo>
                  <a:pt x="0" y="0"/>
                </a:moveTo>
                <a:lnTo>
                  <a:pt x="18414997" y="0"/>
                </a:lnTo>
                <a:lnTo>
                  <a:pt x="18414997" y="10413997"/>
                </a:lnTo>
                <a:lnTo>
                  <a:pt x="0" y="104139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1" id="11"/>
          <p:cNvSpPr txBox="true"/>
          <p:nvPr/>
        </p:nvSpPr>
        <p:spPr>
          <a:xfrm rot="0">
            <a:off x="981980" y="3708768"/>
            <a:ext cx="8456047" cy="3114789"/>
          </a:xfrm>
          <a:prstGeom prst="rect">
            <a:avLst/>
          </a:prstGeom>
        </p:spPr>
        <p:txBody>
          <a:bodyPr anchor="t" rtlCol="false" tIns="0" lIns="0" bIns="0" rIns="0">
            <a:spAutoFit/>
          </a:bodyPr>
          <a:lstStyle/>
          <a:p>
            <a:pPr algn="l">
              <a:lnSpc>
                <a:spcPts val="7273"/>
              </a:lnSpc>
            </a:pPr>
            <a:r>
              <a:rPr lang="en-US" b="true" sz="7984">
                <a:solidFill>
                  <a:srgbClr val="004AAD"/>
                </a:solidFill>
                <a:latin typeface="Poppins Bold"/>
                <a:ea typeface="Poppins Bold"/>
                <a:cs typeface="Poppins Bold"/>
                <a:sym typeface="Poppins Bold"/>
              </a:rPr>
              <a:t>PENGUATAN KAPASITAS ASN </a:t>
            </a:r>
          </a:p>
          <a:p>
            <a:pPr algn="l">
              <a:lnSpc>
                <a:spcPts val="4498"/>
              </a:lnSpc>
            </a:pPr>
            <a:r>
              <a:rPr lang="en-US" b="true" sz="4959">
                <a:solidFill>
                  <a:srgbClr val="8C52FF"/>
                </a:solidFill>
                <a:latin typeface="Poppins Semi-Bold"/>
                <a:ea typeface="Poppins Semi-Bold"/>
                <a:cs typeface="Poppins Semi-Bold"/>
                <a:sym typeface="Poppins Semi-Bold"/>
              </a:rPr>
              <a:t>MELALUI PENGEMBANGAN KOMPETENSI</a:t>
            </a:r>
          </a:p>
        </p:txBody>
      </p:sp>
      <p:sp>
        <p:nvSpPr>
          <p:cNvPr name="TextBox 12" id="12"/>
          <p:cNvSpPr txBox="true"/>
          <p:nvPr/>
        </p:nvSpPr>
        <p:spPr>
          <a:xfrm rot="0">
            <a:off x="1028700" y="9276359"/>
            <a:ext cx="8198263" cy="236772"/>
          </a:xfrm>
          <a:prstGeom prst="rect">
            <a:avLst/>
          </a:prstGeom>
        </p:spPr>
        <p:txBody>
          <a:bodyPr anchor="t" rtlCol="false" tIns="0" lIns="0" bIns="0" rIns="0">
            <a:spAutoFit/>
          </a:bodyPr>
          <a:lstStyle/>
          <a:p>
            <a:pPr algn="l">
              <a:lnSpc>
                <a:spcPts val="1984"/>
              </a:lnSpc>
            </a:pPr>
            <a:r>
              <a:rPr lang="en-US" b="true" sz="1417" i="true">
                <a:solidFill>
                  <a:srgbClr val="2A6A41"/>
                </a:solidFill>
                <a:latin typeface="Open Sauce Bold Italics"/>
                <a:ea typeface="Open Sauce Bold Italics"/>
                <a:cs typeface="Open Sauce Bold Italics"/>
                <a:sym typeface="Open Sauce Bold Italics"/>
              </a:rPr>
              <a:t>KEPALA BADAN PENGEMBANGAN SUMBER DAYA MANUSIA PROVINSI SUMATERA UTARA</a:t>
            </a:r>
          </a:p>
        </p:txBody>
      </p:sp>
      <p:sp>
        <p:nvSpPr>
          <p:cNvPr name="TextBox 13" id="13"/>
          <p:cNvSpPr txBox="true"/>
          <p:nvPr/>
        </p:nvSpPr>
        <p:spPr>
          <a:xfrm rot="0">
            <a:off x="1028700" y="8610257"/>
            <a:ext cx="4943885" cy="611067"/>
          </a:xfrm>
          <a:prstGeom prst="rect">
            <a:avLst/>
          </a:prstGeom>
        </p:spPr>
        <p:txBody>
          <a:bodyPr anchor="t" rtlCol="false" tIns="0" lIns="0" bIns="0" rIns="0">
            <a:spAutoFit/>
          </a:bodyPr>
          <a:lstStyle/>
          <a:p>
            <a:pPr algn="l">
              <a:lnSpc>
                <a:spcPts val="4962"/>
              </a:lnSpc>
            </a:pPr>
            <a:r>
              <a:rPr lang="en-US" b="true" sz="3544">
                <a:solidFill>
                  <a:srgbClr val="2A6A41"/>
                </a:solidFill>
                <a:latin typeface="Open Sauce Bold"/>
                <a:ea typeface="Open Sauce Bold"/>
                <a:cs typeface="Open Sauce Bold"/>
                <a:sym typeface="Open Sauce Bold"/>
              </a:rPr>
              <a:t>Safruddin, SH, M.Hum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19742" y="0"/>
            <a:ext cx="3968258" cy="3774376"/>
          </a:xfrm>
          <a:custGeom>
            <a:avLst/>
            <a:gdLst/>
            <a:ahLst/>
            <a:cxnLst/>
            <a:rect r="r" b="b" t="t" l="l"/>
            <a:pathLst>
              <a:path h="3774376" w="3968258">
                <a:moveTo>
                  <a:pt x="0" y="0"/>
                </a:moveTo>
                <a:lnTo>
                  <a:pt x="3968258" y="0"/>
                </a:lnTo>
                <a:lnTo>
                  <a:pt x="3968258" y="3774377"/>
                </a:lnTo>
                <a:lnTo>
                  <a:pt x="0" y="3774377"/>
                </a:lnTo>
                <a:lnTo>
                  <a:pt x="0" y="0"/>
                </a:lnTo>
                <a:close/>
              </a:path>
            </a:pathLst>
          </a:custGeom>
          <a:blipFill>
            <a:blip r:embed="rId2"/>
            <a:stretch>
              <a:fillRect l="-6" t="0" r="0" b="-55"/>
            </a:stretch>
          </a:blipFill>
        </p:spPr>
      </p:sp>
      <p:sp>
        <p:nvSpPr>
          <p:cNvPr name="Freeform 3" id="3"/>
          <p:cNvSpPr/>
          <p:nvPr/>
        </p:nvSpPr>
        <p:spPr>
          <a:xfrm flipH="false" flipV="false" rot="0">
            <a:off x="13245989" y="5570420"/>
            <a:ext cx="5042011" cy="4716580"/>
          </a:xfrm>
          <a:custGeom>
            <a:avLst/>
            <a:gdLst/>
            <a:ahLst/>
            <a:cxnLst/>
            <a:rect r="r" b="b" t="t" l="l"/>
            <a:pathLst>
              <a:path h="4716580" w="5042011">
                <a:moveTo>
                  <a:pt x="0" y="0"/>
                </a:moveTo>
                <a:lnTo>
                  <a:pt x="5042011" y="0"/>
                </a:lnTo>
                <a:lnTo>
                  <a:pt x="5042011" y="4716580"/>
                </a:lnTo>
                <a:lnTo>
                  <a:pt x="0" y="4716580"/>
                </a:lnTo>
                <a:lnTo>
                  <a:pt x="0" y="0"/>
                </a:lnTo>
                <a:close/>
              </a:path>
            </a:pathLst>
          </a:custGeom>
          <a:blipFill>
            <a:blip r:embed="rId3"/>
            <a:stretch>
              <a:fillRect l="0" t="0" r="-130662" b="-74482"/>
            </a:stretch>
          </a:blipFill>
        </p:spPr>
      </p:sp>
      <p:sp>
        <p:nvSpPr>
          <p:cNvPr name="Freeform 4" id="4"/>
          <p:cNvSpPr/>
          <p:nvPr/>
        </p:nvSpPr>
        <p:spPr>
          <a:xfrm flipH="false" flipV="false" rot="0">
            <a:off x="7371178" y="7253849"/>
            <a:ext cx="5343525" cy="3033151"/>
          </a:xfrm>
          <a:custGeom>
            <a:avLst/>
            <a:gdLst/>
            <a:ahLst/>
            <a:cxnLst/>
            <a:rect r="r" b="b" t="t" l="l"/>
            <a:pathLst>
              <a:path h="3033151" w="5343525">
                <a:moveTo>
                  <a:pt x="0" y="0"/>
                </a:moveTo>
                <a:lnTo>
                  <a:pt x="5343525" y="0"/>
                </a:lnTo>
                <a:lnTo>
                  <a:pt x="5343525" y="3033151"/>
                </a:lnTo>
                <a:lnTo>
                  <a:pt x="0" y="3033151"/>
                </a:lnTo>
                <a:lnTo>
                  <a:pt x="0" y="0"/>
                </a:lnTo>
                <a:close/>
              </a:path>
            </a:pathLst>
          </a:custGeom>
          <a:blipFill>
            <a:blip r:embed="rId4"/>
            <a:stretch>
              <a:fillRect l="0" t="0" r="0" b="-92186"/>
            </a:stretch>
          </a:blipFill>
        </p:spPr>
      </p:sp>
      <p:sp>
        <p:nvSpPr>
          <p:cNvPr name="Freeform 5" id="5"/>
          <p:cNvSpPr/>
          <p:nvPr/>
        </p:nvSpPr>
        <p:spPr>
          <a:xfrm flipH="false" flipV="false" rot="0">
            <a:off x="637689" y="376980"/>
            <a:ext cx="5368090" cy="859431"/>
          </a:xfrm>
          <a:custGeom>
            <a:avLst/>
            <a:gdLst/>
            <a:ahLst/>
            <a:cxnLst/>
            <a:rect r="r" b="b" t="t" l="l"/>
            <a:pathLst>
              <a:path h="859431" w="5368090">
                <a:moveTo>
                  <a:pt x="0" y="0"/>
                </a:moveTo>
                <a:lnTo>
                  <a:pt x="5368090" y="0"/>
                </a:lnTo>
                <a:lnTo>
                  <a:pt x="5368090" y="859432"/>
                </a:lnTo>
                <a:lnTo>
                  <a:pt x="0" y="8594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2991221" y="387944"/>
            <a:ext cx="2733446" cy="851402"/>
          </a:xfrm>
          <a:custGeom>
            <a:avLst/>
            <a:gdLst/>
            <a:ahLst/>
            <a:cxnLst/>
            <a:rect r="r" b="b" t="t" l="l"/>
            <a:pathLst>
              <a:path h="851402" w="2733446">
                <a:moveTo>
                  <a:pt x="0" y="0"/>
                </a:moveTo>
                <a:lnTo>
                  <a:pt x="2733447" y="0"/>
                </a:lnTo>
                <a:lnTo>
                  <a:pt x="2733447" y="851401"/>
                </a:lnTo>
                <a:lnTo>
                  <a:pt x="0" y="851401"/>
                </a:lnTo>
                <a:lnTo>
                  <a:pt x="0" y="0"/>
                </a:lnTo>
                <a:close/>
              </a:path>
            </a:pathLst>
          </a:custGeom>
          <a:blipFill>
            <a:blip r:embed="rId7"/>
            <a:stretch>
              <a:fillRect l="-168718" t="0" r="-47675" b="0"/>
            </a:stretch>
          </a:blipFill>
        </p:spPr>
      </p:sp>
      <p:sp>
        <p:nvSpPr>
          <p:cNvPr name="Freeform 7" id="7"/>
          <p:cNvSpPr/>
          <p:nvPr/>
        </p:nvSpPr>
        <p:spPr>
          <a:xfrm flipH="false" flipV="false" rot="0">
            <a:off x="947452" y="353635"/>
            <a:ext cx="2150907" cy="896217"/>
          </a:xfrm>
          <a:custGeom>
            <a:avLst/>
            <a:gdLst/>
            <a:ahLst/>
            <a:cxnLst/>
            <a:rect r="r" b="b" t="t" l="l"/>
            <a:pathLst>
              <a:path h="896217" w="2150907">
                <a:moveTo>
                  <a:pt x="0" y="0"/>
                </a:moveTo>
                <a:lnTo>
                  <a:pt x="2150907" y="0"/>
                </a:lnTo>
                <a:lnTo>
                  <a:pt x="2150907" y="896216"/>
                </a:lnTo>
                <a:lnTo>
                  <a:pt x="0" y="896216"/>
                </a:lnTo>
                <a:lnTo>
                  <a:pt x="0" y="0"/>
                </a:lnTo>
                <a:close/>
              </a:path>
            </a:pathLst>
          </a:custGeom>
          <a:blipFill>
            <a:blip r:embed="rId8"/>
            <a:stretch>
              <a:fillRect l="-7172" t="0" r="-1161" b="0"/>
            </a:stretch>
          </a:blipFill>
        </p:spPr>
      </p:sp>
      <p:sp>
        <p:nvSpPr>
          <p:cNvPr name="Freeform 8" id="8"/>
          <p:cNvSpPr/>
          <p:nvPr/>
        </p:nvSpPr>
        <p:spPr>
          <a:xfrm flipH="false" flipV="false" rot="0">
            <a:off x="1028700" y="4817802"/>
            <a:ext cx="5248275" cy="5467350"/>
          </a:xfrm>
          <a:custGeom>
            <a:avLst/>
            <a:gdLst/>
            <a:ahLst/>
            <a:cxnLst/>
            <a:rect r="r" b="b" t="t" l="l"/>
            <a:pathLst>
              <a:path h="5467350" w="5248275">
                <a:moveTo>
                  <a:pt x="0" y="0"/>
                </a:moveTo>
                <a:lnTo>
                  <a:pt x="5248275" y="0"/>
                </a:lnTo>
                <a:lnTo>
                  <a:pt x="5248275" y="5467350"/>
                </a:lnTo>
                <a:lnTo>
                  <a:pt x="0" y="5467350"/>
                </a:lnTo>
                <a:lnTo>
                  <a:pt x="0" y="0"/>
                </a:lnTo>
                <a:close/>
              </a:path>
            </a:pathLst>
          </a:custGeom>
          <a:blipFill>
            <a:blip r:embed="rId9"/>
            <a:stretch>
              <a:fillRect l="0" t="0" r="0" b="0"/>
            </a:stretch>
          </a:blipFill>
        </p:spPr>
      </p:sp>
      <p:sp>
        <p:nvSpPr>
          <p:cNvPr name="Freeform 9" id="9"/>
          <p:cNvSpPr/>
          <p:nvPr/>
        </p:nvSpPr>
        <p:spPr>
          <a:xfrm flipH="false" flipV="false" rot="0">
            <a:off x="6267402" y="4755452"/>
            <a:ext cx="4375366" cy="5585241"/>
          </a:xfrm>
          <a:custGeom>
            <a:avLst/>
            <a:gdLst/>
            <a:ahLst/>
            <a:cxnLst/>
            <a:rect r="r" b="b" t="t" l="l"/>
            <a:pathLst>
              <a:path h="5585241" w="4375366">
                <a:moveTo>
                  <a:pt x="0" y="0"/>
                </a:moveTo>
                <a:lnTo>
                  <a:pt x="4375366" y="0"/>
                </a:lnTo>
                <a:lnTo>
                  <a:pt x="4375366" y="5585240"/>
                </a:lnTo>
                <a:lnTo>
                  <a:pt x="0" y="558524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11060440" y="4817802"/>
            <a:ext cx="6019800" cy="5467350"/>
          </a:xfrm>
          <a:custGeom>
            <a:avLst/>
            <a:gdLst/>
            <a:ahLst/>
            <a:cxnLst/>
            <a:rect r="r" b="b" t="t" l="l"/>
            <a:pathLst>
              <a:path h="5467350" w="6019800">
                <a:moveTo>
                  <a:pt x="0" y="0"/>
                </a:moveTo>
                <a:lnTo>
                  <a:pt x="6019800" y="0"/>
                </a:lnTo>
                <a:lnTo>
                  <a:pt x="6019800" y="5467350"/>
                </a:lnTo>
                <a:lnTo>
                  <a:pt x="0" y="5467350"/>
                </a:lnTo>
                <a:lnTo>
                  <a:pt x="0" y="0"/>
                </a:lnTo>
                <a:close/>
              </a:path>
            </a:pathLst>
          </a:custGeom>
          <a:blipFill>
            <a:blip r:embed="rId12"/>
            <a:stretch>
              <a:fillRect l="0" t="0" r="0" b="0"/>
            </a:stretch>
          </a:blipFill>
        </p:spPr>
      </p:sp>
      <p:grpSp>
        <p:nvGrpSpPr>
          <p:cNvPr name="Group 11" id="11"/>
          <p:cNvGrpSpPr>
            <a:grpSpLocks noChangeAspect="true"/>
          </p:cNvGrpSpPr>
          <p:nvPr/>
        </p:nvGrpSpPr>
        <p:grpSpPr>
          <a:xfrm rot="0">
            <a:off x="574196" y="290132"/>
            <a:ext cx="5495315" cy="1009774"/>
            <a:chOff x="0" y="0"/>
            <a:chExt cx="5495315" cy="1009777"/>
          </a:xfrm>
        </p:grpSpPr>
        <p:sp>
          <p:nvSpPr>
            <p:cNvPr name="Freeform 12" id="12"/>
            <p:cNvSpPr/>
            <p:nvPr/>
          </p:nvSpPr>
          <p:spPr>
            <a:xfrm flipH="false" flipV="false" rot="0">
              <a:off x="373253" y="63500"/>
              <a:ext cx="2138045" cy="882777"/>
            </a:xfrm>
            <a:custGeom>
              <a:avLst/>
              <a:gdLst/>
              <a:ahLst/>
              <a:cxnLst/>
              <a:rect r="r" b="b" t="t" l="l"/>
              <a:pathLst>
                <a:path h="882777" w="2138045">
                  <a:moveTo>
                    <a:pt x="0" y="882777"/>
                  </a:moveTo>
                  <a:lnTo>
                    <a:pt x="2138045" y="882777"/>
                  </a:lnTo>
                  <a:lnTo>
                    <a:pt x="2138045" y="0"/>
                  </a:lnTo>
                  <a:lnTo>
                    <a:pt x="0" y="0"/>
                  </a:lnTo>
                  <a:close/>
                </a:path>
              </a:pathLst>
            </a:custGeom>
            <a:solidFill>
              <a:srgbClr val="000000">
                <a:alpha val="0"/>
              </a:srgbClr>
            </a:solidFill>
          </p:spPr>
        </p:sp>
        <p:sp>
          <p:nvSpPr>
            <p:cNvPr name="Freeform 13" id="13"/>
            <p:cNvSpPr/>
            <p:nvPr/>
          </p:nvSpPr>
          <p:spPr>
            <a:xfrm flipH="false" flipV="false" rot="0">
              <a:off x="63500" y="86868"/>
              <a:ext cx="5368290" cy="859409"/>
            </a:xfrm>
            <a:custGeom>
              <a:avLst/>
              <a:gdLst/>
              <a:ahLst/>
              <a:cxnLst/>
              <a:rect r="r" b="b" t="t" l="l"/>
              <a:pathLst>
                <a:path h="859409" w="5368290">
                  <a:moveTo>
                    <a:pt x="0" y="859409"/>
                  </a:moveTo>
                  <a:lnTo>
                    <a:pt x="5368290" y="859409"/>
                  </a:lnTo>
                  <a:lnTo>
                    <a:pt x="5368290" y="0"/>
                  </a:lnTo>
                  <a:lnTo>
                    <a:pt x="0" y="0"/>
                  </a:lnTo>
                  <a:close/>
                </a:path>
              </a:pathLst>
            </a:custGeom>
            <a:solidFill>
              <a:srgbClr val="000000">
                <a:alpha val="0"/>
              </a:srgbClr>
            </a:solidFill>
          </p:spPr>
        </p:sp>
        <p:sp>
          <p:nvSpPr>
            <p:cNvPr name="Freeform 14" id="14"/>
            <p:cNvSpPr/>
            <p:nvPr/>
          </p:nvSpPr>
          <p:spPr>
            <a:xfrm flipH="false" flipV="false" rot="0">
              <a:off x="2417064" y="97790"/>
              <a:ext cx="2737866" cy="848487"/>
            </a:xfrm>
            <a:custGeom>
              <a:avLst/>
              <a:gdLst/>
              <a:ahLst/>
              <a:cxnLst/>
              <a:rect r="r" b="b" t="t" l="l"/>
              <a:pathLst>
                <a:path h="848487" w="2737866">
                  <a:moveTo>
                    <a:pt x="0" y="848487"/>
                  </a:moveTo>
                  <a:lnTo>
                    <a:pt x="2737866" y="848487"/>
                  </a:lnTo>
                  <a:lnTo>
                    <a:pt x="2737866" y="0"/>
                  </a:lnTo>
                  <a:lnTo>
                    <a:pt x="0" y="0"/>
                  </a:lnTo>
                  <a:close/>
                </a:path>
              </a:pathLst>
            </a:custGeom>
            <a:solidFill>
              <a:srgbClr val="000000">
                <a:alpha val="0"/>
              </a:srgbClr>
            </a:solidFill>
          </p:spPr>
        </p:sp>
      </p:grpSp>
      <p:grpSp>
        <p:nvGrpSpPr>
          <p:cNvPr name="Group 15" id="15"/>
          <p:cNvGrpSpPr>
            <a:grpSpLocks noChangeAspect="true"/>
          </p:cNvGrpSpPr>
          <p:nvPr/>
        </p:nvGrpSpPr>
        <p:grpSpPr>
          <a:xfrm rot="0">
            <a:off x="965197" y="4754299"/>
            <a:ext cx="17386297" cy="5596204"/>
            <a:chOff x="0" y="0"/>
            <a:chExt cx="17386300" cy="5596204"/>
          </a:xfrm>
        </p:grpSpPr>
        <p:sp>
          <p:nvSpPr>
            <p:cNvPr name="Freeform 16" id="16"/>
            <p:cNvSpPr/>
            <p:nvPr/>
          </p:nvSpPr>
          <p:spPr>
            <a:xfrm flipH="false" flipV="false" rot="0">
              <a:off x="63500" y="63500"/>
              <a:ext cx="5250434" cy="5469255"/>
            </a:xfrm>
            <a:custGeom>
              <a:avLst/>
              <a:gdLst/>
              <a:ahLst/>
              <a:cxnLst/>
              <a:rect r="r" b="b" t="t" l="l"/>
              <a:pathLst>
                <a:path h="5469255" w="5250434">
                  <a:moveTo>
                    <a:pt x="0" y="0"/>
                  </a:moveTo>
                  <a:lnTo>
                    <a:pt x="0" y="5469255"/>
                  </a:lnTo>
                  <a:lnTo>
                    <a:pt x="5250434" y="5469255"/>
                  </a:lnTo>
                  <a:lnTo>
                    <a:pt x="5250434" y="0"/>
                  </a:lnTo>
                  <a:close/>
                </a:path>
              </a:pathLst>
            </a:custGeom>
            <a:solidFill>
              <a:srgbClr val="000000">
                <a:alpha val="0"/>
              </a:srgbClr>
            </a:solidFill>
          </p:spPr>
        </p:sp>
        <p:sp>
          <p:nvSpPr>
            <p:cNvPr name="Freeform 17" id="17"/>
            <p:cNvSpPr/>
            <p:nvPr/>
          </p:nvSpPr>
          <p:spPr>
            <a:xfrm flipH="false" flipV="false" rot="0">
              <a:off x="5364353" y="63500"/>
              <a:ext cx="4730877" cy="5469255"/>
            </a:xfrm>
            <a:custGeom>
              <a:avLst/>
              <a:gdLst/>
              <a:ahLst/>
              <a:cxnLst/>
              <a:rect r="r" b="b" t="t" l="l"/>
              <a:pathLst>
                <a:path h="5469255" w="4730877">
                  <a:moveTo>
                    <a:pt x="0" y="0"/>
                  </a:moveTo>
                  <a:lnTo>
                    <a:pt x="0" y="5469255"/>
                  </a:lnTo>
                  <a:lnTo>
                    <a:pt x="4730877" y="5469255"/>
                  </a:lnTo>
                  <a:lnTo>
                    <a:pt x="4730877" y="0"/>
                  </a:lnTo>
                  <a:close/>
                </a:path>
              </a:pathLst>
            </a:custGeom>
            <a:solidFill>
              <a:srgbClr val="000000">
                <a:alpha val="0"/>
              </a:srgbClr>
            </a:solidFill>
          </p:spPr>
        </p:sp>
        <p:sp>
          <p:nvSpPr>
            <p:cNvPr name="Freeform 18" id="18"/>
            <p:cNvSpPr/>
            <p:nvPr/>
          </p:nvSpPr>
          <p:spPr>
            <a:xfrm flipH="false" flipV="false" rot="0">
              <a:off x="10095230" y="63500"/>
              <a:ext cx="6018403" cy="5469255"/>
            </a:xfrm>
            <a:custGeom>
              <a:avLst/>
              <a:gdLst/>
              <a:ahLst/>
              <a:cxnLst/>
              <a:rect r="r" b="b" t="t" l="l"/>
              <a:pathLst>
                <a:path h="5469255" w="6018403">
                  <a:moveTo>
                    <a:pt x="0" y="0"/>
                  </a:moveTo>
                  <a:lnTo>
                    <a:pt x="0" y="5469255"/>
                  </a:lnTo>
                  <a:lnTo>
                    <a:pt x="6018403" y="5469255"/>
                  </a:lnTo>
                  <a:lnTo>
                    <a:pt x="6018403" y="0"/>
                  </a:lnTo>
                  <a:close/>
                </a:path>
              </a:pathLst>
            </a:custGeom>
            <a:solidFill>
              <a:srgbClr val="000000">
                <a:alpha val="0"/>
              </a:srgbClr>
            </a:solidFill>
          </p:spPr>
        </p:sp>
        <p:sp>
          <p:nvSpPr>
            <p:cNvPr name="Freeform 19" id="19"/>
            <p:cNvSpPr/>
            <p:nvPr/>
          </p:nvSpPr>
          <p:spPr>
            <a:xfrm flipH="false" flipV="false" rot="0">
              <a:off x="12280773" y="816102"/>
              <a:ext cx="5042027" cy="4716653"/>
            </a:xfrm>
            <a:custGeom>
              <a:avLst/>
              <a:gdLst/>
              <a:ahLst/>
              <a:cxnLst/>
              <a:rect r="r" b="b" t="t" l="l"/>
              <a:pathLst>
                <a:path h="4716653" w="5042027">
                  <a:moveTo>
                    <a:pt x="0" y="0"/>
                  </a:moveTo>
                  <a:lnTo>
                    <a:pt x="0" y="4716653"/>
                  </a:lnTo>
                  <a:lnTo>
                    <a:pt x="5042027" y="4716653"/>
                  </a:lnTo>
                  <a:lnTo>
                    <a:pt x="5042027" y="0"/>
                  </a:lnTo>
                  <a:close/>
                </a:path>
              </a:pathLst>
            </a:custGeom>
            <a:solidFill>
              <a:srgbClr val="000000">
                <a:alpha val="0"/>
              </a:srgbClr>
            </a:solidFill>
          </p:spPr>
        </p:sp>
        <p:sp>
          <p:nvSpPr>
            <p:cNvPr name="Freeform 20" id="20"/>
            <p:cNvSpPr/>
            <p:nvPr/>
          </p:nvSpPr>
          <p:spPr>
            <a:xfrm flipH="false" flipV="false" rot="0">
              <a:off x="6406007" y="2499487"/>
              <a:ext cx="5345049" cy="3033268"/>
            </a:xfrm>
            <a:custGeom>
              <a:avLst/>
              <a:gdLst/>
              <a:ahLst/>
              <a:cxnLst/>
              <a:rect r="r" b="b" t="t" l="l"/>
              <a:pathLst>
                <a:path h="3033268" w="5345049">
                  <a:moveTo>
                    <a:pt x="0" y="0"/>
                  </a:moveTo>
                  <a:lnTo>
                    <a:pt x="0" y="3033268"/>
                  </a:lnTo>
                  <a:lnTo>
                    <a:pt x="5345049" y="3033268"/>
                  </a:lnTo>
                  <a:lnTo>
                    <a:pt x="5345049" y="0"/>
                  </a:lnTo>
                  <a:close/>
                </a:path>
              </a:pathLst>
            </a:custGeom>
            <a:solidFill>
              <a:srgbClr val="000000">
                <a:alpha val="0"/>
              </a:srgbClr>
            </a:solidFill>
          </p:spPr>
        </p:sp>
      </p:grpSp>
      <p:grpSp>
        <p:nvGrpSpPr>
          <p:cNvPr name="Group 21" id="21"/>
          <p:cNvGrpSpPr>
            <a:grpSpLocks noChangeAspect="true"/>
          </p:cNvGrpSpPr>
          <p:nvPr/>
        </p:nvGrpSpPr>
        <p:grpSpPr>
          <a:xfrm rot="0">
            <a:off x="14319742" y="0"/>
            <a:ext cx="3968258" cy="3772595"/>
            <a:chOff x="0" y="0"/>
            <a:chExt cx="3968255" cy="3772586"/>
          </a:xfrm>
        </p:grpSpPr>
        <p:sp>
          <p:nvSpPr>
            <p:cNvPr name="Freeform 22" id="22"/>
            <p:cNvSpPr/>
            <p:nvPr/>
          </p:nvSpPr>
          <p:spPr>
            <a:xfrm flipH="false" flipV="false" rot="0">
              <a:off x="0" y="0"/>
              <a:ext cx="3968242" cy="3772535"/>
            </a:xfrm>
            <a:custGeom>
              <a:avLst/>
              <a:gdLst/>
              <a:ahLst/>
              <a:cxnLst/>
              <a:rect r="r" b="b" t="t" l="l"/>
              <a:pathLst>
                <a:path h="3772535" w="3968242">
                  <a:moveTo>
                    <a:pt x="0" y="0"/>
                  </a:moveTo>
                  <a:lnTo>
                    <a:pt x="0" y="3772535"/>
                  </a:lnTo>
                  <a:lnTo>
                    <a:pt x="3968242" y="3772535"/>
                  </a:lnTo>
                  <a:lnTo>
                    <a:pt x="3968242" y="0"/>
                  </a:lnTo>
                  <a:close/>
                </a:path>
              </a:pathLst>
            </a:custGeom>
            <a:solidFill>
              <a:srgbClr val="000000">
                <a:alpha val="0"/>
              </a:srgbClr>
            </a:solidFill>
          </p:spPr>
        </p:sp>
      </p:grpSp>
      <p:sp>
        <p:nvSpPr>
          <p:cNvPr name="TextBox 23" id="23"/>
          <p:cNvSpPr txBox="true"/>
          <p:nvPr/>
        </p:nvSpPr>
        <p:spPr>
          <a:xfrm rot="0">
            <a:off x="1028700" y="1869081"/>
            <a:ext cx="16555126" cy="2468223"/>
          </a:xfrm>
          <a:prstGeom prst="rect">
            <a:avLst/>
          </a:prstGeom>
        </p:spPr>
        <p:txBody>
          <a:bodyPr anchor="t" rtlCol="false" tIns="0" lIns="0" bIns="0" rIns="0">
            <a:spAutoFit/>
          </a:bodyPr>
          <a:lstStyle/>
          <a:p>
            <a:pPr algn="l">
              <a:lnSpc>
                <a:spcPts val="9240"/>
              </a:lnSpc>
            </a:pPr>
            <a:r>
              <a:rPr lang="en-US" b="true" sz="6600">
                <a:solidFill>
                  <a:srgbClr val="8C52FF"/>
                </a:solidFill>
                <a:latin typeface="Poppins Semi-Bold"/>
                <a:ea typeface="Poppins Semi-Bold"/>
                <a:cs typeface="Poppins Semi-Bold"/>
                <a:sym typeface="Poppins Semi-Bold"/>
              </a:rPr>
              <a:t>2.PELATIHAN TEKNIS</a:t>
            </a:r>
          </a:p>
          <a:p>
            <a:pPr algn="l">
              <a:lnSpc>
                <a:spcPts val="4456"/>
              </a:lnSpc>
            </a:pPr>
            <a:r>
              <a:rPr lang="en-US" sz="1899">
                <a:solidFill>
                  <a:srgbClr val="000000"/>
                </a:solidFill>
                <a:latin typeface="Open Sans"/>
                <a:ea typeface="Open Sans"/>
                <a:cs typeface="Open Sans"/>
                <a:sym typeface="Open Sans"/>
              </a:rPr>
              <a:t>Pelatihan yang bertujuan untuk memberikan pengetahuan dan keterampilan teknis serta meningkatkan kompetensi Aparatur Sipil Negara </a:t>
            </a:r>
            <a:r>
              <a:rPr lang="en-US" b="true" sz="1899" i="true">
                <a:solidFill>
                  <a:srgbClr val="000000"/>
                </a:solidFill>
                <a:latin typeface="Open Sans Bold Italics"/>
                <a:ea typeface="Open Sans Bold Italics"/>
                <a:cs typeface="Open Sans Bold Italics"/>
                <a:sym typeface="Open Sans Bold Italics"/>
              </a:rPr>
              <a:t>Contohnya : Pengadaan Barang dan Jasa Pemerintah, Komunikasi Dalam pelayanan publik, Keuangan, pelayanan publik, administrasi</a:t>
            </a:r>
          </a:p>
          <a:p>
            <a:pPr algn="l">
              <a:lnSpc>
                <a:spcPts val="949"/>
              </a:lnSpc>
            </a:pPr>
            <a:r>
              <a:rPr lang="en-US" b="true" sz="1899" i="true">
                <a:solidFill>
                  <a:srgbClr val="000000"/>
                </a:solidFill>
                <a:latin typeface="Open Sans Bold Italics"/>
                <a:ea typeface="Open Sans Bold Italics"/>
                <a:cs typeface="Open Sans Bold Italics"/>
                <a:sym typeface="Open Sans Bold Italics"/>
              </a:rPr>
              <a:t>pemerintahan, Kebencanaan dll.</a:t>
            </a:r>
          </a:p>
        </p:txBody>
      </p:sp>
      <p:sp>
        <p:nvSpPr>
          <p:cNvPr name="TextBox 24" id="24"/>
          <p:cNvSpPr txBox="true"/>
          <p:nvPr/>
        </p:nvSpPr>
        <p:spPr>
          <a:xfrm rot="0">
            <a:off x="17901285" y="9900380"/>
            <a:ext cx="325355" cy="384762"/>
          </a:xfrm>
          <a:prstGeom prst="rect">
            <a:avLst/>
          </a:prstGeom>
        </p:spPr>
        <p:txBody>
          <a:bodyPr anchor="t" rtlCol="false" tIns="0" lIns="0" bIns="0" rIns="0">
            <a:spAutoFit/>
          </a:bodyPr>
          <a:lstStyle/>
          <a:p>
            <a:pPr algn="l">
              <a:lnSpc>
                <a:spcPts val="3080"/>
              </a:lnSpc>
            </a:pPr>
            <a:r>
              <a:rPr lang="en-US" b="true" sz="2200">
                <a:solidFill>
                  <a:srgbClr val="000000"/>
                </a:solidFill>
                <a:latin typeface="Open Sans Bold"/>
                <a:ea typeface="Open Sans Bold"/>
                <a:cs typeface="Open Sans Bold"/>
                <a:sym typeface="Open Sans Bold"/>
              </a:rPr>
              <a:t>10</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19742" y="0"/>
            <a:ext cx="3968258" cy="3774376"/>
          </a:xfrm>
          <a:custGeom>
            <a:avLst/>
            <a:gdLst/>
            <a:ahLst/>
            <a:cxnLst/>
            <a:rect r="r" b="b" t="t" l="l"/>
            <a:pathLst>
              <a:path h="3774376" w="3968258">
                <a:moveTo>
                  <a:pt x="0" y="0"/>
                </a:moveTo>
                <a:lnTo>
                  <a:pt x="3968258" y="0"/>
                </a:lnTo>
                <a:lnTo>
                  <a:pt x="3968258" y="3774377"/>
                </a:lnTo>
                <a:lnTo>
                  <a:pt x="0" y="3774377"/>
                </a:lnTo>
                <a:lnTo>
                  <a:pt x="0" y="0"/>
                </a:lnTo>
                <a:close/>
              </a:path>
            </a:pathLst>
          </a:custGeom>
          <a:blipFill>
            <a:blip r:embed="rId2"/>
            <a:stretch>
              <a:fillRect l="-6" t="0" r="0" b="-55"/>
            </a:stretch>
          </a:blipFill>
        </p:spPr>
      </p:sp>
      <p:sp>
        <p:nvSpPr>
          <p:cNvPr name="Freeform 3" id="3"/>
          <p:cNvSpPr/>
          <p:nvPr/>
        </p:nvSpPr>
        <p:spPr>
          <a:xfrm flipH="false" flipV="false" rot="0">
            <a:off x="13245989" y="5570420"/>
            <a:ext cx="5042011" cy="4716580"/>
          </a:xfrm>
          <a:custGeom>
            <a:avLst/>
            <a:gdLst/>
            <a:ahLst/>
            <a:cxnLst/>
            <a:rect r="r" b="b" t="t" l="l"/>
            <a:pathLst>
              <a:path h="4716580" w="5042011">
                <a:moveTo>
                  <a:pt x="0" y="0"/>
                </a:moveTo>
                <a:lnTo>
                  <a:pt x="5042011" y="0"/>
                </a:lnTo>
                <a:lnTo>
                  <a:pt x="5042011" y="4716580"/>
                </a:lnTo>
                <a:lnTo>
                  <a:pt x="0" y="4716580"/>
                </a:lnTo>
                <a:lnTo>
                  <a:pt x="0" y="0"/>
                </a:lnTo>
                <a:close/>
              </a:path>
            </a:pathLst>
          </a:custGeom>
          <a:blipFill>
            <a:blip r:embed="rId3"/>
            <a:stretch>
              <a:fillRect l="0" t="0" r="-130662" b="-74482"/>
            </a:stretch>
          </a:blipFill>
        </p:spPr>
      </p:sp>
      <p:sp>
        <p:nvSpPr>
          <p:cNvPr name="Freeform 4" id="4"/>
          <p:cNvSpPr/>
          <p:nvPr/>
        </p:nvSpPr>
        <p:spPr>
          <a:xfrm flipH="false" flipV="false" rot="0">
            <a:off x="7371178" y="7253849"/>
            <a:ext cx="5343525" cy="3033151"/>
          </a:xfrm>
          <a:custGeom>
            <a:avLst/>
            <a:gdLst/>
            <a:ahLst/>
            <a:cxnLst/>
            <a:rect r="r" b="b" t="t" l="l"/>
            <a:pathLst>
              <a:path h="3033151" w="5343525">
                <a:moveTo>
                  <a:pt x="0" y="0"/>
                </a:moveTo>
                <a:lnTo>
                  <a:pt x="5343525" y="0"/>
                </a:lnTo>
                <a:lnTo>
                  <a:pt x="5343525" y="3033151"/>
                </a:lnTo>
                <a:lnTo>
                  <a:pt x="0" y="3033151"/>
                </a:lnTo>
                <a:lnTo>
                  <a:pt x="0" y="0"/>
                </a:lnTo>
                <a:close/>
              </a:path>
            </a:pathLst>
          </a:custGeom>
          <a:blipFill>
            <a:blip r:embed="rId4"/>
            <a:stretch>
              <a:fillRect l="0" t="0" r="0" b="-92186"/>
            </a:stretch>
          </a:blipFill>
        </p:spPr>
      </p:sp>
      <p:sp>
        <p:nvSpPr>
          <p:cNvPr name="Freeform 5" id="5"/>
          <p:cNvSpPr/>
          <p:nvPr/>
        </p:nvSpPr>
        <p:spPr>
          <a:xfrm flipH="false" flipV="false" rot="0">
            <a:off x="637689" y="376980"/>
            <a:ext cx="5368090" cy="859431"/>
          </a:xfrm>
          <a:custGeom>
            <a:avLst/>
            <a:gdLst/>
            <a:ahLst/>
            <a:cxnLst/>
            <a:rect r="r" b="b" t="t" l="l"/>
            <a:pathLst>
              <a:path h="859431" w="5368090">
                <a:moveTo>
                  <a:pt x="0" y="0"/>
                </a:moveTo>
                <a:lnTo>
                  <a:pt x="5368090" y="0"/>
                </a:lnTo>
                <a:lnTo>
                  <a:pt x="5368090" y="859432"/>
                </a:lnTo>
                <a:lnTo>
                  <a:pt x="0" y="8594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2991221" y="387944"/>
            <a:ext cx="2733446" cy="851402"/>
          </a:xfrm>
          <a:custGeom>
            <a:avLst/>
            <a:gdLst/>
            <a:ahLst/>
            <a:cxnLst/>
            <a:rect r="r" b="b" t="t" l="l"/>
            <a:pathLst>
              <a:path h="851402" w="2733446">
                <a:moveTo>
                  <a:pt x="0" y="0"/>
                </a:moveTo>
                <a:lnTo>
                  <a:pt x="2733447" y="0"/>
                </a:lnTo>
                <a:lnTo>
                  <a:pt x="2733447" y="851401"/>
                </a:lnTo>
                <a:lnTo>
                  <a:pt x="0" y="851401"/>
                </a:lnTo>
                <a:lnTo>
                  <a:pt x="0" y="0"/>
                </a:lnTo>
                <a:close/>
              </a:path>
            </a:pathLst>
          </a:custGeom>
          <a:blipFill>
            <a:blip r:embed="rId7"/>
            <a:stretch>
              <a:fillRect l="-168718" t="0" r="-47675" b="0"/>
            </a:stretch>
          </a:blipFill>
        </p:spPr>
      </p:sp>
      <p:sp>
        <p:nvSpPr>
          <p:cNvPr name="Freeform 7" id="7"/>
          <p:cNvSpPr/>
          <p:nvPr/>
        </p:nvSpPr>
        <p:spPr>
          <a:xfrm flipH="false" flipV="false" rot="0">
            <a:off x="947452" y="353635"/>
            <a:ext cx="2150907" cy="896217"/>
          </a:xfrm>
          <a:custGeom>
            <a:avLst/>
            <a:gdLst/>
            <a:ahLst/>
            <a:cxnLst/>
            <a:rect r="r" b="b" t="t" l="l"/>
            <a:pathLst>
              <a:path h="896217" w="2150907">
                <a:moveTo>
                  <a:pt x="0" y="0"/>
                </a:moveTo>
                <a:lnTo>
                  <a:pt x="2150907" y="0"/>
                </a:lnTo>
                <a:lnTo>
                  <a:pt x="2150907" y="896216"/>
                </a:lnTo>
                <a:lnTo>
                  <a:pt x="0" y="896216"/>
                </a:lnTo>
                <a:lnTo>
                  <a:pt x="0" y="0"/>
                </a:lnTo>
                <a:close/>
              </a:path>
            </a:pathLst>
          </a:custGeom>
          <a:blipFill>
            <a:blip r:embed="rId8"/>
            <a:stretch>
              <a:fillRect l="-7172" t="0" r="-1161" b="0"/>
            </a:stretch>
          </a:blipFill>
        </p:spPr>
      </p:sp>
      <p:sp>
        <p:nvSpPr>
          <p:cNvPr name="Freeform 8" id="8"/>
          <p:cNvSpPr/>
          <p:nvPr/>
        </p:nvSpPr>
        <p:spPr>
          <a:xfrm flipH="false" flipV="false" rot="0">
            <a:off x="968559" y="5016837"/>
            <a:ext cx="8997296" cy="5331819"/>
          </a:xfrm>
          <a:custGeom>
            <a:avLst/>
            <a:gdLst/>
            <a:ahLst/>
            <a:cxnLst/>
            <a:rect r="r" b="b" t="t" l="l"/>
            <a:pathLst>
              <a:path h="5331819" w="8997296">
                <a:moveTo>
                  <a:pt x="0" y="0"/>
                </a:moveTo>
                <a:lnTo>
                  <a:pt x="8997296" y="0"/>
                </a:lnTo>
                <a:lnTo>
                  <a:pt x="8997296" y="5331818"/>
                </a:lnTo>
                <a:lnTo>
                  <a:pt x="0" y="533181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0435209" y="5143500"/>
            <a:ext cx="6686550" cy="5143500"/>
          </a:xfrm>
          <a:custGeom>
            <a:avLst/>
            <a:gdLst/>
            <a:ahLst/>
            <a:cxnLst/>
            <a:rect r="r" b="b" t="t" l="l"/>
            <a:pathLst>
              <a:path h="5143500" w="6686550">
                <a:moveTo>
                  <a:pt x="0" y="0"/>
                </a:moveTo>
                <a:lnTo>
                  <a:pt x="6686550" y="0"/>
                </a:lnTo>
                <a:lnTo>
                  <a:pt x="6686550" y="5143500"/>
                </a:lnTo>
                <a:lnTo>
                  <a:pt x="0" y="5143500"/>
                </a:lnTo>
                <a:lnTo>
                  <a:pt x="0" y="0"/>
                </a:lnTo>
                <a:close/>
              </a:path>
            </a:pathLst>
          </a:custGeom>
          <a:blipFill>
            <a:blip r:embed="rId11"/>
            <a:stretch>
              <a:fillRect l="0" t="0" r="0" b="-1296"/>
            </a:stretch>
          </a:blipFill>
        </p:spPr>
      </p:sp>
      <p:grpSp>
        <p:nvGrpSpPr>
          <p:cNvPr name="Group 10" id="10"/>
          <p:cNvGrpSpPr>
            <a:grpSpLocks noChangeAspect="true"/>
          </p:cNvGrpSpPr>
          <p:nvPr/>
        </p:nvGrpSpPr>
        <p:grpSpPr>
          <a:xfrm rot="0">
            <a:off x="574196" y="290132"/>
            <a:ext cx="5495315" cy="1009774"/>
            <a:chOff x="0" y="0"/>
            <a:chExt cx="5495315" cy="1009777"/>
          </a:xfrm>
        </p:grpSpPr>
        <p:sp>
          <p:nvSpPr>
            <p:cNvPr name="Freeform 11" id="11"/>
            <p:cNvSpPr/>
            <p:nvPr/>
          </p:nvSpPr>
          <p:spPr>
            <a:xfrm flipH="false" flipV="false" rot="0">
              <a:off x="373253" y="63500"/>
              <a:ext cx="2138045" cy="882777"/>
            </a:xfrm>
            <a:custGeom>
              <a:avLst/>
              <a:gdLst/>
              <a:ahLst/>
              <a:cxnLst/>
              <a:rect r="r" b="b" t="t" l="l"/>
              <a:pathLst>
                <a:path h="882777" w="2138045">
                  <a:moveTo>
                    <a:pt x="0" y="882777"/>
                  </a:moveTo>
                  <a:lnTo>
                    <a:pt x="2138045" y="882777"/>
                  </a:lnTo>
                  <a:lnTo>
                    <a:pt x="2138045" y="0"/>
                  </a:lnTo>
                  <a:lnTo>
                    <a:pt x="0" y="0"/>
                  </a:lnTo>
                  <a:close/>
                </a:path>
              </a:pathLst>
            </a:custGeom>
            <a:solidFill>
              <a:srgbClr val="000000">
                <a:alpha val="0"/>
              </a:srgbClr>
            </a:solidFill>
          </p:spPr>
        </p:sp>
        <p:sp>
          <p:nvSpPr>
            <p:cNvPr name="Freeform 12" id="12"/>
            <p:cNvSpPr/>
            <p:nvPr/>
          </p:nvSpPr>
          <p:spPr>
            <a:xfrm flipH="false" flipV="false" rot="0">
              <a:off x="63500" y="86868"/>
              <a:ext cx="5368290" cy="859409"/>
            </a:xfrm>
            <a:custGeom>
              <a:avLst/>
              <a:gdLst/>
              <a:ahLst/>
              <a:cxnLst/>
              <a:rect r="r" b="b" t="t" l="l"/>
              <a:pathLst>
                <a:path h="859409" w="5368290">
                  <a:moveTo>
                    <a:pt x="0" y="859409"/>
                  </a:moveTo>
                  <a:lnTo>
                    <a:pt x="5368290" y="859409"/>
                  </a:lnTo>
                  <a:lnTo>
                    <a:pt x="5368290" y="0"/>
                  </a:lnTo>
                  <a:lnTo>
                    <a:pt x="0" y="0"/>
                  </a:lnTo>
                  <a:close/>
                </a:path>
              </a:pathLst>
            </a:custGeom>
            <a:solidFill>
              <a:srgbClr val="000000">
                <a:alpha val="0"/>
              </a:srgbClr>
            </a:solidFill>
          </p:spPr>
        </p:sp>
        <p:sp>
          <p:nvSpPr>
            <p:cNvPr name="Freeform 13" id="13"/>
            <p:cNvSpPr/>
            <p:nvPr/>
          </p:nvSpPr>
          <p:spPr>
            <a:xfrm flipH="false" flipV="false" rot="0">
              <a:off x="2417064" y="97790"/>
              <a:ext cx="2737866" cy="848487"/>
            </a:xfrm>
            <a:custGeom>
              <a:avLst/>
              <a:gdLst/>
              <a:ahLst/>
              <a:cxnLst/>
              <a:rect r="r" b="b" t="t" l="l"/>
              <a:pathLst>
                <a:path h="848487" w="2737866">
                  <a:moveTo>
                    <a:pt x="0" y="848487"/>
                  </a:moveTo>
                  <a:lnTo>
                    <a:pt x="2737866" y="848487"/>
                  </a:lnTo>
                  <a:lnTo>
                    <a:pt x="2737866" y="0"/>
                  </a:lnTo>
                  <a:lnTo>
                    <a:pt x="0" y="0"/>
                  </a:lnTo>
                  <a:close/>
                </a:path>
              </a:pathLst>
            </a:custGeom>
            <a:solidFill>
              <a:srgbClr val="000000">
                <a:alpha val="0"/>
              </a:srgbClr>
            </a:solidFill>
          </p:spPr>
        </p:sp>
      </p:grpSp>
      <p:grpSp>
        <p:nvGrpSpPr>
          <p:cNvPr name="Group 14" id="14"/>
          <p:cNvGrpSpPr>
            <a:grpSpLocks noChangeAspect="true"/>
          </p:cNvGrpSpPr>
          <p:nvPr/>
        </p:nvGrpSpPr>
        <p:grpSpPr>
          <a:xfrm rot="0">
            <a:off x="965197" y="5011474"/>
            <a:ext cx="17386297" cy="5339029"/>
            <a:chOff x="0" y="0"/>
            <a:chExt cx="17386300" cy="5339029"/>
          </a:xfrm>
        </p:grpSpPr>
        <p:sp>
          <p:nvSpPr>
            <p:cNvPr name="Freeform 15" id="15"/>
            <p:cNvSpPr/>
            <p:nvPr/>
          </p:nvSpPr>
          <p:spPr>
            <a:xfrm flipH="false" flipV="false" rot="0">
              <a:off x="63500" y="63500"/>
              <a:ext cx="8875014" cy="5212080"/>
            </a:xfrm>
            <a:custGeom>
              <a:avLst/>
              <a:gdLst/>
              <a:ahLst/>
              <a:cxnLst/>
              <a:rect r="r" b="b" t="t" l="l"/>
              <a:pathLst>
                <a:path h="5212080" w="8875014">
                  <a:moveTo>
                    <a:pt x="0" y="0"/>
                  </a:moveTo>
                  <a:lnTo>
                    <a:pt x="0" y="5212080"/>
                  </a:lnTo>
                  <a:lnTo>
                    <a:pt x="8875014" y="5212080"/>
                  </a:lnTo>
                  <a:lnTo>
                    <a:pt x="8875014" y="0"/>
                  </a:lnTo>
                  <a:close/>
                </a:path>
              </a:pathLst>
            </a:custGeom>
            <a:solidFill>
              <a:srgbClr val="000000">
                <a:alpha val="0"/>
              </a:srgbClr>
            </a:solidFill>
          </p:spPr>
        </p:sp>
        <p:sp>
          <p:nvSpPr>
            <p:cNvPr name="Freeform 16" id="16"/>
            <p:cNvSpPr/>
            <p:nvPr/>
          </p:nvSpPr>
          <p:spPr>
            <a:xfrm flipH="false" flipV="false" rot="0">
              <a:off x="9470009" y="132080"/>
              <a:ext cx="6684518" cy="5143500"/>
            </a:xfrm>
            <a:custGeom>
              <a:avLst/>
              <a:gdLst/>
              <a:ahLst/>
              <a:cxnLst/>
              <a:rect r="r" b="b" t="t" l="l"/>
              <a:pathLst>
                <a:path h="5143500" w="6684518">
                  <a:moveTo>
                    <a:pt x="0" y="0"/>
                  </a:moveTo>
                  <a:lnTo>
                    <a:pt x="0" y="5143500"/>
                  </a:lnTo>
                  <a:lnTo>
                    <a:pt x="6684518" y="5143500"/>
                  </a:lnTo>
                  <a:lnTo>
                    <a:pt x="6684518" y="0"/>
                  </a:lnTo>
                  <a:close/>
                </a:path>
              </a:pathLst>
            </a:custGeom>
            <a:solidFill>
              <a:srgbClr val="000000">
                <a:alpha val="0"/>
              </a:srgbClr>
            </a:solidFill>
          </p:spPr>
        </p:sp>
        <p:sp>
          <p:nvSpPr>
            <p:cNvPr name="Freeform 17" id="17"/>
            <p:cNvSpPr/>
            <p:nvPr/>
          </p:nvSpPr>
          <p:spPr>
            <a:xfrm flipH="false" flipV="false" rot="0">
              <a:off x="12280773" y="558927"/>
              <a:ext cx="5042027" cy="4716653"/>
            </a:xfrm>
            <a:custGeom>
              <a:avLst/>
              <a:gdLst/>
              <a:ahLst/>
              <a:cxnLst/>
              <a:rect r="r" b="b" t="t" l="l"/>
              <a:pathLst>
                <a:path h="4716653" w="5042027">
                  <a:moveTo>
                    <a:pt x="0" y="0"/>
                  </a:moveTo>
                  <a:lnTo>
                    <a:pt x="0" y="4716653"/>
                  </a:lnTo>
                  <a:lnTo>
                    <a:pt x="5042027" y="4716653"/>
                  </a:lnTo>
                  <a:lnTo>
                    <a:pt x="5042027" y="0"/>
                  </a:lnTo>
                  <a:close/>
                </a:path>
              </a:pathLst>
            </a:custGeom>
            <a:solidFill>
              <a:srgbClr val="000000">
                <a:alpha val="0"/>
              </a:srgbClr>
            </a:solidFill>
          </p:spPr>
        </p:sp>
        <p:sp>
          <p:nvSpPr>
            <p:cNvPr name="Freeform 18" id="18"/>
            <p:cNvSpPr/>
            <p:nvPr/>
          </p:nvSpPr>
          <p:spPr>
            <a:xfrm flipH="false" flipV="false" rot="0">
              <a:off x="6406007" y="2242312"/>
              <a:ext cx="5345049" cy="3033268"/>
            </a:xfrm>
            <a:custGeom>
              <a:avLst/>
              <a:gdLst/>
              <a:ahLst/>
              <a:cxnLst/>
              <a:rect r="r" b="b" t="t" l="l"/>
              <a:pathLst>
                <a:path h="3033268" w="5345049">
                  <a:moveTo>
                    <a:pt x="0" y="0"/>
                  </a:moveTo>
                  <a:lnTo>
                    <a:pt x="0" y="3033268"/>
                  </a:lnTo>
                  <a:lnTo>
                    <a:pt x="5345049" y="3033268"/>
                  </a:lnTo>
                  <a:lnTo>
                    <a:pt x="5345049" y="0"/>
                  </a:lnTo>
                  <a:close/>
                </a:path>
              </a:pathLst>
            </a:custGeom>
            <a:solidFill>
              <a:srgbClr val="000000">
                <a:alpha val="0"/>
              </a:srgbClr>
            </a:solidFill>
          </p:spPr>
        </p:sp>
      </p:grpSp>
      <p:grpSp>
        <p:nvGrpSpPr>
          <p:cNvPr name="Group 19" id="19"/>
          <p:cNvGrpSpPr>
            <a:grpSpLocks noChangeAspect="true"/>
          </p:cNvGrpSpPr>
          <p:nvPr/>
        </p:nvGrpSpPr>
        <p:grpSpPr>
          <a:xfrm rot="0">
            <a:off x="14319742" y="0"/>
            <a:ext cx="3968258" cy="3772595"/>
            <a:chOff x="0" y="0"/>
            <a:chExt cx="3968255" cy="3772586"/>
          </a:xfrm>
        </p:grpSpPr>
        <p:sp>
          <p:nvSpPr>
            <p:cNvPr name="Freeform 20" id="20"/>
            <p:cNvSpPr/>
            <p:nvPr/>
          </p:nvSpPr>
          <p:spPr>
            <a:xfrm flipH="false" flipV="false" rot="0">
              <a:off x="0" y="0"/>
              <a:ext cx="3968242" cy="3772535"/>
            </a:xfrm>
            <a:custGeom>
              <a:avLst/>
              <a:gdLst/>
              <a:ahLst/>
              <a:cxnLst/>
              <a:rect r="r" b="b" t="t" l="l"/>
              <a:pathLst>
                <a:path h="3772535" w="3968242">
                  <a:moveTo>
                    <a:pt x="0" y="0"/>
                  </a:moveTo>
                  <a:lnTo>
                    <a:pt x="0" y="3772535"/>
                  </a:lnTo>
                  <a:lnTo>
                    <a:pt x="3968242" y="3772535"/>
                  </a:lnTo>
                  <a:lnTo>
                    <a:pt x="3968242" y="0"/>
                  </a:lnTo>
                  <a:close/>
                </a:path>
              </a:pathLst>
            </a:custGeom>
            <a:solidFill>
              <a:srgbClr val="000000">
                <a:alpha val="0"/>
              </a:srgbClr>
            </a:solidFill>
          </p:spPr>
        </p:sp>
      </p:grpSp>
      <p:sp>
        <p:nvSpPr>
          <p:cNvPr name="TextBox 21" id="21"/>
          <p:cNvSpPr txBox="true"/>
          <p:nvPr/>
        </p:nvSpPr>
        <p:spPr>
          <a:xfrm rot="0">
            <a:off x="1028700" y="1435522"/>
            <a:ext cx="16555222" cy="3294917"/>
          </a:xfrm>
          <a:prstGeom prst="rect">
            <a:avLst/>
          </a:prstGeom>
        </p:spPr>
        <p:txBody>
          <a:bodyPr anchor="t" rtlCol="false" tIns="0" lIns="0" bIns="0" rIns="0">
            <a:spAutoFit/>
          </a:bodyPr>
          <a:lstStyle/>
          <a:p>
            <a:pPr algn="l">
              <a:lnSpc>
                <a:spcPts val="9240"/>
              </a:lnSpc>
            </a:pPr>
            <a:r>
              <a:rPr lang="en-US" b="true" sz="6600">
                <a:solidFill>
                  <a:srgbClr val="8C52FF"/>
                </a:solidFill>
                <a:latin typeface="Poppins Semi-Bold"/>
                <a:ea typeface="Poppins Semi-Bold"/>
                <a:cs typeface="Poppins Semi-Bold"/>
                <a:sym typeface="Poppins Semi-Bold"/>
              </a:rPr>
              <a:t>3.PELATIHAN SOSIAL KULTURAL</a:t>
            </a:r>
          </a:p>
          <a:p>
            <a:pPr algn="l">
              <a:lnSpc>
                <a:spcPts val="2625"/>
              </a:lnSpc>
            </a:pPr>
            <a:r>
              <a:rPr lang="en-US" sz="1899" spc="3">
                <a:solidFill>
                  <a:srgbClr val="000000"/>
                </a:solidFill>
                <a:latin typeface="Open Sans"/>
                <a:ea typeface="Open Sans"/>
                <a:cs typeface="Open Sans"/>
                <a:sym typeface="Open Sans"/>
              </a:rPr>
              <a:t>Pelatihan yang dilaksanakan Dalam rangka pengembangan kompetensi sosial kultural untuk mencapai persyaratan standar kompetensi jabatan dan pengembangan karier</a:t>
            </a:r>
          </a:p>
          <a:p>
            <a:pPr algn="l">
              <a:lnSpc>
                <a:spcPts val="4749"/>
              </a:lnSpc>
            </a:pPr>
            <a:r>
              <a:rPr lang="en-US" b="true" sz="1899" i="true">
                <a:solidFill>
                  <a:srgbClr val="000000"/>
                </a:solidFill>
                <a:latin typeface="Open Sans Bold Italics"/>
                <a:ea typeface="Open Sans Bold Italics"/>
                <a:cs typeface="Open Sans Bold Italics"/>
                <a:sym typeface="Open Sans Bold Italics"/>
              </a:rPr>
              <a:t>Contohnya: pelatihan komunikasi efektif, Kerjasama tim, Pengelolaan stress, Pengelolaan konflik, kesadaran budaya dan Pengelolaan</a:t>
            </a:r>
          </a:p>
          <a:p>
            <a:pPr algn="l">
              <a:lnSpc>
                <a:spcPts val="949"/>
              </a:lnSpc>
            </a:pPr>
            <a:r>
              <a:rPr lang="en-US" b="true" sz="1899" i="true">
                <a:solidFill>
                  <a:srgbClr val="000000"/>
                </a:solidFill>
                <a:latin typeface="Open Sans Bold Italics"/>
                <a:ea typeface="Open Sans Bold Italics"/>
                <a:cs typeface="Open Sans Bold Italics"/>
                <a:sym typeface="Open Sans Bold Italics"/>
              </a:rPr>
              <a:t>keberagaman. </a:t>
            </a:r>
          </a:p>
        </p:txBody>
      </p:sp>
      <p:sp>
        <p:nvSpPr>
          <p:cNvPr name="TextBox 22" id="22"/>
          <p:cNvSpPr txBox="true"/>
          <p:nvPr/>
        </p:nvSpPr>
        <p:spPr>
          <a:xfrm rot="0">
            <a:off x="17901285" y="9900380"/>
            <a:ext cx="325355" cy="384762"/>
          </a:xfrm>
          <a:prstGeom prst="rect">
            <a:avLst/>
          </a:prstGeom>
        </p:spPr>
        <p:txBody>
          <a:bodyPr anchor="t" rtlCol="false" tIns="0" lIns="0" bIns="0" rIns="0">
            <a:spAutoFit/>
          </a:bodyPr>
          <a:lstStyle/>
          <a:p>
            <a:pPr algn="l">
              <a:lnSpc>
                <a:spcPts val="3080"/>
              </a:lnSpc>
            </a:pPr>
            <a:r>
              <a:rPr lang="en-US" b="true" sz="2200">
                <a:solidFill>
                  <a:srgbClr val="000000"/>
                </a:solidFill>
                <a:latin typeface="Open Sans Bold"/>
                <a:ea typeface="Open Sans Bold"/>
                <a:cs typeface="Open Sans Bold"/>
                <a:sym typeface="Open Sans Bold"/>
              </a:rPr>
              <a:t>11</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19742" y="0"/>
            <a:ext cx="3968258" cy="3774376"/>
          </a:xfrm>
          <a:custGeom>
            <a:avLst/>
            <a:gdLst/>
            <a:ahLst/>
            <a:cxnLst/>
            <a:rect r="r" b="b" t="t" l="l"/>
            <a:pathLst>
              <a:path h="3774376" w="3968258">
                <a:moveTo>
                  <a:pt x="0" y="0"/>
                </a:moveTo>
                <a:lnTo>
                  <a:pt x="3968258" y="0"/>
                </a:lnTo>
                <a:lnTo>
                  <a:pt x="3968258" y="3774377"/>
                </a:lnTo>
                <a:lnTo>
                  <a:pt x="0" y="3774377"/>
                </a:lnTo>
                <a:lnTo>
                  <a:pt x="0" y="0"/>
                </a:lnTo>
                <a:close/>
              </a:path>
            </a:pathLst>
          </a:custGeom>
          <a:blipFill>
            <a:blip r:embed="rId2"/>
            <a:stretch>
              <a:fillRect l="-6" t="0" r="0" b="-55"/>
            </a:stretch>
          </a:blipFill>
        </p:spPr>
      </p:sp>
      <p:sp>
        <p:nvSpPr>
          <p:cNvPr name="Freeform 3" id="3"/>
          <p:cNvSpPr/>
          <p:nvPr/>
        </p:nvSpPr>
        <p:spPr>
          <a:xfrm flipH="false" flipV="false" rot="0">
            <a:off x="13245989" y="5570420"/>
            <a:ext cx="5042011" cy="4716580"/>
          </a:xfrm>
          <a:custGeom>
            <a:avLst/>
            <a:gdLst/>
            <a:ahLst/>
            <a:cxnLst/>
            <a:rect r="r" b="b" t="t" l="l"/>
            <a:pathLst>
              <a:path h="4716580" w="5042011">
                <a:moveTo>
                  <a:pt x="0" y="0"/>
                </a:moveTo>
                <a:lnTo>
                  <a:pt x="5042011" y="0"/>
                </a:lnTo>
                <a:lnTo>
                  <a:pt x="5042011" y="4716580"/>
                </a:lnTo>
                <a:lnTo>
                  <a:pt x="0" y="4716580"/>
                </a:lnTo>
                <a:lnTo>
                  <a:pt x="0" y="0"/>
                </a:lnTo>
                <a:close/>
              </a:path>
            </a:pathLst>
          </a:custGeom>
          <a:blipFill>
            <a:blip r:embed="rId3"/>
            <a:stretch>
              <a:fillRect l="0" t="0" r="-130662" b="-74482"/>
            </a:stretch>
          </a:blipFill>
        </p:spPr>
      </p:sp>
      <p:sp>
        <p:nvSpPr>
          <p:cNvPr name="Freeform 4" id="4"/>
          <p:cNvSpPr/>
          <p:nvPr/>
        </p:nvSpPr>
        <p:spPr>
          <a:xfrm flipH="false" flipV="false" rot="0">
            <a:off x="7371178" y="7253849"/>
            <a:ext cx="5343525" cy="3033151"/>
          </a:xfrm>
          <a:custGeom>
            <a:avLst/>
            <a:gdLst/>
            <a:ahLst/>
            <a:cxnLst/>
            <a:rect r="r" b="b" t="t" l="l"/>
            <a:pathLst>
              <a:path h="3033151" w="5343525">
                <a:moveTo>
                  <a:pt x="0" y="0"/>
                </a:moveTo>
                <a:lnTo>
                  <a:pt x="5343525" y="0"/>
                </a:lnTo>
                <a:lnTo>
                  <a:pt x="5343525" y="3033151"/>
                </a:lnTo>
                <a:lnTo>
                  <a:pt x="0" y="3033151"/>
                </a:lnTo>
                <a:lnTo>
                  <a:pt x="0" y="0"/>
                </a:lnTo>
                <a:close/>
              </a:path>
            </a:pathLst>
          </a:custGeom>
          <a:blipFill>
            <a:blip r:embed="rId4"/>
            <a:stretch>
              <a:fillRect l="0" t="0" r="0" b="-92186"/>
            </a:stretch>
          </a:blipFill>
        </p:spPr>
      </p:sp>
      <p:sp>
        <p:nvSpPr>
          <p:cNvPr name="Freeform 5" id="5"/>
          <p:cNvSpPr/>
          <p:nvPr/>
        </p:nvSpPr>
        <p:spPr>
          <a:xfrm flipH="false" flipV="false" rot="0">
            <a:off x="637689" y="376980"/>
            <a:ext cx="5368090" cy="859431"/>
          </a:xfrm>
          <a:custGeom>
            <a:avLst/>
            <a:gdLst/>
            <a:ahLst/>
            <a:cxnLst/>
            <a:rect r="r" b="b" t="t" l="l"/>
            <a:pathLst>
              <a:path h="859431" w="5368090">
                <a:moveTo>
                  <a:pt x="0" y="0"/>
                </a:moveTo>
                <a:lnTo>
                  <a:pt x="5368090" y="0"/>
                </a:lnTo>
                <a:lnTo>
                  <a:pt x="5368090" y="859432"/>
                </a:lnTo>
                <a:lnTo>
                  <a:pt x="0" y="8594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2991221" y="387944"/>
            <a:ext cx="2733446" cy="851402"/>
          </a:xfrm>
          <a:custGeom>
            <a:avLst/>
            <a:gdLst/>
            <a:ahLst/>
            <a:cxnLst/>
            <a:rect r="r" b="b" t="t" l="l"/>
            <a:pathLst>
              <a:path h="851402" w="2733446">
                <a:moveTo>
                  <a:pt x="0" y="0"/>
                </a:moveTo>
                <a:lnTo>
                  <a:pt x="2733447" y="0"/>
                </a:lnTo>
                <a:lnTo>
                  <a:pt x="2733447" y="851401"/>
                </a:lnTo>
                <a:lnTo>
                  <a:pt x="0" y="851401"/>
                </a:lnTo>
                <a:lnTo>
                  <a:pt x="0" y="0"/>
                </a:lnTo>
                <a:close/>
              </a:path>
            </a:pathLst>
          </a:custGeom>
          <a:blipFill>
            <a:blip r:embed="rId7"/>
            <a:stretch>
              <a:fillRect l="-168718" t="0" r="-47675" b="0"/>
            </a:stretch>
          </a:blipFill>
        </p:spPr>
      </p:sp>
      <p:sp>
        <p:nvSpPr>
          <p:cNvPr name="Freeform 7" id="7"/>
          <p:cNvSpPr/>
          <p:nvPr/>
        </p:nvSpPr>
        <p:spPr>
          <a:xfrm flipH="false" flipV="false" rot="0">
            <a:off x="947452" y="353635"/>
            <a:ext cx="2150907" cy="896217"/>
          </a:xfrm>
          <a:custGeom>
            <a:avLst/>
            <a:gdLst/>
            <a:ahLst/>
            <a:cxnLst/>
            <a:rect r="r" b="b" t="t" l="l"/>
            <a:pathLst>
              <a:path h="896217" w="2150907">
                <a:moveTo>
                  <a:pt x="0" y="0"/>
                </a:moveTo>
                <a:lnTo>
                  <a:pt x="2150907" y="0"/>
                </a:lnTo>
                <a:lnTo>
                  <a:pt x="2150907" y="896216"/>
                </a:lnTo>
                <a:lnTo>
                  <a:pt x="0" y="896216"/>
                </a:lnTo>
                <a:lnTo>
                  <a:pt x="0" y="0"/>
                </a:lnTo>
                <a:close/>
              </a:path>
            </a:pathLst>
          </a:custGeom>
          <a:blipFill>
            <a:blip r:embed="rId8"/>
            <a:stretch>
              <a:fillRect l="-7172" t="0" r="-1161" b="0"/>
            </a:stretch>
          </a:blipFill>
        </p:spPr>
      </p:sp>
      <p:sp>
        <p:nvSpPr>
          <p:cNvPr name="Freeform 8" id="8"/>
          <p:cNvSpPr/>
          <p:nvPr/>
        </p:nvSpPr>
        <p:spPr>
          <a:xfrm flipH="false" flipV="false" rot="0">
            <a:off x="1028700" y="5143500"/>
            <a:ext cx="5572125" cy="5143500"/>
          </a:xfrm>
          <a:custGeom>
            <a:avLst/>
            <a:gdLst/>
            <a:ahLst/>
            <a:cxnLst/>
            <a:rect r="r" b="b" t="t" l="l"/>
            <a:pathLst>
              <a:path h="5143500" w="5572125">
                <a:moveTo>
                  <a:pt x="0" y="0"/>
                </a:moveTo>
                <a:lnTo>
                  <a:pt x="5572125" y="0"/>
                </a:lnTo>
                <a:lnTo>
                  <a:pt x="5572125" y="5143500"/>
                </a:lnTo>
                <a:lnTo>
                  <a:pt x="0" y="5143500"/>
                </a:lnTo>
                <a:lnTo>
                  <a:pt x="0" y="0"/>
                </a:lnTo>
                <a:close/>
              </a:path>
            </a:pathLst>
          </a:custGeom>
          <a:blipFill>
            <a:blip r:embed="rId9"/>
            <a:stretch>
              <a:fillRect l="0" t="0" r="0" b="0"/>
            </a:stretch>
          </a:blipFill>
        </p:spPr>
      </p:sp>
      <p:sp>
        <p:nvSpPr>
          <p:cNvPr name="Freeform 9" id="9"/>
          <p:cNvSpPr/>
          <p:nvPr/>
        </p:nvSpPr>
        <p:spPr>
          <a:xfrm flipH="false" flipV="false" rot="0">
            <a:off x="9812722" y="5143500"/>
            <a:ext cx="4914900" cy="5143500"/>
          </a:xfrm>
          <a:custGeom>
            <a:avLst/>
            <a:gdLst/>
            <a:ahLst/>
            <a:cxnLst/>
            <a:rect r="r" b="b" t="t" l="l"/>
            <a:pathLst>
              <a:path h="5143500" w="4914900">
                <a:moveTo>
                  <a:pt x="0" y="0"/>
                </a:moveTo>
                <a:lnTo>
                  <a:pt x="4914900" y="0"/>
                </a:lnTo>
                <a:lnTo>
                  <a:pt x="4914900" y="5143500"/>
                </a:lnTo>
                <a:lnTo>
                  <a:pt x="0" y="5143500"/>
                </a:lnTo>
                <a:lnTo>
                  <a:pt x="0" y="0"/>
                </a:lnTo>
                <a:close/>
              </a:path>
            </a:pathLst>
          </a:custGeom>
          <a:blipFill>
            <a:blip r:embed="rId10"/>
            <a:stretch>
              <a:fillRect l="0" t="0" r="0" b="0"/>
            </a:stretch>
          </a:blipFill>
        </p:spPr>
      </p:sp>
      <p:grpSp>
        <p:nvGrpSpPr>
          <p:cNvPr name="Group 10" id="10"/>
          <p:cNvGrpSpPr>
            <a:grpSpLocks noChangeAspect="true"/>
          </p:cNvGrpSpPr>
          <p:nvPr/>
        </p:nvGrpSpPr>
        <p:grpSpPr>
          <a:xfrm rot="0">
            <a:off x="1028700" y="5143500"/>
            <a:ext cx="5575611" cy="5143500"/>
            <a:chOff x="0" y="0"/>
            <a:chExt cx="5575605" cy="5143500"/>
          </a:xfrm>
        </p:grpSpPr>
        <p:sp>
          <p:nvSpPr>
            <p:cNvPr name="Freeform 11" id="11"/>
            <p:cNvSpPr/>
            <p:nvPr/>
          </p:nvSpPr>
          <p:spPr>
            <a:xfrm flipH="false" flipV="false" rot="0">
              <a:off x="0" y="0"/>
              <a:ext cx="5575554" cy="5143500"/>
            </a:xfrm>
            <a:custGeom>
              <a:avLst/>
              <a:gdLst/>
              <a:ahLst/>
              <a:cxnLst/>
              <a:rect r="r" b="b" t="t" l="l"/>
              <a:pathLst>
                <a:path h="5143500" w="5575554">
                  <a:moveTo>
                    <a:pt x="0" y="0"/>
                  </a:moveTo>
                  <a:lnTo>
                    <a:pt x="0" y="5143500"/>
                  </a:lnTo>
                  <a:lnTo>
                    <a:pt x="5575554" y="5143500"/>
                  </a:lnTo>
                  <a:lnTo>
                    <a:pt x="5575554" y="0"/>
                  </a:lnTo>
                  <a:close/>
                </a:path>
              </a:pathLst>
            </a:custGeom>
            <a:solidFill>
              <a:srgbClr val="000000">
                <a:alpha val="0"/>
              </a:srgbClr>
            </a:solidFill>
          </p:spPr>
        </p:sp>
      </p:grpSp>
      <p:grpSp>
        <p:nvGrpSpPr>
          <p:cNvPr name="Group 12" id="12"/>
          <p:cNvGrpSpPr>
            <a:grpSpLocks noChangeAspect="true"/>
          </p:cNvGrpSpPr>
          <p:nvPr/>
        </p:nvGrpSpPr>
        <p:grpSpPr>
          <a:xfrm rot="0">
            <a:off x="574196" y="290132"/>
            <a:ext cx="5495315" cy="1009774"/>
            <a:chOff x="0" y="0"/>
            <a:chExt cx="5495315" cy="1009777"/>
          </a:xfrm>
        </p:grpSpPr>
        <p:sp>
          <p:nvSpPr>
            <p:cNvPr name="Freeform 13" id="13"/>
            <p:cNvSpPr/>
            <p:nvPr/>
          </p:nvSpPr>
          <p:spPr>
            <a:xfrm flipH="false" flipV="false" rot="0">
              <a:off x="373253" y="63500"/>
              <a:ext cx="2138045" cy="882777"/>
            </a:xfrm>
            <a:custGeom>
              <a:avLst/>
              <a:gdLst/>
              <a:ahLst/>
              <a:cxnLst/>
              <a:rect r="r" b="b" t="t" l="l"/>
              <a:pathLst>
                <a:path h="882777" w="2138045">
                  <a:moveTo>
                    <a:pt x="0" y="882777"/>
                  </a:moveTo>
                  <a:lnTo>
                    <a:pt x="2138045" y="882777"/>
                  </a:lnTo>
                  <a:lnTo>
                    <a:pt x="2138045" y="0"/>
                  </a:lnTo>
                  <a:lnTo>
                    <a:pt x="0" y="0"/>
                  </a:lnTo>
                  <a:close/>
                </a:path>
              </a:pathLst>
            </a:custGeom>
            <a:solidFill>
              <a:srgbClr val="000000">
                <a:alpha val="0"/>
              </a:srgbClr>
            </a:solidFill>
          </p:spPr>
        </p:sp>
        <p:sp>
          <p:nvSpPr>
            <p:cNvPr name="Freeform 14" id="14"/>
            <p:cNvSpPr/>
            <p:nvPr/>
          </p:nvSpPr>
          <p:spPr>
            <a:xfrm flipH="false" flipV="false" rot="0">
              <a:off x="63500" y="86868"/>
              <a:ext cx="5368290" cy="859409"/>
            </a:xfrm>
            <a:custGeom>
              <a:avLst/>
              <a:gdLst/>
              <a:ahLst/>
              <a:cxnLst/>
              <a:rect r="r" b="b" t="t" l="l"/>
              <a:pathLst>
                <a:path h="859409" w="5368290">
                  <a:moveTo>
                    <a:pt x="0" y="859409"/>
                  </a:moveTo>
                  <a:lnTo>
                    <a:pt x="5368290" y="859409"/>
                  </a:lnTo>
                  <a:lnTo>
                    <a:pt x="5368290" y="0"/>
                  </a:lnTo>
                  <a:lnTo>
                    <a:pt x="0" y="0"/>
                  </a:lnTo>
                  <a:close/>
                </a:path>
              </a:pathLst>
            </a:custGeom>
            <a:solidFill>
              <a:srgbClr val="000000">
                <a:alpha val="0"/>
              </a:srgbClr>
            </a:solidFill>
          </p:spPr>
        </p:sp>
        <p:sp>
          <p:nvSpPr>
            <p:cNvPr name="Freeform 15" id="15"/>
            <p:cNvSpPr/>
            <p:nvPr/>
          </p:nvSpPr>
          <p:spPr>
            <a:xfrm flipH="false" flipV="false" rot="0">
              <a:off x="2417064" y="97790"/>
              <a:ext cx="2737866" cy="848487"/>
            </a:xfrm>
            <a:custGeom>
              <a:avLst/>
              <a:gdLst/>
              <a:ahLst/>
              <a:cxnLst/>
              <a:rect r="r" b="b" t="t" l="l"/>
              <a:pathLst>
                <a:path h="848487" w="2737866">
                  <a:moveTo>
                    <a:pt x="0" y="848487"/>
                  </a:moveTo>
                  <a:lnTo>
                    <a:pt x="2737866" y="848487"/>
                  </a:lnTo>
                  <a:lnTo>
                    <a:pt x="2737866" y="0"/>
                  </a:lnTo>
                  <a:lnTo>
                    <a:pt x="0" y="0"/>
                  </a:lnTo>
                  <a:close/>
                </a:path>
              </a:pathLst>
            </a:custGeom>
            <a:solidFill>
              <a:srgbClr val="000000">
                <a:alpha val="0"/>
              </a:srgbClr>
            </a:solidFill>
          </p:spPr>
        </p:sp>
      </p:grpSp>
      <p:grpSp>
        <p:nvGrpSpPr>
          <p:cNvPr name="Group 16" id="16"/>
          <p:cNvGrpSpPr>
            <a:grpSpLocks noChangeAspect="true"/>
          </p:cNvGrpSpPr>
          <p:nvPr/>
        </p:nvGrpSpPr>
        <p:grpSpPr>
          <a:xfrm rot="0">
            <a:off x="7307685" y="5079997"/>
            <a:ext cx="11043818" cy="5270497"/>
            <a:chOff x="0" y="0"/>
            <a:chExt cx="11043818" cy="5270500"/>
          </a:xfrm>
        </p:grpSpPr>
        <p:sp>
          <p:nvSpPr>
            <p:cNvPr name="Freeform 17" id="17"/>
            <p:cNvSpPr/>
            <p:nvPr/>
          </p:nvSpPr>
          <p:spPr>
            <a:xfrm flipH="false" flipV="false" rot="0">
              <a:off x="2505075" y="63500"/>
              <a:ext cx="4911979" cy="5143500"/>
            </a:xfrm>
            <a:custGeom>
              <a:avLst/>
              <a:gdLst/>
              <a:ahLst/>
              <a:cxnLst/>
              <a:rect r="r" b="b" t="t" l="l"/>
              <a:pathLst>
                <a:path h="5143500" w="4911979">
                  <a:moveTo>
                    <a:pt x="0" y="0"/>
                  </a:moveTo>
                  <a:lnTo>
                    <a:pt x="0" y="5143500"/>
                  </a:lnTo>
                  <a:lnTo>
                    <a:pt x="4911979" y="5143500"/>
                  </a:lnTo>
                  <a:lnTo>
                    <a:pt x="4911979" y="0"/>
                  </a:lnTo>
                  <a:close/>
                </a:path>
              </a:pathLst>
            </a:custGeom>
            <a:solidFill>
              <a:srgbClr val="000000">
                <a:alpha val="0"/>
              </a:srgbClr>
            </a:solidFill>
          </p:spPr>
        </p:sp>
        <p:sp>
          <p:nvSpPr>
            <p:cNvPr name="Freeform 18" id="18"/>
            <p:cNvSpPr/>
            <p:nvPr/>
          </p:nvSpPr>
          <p:spPr>
            <a:xfrm flipH="false" flipV="false" rot="0">
              <a:off x="5938266" y="490474"/>
              <a:ext cx="5042028" cy="4716526"/>
            </a:xfrm>
            <a:custGeom>
              <a:avLst/>
              <a:gdLst/>
              <a:ahLst/>
              <a:cxnLst/>
              <a:rect r="r" b="b" t="t" l="l"/>
              <a:pathLst>
                <a:path h="4716526" w="5042028">
                  <a:moveTo>
                    <a:pt x="0" y="0"/>
                  </a:moveTo>
                  <a:lnTo>
                    <a:pt x="0" y="4716526"/>
                  </a:lnTo>
                  <a:lnTo>
                    <a:pt x="5042027" y="4716526"/>
                  </a:lnTo>
                  <a:lnTo>
                    <a:pt x="5042027" y="0"/>
                  </a:lnTo>
                  <a:close/>
                </a:path>
              </a:pathLst>
            </a:custGeom>
            <a:solidFill>
              <a:srgbClr val="000000">
                <a:alpha val="0"/>
              </a:srgbClr>
            </a:solidFill>
          </p:spPr>
        </p:sp>
        <p:sp>
          <p:nvSpPr>
            <p:cNvPr name="Freeform 19" id="19"/>
            <p:cNvSpPr/>
            <p:nvPr/>
          </p:nvSpPr>
          <p:spPr>
            <a:xfrm flipH="false" flipV="false" rot="0">
              <a:off x="63500" y="2173859"/>
              <a:ext cx="5345049" cy="3033141"/>
            </a:xfrm>
            <a:custGeom>
              <a:avLst/>
              <a:gdLst/>
              <a:ahLst/>
              <a:cxnLst/>
              <a:rect r="r" b="b" t="t" l="l"/>
              <a:pathLst>
                <a:path h="3033141" w="5345049">
                  <a:moveTo>
                    <a:pt x="0" y="0"/>
                  </a:moveTo>
                  <a:lnTo>
                    <a:pt x="0" y="3033141"/>
                  </a:lnTo>
                  <a:lnTo>
                    <a:pt x="5345049" y="3033141"/>
                  </a:lnTo>
                  <a:lnTo>
                    <a:pt x="5345049" y="0"/>
                  </a:lnTo>
                  <a:close/>
                </a:path>
              </a:pathLst>
            </a:custGeom>
            <a:solidFill>
              <a:srgbClr val="000000">
                <a:alpha val="0"/>
              </a:srgbClr>
            </a:solidFill>
          </p:spPr>
        </p:sp>
      </p:grpSp>
      <p:grpSp>
        <p:nvGrpSpPr>
          <p:cNvPr name="Group 20" id="20"/>
          <p:cNvGrpSpPr>
            <a:grpSpLocks noChangeAspect="true"/>
          </p:cNvGrpSpPr>
          <p:nvPr/>
        </p:nvGrpSpPr>
        <p:grpSpPr>
          <a:xfrm rot="0">
            <a:off x="14319742" y="0"/>
            <a:ext cx="3968258" cy="3772595"/>
            <a:chOff x="0" y="0"/>
            <a:chExt cx="3968255" cy="3772586"/>
          </a:xfrm>
        </p:grpSpPr>
        <p:sp>
          <p:nvSpPr>
            <p:cNvPr name="Freeform 21" id="21"/>
            <p:cNvSpPr/>
            <p:nvPr/>
          </p:nvSpPr>
          <p:spPr>
            <a:xfrm flipH="false" flipV="false" rot="0">
              <a:off x="0" y="0"/>
              <a:ext cx="3968242" cy="3772535"/>
            </a:xfrm>
            <a:custGeom>
              <a:avLst/>
              <a:gdLst/>
              <a:ahLst/>
              <a:cxnLst/>
              <a:rect r="r" b="b" t="t" l="l"/>
              <a:pathLst>
                <a:path h="3772535" w="3968242">
                  <a:moveTo>
                    <a:pt x="0" y="0"/>
                  </a:moveTo>
                  <a:lnTo>
                    <a:pt x="0" y="3772535"/>
                  </a:lnTo>
                  <a:lnTo>
                    <a:pt x="3968242" y="3772535"/>
                  </a:lnTo>
                  <a:lnTo>
                    <a:pt x="3968242" y="0"/>
                  </a:lnTo>
                  <a:close/>
                </a:path>
              </a:pathLst>
            </a:custGeom>
            <a:solidFill>
              <a:srgbClr val="000000">
                <a:alpha val="0"/>
              </a:srgbClr>
            </a:solidFill>
          </p:spPr>
        </p:sp>
      </p:grpSp>
      <p:sp>
        <p:nvSpPr>
          <p:cNvPr name="TextBox 22" id="22"/>
          <p:cNvSpPr txBox="true"/>
          <p:nvPr/>
        </p:nvSpPr>
        <p:spPr>
          <a:xfrm rot="0">
            <a:off x="1028700" y="1435522"/>
            <a:ext cx="16555174" cy="2901782"/>
          </a:xfrm>
          <a:prstGeom prst="rect">
            <a:avLst/>
          </a:prstGeom>
        </p:spPr>
        <p:txBody>
          <a:bodyPr anchor="t" rtlCol="false" tIns="0" lIns="0" bIns="0" rIns="0">
            <a:spAutoFit/>
          </a:bodyPr>
          <a:lstStyle/>
          <a:p>
            <a:pPr algn="l">
              <a:lnSpc>
                <a:spcPts val="9240"/>
              </a:lnSpc>
            </a:pPr>
            <a:r>
              <a:rPr lang="en-US" b="true" sz="6600">
                <a:solidFill>
                  <a:srgbClr val="8C52FF"/>
                </a:solidFill>
                <a:latin typeface="Poppins Semi-Bold"/>
                <a:ea typeface="Poppins Semi-Bold"/>
                <a:cs typeface="Poppins Semi-Bold"/>
                <a:sym typeface="Poppins Semi-Bold"/>
              </a:rPr>
              <a:t>4.PELATIHAN FUNGSIONAL</a:t>
            </a:r>
          </a:p>
          <a:p>
            <a:pPr algn="l">
              <a:lnSpc>
                <a:spcPts val="4063"/>
              </a:lnSpc>
            </a:pPr>
            <a:r>
              <a:rPr lang="en-US" sz="1899">
                <a:solidFill>
                  <a:srgbClr val="000000"/>
                </a:solidFill>
                <a:latin typeface="Open Sans"/>
                <a:ea typeface="Open Sans"/>
                <a:cs typeface="Open Sans"/>
                <a:sym typeface="Open Sans"/>
              </a:rPr>
              <a:t>Pelatihan yang dirancang untuk meningkatkan kompetensi dan profesionalisme sesuai dengan jenjang jabatan </a:t>
            </a:r>
            <a:r>
              <a:rPr lang="en-US" b="true" sz="1899" i="true">
                <a:solidFill>
                  <a:srgbClr val="000000"/>
                </a:solidFill>
                <a:latin typeface="Open Sans Bold Italics"/>
                <a:ea typeface="Open Sans Bold Italics"/>
                <a:cs typeface="Open Sans Bold Italics"/>
                <a:sym typeface="Open Sans Bold Italics"/>
              </a:rPr>
              <a:t>Contohnya : Pelatihan fungsional penguatan wi Pengangkatan pertama, pelatihan Khusus analis Kebijakan, Pelatihan PBJ, Pelatihan</a:t>
            </a:r>
          </a:p>
          <a:p>
            <a:pPr algn="l">
              <a:lnSpc>
                <a:spcPts val="1185"/>
              </a:lnSpc>
            </a:pPr>
            <a:r>
              <a:rPr lang="en-US" b="true" sz="1899" i="true">
                <a:solidFill>
                  <a:srgbClr val="000000"/>
                </a:solidFill>
                <a:latin typeface="Open Sans Bold Italics"/>
                <a:ea typeface="Open Sans Bold Italics"/>
                <a:cs typeface="Open Sans Bold Italics"/>
                <a:sym typeface="Open Sans Bold Italics"/>
              </a:rPr>
              <a:t>pembentukan JF PPBJ, Pelatihan penjenjangan PPBJ Pertama, Pelatihan penjenjangan JF PPBJ Muda</a:t>
            </a:r>
          </a:p>
        </p:txBody>
      </p:sp>
      <p:sp>
        <p:nvSpPr>
          <p:cNvPr name="TextBox 23" id="23"/>
          <p:cNvSpPr txBox="true"/>
          <p:nvPr/>
        </p:nvSpPr>
        <p:spPr>
          <a:xfrm rot="0">
            <a:off x="17901285" y="9900380"/>
            <a:ext cx="325355" cy="384762"/>
          </a:xfrm>
          <a:prstGeom prst="rect">
            <a:avLst/>
          </a:prstGeom>
        </p:spPr>
        <p:txBody>
          <a:bodyPr anchor="t" rtlCol="false" tIns="0" lIns="0" bIns="0" rIns="0">
            <a:spAutoFit/>
          </a:bodyPr>
          <a:lstStyle/>
          <a:p>
            <a:pPr algn="l">
              <a:lnSpc>
                <a:spcPts val="3080"/>
              </a:lnSpc>
            </a:pPr>
            <a:r>
              <a:rPr lang="en-US" b="true" sz="2200">
                <a:solidFill>
                  <a:srgbClr val="000000"/>
                </a:solidFill>
                <a:latin typeface="Open Sans Bold"/>
                <a:ea typeface="Open Sans Bold"/>
                <a:cs typeface="Open Sans Bold"/>
                <a:sym typeface="Open Sans Bold"/>
              </a:rPr>
              <a:t>12</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19742" y="0"/>
            <a:ext cx="3968258" cy="3774376"/>
          </a:xfrm>
          <a:custGeom>
            <a:avLst/>
            <a:gdLst/>
            <a:ahLst/>
            <a:cxnLst/>
            <a:rect r="r" b="b" t="t" l="l"/>
            <a:pathLst>
              <a:path h="3774376" w="3968258">
                <a:moveTo>
                  <a:pt x="0" y="0"/>
                </a:moveTo>
                <a:lnTo>
                  <a:pt x="3968258" y="0"/>
                </a:lnTo>
                <a:lnTo>
                  <a:pt x="3968258" y="3774377"/>
                </a:lnTo>
                <a:lnTo>
                  <a:pt x="0" y="3774377"/>
                </a:lnTo>
                <a:lnTo>
                  <a:pt x="0" y="0"/>
                </a:lnTo>
                <a:close/>
              </a:path>
            </a:pathLst>
          </a:custGeom>
          <a:blipFill>
            <a:blip r:embed="rId2"/>
            <a:stretch>
              <a:fillRect l="-6" t="0" r="0" b="-55"/>
            </a:stretch>
          </a:blipFill>
        </p:spPr>
      </p:sp>
      <p:sp>
        <p:nvSpPr>
          <p:cNvPr name="Freeform 3" id="3"/>
          <p:cNvSpPr/>
          <p:nvPr/>
        </p:nvSpPr>
        <p:spPr>
          <a:xfrm flipH="false" flipV="false" rot="0">
            <a:off x="13245989" y="5570420"/>
            <a:ext cx="5042011" cy="4716580"/>
          </a:xfrm>
          <a:custGeom>
            <a:avLst/>
            <a:gdLst/>
            <a:ahLst/>
            <a:cxnLst/>
            <a:rect r="r" b="b" t="t" l="l"/>
            <a:pathLst>
              <a:path h="4716580" w="5042011">
                <a:moveTo>
                  <a:pt x="0" y="0"/>
                </a:moveTo>
                <a:lnTo>
                  <a:pt x="5042011" y="0"/>
                </a:lnTo>
                <a:lnTo>
                  <a:pt x="5042011" y="4716580"/>
                </a:lnTo>
                <a:lnTo>
                  <a:pt x="0" y="4716580"/>
                </a:lnTo>
                <a:lnTo>
                  <a:pt x="0" y="0"/>
                </a:lnTo>
                <a:close/>
              </a:path>
            </a:pathLst>
          </a:custGeom>
          <a:blipFill>
            <a:blip r:embed="rId3"/>
            <a:stretch>
              <a:fillRect l="0" t="0" r="-130662" b="-74482"/>
            </a:stretch>
          </a:blipFill>
        </p:spPr>
      </p:sp>
      <p:sp>
        <p:nvSpPr>
          <p:cNvPr name="Freeform 4" id="4"/>
          <p:cNvSpPr/>
          <p:nvPr/>
        </p:nvSpPr>
        <p:spPr>
          <a:xfrm flipH="false" flipV="false" rot="0">
            <a:off x="7371178" y="7253849"/>
            <a:ext cx="5343525" cy="3033151"/>
          </a:xfrm>
          <a:custGeom>
            <a:avLst/>
            <a:gdLst/>
            <a:ahLst/>
            <a:cxnLst/>
            <a:rect r="r" b="b" t="t" l="l"/>
            <a:pathLst>
              <a:path h="3033151" w="5343525">
                <a:moveTo>
                  <a:pt x="0" y="0"/>
                </a:moveTo>
                <a:lnTo>
                  <a:pt x="5343525" y="0"/>
                </a:lnTo>
                <a:lnTo>
                  <a:pt x="5343525" y="3033151"/>
                </a:lnTo>
                <a:lnTo>
                  <a:pt x="0" y="3033151"/>
                </a:lnTo>
                <a:lnTo>
                  <a:pt x="0" y="0"/>
                </a:lnTo>
                <a:close/>
              </a:path>
            </a:pathLst>
          </a:custGeom>
          <a:blipFill>
            <a:blip r:embed="rId4"/>
            <a:stretch>
              <a:fillRect l="0" t="0" r="0" b="-92186"/>
            </a:stretch>
          </a:blipFill>
        </p:spPr>
      </p:sp>
      <p:sp>
        <p:nvSpPr>
          <p:cNvPr name="Freeform 5" id="5"/>
          <p:cNvSpPr/>
          <p:nvPr/>
        </p:nvSpPr>
        <p:spPr>
          <a:xfrm flipH="false" flipV="false" rot="0">
            <a:off x="637689" y="376980"/>
            <a:ext cx="5368090" cy="859431"/>
          </a:xfrm>
          <a:custGeom>
            <a:avLst/>
            <a:gdLst/>
            <a:ahLst/>
            <a:cxnLst/>
            <a:rect r="r" b="b" t="t" l="l"/>
            <a:pathLst>
              <a:path h="859431" w="5368090">
                <a:moveTo>
                  <a:pt x="0" y="0"/>
                </a:moveTo>
                <a:lnTo>
                  <a:pt x="5368090" y="0"/>
                </a:lnTo>
                <a:lnTo>
                  <a:pt x="5368090" y="859432"/>
                </a:lnTo>
                <a:lnTo>
                  <a:pt x="0" y="8594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2991221" y="387944"/>
            <a:ext cx="2733446" cy="851402"/>
          </a:xfrm>
          <a:custGeom>
            <a:avLst/>
            <a:gdLst/>
            <a:ahLst/>
            <a:cxnLst/>
            <a:rect r="r" b="b" t="t" l="l"/>
            <a:pathLst>
              <a:path h="851402" w="2733446">
                <a:moveTo>
                  <a:pt x="0" y="0"/>
                </a:moveTo>
                <a:lnTo>
                  <a:pt x="2733447" y="0"/>
                </a:lnTo>
                <a:lnTo>
                  <a:pt x="2733447" y="851401"/>
                </a:lnTo>
                <a:lnTo>
                  <a:pt x="0" y="851401"/>
                </a:lnTo>
                <a:lnTo>
                  <a:pt x="0" y="0"/>
                </a:lnTo>
                <a:close/>
              </a:path>
            </a:pathLst>
          </a:custGeom>
          <a:blipFill>
            <a:blip r:embed="rId7"/>
            <a:stretch>
              <a:fillRect l="-168718" t="0" r="-47675" b="0"/>
            </a:stretch>
          </a:blipFill>
        </p:spPr>
      </p:sp>
      <p:sp>
        <p:nvSpPr>
          <p:cNvPr name="Freeform 7" id="7"/>
          <p:cNvSpPr/>
          <p:nvPr/>
        </p:nvSpPr>
        <p:spPr>
          <a:xfrm flipH="false" flipV="false" rot="0">
            <a:off x="947452" y="353635"/>
            <a:ext cx="2150907" cy="896217"/>
          </a:xfrm>
          <a:custGeom>
            <a:avLst/>
            <a:gdLst/>
            <a:ahLst/>
            <a:cxnLst/>
            <a:rect r="r" b="b" t="t" l="l"/>
            <a:pathLst>
              <a:path h="896217" w="2150907">
                <a:moveTo>
                  <a:pt x="0" y="0"/>
                </a:moveTo>
                <a:lnTo>
                  <a:pt x="2150907" y="0"/>
                </a:lnTo>
                <a:lnTo>
                  <a:pt x="2150907" y="896216"/>
                </a:lnTo>
                <a:lnTo>
                  <a:pt x="0" y="896216"/>
                </a:lnTo>
                <a:lnTo>
                  <a:pt x="0" y="0"/>
                </a:lnTo>
                <a:close/>
              </a:path>
            </a:pathLst>
          </a:custGeom>
          <a:blipFill>
            <a:blip r:embed="rId8"/>
            <a:stretch>
              <a:fillRect l="-7172" t="0" r="-1161" b="0"/>
            </a:stretch>
          </a:blipFill>
        </p:spPr>
      </p:sp>
      <p:sp>
        <p:nvSpPr>
          <p:cNvPr name="Freeform 8" id="8"/>
          <p:cNvSpPr/>
          <p:nvPr/>
        </p:nvSpPr>
        <p:spPr>
          <a:xfrm flipH="false" flipV="false" rot="0">
            <a:off x="2140925" y="4921482"/>
            <a:ext cx="5410200" cy="5362575"/>
          </a:xfrm>
          <a:custGeom>
            <a:avLst/>
            <a:gdLst/>
            <a:ahLst/>
            <a:cxnLst/>
            <a:rect r="r" b="b" t="t" l="l"/>
            <a:pathLst>
              <a:path h="5362575" w="5410200">
                <a:moveTo>
                  <a:pt x="0" y="0"/>
                </a:moveTo>
                <a:lnTo>
                  <a:pt x="5410200" y="0"/>
                </a:lnTo>
                <a:lnTo>
                  <a:pt x="5410200" y="5362575"/>
                </a:lnTo>
                <a:lnTo>
                  <a:pt x="0" y="5362575"/>
                </a:lnTo>
                <a:lnTo>
                  <a:pt x="0" y="0"/>
                </a:lnTo>
                <a:close/>
              </a:path>
            </a:pathLst>
          </a:custGeom>
          <a:blipFill>
            <a:blip r:embed="rId9"/>
            <a:stretch>
              <a:fillRect l="0" t="0" r="0" b="0"/>
            </a:stretch>
          </a:blipFill>
        </p:spPr>
      </p:sp>
      <p:sp>
        <p:nvSpPr>
          <p:cNvPr name="Freeform 9" id="9"/>
          <p:cNvSpPr/>
          <p:nvPr/>
        </p:nvSpPr>
        <p:spPr>
          <a:xfrm flipH="false" flipV="false" rot="0">
            <a:off x="9704603" y="4921482"/>
            <a:ext cx="6819900" cy="5362575"/>
          </a:xfrm>
          <a:custGeom>
            <a:avLst/>
            <a:gdLst/>
            <a:ahLst/>
            <a:cxnLst/>
            <a:rect r="r" b="b" t="t" l="l"/>
            <a:pathLst>
              <a:path h="5362575" w="6819900">
                <a:moveTo>
                  <a:pt x="0" y="0"/>
                </a:moveTo>
                <a:lnTo>
                  <a:pt x="6819900" y="0"/>
                </a:lnTo>
                <a:lnTo>
                  <a:pt x="6819900" y="5362575"/>
                </a:lnTo>
                <a:lnTo>
                  <a:pt x="0" y="5362575"/>
                </a:lnTo>
                <a:lnTo>
                  <a:pt x="0" y="0"/>
                </a:lnTo>
                <a:close/>
              </a:path>
            </a:pathLst>
          </a:custGeom>
          <a:blipFill>
            <a:blip r:embed="rId10"/>
            <a:stretch>
              <a:fillRect l="0" t="0" r="0" b="0"/>
            </a:stretch>
          </a:blipFill>
        </p:spPr>
      </p:sp>
      <p:grpSp>
        <p:nvGrpSpPr>
          <p:cNvPr name="Group 10" id="10"/>
          <p:cNvGrpSpPr>
            <a:grpSpLocks noChangeAspect="true"/>
          </p:cNvGrpSpPr>
          <p:nvPr/>
        </p:nvGrpSpPr>
        <p:grpSpPr>
          <a:xfrm rot="0">
            <a:off x="574196" y="290132"/>
            <a:ext cx="5495315" cy="1009774"/>
            <a:chOff x="0" y="0"/>
            <a:chExt cx="5495315" cy="1009777"/>
          </a:xfrm>
        </p:grpSpPr>
        <p:sp>
          <p:nvSpPr>
            <p:cNvPr name="Freeform 11" id="11"/>
            <p:cNvSpPr/>
            <p:nvPr/>
          </p:nvSpPr>
          <p:spPr>
            <a:xfrm flipH="false" flipV="false" rot="0">
              <a:off x="373253" y="63500"/>
              <a:ext cx="2138045" cy="882777"/>
            </a:xfrm>
            <a:custGeom>
              <a:avLst/>
              <a:gdLst/>
              <a:ahLst/>
              <a:cxnLst/>
              <a:rect r="r" b="b" t="t" l="l"/>
              <a:pathLst>
                <a:path h="882777" w="2138045">
                  <a:moveTo>
                    <a:pt x="0" y="882777"/>
                  </a:moveTo>
                  <a:lnTo>
                    <a:pt x="2138045" y="882777"/>
                  </a:lnTo>
                  <a:lnTo>
                    <a:pt x="2138045" y="0"/>
                  </a:lnTo>
                  <a:lnTo>
                    <a:pt x="0" y="0"/>
                  </a:lnTo>
                  <a:close/>
                </a:path>
              </a:pathLst>
            </a:custGeom>
            <a:solidFill>
              <a:srgbClr val="000000">
                <a:alpha val="0"/>
              </a:srgbClr>
            </a:solidFill>
          </p:spPr>
        </p:sp>
        <p:sp>
          <p:nvSpPr>
            <p:cNvPr name="Freeform 12" id="12"/>
            <p:cNvSpPr/>
            <p:nvPr/>
          </p:nvSpPr>
          <p:spPr>
            <a:xfrm flipH="false" flipV="false" rot="0">
              <a:off x="63500" y="86868"/>
              <a:ext cx="5368290" cy="859409"/>
            </a:xfrm>
            <a:custGeom>
              <a:avLst/>
              <a:gdLst/>
              <a:ahLst/>
              <a:cxnLst/>
              <a:rect r="r" b="b" t="t" l="l"/>
              <a:pathLst>
                <a:path h="859409" w="5368290">
                  <a:moveTo>
                    <a:pt x="0" y="859409"/>
                  </a:moveTo>
                  <a:lnTo>
                    <a:pt x="5368290" y="859409"/>
                  </a:lnTo>
                  <a:lnTo>
                    <a:pt x="5368290" y="0"/>
                  </a:lnTo>
                  <a:lnTo>
                    <a:pt x="0" y="0"/>
                  </a:lnTo>
                  <a:close/>
                </a:path>
              </a:pathLst>
            </a:custGeom>
            <a:solidFill>
              <a:srgbClr val="000000">
                <a:alpha val="0"/>
              </a:srgbClr>
            </a:solidFill>
          </p:spPr>
        </p:sp>
        <p:sp>
          <p:nvSpPr>
            <p:cNvPr name="Freeform 13" id="13"/>
            <p:cNvSpPr/>
            <p:nvPr/>
          </p:nvSpPr>
          <p:spPr>
            <a:xfrm flipH="false" flipV="false" rot="0">
              <a:off x="2417064" y="97790"/>
              <a:ext cx="2737866" cy="848487"/>
            </a:xfrm>
            <a:custGeom>
              <a:avLst/>
              <a:gdLst/>
              <a:ahLst/>
              <a:cxnLst/>
              <a:rect r="r" b="b" t="t" l="l"/>
              <a:pathLst>
                <a:path h="848487" w="2737866">
                  <a:moveTo>
                    <a:pt x="0" y="848487"/>
                  </a:moveTo>
                  <a:lnTo>
                    <a:pt x="2737866" y="848487"/>
                  </a:lnTo>
                  <a:lnTo>
                    <a:pt x="2737866" y="0"/>
                  </a:lnTo>
                  <a:lnTo>
                    <a:pt x="0" y="0"/>
                  </a:lnTo>
                  <a:close/>
                </a:path>
              </a:pathLst>
            </a:custGeom>
            <a:solidFill>
              <a:srgbClr val="000000">
                <a:alpha val="0"/>
              </a:srgbClr>
            </a:solidFill>
          </p:spPr>
        </p:sp>
      </p:grpSp>
      <p:grpSp>
        <p:nvGrpSpPr>
          <p:cNvPr name="Group 14" id="14"/>
          <p:cNvGrpSpPr>
            <a:grpSpLocks noChangeAspect="true"/>
          </p:cNvGrpSpPr>
          <p:nvPr/>
        </p:nvGrpSpPr>
        <p:grpSpPr>
          <a:xfrm rot="0">
            <a:off x="2077422" y="4857979"/>
            <a:ext cx="16274072" cy="5492525"/>
            <a:chOff x="0" y="0"/>
            <a:chExt cx="16274072" cy="5492521"/>
          </a:xfrm>
        </p:grpSpPr>
        <p:sp>
          <p:nvSpPr>
            <p:cNvPr name="Freeform 15" id="15"/>
            <p:cNvSpPr/>
            <p:nvPr/>
          </p:nvSpPr>
          <p:spPr>
            <a:xfrm flipH="false" flipV="false" rot="0">
              <a:off x="63500" y="63500"/>
              <a:ext cx="5412867" cy="5365496"/>
            </a:xfrm>
            <a:custGeom>
              <a:avLst/>
              <a:gdLst/>
              <a:ahLst/>
              <a:cxnLst/>
              <a:rect r="r" b="b" t="t" l="l"/>
              <a:pathLst>
                <a:path h="5365496" w="5412867">
                  <a:moveTo>
                    <a:pt x="0" y="0"/>
                  </a:moveTo>
                  <a:lnTo>
                    <a:pt x="0" y="5365496"/>
                  </a:lnTo>
                  <a:lnTo>
                    <a:pt x="5412867" y="5365496"/>
                  </a:lnTo>
                  <a:lnTo>
                    <a:pt x="5412867" y="0"/>
                  </a:lnTo>
                  <a:close/>
                </a:path>
              </a:pathLst>
            </a:custGeom>
            <a:solidFill>
              <a:srgbClr val="000000">
                <a:alpha val="0"/>
              </a:srgbClr>
            </a:solidFill>
          </p:spPr>
        </p:sp>
        <p:sp>
          <p:nvSpPr>
            <p:cNvPr name="Freeform 16" id="16"/>
            <p:cNvSpPr/>
            <p:nvPr/>
          </p:nvSpPr>
          <p:spPr>
            <a:xfrm flipH="false" flipV="false" rot="0">
              <a:off x="7627239" y="63500"/>
              <a:ext cx="6824091" cy="5365496"/>
            </a:xfrm>
            <a:custGeom>
              <a:avLst/>
              <a:gdLst/>
              <a:ahLst/>
              <a:cxnLst/>
              <a:rect r="r" b="b" t="t" l="l"/>
              <a:pathLst>
                <a:path h="5365496" w="6824091">
                  <a:moveTo>
                    <a:pt x="0" y="0"/>
                  </a:moveTo>
                  <a:lnTo>
                    <a:pt x="0" y="5365496"/>
                  </a:lnTo>
                  <a:lnTo>
                    <a:pt x="6824091" y="5365496"/>
                  </a:lnTo>
                  <a:lnTo>
                    <a:pt x="6824091" y="0"/>
                  </a:lnTo>
                  <a:close/>
                </a:path>
              </a:pathLst>
            </a:custGeom>
            <a:solidFill>
              <a:srgbClr val="000000">
                <a:alpha val="0"/>
              </a:srgbClr>
            </a:solidFill>
          </p:spPr>
        </p:sp>
        <p:sp>
          <p:nvSpPr>
            <p:cNvPr name="Freeform 17" id="17"/>
            <p:cNvSpPr/>
            <p:nvPr/>
          </p:nvSpPr>
          <p:spPr>
            <a:xfrm flipH="false" flipV="false" rot="0">
              <a:off x="11168507" y="712470"/>
              <a:ext cx="5042026" cy="4716526"/>
            </a:xfrm>
            <a:custGeom>
              <a:avLst/>
              <a:gdLst/>
              <a:ahLst/>
              <a:cxnLst/>
              <a:rect r="r" b="b" t="t" l="l"/>
              <a:pathLst>
                <a:path h="4716526" w="5042026">
                  <a:moveTo>
                    <a:pt x="0" y="0"/>
                  </a:moveTo>
                  <a:lnTo>
                    <a:pt x="0" y="4716526"/>
                  </a:lnTo>
                  <a:lnTo>
                    <a:pt x="5042026" y="4716526"/>
                  </a:lnTo>
                  <a:lnTo>
                    <a:pt x="5042026" y="0"/>
                  </a:lnTo>
                  <a:close/>
                </a:path>
              </a:pathLst>
            </a:custGeom>
            <a:solidFill>
              <a:srgbClr val="000000">
                <a:alpha val="0"/>
              </a:srgbClr>
            </a:solidFill>
          </p:spPr>
        </p:sp>
        <p:sp>
          <p:nvSpPr>
            <p:cNvPr name="Freeform 18" id="18"/>
            <p:cNvSpPr/>
            <p:nvPr/>
          </p:nvSpPr>
          <p:spPr>
            <a:xfrm flipH="false" flipV="false" rot="0">
              <a:off x="5293741" y="2395855"/>
              <a:ext cx="5345049" cy="3033141"/>
            </a:xfrm>
            <a:custGeom>
              <a:avLst/>
              <a:gdLst/>
              <a:ahLst/>
              <a:cxnLst/>
              <a:rect r="r" b="b" t="t" l="l"/>
              <a:pathLst>
                <a:path h="3033141" w="5345049">
                  <a:moveTo>
                    <a:pt x="0" y="0"/>
                  </a:moveTo>
                  <a:lnTo>
                    <a:pt x="0" y="3033141"/>
                  </a:lnTo>
                  <a:lnTo>
                    <a:pt x="5345049" y="3033141"/>
                  </a:lnTo>
                  <a:lnTo>
                    <a:pt x="5345049" y="0"/>
                  </a:lnTo>
                  <a:close/>
                </a:path>
              </a:pathLst>
            </a:custGeom>
            <a:solidFill>
              <a:srgbClr val="000000">
                <a:alpha val="0"/>
              </a:srgbClr>
            </a:solidFill>
          </p:spPr>
        </p:sp>
      </p:grpSp>
      <p:grpSp>
        <p:nvGrpSpPr>
          <p:cNvPr name="Group 19" id="19"/>
          <p:cNvGrpSpPr>
            <a:grpSpLocks noChangeAspect="true"/>
          </p:cNvGrpSpPr>
          <p:nvPr/>
        </p:nvGrpSpPr>
        <p:grpSpPr>
          <a:xfrm rot="0">
            <a:off x="14319742" y="0"/>
            <a:ext cx="3968258" cy="3772595"/>
            <a:chOff x="0" y="0"/>
            <a:chExt cx="3968255" cy="3772586"/>
          </a:xfrm>
        </p:grpSpPr>
        <p:sp>
          <p:nvSpPr>
            <p:cNvPr name="Freeform 20" id="20"/>
            <p:cNvSpPr/>
            <p:nvPr/>
          </p:nvSpPr>
          <p:spPr>
            <a:xfrm flipH="false" flipV="false" rot="0">
              <a:off x="0" y="0"/>
              <a:ext cx="3968242" cy="3772535"/>
            </a:xfrm>
            <a:custGeom>
              <a:avLst/>
              <a:gdLst/>
              <a:ahLst/>
              <a:cxnLst/>
              <a:rect r="r" b="b" t="t" l="l"/>
              <a:pathLst>
                <a:path h="3772535" w="3968242">
                  <a:moveTo>
                    <a:pt x="0" y="0"/>
                  </a:moveTo>
                  <a:lnTo>
                    <a:pt x="0" y="3772535"/>
                  </a:lnTo>
                  <a:lnTo>
                    <a:pt x="3968242" y="3772535"/>
                  </a:lnTo>
                  <a:lnTo>
                    <a:pt x="3968242" y="0"/>
                  </a:lnTo>
                  <a:close/>
                </a:path>
              </a:pathLst>
            </a:custGeom>
            <a:solidFill>
              <a:srgbClr val="000000">
                <a:alpha val="0"/>
              </a:srgbClr>
            </a:solidFill>
          </p:spPr>
        </p:sp>
      </p:grpSp>
      <p:sp>
        <p:nvSpPr>
          <p:cNvPr name="TextBox 21" id="21"/>
          <p:cNvSpPr txBox="true"/>
          <p:nvPr/>
        </p:nvSpPr>
        <p:spPr>
          <a:xfrm rot="0">
            <a:off x="1028700" y="1435522"/>
            <a:ext cx="16555269" cy="3111332"/>
          </a:xfrm>
          <a:prstGeom prst="rect">
            <a:avLst/>
          </a:prstGeom>
        </p:spPr>
        <p:txBody>
          <a:bodyPr anchor="t" rtlCol="false" tIns="0" lIns="0" bIns="0" rIns="0">
            <a:spAutoFit/>
          </a:bodyPr>
          <a:lstStyle/>
          <a:p>
            <a:pPr algn="l">
              <a:lnSpc>
                <a:spcPts val="9240"/>
              </a:lnSpc>
            </a:pPr>
            <a:r>
              <a:rPr lang="en-US" b="true" sz="6600">
                <a:solidFill>
                  <a:srgbClr val="8C52FF"/>
                </a:solidFill>
                <a:latin typeface="Poppins Semi-Bold"/>
                <a:ea typeface="Poppins Semi-Bold"/>
                <a:cs typeface="Poppins Semi-Bold"/>
                <a:sym typeface="Poppins Semi-Bold"/>
              </a:rPr>
              <a:t>5.PELATIHAN DIGITALISASI</a:t>
            </a:r>
          </a:p>
          <a:p>
            <a:pPr algn="l">
              <a:lnSpc>
                <a:spcPts val="2625"/>
              </a:lnSpc>
            </a:pPr>
            <a:r>
              <a:rPr lang="en-US" sz="1899" spc="15">
                <a:solidFill>
                  <a:srgbClr val="000000"/>
                </a:solidFill>
                <a:latin typeface="Open Sans"/>
                <a:ea typeface="Open Sans"/>
                <a:cs typeface="Open Sans"/>
                <a:sym typeface="Open Sans"/>
              </a:rPr>
              <a:t>Pelatihan digital merupakan program pelatihan yang dirancang untuk meningkatkan kemampuan dan pengetahuan ASN dalam menggunakan teknologi digital untuk meningkatkan efisiensi dan efektivitas kerja</a:t>
            </a:r>
          </a:p>
          <a:p>
            <a:pPr algn="l">
              <a:lnSpc>
                <a:spcPts val="4749"/>
              </a:lnSpc>
            </a:pPr>
            <a:r>
              <a:rPr lang="en-US" b="true" sz="1899" i="true" spc="30">
                <a:solidFill>
                  <a:srgbClr val="000000"/>
                </a:solidFill>
                <a:latin typeface="Open Sans Bold Italics"/>
                <a:ea typeface="Open Sans Bold Italics"/>
                <a:cs typeface="Open Sans Bold Italics"/>
                <a:sym typeface="Open Sans Bold Italics"/>
              </a:rPr>
              <a:t>Contohnya : pelatihan penggunaan aplikasi digital, pelatihan pengembangan keterampilan digital, Pelatihan keamanan digital, Pelatihan</a:t>
            </a:r>
          </a:p>
          <a:p>
            <a:pPr algn="l">
              <a:lnSpc>
                <a:spcPts val="949"/>
              </a:lnSpc>
            </a:pPr>
            <a:r>
              <a:rPr lang="en-US" b="true" sz="1899" i="true">
                <a:solidFill>
                  <a:srgbClr val="000000"/>
                </a:solidFill>
                <a:latin typeface="Open Sans Bold Italics"/>
                <a:ea typeface="Open Sans Bold Italics"/>
                <a:cs typeface="Open Sans Bold Italics"/>
                <a:sym typeface="Open Sans Bold Italics"/>
              </a:rPr>
              <a:t>analisis data digital &amp; Pelatihan pemasaran digital</a:t>
            </a:r>
          </a:p>
        </p:txBody>
      </p:sp>
      <p:sp>
        <p:nvSpPr>
          <p:cNvPr name="TextBox 22" id="22"/>
          <p:cNvSpPr txBox="true"/>
          <p:nvPr/>
        </p:nvSpPr>
        <p:spPr>
          <a:xfrm rot="0">
            <a:off x="17901285" y="9900380"/>
            <a:ext cx="325355" cy="384762"/>
          </a:xfrm>
          <a:prstGeom prst="rect">
            <a:avLst/>
          </a:prstGeom>
        </p:spPr>
        <p:txBody>
          <a:bodyPr anchor="t" rtlCol="false" tIns="0" lIns="0" bIns="0" rIns="0">
            <a:spAutoFit/>
          </a:bodyPr>
          <a:lstStyle/>
          <a:p>
            <a:pPr algn="l">
              <a:lnSpc>
                <a:spcPts val="3080"/>
              </a:lnSpc>
            </a:pPr>
            <a:r>
              <a:rPr lang="en-US" b="true" sz="2200">
                <a:solidFill>
                  <a:srgbClr val="000000"/>
                </a:solidFill>
                <a:latin typeface="Open Sans Bold"/>
                <a:ea typeface="Open Sans Bold"/>
                <a:cs typeface="Open Sans Bold"/>
                <a:sym typeface="Open Sans Bold"/>
              </a:rPr>
              <a:t>13</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19742" y="0"/>
            <a:ext cx="3968258" cy="3774376"/>
          </a:xfrm>
          <a:custGeom>
            <a:avLst/>
            <a:gdLst/>
            <a:ahLst/>
            <a:cxnLst/>
            <a:rect r="r" b="b" t="t" l="l"/>
            <a:pathLst>
              <a:path h="3774376" w="3968258">
                <a:moveTo>
                  <a:pt x="0" y="0"/>
                </a:moveTo>
                <a:lnTo>
                  <a:pt x="3968258" y="0"/>
                </a:lnTo>
                <a:lnTo>
                  <a:pt x="3968258" y="3774377"/>
                </a:lnTo>
                <a:lnTo>
                  <a:pt x="0" y="3774377"/>
                </a:lnTo>
                <a:lnTo>
                  <a:pt x="0" y="0"/>
                </a:lnTo>
                <a:close/>
              </a:path>
            </a:pathLst>
          </a:custGeom>
          <a:blipFill>
            <a:blip r:embed="rId2"/>
            <a:stretch>
              <a:fillRect l="-6" t="0" r="0" b="-55"/>
            </a:stretch>
          </a:blipFill>
        </p:spPr>
      </p:sp>
      <p:sp>
        <p:nvSpPr>
          <p:cNvPr name="Freeform 3" id="3"/>
          <p:cNvSpPr/>
          <p:nvPr/>
        </p:nvSpPr>
        <p:spPr>
          <a:xfrm flipH="false" flipV="false" rot="0">
            <a:off x="13245989" y="5570420"/>
            <a:ext cx="5042011" cy="4716580"/>
          </a:xfrm>
          <a:custGeom>
            <a:avLst/>
            <a:gdLst/>
            <a:ahLst/>
            <a:cxnLst/>
            <a:rect r="r" b="b" t="t" l="l"/>
            <a:pathLst>
              <a:path h="4716580" w="5042011">
                <a:moveTo>
                  <a:pt x="0" y="0"/>
                </a:moveTo>
                <a:lnTo>
                  <a:pt x="5042011" y="0"/>
                </a:lnTo>
                <a:lnTo>
                  <a:pt x="5042011" y="4716580"/>
                </a:lnTo>
                <a:lnTo>
                  <a:pt x="0" y="4716580"/>
                </a:lnTo>
                <a:lnTo>
                  <a:pt x="0" y="0"/>
                </a:lnTo>
                <a:close/>
              </a:path>
            </a:pathLst>
          </a:custGeom>
          <a:blipFill>
            <a:blip r:embed="rId3"/>
            <a:stretch>
              <a:fillRect l="0" t="0" r="-130662" b="-74482"/>
            </a:stretch>
          </a:blipFill>
        </p:spPr>
      </p:sp>
      <p:sp>
        <p:nvSpPr>
          <p:cNvPr name="Freeform 4" id="4"/>
          <p:cNvSpPr/>
          <p:nvPr/>
        </p:nvSpPr>
        <p:spPr>
          <a:xfrm flipH="false" flipV="false" rot="0">
            <a:off x="7371178" y="7253849"/>
            <a:ext cx="5343525" cy="3033151"/>
          </a:xfrm>
          <a:custGeom>
            <a:avLst/>
            <a:gdLst/>
            <a:ahLst/>
            <a:cxnLst/>
            <a:rect r="r" b="b" t="t" l="l"/>
            <a:pathLst>
              <a:path h="3033151" w="5343525">
                <a:moveTo>
                  <a:pt x="0" y="0"/>
                </a:moveTo>
                <a:lnTo>
                  <a:pt x="5343525" y="0"/>
                </a:lnTo>
                <a:lnTo>
                  <a:pt x="5343525" y="3033151"/>
                </a:lnTo>
                <a:lnTo>
                  <a:pt x="0" y="3033151"/>
                </a:lnTo>
                <a:lnTo>
                  <a:pt x="0" y="0"/>
                </a:lnTo>
                <a:close/>
              </a:path>
            </a:pathLst>
          </a:custGeom>
          <a:blipFill>
            <a:blip r:embed="rId4"/>
            <a:stretch>
              <a:fillRect l="0" t="0" r="0" b="-92186"/>
            </a:stretch>
          </a:blipFill>
        </p:spPr>
      </p:sp>
      <p:sp>
        <p:nvSpPr>
          <p:cNvPr name="Freeform 5" id="5"/>
          <p:cNvSpPr/>
          <p:nvPr/>
        </p:nvSpPr>
        <p:spPr>
          <a:xfrm flipH="false" flipV="false" rot="0">
            <a:off x="637689" y="376980"/>
            <a:ext cx="5368090" cy="859431"/>
          </a:xfrm>
          <a:custGeom>
            <a:avLst/>
            <a:gdLst/>
            <a:ahLst/>
            <a:cxnLst/>
            <a:rect r="r" b="b" t="t" l="l"/>
            <a:pathLst>
              <a:path h="859431" w="5368090">
                <a:moveTo>
                  <a:pt x="0" y="0"/>
                </a:moveTo>
                <a:lnTo>
                  <a:pt x="5368090" y="0"/>
                </a:lnTo>
                <a:lnTo>
                  <a:pt x="5368090" y="859432"/>
                </a:lnTo>
                <a:lnTo>
                  <a:pt x="0" y="8594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2991221" y="387944"/>
            <a:ext cx="2733446" cy="851402"/>
          </a:xfrm>
          <a:custGeom>
            <a:avLst/>
            <a:gdLst/>
            <a:ahLst/>
            <a:cxnLst/>
            <a:rect r="r" b="b" t="t" l="l"/>
            <a:pathLst>
              <a:path h="851402" w="2733446">
                <a:moveTo>
                  <a:pt x="0" y="0"/>
                </a:moveTo>
                <a:lnTo>
                  <a:pt x="2733447" y="0"/>
                </a:lnTo>
                <a:lnTo>
                  <a:pt x="2733447" y="851401"/>
                </a:lnTo>
                <a:lnTo>
                  <a:pt x="0" y="851401"/>
                </a:lnTo>
                <a:lnTo>
                  <a:pt x="0" y="0"/>
                </a:lnTo>
                <a:close/>
              </a:path>
            </a:pathLst>
          </a:custGeom>
          <a:blipFill>
            <a:blip r:embed="rId7"/>
            <a:stretch>
              <a:fillRect l="-168718" t="0" r="-47675" b="0"/>
            </a:stretch>
          </a:blipFill>
        </p:spPr>
      </p:sp>
      <p:sp>
        <p:nvSpPr>
          <p:cNvPr name="Freeform 7" id="7"/>
          <p:cNvSpPr/>
          <p:nvPr/>
        </p:nvSpPr>
        <p:spPr>
          <a:xfrm flipH="false" flipV="false" rot="0">
            <a:off x="947452" y="353635"/>
            <a:ext cx="2150907" cy="896217"/>
          </a:xfrm>
          <a:custGeom>
            <a:avLst/>
            <a:gdLst/>
            <a:ahLst/>
            <a:cxnLst/>
            <a:rect r="r" b="b" t="t" l="l"/>
            <a:pathLst>
              <a:path h="896217" w="2150907">
                <a:moveTo>
                  <a:pt x="0" y="0"/>
                </a:moveTo>
                <a:lnTo>
                  <a:pt x="2150907" y="0"/>
                </a:lnTo>
                <a:lnTo>
                  <a:pt x="2150907" y="896216"/>
                </a:lnTo>
                <a:lnTo>
                  <a:pt x="0" y="896216"/>
                </a:lnTo>
                <a:lnTo>
                  <a:pt x="0" y="0"/>
                </a:lnTo>
                <a:close/>
              </a:path>
            </a:pathLst>
          </a:custGeom>
          <a:blipFill>
            <a:blip r:embed="rId8"/>
            <a:stretch>
              <a:fillRect l="-7172" t="0" r="-1161" b="0"/>
            </a:stretch>
          </a:blipFill>
        </p:spPr>
      </p:sp>
      <p:sp>
        <p:nvSpPr>
          <p:cNvPr name="Freeform 8" id="8"/>
          <p:cNvSpPr/>
          <p:nvPr/>
        </p:nvSpPr>
        <p:spPr>
          <a:xfrm flipH="false" flipV="false" rot="0">
            <a:off x="5118811" y="4963687"/>
            <a:ext cx="8048625" cy="5323313"/>
          </a:xfrm>
          <a:custGeom>
            <a:avLst/>
            <a:gdLst/>
            <a:ahLst/>
            <a:cxnLst/>
            <a:rect r="r" b="b" t="t" l="l"/>
            <a:pathLst>
              <a:path h="5323313" w="8048625">
                <a:moveTo>
                  <a:pt x="0" y="0"/>
                </a:moveTo>
                <a:lnTo>
                  <a:pt x="8048625" y="0"/>
                </a:lnTo>
                <a:lnTo>
                  <a:pt x="8048625" y="5323313"/>
                </a:lnTo>
                <a:lnTo>
                  <a:pt x="0" y="5323313"/>
                </a:lnTo>
                <a:lnTo>
                  <a:pt x="0" y="0"/>
                </a:lnTo>
                <a:close/>
              </a:path>
            </a:pathLst>
          </a:custGeom>
          <a:blipFill>
            <a:blip r:embed="rId9"/>
            <a:stretch>
              <a:fillRect l="0" t="0" r="0" b="-21"/>
            </a:stretch>
          </a:blipFill>
        </p:spPr>
      </p:sp>
      <p:grpSp>
        <p:nvGrpSpPr>
          <p:cNvPr name="Group 9" id="9"/>
          <p:cNvGrpSpPr>
            <a:grpSpLocks noChangeAspect="true"/>
          </p:cNvGrpSpPr>
          <p:nvPr/>
        </p:nvGrpSpPr>
        <p:grpSpPr>
          <a:xfrm rot="0">
            <a:off x="574196" y="290132"/>
            <a:ext cx="5495315" cy="1009774"/>
            <a:chOff x="0" y="0"/>
            <a:chExt cx="5495315" cy="1009777"/>
          </a:xfrm>
        </p:grpSpPr>
        <p:sp>
          <p:nvSpPr>
            <p:cNvPr name="Freeform 10" id="10"/>
            <p:cNvSpPr/>
            <p:nvPr/>
          </p:nvSpPr>
          <p:spPr>
            <a:xfrm flipH="false" flipV="false" rot="0">
              <a:off x="373253" y="63500"/>
              <a:ext cx="2138045" cy="882777"/>
            </a:xfrm>
            <a:custGeom>
              <a:avLst/>
              <a:gdLst/>
              <a:ahLst/>
              <a:cxnLst/>
              <a:rect r="r" b="b" t="t" l="l"/>
              <a:pathLst>
                <a:path h="882777" w="2138045">
                  <a:moveTo>
                    <a:pt x="0" y="882777"/>
                  </a:moveTo>
                  <a:lnTo>
                    <a:pt x="2138045" y="882777"/>
                  </a:lnTo>
                  <a:lnTo>
                    <a:pt x="2138045" y="0"/>
                  </a:lnTo>
                  <a:lnTo>
                    <a:pt x="0" y="0"/>
                  </a:lnTo>
                  <a:close/>
                </a:path>
              </a:pathLst>
            </a:custGeom>
            <a:solidFill>
              <a:srgbClr val="000000">
                <a:alpha val="0"/>
              </a:srgbClr>
            </a:solidFill>
          </p:spPr>
        </p:sp>
        <p:sp>
          <p:nvSpPr>
            <p:cNvPr name="Freeform 11" id="11"/>
            <p:cNvSpPr/>
            <p:nvPr/>
          </p:nvSpPr>
          <p:spPr>
            <a:xfrm flipH="false" flipV="false" rot="0">
              <a:off x="63500" y="86868"/>
              <a:ext cx="5368290" cy="859409"/>
            </a:xfrm>
            <a:custGeom>
              <a:avLst/>
              <a:gdLst/>
              <a:ahLst/>
              <a:cxnLst/>
              <a:rect r="r" b="b" t="t" l="l"/>
              <a:pathLst>
                <a:path h="859409" w="5368290">
                  <a:moveTo>
                    <a:pt x="0" y="859409"/>
                  </a:moveTo>
                  <a:lnTo>
                    <a:pt x="5368290" y="859409"/>
                  </a:lnTo>
                  <a:lnTo>
                    <a:pt x="5368290" y="0"/>
                  </a:lnTo>
                  <a:lnTo>
                    <a:pt x="0" y="0"/>
                  </a:lnTo>
                  <a:close/>
                </a:path>
              </a:pathLst>
            </a:custGeom>
            <a:solidFill>
              <a:srgbClr val="000000">
                <a:alpha val="0"/>
              </a:srgbClr>
            </a:solidFill>
          </p:spPr>
        </p:sp>
        <p:sp>
          <p:nvSpPr>
            <p:cNvPr name="Freeform 12" id="12"/>
            <p:cNvSpPr/>
            <p:nvPr/>
          </p:nvSpPr>
          <p:spPr>
            <a:xfrm flipH="false" flipV="false" rot="0">
              <a:off x="2417064" y="97790"/>
              <a:ext cx="2737866" cy="848487"/>
            </a:xfrm>
            <a:custGeom>
              <a:avLst/>
              <a:gdLst/>
              <a:ahLst/>
              <a:cxnLst/>
              <a:rect r="r" b="b" t="t" l="l"/>
              <a:pathLst>
                <a:path h="848487" w="2737866">
                  <a:moveTo>
                    <a:pt x="0" y="848487"/>
                  </a:moveTo>
                  <a:lnTo>
                    <a:pt x="2737866" y="848487"/>
                  </a:lnTo>
                  <a:lnTo>
                    <a:pt x="2737866" y="0"/>
                  </a:lnTo>
                  <a:lnTo>
                    <a:pt x="0" y="0"/>
                  </a:lnTo>
                  <a:close/>
                </a:path>
              </a:pathLst>
            </a:custGeom>
            <a:solidFill>
              <a:srgbClr val="000000">
                <a:alpha val="0"/>
              </a:srgbClr>
            </a:solidFill>
          </p:spPr>
        </p:sp>
      </p:grpSp>
      <p:grpSp>
        <p:nvGrpSpPr>
          <p:cNvPr name="Group 13" id="13"/>
          <p:cNvGrpSpPr>
            <a:grpSpLocks noChangeAspect="true"/>
          </p:cNvGrpSpPr>
          <p:nvPr/>
        </p:nvGrpSpPr>
        <p:grpSpPr>
          <a:xfrm rot="0">
            <a:off x="5055308" y="4900184"/>
            <a:ext cx="13296195" cy="5450319"/>
            <a:chOff x="0" y="0"/>
            <a:chExt cx="13296189" cy="5450319"/>
          </a:xfrm>
        </p:grpSpPr>
        <p:sp>
          <p:nvSpPr>
            <p:cNvPr name="Freeform 14" id="14"/>
            <p:cNvSpPr/>
            <p:nvPr/>
          </p:nvSpPr>
          <p:spPr>
            <a:xfrm flipH="false" flipV="false" rot="0">
              <a:off x="63500" y="63500"/>
              <a:ext cx="8050403" cy="5323332"/>
            </a:xfrm>
            <a:custGeom>
              <a:avLst/>
              <a:gdLst/>
              <a:ahLst/>
              <a:cxnLst/>
              <a:rect r="r" b="b" t="t" l="l"/>
              <a:pathLst>
                <a:path h="5323332" w="8050403">
                  <a:moveTo>
                    <a:pt x="0" y="0"/>
                  </a:moveTo>
                  <a:lnTo>
                    <a:pt x="0" y="5323332"/>
                  </a:lnTo>
                  <a:lnTo>
                    <a:pt x="8050403" y="5323332"/>
                  </a:lnTo>
                  <a:lnTo>
                    <a:pt x="8050403" y="0"/>
                  </a:lnTo>
                  <a:close/>
                </a:path>
              </a:pathLst>
            </a:custGeom>
            <a:solidFill>
              <a:srgbClr val="000000">
                <a:alpha val="0"/>
              </a:srgbClr>
            </a:solidFill>
          </p:spPr>
        </p:sp>
        <p:sp>
          <p:nvSpPr>
            <p:cNvPr name="Freeform 15" id="15"/>
            <p:cNvSpPr/>
            <p:nvPr/>
          </p:nvSpPr>
          <p:spPr>
            <a:xfrm flipH="false" flipV="false" rot="0">
              <a:off x="2315845" y="2353691"/>
              <a:ext cx="5345049" cy="3033141"/>
            </a:xfrm>
            <a:custGeom>
              <a:avLst/>
              <a:gdLst/>
              <a:ahLst/>
              <a:cxnLst/>
              <a:rect r="r" b="b" t="t" l="l"/>
              <a:pathLst>
                <a:path h="3033141" w="5345049">
                  <a:moveTo>
                    <a:pt x="0" y="0"/>
                  </a:moveTo>
                  <a:lnTo>
                    <a:pt x="0" y="3033141"/>
                  </a:lnTo>
                  <a:lnTo>
                    <a:pt x="5345049" y="3033141"/>
                  </a:lnTo>
                  <a:lnTo>
                    <a:pt x="5345049" y="0"/>
                  </a:lnTo>
                  <a:close/>
                </a:path>
              </a:pathLst>
            </a:custGeom>
            <a:solidFill>
              <a:srgbClr val="000000">
                <a:alpha val="0"/>
              </a:srgbClr>
            </a:solidFill>
          </p:spPr>
        </p:sp>
        <p:sp>
          <p:nvSpPr>
            <p:cNvPr name="Freeform 16" id="16"/>
            <p:cNvSpPr/>
            <p:nvPr/>
          </p:nvSpPr>
          <p:spPr>
            <a:xfrm flipH="false" flipV="false" rot="0">
              <a:off x="8190738" y="670179"/>
              <a:ext cx="5042026" cy="4716653"/>
            </a:xfrm>
            <a:custGeom>
              <a:avLst/>
              <a:gdLst/>
              <a:ahLst/>
              <a:cxnLst/>
              <a:rect r="r" b="b" t="t" l="l"/>
              <a:pathLst>
                <a:path h="4716653" w="5042026">
                  <a:moveTo>
                    <a:pt x="0" y="0"/>
                  </a:moveTo>
                  <a:lnTo>
                    <a:pt x="0" y="4716653"/>
                  </a:lnTo>
                  <a:lnTo>
                    <a:pt x="5042026" y="4716653"/>
                  </a:lnTo>
                  <a:lnTo>
                    <a:pt x="5042026" y="0"/>
                  </a:lnTo>
                  <a:close/>
                </a:path>
              </a:pathLst>
            </a:custGeom>
            <a:solidFill>
              <a:srgbClr val="000000">
                <a:alpha val="0"/>
              </a:srgbClr>
            </a:solidFill>
          </p:spPr>
        </p:sp>
      </p:grpSp>
      <p:grpSp>
        <p:nvGrpSpPr>
          <p:cNvPr name="Group 17" id="17"/>
          <p:cNvGrpSpPr>
            <a:grpSpLocks noChangeAspect="true"/>
          </p:cNvGrpSpPr>
          <p:nvPr/>
        </p:nvGrpSpPr>
        <p:grpSpPr>
          <a:xfrm rot="0">
            <a:off x="14319742" y="0"/>
            <a:ext cx="3968258" cy="3772595"/>
            <a:chOff x="0" y="0"/>
            <a:chExt cx="3968255" cy="3772586"/>
          </a:xfrm>
        </p:grpSpPr>
        <p:sp>
          <p:nvSpPr>
            <p:cNvPr name="Freeform 18" id="18"/>
            <p:cNvSpPr/>
            <p:nvPr/>
          </p:nvSpPr>
          <p:spPr>
            <a:xfrm flipH="false" flipV="false" rot="0">
              <a:off x="0" y="0"/>
              <a:ext cx="3968242" cy="3772535"/>
            </a:xfrm>
            <a:custGeom>
              <a:avLst/>
              <a:gdLst/>
              <a:ahLst/>
              <a:cxnLst/>
              <a:rect r="r" b="b" t="t" l="l"/>
              <a:pathLst>
                <a:path h="3772535" w="3968242">
                  <a:moveTo>
                    <a:pt x="0" y="0"/>
                  </a:moveTo>
                  <a:lnTo>
                    <a:pt x="0" y="3772535"/>
                  </a:lnTo>
                  <a:lnTo>
                    <a:pt x="3968242" y="3772535"/>
                  </a:lnTo>
                  <a:lnTo>
                    <a:pt x="3968242" y="0"/>
                  </a:lnTo>
                  <a:close/>
                </a:path>
              </a:pathLst>
            </a:custGeom>
            <a:solidFill>
              <a:srgbClr val="000000">
                <a:alpha val="0"/>
              </a:srgbClr>
            </a:solidFill>
          </p:spPr>
        </p:sp>
      </p:grpSp>
      <p:sp>
        <p:nvSpPr>
          <p:cNvPr name="TextBox 19" id="19"/>
          <p:cNvSpPr txBox="true"/>
          <p:nvPr/>
        </p:nvSpPr>
        <p:spPr>
          <a:xfrm rot="0">
            <a:off x="1028700" y="1442047"/>
            <a:ext cx="16555126" cy="2222011"/>
          </a:xfrm>
          <a:prstGeom prst="rect">
            <a:avLst/>
          </a:prstGeom>
        </p:spPr>
        <p:txBody>
          <a:bodyPr anchor="t" rtlCol="false" tIns="0" lIns="0" bIns="0" rIns="0">
            <a:spAutoFit/>
          </a:bodyPr>
          <a:lstStyle/>
          <a:p>
            <a:pPr algn="l">
              <a:lnSpc>
                <a:spcPts val="7699"/>
              </a:lnSpc>
            </a:pPr>
            <a:r>
              <a:rPr lang="en-US" b="true" sz="5499">
                <a:solidFill>
                  <a:srgbClr val="8C52FF"/>
                </a:solidFill>
                <a:latin typeface="Poppins Semi-Bold"/>
                <a:ea typeface="Poppins Semi-Bold"/>
                <a:cs typeface="Poppins Semi-Bold"/>
                <a:sym typeface="Poppins Semi-Bold"/>
              </a:rPr>
              <a:t>6.PELATIHAN ANTIKORUPSI &amp; INTEGRITAS</a:t>
            </a:r>
          </a:p>
          <a:p>
            <a:pPr algn="l">
              <a:lnSpc>
                <a:spcPts val="2625"/>
              </a:lnSpc>
            </a:pPr>
            <a:r>
              <a:rPr lang="en-US" sz="1899">
                <a:solidFill>
                  <a:srgbClr val="000000"/>
                </a:solidFill>
                <a:latin typeface="Open Sans"/>
                <a:ea typeface="Open Sans"/>
                <a:cs typeface="Open Sans"/>
                <a:sym typeface="Open Sans"/>
              </a:rPr>
              <a:t>Program pelatihan yang dirancang untuk meningkatkan kesadaran dan kemampuan ASN Dalam mencegah dan mengatasi korupsi, serta meningkatkan integritas Dalam menjalankan tugas dan tanggung jawabnya</a:t>
            </a:r>
          </a:p>
        </p:txBody>
      </p:sp>
      <p:sp>
        <p:nvSpPr>
          <p:cNvPr name="TextBox 20" id="20"/>
          <p:cNvSpPr txBox="true"/>
          <p:nvPr/>
        </p:nvSpPr>
        <p:spPr>
          <a:xfrm rot="0">
            <a:off x="1028700" y="3869493"/>
            <a:ext cx="16555088" cy="870785"/>
          </a:xfrm>
          <a:prstGeom prst="rect">
            <a:avLst/>
          </a:prstGeom>
        </p:spPr>
        <p:txBody>
          <a:bodyPr anchor="t" rtlCol="false" tIns="0" lIns="0" bIns="0" rIns="0">
            <a:spAutoFit/>
          </a:bodyPr>
          <a:lstStyle/>
          <a:p>
            <a:pPr algn="l">
              <a:lnSpc>
                <a:spcPts val="4749"/>
              </a:lnSpc>
            </a:pPr>
            <a:r>
              <a:rPr lang="en-US" b="true" sz="1899" i="true">
                <a:solidFill>
                  <a:srgbClr val="000000"/>
                </a:solidFill>
                <a:latin typeface="Open Sans Bold Italics"/>
                <a:ea typeface="Open Sans Bold Italics"/>
                <a:cs typeface="Open Sans Bold Italics"/>
                <a:sym typeface="Open Sans Bold Italics"/>
              </a:rPr>
              <a:t>Contohnya : Pelatihan pencegahan korupsi, pelatihan investigasi korupsi, pelatihan etika dan moral, Pelatihan Pengelolaan konflik</a:t>
            </a:r>
          </a:p>
          <a:p>
            <a:pPr algn="l">
              <a:lnSpc>
                <a:spcPts val="949"/>
              </a:lnSpc>
            </a:pPr>
            <a:r>
              <a:rPr lang="en-US" b="true" sz="1899" i="true">
                <a:solidFill>
                  <a:srgbClr val="000000"/>
                </a:solidFill>
                <a:latin typeface="Open Sans Bold Italics"/>
                <a:ea typeface="Open Sans Bold Italics"/>
                <a:cs typeface="Open Sans Bold Italics"/>
                <a:sym typeface="Open Sans Bold Italics"/>
              </a:rPr>
              <a:t>kepentingan, pelatihan pengembangan budaya integritas</a:t>
            </a:r>
          </a:p>
        </p:txBody>
      </p:sp>
      <p:sp>
        <p:nvSpPr>
          <p:cNvPr name="TextBox 21" id="21"/>
          <p:cNvSpPr txBox="true"/>
          <p:nvPr/>
        </p:nvSpPr>
        <p:spPr>
          <a:xfrm rot="0">
            <a:off x="17901285" y="9900380"/>
            <a:ext cx="325355" cy="384762"/>
          </a:xfrm>
          <a:prstGeom prst="rect">
            <a:avLst/>
          </a:prstGeom>
        </p:spPr>
        <p:txBody>
          <a:bodyPr anchor="t" rtlCol="false" tIns="0" lIns="0" bIns="0" rIns="0">
            <a:spAutoFit/>
          </a:bodyPr>
          <a:lstStyle/>
          <a:p>
            <a:pPr algn="l">
              <a:lnSpc>
                <a:spcPts val="3080"/>
              </a:lnSpc>
            </a:pPr>
            <a:r>
              <a:rPr lang="en-US" b="true" sz="2200">
                <a:solidFill>
                  <a:srgbClr val="000000"/>
                </a:solidFill>
                <a:latin typeface="Open Sans Bold"/>
                <a:ea typeface="Open Sans Bold"/>
                <a:cs typeface="Open Sans Bold"/>
                <a:sym typeface="Open Sans Bold"/>
              </a:rPr>
              <a:t>14</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19742" y="0"/>
            <a:ext cx="3968258" cy="3774376"/>
          </a:xfrm>
          <a:custGeom>
            <a:avLst/>
            <a:gdLst/>
            <a:ahLst/>
            <a:cxnLst/>
            <a:rect r="r" b="b" t="t" l="l"/>
            <a:pathLst>
              <a:path h="3774376" w="3968258">
                <a:moveTo>
                  <a:pt x="0" y="0"/>
                </a:moveTo>
                <a:lnTo>
                  <a:pt x="3968258" y="0"/>
                </a:lnTo>
                <a:lnTo>
                  <a:pt x="3968258" y="3774377"/>
                </a:lnTo>
                <a:lnTo>
                  <a:pt x="0" y="3774377"/>
                </a:lnTo>
                <a:lnTo>
                  <a:pt x="0" y="0"/>
                </a:lnTo>
                <a:close/>
              </a:path>
            </a:pathLst>
          </a:custGeom>
          <a:blipFill>
            <a:blip r:embed="rId2"/>
            <a:stretch>
              <a:fillRect l="-6" t="0" r="0" b="-55"/>
            </a:stretch>
          </a:blipFill>
        </p:spPr>
      </p:sp>
      <p:sp>
        <p:nvSpPr>
          <p:cNvPr name="Freeform 3" id="3"/>
          <p:cNvSpPr/>
          <p:nvPr/>
        </p:nvSpPr>
        <p:spPr>
          <a:xfrm flipH="false" flipV="false" rot="0">
            <a:off x="13245989" y="5570420"/>
            <a:ext cx="5042011" cy="4716580"/>
          </a:xfrm>
          <a:custGeom>
            <a:avLst/>
            <a:gdLst/>
            <a:ahLst/>
            <a:cxnLst/>
            <a:rect r="r" b="b" t="t" l="l"/>
            <a:pathLst>
              <a:path h="4716580" w="5042011">
                <a:moveTo>
                  <a:pt x="0" y="0"/>
                </a:moveTo>
                <a:lnTo>
                  <a:pt x="5042011" y="0"/>
                </a:lnTo>
                <a:lnTo>
                  <a:pt x="5042011" y="4716580"/>
                </a:lnTo>
                <a:lnTo>
                  <a:pt x="0" y="4716580"/>
                </a:lnTo>
                <a:lnTo>
                  <a:pt x="0" y="0"/>
                </a:lnTo>
                <a:close/>
              </a:path>
            </a:pathLst>
          </a:custGeom>
          <a:blipFill>
            <a:blip r:embed="rId3"/>
            <a:stretch>
              <a:fillRect l="0" t="0" r="-130662" b="-74482"/>
            </a:stretch>
          </a:blipFill>
        </p:spPr>
      </p:sp>
      <p:sp>
        <p:nvSpPr>
          <p:cNvPr name="Freeform 4" id="4"/>
          <p:cNvSpPr/>
          <p:nvPr/>
        </p:nvSpPr>
        <p:spPr>
          <a:xfrm flipH="false" flipV="false" rot="0">
            <a:off x="7371178" y="7253849"/>
            <a:ext cx="5343525" cy="3033151"/>
          </a:xfrm>
          <a:custGeom>
            <a:avLst/>
            <a:gdLst/>
            <a:ahLst/>
            <a:cxnLst/>
            <a:rect r="r" b="b" t="t" l="l"/>
            <a:pathLst>
              <a:path h="3033151" w="5343525">
                <a:moveTo>
                  <a:pt x="0" y="0"/>
                </a:moveTo>
                <a:lnTo>
                  <a:pt x="5343525" y="0"/>
                </a:lnTo>
                <a:lnTo>
                  <a:pt x="5343525" y="3033151"/>
                </a:lnTo>
                <a:lnTo>
                  <a:pt x="0" y="3033151"/>
                </a:lnTo>
                <a:lnTo>
                  <a:pt x="0" y="0"/>
                </a:lnTo>
                <a:close/>
              </a:path>
            </a:pathLst>
          </a:custGeom>
          <a:blipFill>
            <a:blip r:embed="rId4"/>
            <a:stretch>
              <a:fillRect l="0" t="0" r="0" b="-92186"/>
            </a:stretch>
          </a:blipFill>
        </p:spPr>
      </p:sp>
      <p:sp>
        <p:nvSpPr>
          <p:cNvPr name="Freeform 5" id="5"/>
          <p:cNvSpPr/>
          <p:nvPr/>
        </p:nvSpPr>
        <p:spPr>
          <a:xfrm flipH="false" flipV="false" rot="0">
            <a:off x="637689" y="376980"/>
            <a:ext cx="5368090" cy="859431"/>
          </a:xfrm>
          <a:custGeom>
            <a:avLst/>
            <a:gdLst/>
            <a:ahLst/>
            <a:cxnLst/>
            <a:rect r="r" b="b" t="t" l="l"/>
            <a:pathLst>
              <a:path h="859431" w="5368090">
                <a:moveTo>
                  <a:pt x="0" y="0"/>
                </a:moveTo>
                <a:lnTo>
                  <a:pt x="5368090" y="0"/>
                </a:lnTo>
                <a:lnTo>
                  <a:pt x="5368090" y="859432"/>
                </a:lnTo>
                <a:lnTo>
                  <a:pt x="0" y="8594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2991221" y="387944"/>
            <a:ext cx="2733446" cy="851402"/>
          </a:xfrm>
          <a:custGeom>
            <a:avLst/>
            <a:gdLst/>
            <a:ahLst/>
            <a:cxnLst/>
            <a:rect r="r" b="b" t="t" l="l"/>
            <a:pathLst>
              <a:path h="851402" w="2733446">
                <a:moveTo>
                  <a:pt x="0" y="0"/>
                </a:moveTo>
                <a:lnTo>
                  <a:pt x="2733447" y="0"/>
                </a:lnTo>
                <a:lnTo>
                  <a:pt x="2733447" y="851401"/>
                </a:lnTo>
                <a:lnTo>
                  <a:pt x="0" y="851401"/>
                </a:lnTo>
                <a:lnTo>
                  <a:pt x="0" y="0"/>
                </a:lnTo>
                <a:close/>
              </a:path>
            </a:pathLst>
          </a:custGeom>
          <a:blipFill>
            <a:blip r:embed="rId7"/>
            <a:stretch>
              <a:fillRect l="-168718" t="0" r="-47675" b="0"/>
            </a:stretch>
          </a:blipFill>
        </p:spPr>
      </p:sp>
      <p:sp>
        <p:nvSpPr>
          <p:cNvPr name="Freeform 7" id="7"/>
          <p:cNvSpPr/>
          <p:nvPr/>
        </p:nvSpPr>
        <p:spPr>
          <a:xfrm flipH="false" flipV="false" rot="0">
            <a:off x="947452" y="353635"/>
            <a:ext cx="2150907" cy="896217"/>
          </a:xfrm>
          <a:custGeom>
            <a:avLst/>
            <a:gdLst/>
            <a:ahLst/>
            <a:cxnLst/>
            <a:rect r="r" b="b" t="t" l="l"/>
            <a:pathLst>
              <a:path h="896217" w="2150907">
                <a:moveTo>
                  <a:pt x="0" y="0"/>
                </a:moveTo>
                <a:lnTo>
                  <a:pt x="2150907" y="0"/>
                </a:lnTo>
                <a:lnTo>
                  <a:pt x="2150907" y="896216"/>
                </a:lnTo>
                <a:lnTo>
                  <a:pt x="0" y="896216"/>
                </a:lnTo>
                <a:lnTo>
                  <a:pt x="0" y="0"/>
                </a:lnTo>
                <a:close/>
              </a:path>
            </a:pathLst>
          </a:custGeom>
          <a:blipFill>
            <a:blip r:embed="rId8"/>
            <a:stretch>
              <a:fillRect l="-7172" t="0" r="-1161" b="0"/>
            </a:stretch>
          </a:blipFill>
        </p:spPr>
      </p:sp>
      <p:sp>
        <p:nvSpPr>
          <p:cNvPr name="Freeform 8" id="8"/>
          <p:cNvSpPr/>
          <p:nvPr/>
        </p:nvSpPr>
        <p:spPr>
          <a:xfrm flipH="false" flipV="false" rot="0">
            <a:off x="965197" y="5083540"/>
            <a:ext cx="6623047" cy="5263429"/>
          </a:xfrm>
          <a:custGeom>
            <a:avLst/>
            <a:gdLst/>
            <a:ahLst/>
            <a:cxnLst/>
            <a:rect r="r" b="b" t="t" l="l"/>
            <a:pathLst>
              <a:path h="5263429" w="6623047">
                <a:moveTo>
                  <a:pt x="0" y="0"/>
                </a:moveTo>
                <a:lnTo>
                  <a:pt x="6623047" y="0"/>
                </a:lnTo>
                <a:lnTo>
                  <a:pt x="6623047" y="5263429"/>
                </a:lnTo>
                <a:lnTo>
                  <a:pt x="0" y="526342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9275207" y="5143500"/>
            <a:ext cx="4962525" cy="5143500"/>
          </a:xfrm>
          <a:custGeom>
            <a:avLst/>
            <a:gdLst/>
            <a:ahLst/>
            <a:cxnLst/>
            <a:rect r="r" b="b" t="t" l="l"/>
            <a:pathLst>
              <a:path h="5143500" w="4962525">
                <a:moveTo>
                  <a:pt x="0" y="0"/>
                </a:moveTo>
                <a:lnTo>
                  <a:pt x="4962525" y="0"/>
                </a:lnTo>
                <a:lnTo>
                  <a:pt x="4962525" y="5143500"/>
                </a:lnTo>
                <a:lnTo>
                  <a:pt x="0" y="5143500"/>
                </a:lnTo>
                <a:lnTo>
                  <a:pt x="0" y="0"/>
                </a:lnTo>
                <a:close/>
              </a:path>
            </a:pathLst>
          </a:custGeom>
          <a:blipFill>
            <a:blip r:embed="rId11"/>
            <a:stretch>
              <a:fillRect l="0" t="0" r="0" b="0"/>
            </a:stretch>
          </a:blipFill>
        </p:spPr>
      </p:sp>
      <p:grpSp>
        <p:nvGrpSpPr>
          <p:cNvPr name="Group 10" id="10"/>
          <p:cNvGrpSpPr>
            <a:grpSpLocks noChangeAspect="true"/>
          </p:cNvGrpSpPr>
          <p:nvPr/>
        </p:nvGrpSpPr>
        <p:grpSpPr>
          <a:xfrm rot="0">
            <a:off x="574196" y="290132"/>
            <a:ext cx="5495315" cy="1009774"/>
            <a:chOff x="0" y="0"/>
            <a:chExt cx="5495315" cy="1009777"/>
          </a:xfrm>
        </p:grpSpPr>
        <p:sp>
          <p:nvSpPr>
            <p:cNvPr name="Freeform 11" id="11"/>
            <p:cNvSpPr/>
            <p:nvPr/>
          </p:nvSpPr>
          <p:spPr>
            <a:xfrm flipH="false" flipV="false" rot="0">
              <a:off x="373253" y="63500"/>
              <a:ext cx="2138045" cy="882777"/>
            </a:xfrm>
            <a:custGeom>
              <a:avLst/>
              <a:gdLst/>
              <a:ahLst/>
              <a:cxnLst/>
              <a:rect r="r" b="b" t="t" l="l"/>
              <a:pathLst>
                <a:path h="882777" w="2138045">
                  <a:moveTo>
                    <a:pt x="0" y="882777"/>
                  </a:moveTo>
                  <a:lnTo>
                    <a:pt x="2138045" y="882777"/>
                  </a:lnTo>
                  <a:lnTo>
                    <a:pt x="2138045" y="0"/>
                  </a:lnTo>
                  <a:lnTo>
                    <a:pt x="0" y="0"/>
                  </a:lnTo>
                  <a:close/>
                </a:path>
              </a:pathLst>
            </a:custGeom>
            <a:solidFill>
              <a:srgbClr val="000000">
                <a:alpha val="0"/>
              </a:srgbClr>
            </a:solidFill>
          </p:spPr>
        </p:sp>
        <p:sp>
          <p:nvSpPr>
            <p:cNvPr name="Freeform 12" id="12"/>
            <p:cNvSpPr/>
            <p:nvPr/>
          </p:nvSpPr>
          <p:spPr>
            <a:xfrm flipH="false" flipV="false" rot="0">
              <a:off x="63500" y="86868"/>
              <a:ext cx="5368290" cy="859409"/>
            </a:xfrm>
            <a:custGeom>
              <a:avLst/>
              <a:gdLst/>
              <a:ahLst/>
              <a:cxnLst/>
              <a:rect r="r" b="b" t="t" l="l"/>
              <a:pathLst>
                <a:path h="859409" w="5368290">
                  <a:moveTo>
                    <a:pt x="0" y="859409"/>
                  </a:moveTo>
                  <a:lnTo>
                    <a:pt x="5368290" y="859409"/>
                  </a:lnTo>
                  <a:lnTo>
                    <a:pt x="5368290" y="0"/>
                  </a:lnTo>
                  <a:lnTo>
                    <a:pt x="0" y="0"/>
                  </a:lnTo>
                  <a:close/>
                </a:path>
              </a:pathLst>
            </a:custGeom>
            <a:solidFill>
              <a:srgbClr val="000000">
                <a:alpha val="0"/>
              </a:srgbClr>
            </a:solidFill>
          </p:spPr>
        </p:sp>
        <p:sp>
          <p:nvSpPr>
            <p:cNvPr name="Freeform 13" id="13"/>
            <p:cNvSpPr/>
            <p:nvPr/>
          </p:nvSpPr>
          <p:spPr>
            <a:xfrm flipH="false" flipV="false" rot="0">
              <a:off x="2417064" y="97790"/>
              <a:ext cx="2737866" cy="848487"/>
            </a:xfrm>
            <a:custGeom>
              <a:avLst/>
              <a:gdLst/>
              <a:ahLst/>
              <a:cxnLst/>
              <a:rect r="r" b="b" t="t" l="l"/>
              <a:pathLst>
                <a:path h="848487" w="2737866">
                  <a:moveTo>
                    <a:pt x="0" y="848487"/>
                  </a:moveTo>
                  <a:lnTo>
                    <a:pt x="2737866" y="848487"/>
                  </a:lnTo>
                  <a:lnTo>
                    <a:pt x="2737866" y="0"/>
                  </a:lnTo>
                  <a:lnTo>
                    <a:pt x="0" y="0"/>
                  </a:lnTo>
                  <a:close/>
                </a:path>
              </a:pathLst>
            </a:custGeom>
            <a:solidFill>
              <a:srgbClr val="000000">
                <a:alpha val="0"/>
              </a:srgbClr>
            </a:solidFill>
          </p:spPr>
        </p:sp>
      </p:grpSp>
      <p:grpSp>
        <p:nvGrpSpPr>
          <p:cNvPr name="Group 14" id="14"/>
          <p:cNvGrpSpPr>
            <a:grpSpLocks noChangeAspect="true"/>
          </p:cNvGrpSpPr>
          <p:nvPr/>
        </p:nvGrpSpPr>
        <p:grpSpPr>
          <a:xfrm rot="0">
            <a:off x="965197" y="5079997"/>
            <a:ext cx="17386297" cy="5270497"/>
            <a:chOff x="0" y="0"/>
            <a:chExt cx="17386300" cy="5270500"/>
          </a:xfrm>
        </p:grpSpPr>
        <p:sp>
          <p:nvSpPr>
            <p:cNvPr name="Freeform 15" id="15"/>
            <p:cNvSpPr/>
            <p:nvPr/>
          </p:nvSpPr>
          <p:spPr>
            <a:xfrm flipH="false" flipV="false" rot="0">
              <a:off x="63500" y="63500"/>
              <a:ext cx="6500495" cy="5143500"/>
            </a:xfrm>
            <a:custGeom>
              <a:avLst/>
              <a:gdLst/>
              <a:ahLst/>
              <a:cxnLst/>
              <a:rect r="r" b="b" t="t" l="l"/>
              <a:pathLst>
                <a:path h="5143500" w="6500495">
                  <a:moveTo>
                    <a:pt x="0" y="0"/>
                  </a:moveTo>
                  <a:lnTo>
                    <a:pt x="0" y="5143500"/>
                  </a:lnTo>
                  <a:lnTo>
                    <a:pt x="6500495" y="5143500"/>
                  </a:lnTo>
                  <a:lnTo>
                    <a:pt x="6500495" y="0"/>
                  </a:lnTo>
                  <a:close/>
                </a:path>
              </a:pathLst>
            </a:custGeom>
            <a:solidFill>
              <a:srgbClr val="000000">
                <a:alpha val="0"/>
              </a:srgbClr>
            </a:solidFill>
          </p:spPr>
        </p:sp>
        <p:sp>
          <p:nvSpPr>
            <p:cNvPr name="Freeform 16" id="16"/>
            <p:cNvSpPr/>
            <p:nvPr/>
          </p:nvSpPr>
          <p:spPr>
            <a:xfrm flipH="false" flipV="false" rot="0">
              <a:off x="8309991" y="63500"/>
              <a:ext cx="4963541" cy="5143500"/>
            </a:xfrm>
            <a:custGeom>
              <a:avLst/>
              <a:gdLst/>
              <a:ahLst/>
              <a:cxnLst/>
              <a:rect r="r" b="b" t="t" l="l"/>
              <a:pathLst>
                <a:path h="5143500" w="4963541">
                  <a:moveTo>
                    <a:pt x="0" y="0"/>
                  </a:moveTo>
                  <a:lnTo>
                    <a:pt x="0" y="5143500"/>
                  </a:lnTo>
                  <a:lnTo>
                    <a:pt x="4963541" y="5143500"/>
                  </a:lnTo>
                  <a:lnTo>
                    <a:pt x="4963541" y="0"/>
                  </a:lnTo>
                  <a:close/>
                </a:path>
              </a:pathLst>
            </a:custGeom>
            <a:solidFill>
              <a:srgbClr val="000000">
                <a:alpha val="0"/>
              </a:srgbClr>
            </a:solidFill>
          </p:spPr>
        </p:sp>
        <p:sp>
          <p:nvSpPr>
            <p:cNvPr name="Freeform 17" id="17"/>
            <p:cNvSpPr/>
            <p:nvPr/>
          </p:nvSpPr>
          <p:spPr>
            <a:xfrm flipH="false" flipV="false" rot="0">
              <a:off x="12280773" y="490474"/>
              <a:ext cx="5042027" cy="4716526"/>
            </a:xfrm>
            <a:custGeom>
              <a:avLst/>
              <a:gdLst/>
              <a:ahLst/>
              <a:cxnLst/>
              <a:rect r="r" b="b" t="t" l="l"/>
              <a:pathLst>
                <a:path h="4716526" w="5042027">
                  <a:moveTo>
                    <a:pt x="0" y="0"/>
                  </a:moveTo>
                  <a:lnTo>
                    <a:pt x="0" y="4716526"/>
                  </a:lnTo>
                  <a:lnTo>
                    <a:pt x="5042027" y="4716526"/>
                  </a:lnTo>
                  <a:lnTo>
                    <a:pt x="5042027" y="0"/>
                  </a:lnTo>
                  <a:close/>
                </a:path>
              </a:pathLst>
            </a:custGeom>
            <a:solidFill>
              <a:srgbClr val="000000">
                <a:alpha val="0"/>
              </a:srgbClr>
            </a:solidFill>
          </p:spPr>
        </p:sp>
        <p:sp>
          <p:nvSpPr>
            <p:cNvPr name="Freeform 18" id="18"/>
            <p:cNvSpPr/>
            <p:nvPr/>
          </p:nvSpPr>
          <p:spPr>
            <a:xfrm flipH="false" flipV="false" rot="0">
              <a:off x="6406007" y="2173859"/>
              <a:ext cx="5345049" cy="3033141"/>
            </a:xfrm>
            <a:custGeom>
              <a:avLst/>
              <a:gdLst/>
              <a:ahLst/>
              <a:cxnLst/>
              <a:rect r="r" b="b" t="t" l="l"/>
              <a:pathLst>
                <a:path h="3033141" w="5345049">
                  <a:moveTo>
                    <a:pt x="0" y="0"/>
                  </a:moveTo>
                  <a:lnTo>
                    <a:pt x="0" y="3033141"/>
                  </a:lnTo>
                  <a:lnTo>
                    <a:pt x="5345049" y="3033141"/>
                  </a:lnTo>
                  <a:lnTo>
                    <a:pt x="5345049" y="0"/>
                  </a:lnTo>
                  <a:close/>
                </a:path>
              </a:pathLst>
            </a:custGeom>
            <a:solidFill>
              <a:srgbClr val="000000">
                <a:alpha val="0"/>
              </a:srgbClr>
            </a:solidFill>
          </p:spPr>
        </p:sp>
      </p:grpSp>
      <p:grpSp>
        <p:nvGrpSpPr>
          <p:cNvPr name="Group 19" id="19"/>
          <p:cNvGrpSpPr>
            <a:grpSpLocks noChangeAspect="true"/>
          </p:cNvGrpSpPr>
          <p:nvPr/>
        </p:nvGrpSpPr>
        <p:grpSpPr>
          <a:xfrm rot="0">
            <a:off x="14319742" y="0"/>
            <a:ext cx="3968258" cy="3772595"/>
            <a:chOff x="0" y="0"/>
            <a:chExt cx="3968255" cy="3772586"/>
          </a:xfrm>
        </p:grpSpPr>
        <p:sp>
          <p:nvSpPr>
            <p:cNvPr name="Freeform 20" id="20"/>
            <p:cNvSpPr/>
            <p:nvPr/>
          </p:nvSpPr>
          <p:spPr>
            <a:xfrm flipH="false" flipV="false" rot="0">
              <a:off x="0" y="0"/>
              <a:ext cx="3968242" cy="3772535"/>
            </a:xfrm>
            <a:custGeom>
              <a:avLst/>
              <a:gdLst/>
              <a:ahLst/>
              <a:cxnLst/>
              <a:rect r="r" b="b" t="t" l="l"/>
              <a:pathLst>
                <a:path h="3772535" w="3968242">
                  <a:moveTo>
                    <a:pt x="0" y="0"/>
                  </a:moveTo>
                  <a:lnTo>
                    <a:pt x="0" y="3772535"/>
                  </a:lnTo>
                  <a:lnTo>
                    <a:pt x="3968242" y="3772535"/>
                  </a:lnTo>
                  <a:lnTo>
                    <a:pt x="3968242" y="0"/>
                  </a:lnTo>
                  <a:close/>
                </a:path>
              </a:pathLst>
            </a:custGeom>
            <a:solidFill>
              <a:srgbClr val="000000">
                <a:alpha val="0"/>
              </a:srgbClr>
            </a:solidFill>
          </p:spPr>
        </p:sp>
      </p:grpSp>
      <p:sp>
        <p:nvSpPr>
          <p:cNvPr name="TextBox 21" id="21"/>
          <p:cNvSpPr txBox="true"/>
          <p:nvPr/>
        </p:nvSpPr>
        <p:spPr>
          <a:xfrm rot="0">
            <a:off x="1028700" y="1435551"/>
            <a:ext cx="16555126" cy="2098243"/>
          </a:xfrm>
          <a:prstGeom prst="rect">
            <a:avLst/>
          </a:prstGeom>
        </p:spPr>
        <p:txBody>
          <a:bodyPr anchor="t" rtlCol="false" tIns="0" lIns="0" bIns="0" rIns="0">
            <a:spAutoFit/>
          </a:bodyPr>
          <a:lstStyle/>
          <a:p>
            <a:pPr algn="l">
              <a:lnSpc>
                <a:spcPts val="6579"/>
              </a:lnSpc>
            </a:pPr>
            <a:r>
              <a:rPr lang="en-US" b="true" sz="4699">
                <a:solidFill>
                  <a:srgbClr val="8C52FF"/>
                </a:solidFill>
                <a:latin typeface="Poppins Semi-Bold"/>
                <a:ea typeface="Poppins Semi-Bold"/>
                <a:cs typeface="Poppins Semi-Bold"/>
                <a:sym typeface="Poppins Semi-Bold"/>
              </a:rPr>
              <a:t>7.PELATIHAN KEWIRAUSAHAAN ASN PRA-PENSIUN</a:t>
            </a:r>
          </a:p>
          <a:p>
            <a:pPr algn="l">
              <a:lnSpc>
                <a:spcPts val="2625"/>
              </a:lnSpc>
            </a:pPr>
            <a:r>
              <a:rPr lang="en-US" sz="1899">
                <a:solidFill>
                  <a:srgbClr val="000000"/>
                </a:solidFill>
                <a:latin typeface="Open Sans"/>
                <a:ea typeface="Open Sans"/>
                <a:cs typeface="Open Sans"/>
                <a:sym typeface="Open Sans"/>
              </a:rPr>
              <a:t>Program pelatihan yang dirancang untuk meningkatkan kemampuan dan pengetahuan ASN yang akan memasuki masa pension Dalam memulai dan mengembangkan usaha.</a:t>
            </a:r>
          </a:p>
        </p:txBody>
      </p:sp>
      <p:sp>
        <p:nvSpPr>
          <p:cNvPr name="TextBox 22" id="22"/>
          <p:cNvSpPr txBox="true"/>
          <p:nvPr/>
        </p:nvSpPr>
        <p:spPr>
          <a:xfrm rot="0">
            <a:off x="1028700" y="3724294"/>
            <a:ext cx="14271184" cy="537410"/>
          </a:xfrm>
          <a:prstGeom prst="rect">
            <a:avLst/>
          </a:prstGeom>
        </p:spPr>
        <p:txBody>
          <a:bodyPr anchor="t" rtlCol="false" tIns="0" lIns="0" bIns="0" rIns="0">
            <a:spAutoFit/>
          </a:bodyPr>
          <a:lstStyle/>
          <a:p>
            <a:pPr algn="l">
              <a:lnSpc>
                <a:spcPts val="4749"/>
              </a:lnSpc>
            </a:pPr>
            <a:r>
              <a:rPr lang="en-US" b="true" sz="1899" i="true">
                <a:solidFill>
                  <a:srgbClr val="000000"/>
                </a:solidFill>
                <a:latin typeface="Open Sans Bold Italics"/>
                <a:ea typeface="Open Sans Bold Italics"/>
                <a:cs typeface="Open Sans Bold Italics"/>
                <a:sym typeface="Open Sans Bold Italics"/>
              </a:rPr>
              <a:t>Contohnya: Pelatihan pengembangan Rencana pensiun, pelatihan kewirausahaan, pelatihan pengembangan keterampilan</a:t>
            </a:r>
          </a:p>
        </p:txBody>
      </p:sp>
      <p:sp>
        <p:nvSpPr>
          <p:cNvPr name="TextBox 23" id="23"/>
          <p:cNvSpPr txBox="true"/>
          <p:nvPr/>
        </p:nvSpPr>
        <p:spPr>
          <a:xfrm rot="0">
            <a:off x="17901285" y="9900380"/>
            <a:ext cx="325355" cy="384762"/>
          </a:xfrm>
          <a:prstGeom prst="rect">
            <a:avLst/>
          </a:prstGeom>
        </p:spPr>
        <p:txBody>
          <a:bodyPr anchor="t" rtlCol="false" tIns="0" lIns="0" bIns="0" rIns="0">
            <a:spAutoFit/>
          </a:bodyPr>
          <a:lstStyle/>
          <a:p>
            <a:pPr algn="l">
              <a:lnSpc>
                <a:spcPts val="3080"/>
              </a:lnSpc>
            </a:pPr>
            <a:r>
              <a:rPr lang="en-US" b="true" sz="2200">
                <a:solidFill>
                  <a:srgbClr val="000000"/>
                </a:solidFill>
                <a:latin typeface="Open Sans Bold"/>
                <a:ea typeface="Open Sans Bold"/>
                <a:cs typeface="Open Sans Bold"/>
                <a:sym typeface="Open Sans Bold"/>
              </a:rPr>
              <a:t>15</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5320017" cy="3774376"/>
          </a:xfrm>
          <a:custGeom>
            <a:avLst/>
            <a:gdLst/>
            <a:ahLst/>
            <a:cxnLst/>
            <a:rect r="r" b="b" t="t" l="l"/>
            <a:pathLst>
              <a:path h="3774376" w="5320017">
                <a:moveTo>
                  <a:pt x="0" y="0"/>
                </a:moveTo>
                <a:lnTo>
                  <a:pt x="5320017" y="0"/>
                </a:lnTo>
                <a:lnTo>
                  <a:pt x="5320017" y="3774377"/>
                </a:lnTo>
                <a:lnTo>
                  <a:pt x="0" y="3774377"/>
                </a:lnTo>
                <a:lnTo>
                  <a:pt x="0" y="0"/>
                </a:lnTo>
                <a:close/>
              </a:path>
            </a:pathLst>
          </a:custGeom>
          <a:blipFill>
            <a:blip r:embed="rId2"/>
            <a:stretch>
              <a:fillRect l="0" t="0" r="-33" b="-55"/>
            </a:stretch>
          </a:blipFill>
        </p:spPr>
      </p:sp>
      <p:sp>
        <p:nvSpPr>
          <p:cNvPr name="Freeform 3" id="3"/>
          <p:cNvSpPr/>
          <p:nvPr/>
        </p:nvSpPr>
        <p:spPr>
          <a:xfrm flipH="false" flipV="false" rot="0">
            <a:off x="0" y="5570420"/>
            <a:ext cx="8694439" cy="4716580"/>
          </a:xfrm>
          <a:custGeom>
            <a:avLst/>
            <a:gdLst/>
            <a:ahLst/>
            <a:cxnLst/>
            <a:rect r="r" b="b" t="t" l="l"/>
            <a:pathLst>
              <a:path h="4716580" w="8694439">
                <a:moveTo>
                  <a:pt x="0" y="0"/>
                </a:moveTo>
                <a:lnTo>
                  <a:pt x="8694439" y="0"/>
                </a:lnTo>
                <a:lnTo>
                  <a:pt x="8694439" y="4716580"/>
                </a:lnTo>
                <a:lnTo>
                  <a:pt x="0" y="4716580"/>
                </a:lnTo>
                <a:lnTo>
                  <a:pt x="0" y="0"/>
                </a:lnTo>
                <a:close/>
              </a:path>
            </a:pathLst>
          </a:custGeom>
          <a:blipFill>
            <a:blip r:embed="rId3"/>
            <a:stretch>
              <a:fillRect l="-33763" t="0" r="0" b="-74482"/>
            </a:stretch>
          </a:blipFill>
        </p:spPr>
      </p:sp>
      <p:sp>
        <p:nvSpPr>
          <p:cNvPr name="Freeform 4" id="4"/>
          <p:cNvSpPr/>
          <p:nvPr/>
        </p:nvSpPr>
        <p:spPr>
          <a:xfrm flipH="false" flipV="false" rot="0">
            <a:off x="7672988" y="5246180"/>
            <a:ext cx="9586312" cy="4012121"/>
          </a:xfrm>
          <a:custGeom>
            <a:avLst/>
            <a:gdLst/>
            <a:ahLst/>
            <a:cxnLst/>
            <a:rect r="r" b="b" t="t" l="l"/>
            <a:pathLst>
              <a:path h="4012121" w="9586312">
                <a:moveTo>
                  <a:pt x="0" y="0"/>
                </a:moveTo>
                <a:lnTo>
                  <a:pt x="9586312" y="0"/>
                </a:lnTo>
                <a:lnTo>
                  <a:pt x="9586312" y="4012120"/>
                </a:lnTo>
                <a:lnTo>
                  <a:pt x="0" y="401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2045505" y="1117483"/>
            <a:ext cx="5368090" cy="859431"/>
          </a:xfrm>
          <a:custGeom>
            <a:avLst/>
            <a:gdLst/>
            <a:ahLst/>
            <a:cxnLst/>
            <a:rect r="r" b="b" t="t" l="l"/>
            <a:pathLst>
              <a:path h="859431" w="5368090">
                <a:moveTo>
                  <a:pt x="0" y="0"/>
                </a:moveTo>
                <a:lnTo>
                  <a:pt x="5368090" y="0"/>
                </a:lnTo>
                <a:lnTo>
                  <a:pt x="5368090" y="859431"/>
                </a:lnTo>
                <a:lnTo>
                  <a:pt x="0" y="8594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4399038" y="1128455"/>
            <a:ext cx="2733446" cy="851402"/>
          </a:xfrm>
          <a:custGeom>
            <a:avLst/>
            <a:gdLst/>
            <a:ahLst/>
            <a:cxnLst/>
            <a:rect r="r" b="b" t="t" l="l"/>
            <a:pathLst>
              <a:path h="851402" w="2733446">
                <a:moveTo>
                  <a:pt x="0" y="0"/>
                </a:moveTo>
                <a:lnTo>
                  <a:pt x="2733446" y="0"/>
                </a:lnTo>
                <a:lnTo>
                  <a:pt x="2733446" y="851402"/>
                </a:lnTo>
                <a:lnTo>
                  <a:pt x="0" y="851402"/>
                </a:lnTo>
                <a:lnTo>
                  <a:pt x="0" y="0"/>
                </a:lnTo>
                <a:close/>
              </a:path>
            </a:pathLst>
          </a:custGeom>
          <a:blipFill>
            <a:blip r:embed="rId8"/>
            <a:stretch>
              <a:fillRect l="-168718" t="0" r="-47675" b="0"/>
            </a:stretch>
          </a:blipFill>
        </p:spPr>
      </p:sp>
      <p:sp>
        <p:nvSpPr>
          <p:cNvPr name="Freeform 7" id="7"/>
          <p:cNvSpPr/>
          <p:nvPr/>
        </p:nvSpPr>
        <p:spPr>
          <a:xfrm flipH="false" flipV="false" rot="0">
            <a:off x="12355268" y="1094137"/>
            <a:ext cx="2150907" cy="896217"/>
          </a:xfrm>
          <a:custGeom>
            <a:avLst/>
            <a:gdLst/>
            <a:ahLst/>
            <a:cxnLst/>
            <a:rect r="r" b="b" t="t" l="l"/>
            <a:pathLst>
              <a:path h="896217" w="2150907">
                <a:moveTo>
                  <a:pt x="0" y="0"/>
                </a:moveTo>
                <a:lnTo>
                  <a:pt x="2150907" y="0"/>
                </a:lnTo>
                <a:lnTo>
                  <a:pt x="2150907" y="896217"/>
                </a:lnTo>
                <a:lnTo>
                  <a:pt x="0" y="896217"/>
                </a:lnTo>
                <a:lnTo>
                  <a:pt x="0" y="0"/>
                </a:lnTo>
                <a:close/>
              </a:path>
            </a:pathLst>
          </a:custGeom>
          <a:blipFill>
            <a:blip r:embed="rId9"/>
            <a:stretch>
              <a:fillRect l="-7172" t="0" r="-1161" b="0"/>
            </a:stretch>
          </a:blipFill>
        </p:spPr>
      </p:sp>
      <p:sp>
        <p:nvSpPr>
          <p:cNvPr name="Freeform 8" id="8"/>
          <p:cNvSpPr/>
          <p:nvPr/>
        </p:nvSpPr>
        <p:spPr>
          <a:xfrm flipH="false" flipV="false" rot="0">
            <a:off x="-63503" y="-63503"/>
            <a:ext cx="17540821" cy="10413997"/>
          </a:xfrm>
          <a:custGeom>
            <a:avLst/>
            <a:gdLst/>
            <a:ahLst/>
            <a:cxnLst/>
            <a:rect r="r" b="b" t="t" l="l"/>
            <a:pathLst>
              <a:path h="10413997" w="17540821">
                <a:moveTo>
                  <a:pt x="0" y="0"/>
                </a:moveTo>
                <a:lnTo>
                  <a:pt x="17540821" y="0"/>
                </a:lnTo>
                <a:lnTo>
                  <a:pt x="17540821" y="10413997"/>
                </a:lnTo>
                <a:lnTo>
                  <a:pt x="0" y="104139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9" id="9"/>
          <p:cNvSpPr txBox="true"/>
          <p:nvPr/>
        </p:nvSpPr>
        <p:spPr>
          <a:xfrm rot="0">
            <a:off x="7779744" y="3091139"/>
            <a:ext cx="9649263" cy="1279446"/>
          </a:xfrm>
          <a:prstGeom prst="rect">
            <a:avLst/>
          </a:prstGeom>
        </p:spPr>
        <p:txBody>
          <a:bodyPr anchor="t" rtlCol="false" tIns="0" lIns="0" bIns="0" rIns="0">
            <a:spAutoFit/>
          </a:bodyPr>
          <a:lstStyle/>
          <a:p>
            <a:pPr algn="r">
              <a:lnSpc>
                <a:spcPts val="4574"/>
              </a:lnSpc>
            </a:pPr>
            <a:r>
              <a:rPr lang="en-US" b="true" sz="4999">
                <a:solidFill>
                  <a:srgbClr val="1D74B4"/>
                </a:solidFill>
                <a:latin typeface="Poppins Semi-Bold"/>
                <a:ea typeface="Poppins Semi-Bold"/>
                <a:cs typeface="Poppins Semi-Bold"/>
                <a:sym typeface="Poppins Semi-Bold"/>
              </a:rPr>
              <a:t>TANTANGAN PENGEMBANGAN KOMPETENSI ASN</a:t>
            </a:r>
          </a:p>
        </p:txBody>
      </p:sp>
      <p:sp>
        <p:nvSpPr>
          <p:cNvPr name="TextBox 10" id="10"/>
          <p:cNvSpPr txBox="true"/>
          <p:nvPr/>
        </p:nvSpPr>
        <p:spPr>
          <a:xfrm rot="0">
            <a:off x="8561642" y="5395789"/>
            <a:ext cx="6549523" cy="3451327"/>
          </a:xfrm>
          <a:prstGeom prst="rect">
            <a:avLst/>
          </a:prstGeom>
        </p:spPr>
        <p:txBody>
          <a:bodyPr anchor="t" rtlCol="false" tIns="0" lIns="0" bIns="0" rIns="0">
            <a:spAutoFit/>
          </a:bodyPr>
          <a:lstStyle/>
          <a:p>
            <a:pPr algn="l">
              <a:lnSpc>
                <a:spcPts val="4574"/>
              </a:lnSpc>
            </a:pPr>
            <a:r>
              <a:rPr lang="en-US" sz="2499">
                <a:solidFill>
                  <a:srgbClr val="FFFFFF"/>
                </a:solidFill>
                <a:latin typeface="Open Sans"/>
                <a:ea typeface="Open Sans"/>
                <a:cs typeface="Open Sans"/>
                <a:sym typeface="Open Sans"/>
              </a:rPr>
              <a:t>Minimnya kompetensi Resistensi terhadap perubahan Kurangnya inovasi dalam metode pelatihan Tidak meratanya akses ke pelatihan Keterbatasan anggaran</a:t>
            </a:r>
          </a:p>
        </p:txBody>
      </p:sp>
      <p:sp>
        <p:nvSpPr>
          <p:cNvPr name="TextBox 11" id="11"/>
          <p:cNvSpPr txBox="true"/>
          <p:nvPr/>
        </p:nvSpPr>
        <p:spPr>
          <a:xfrm rot="0">
            <a:off x="10464870" y="5395789"/>
            <a:ext cx="960339" cy="546202"/>
          </a:xfrm>
          <a:prstGeom prst="rect">
            <a:avLst/>
          </a:prstGeom>
        </p:spPr>
        <p:txBody>
          <a:bodyPr anchor="t" rtlCol="false" tIns="0" lIns="0" bIns="0" rIns="0">
            <a:spAutoFit/>
          </a:bodyPr>
          <a:lstStyle/>
          <a:p>
            <a:pPr algn="l">
              <a:lnSpc>
                <a:spcPts val="4574"/>
              </a:lnSpc>
            </a:pPr>
            <a:r>
              <a:rPr lang="en-US" sz="2499">
                <a:solidFill>
                  <a:srgbClr val="FFFFFF"/>
                </a:solidFill>
                <a:latin typeface="Open Sans"/>
                <a:ea typeface="Open Sans"/>
                <a:cs typeface="Open Sans"/>
                <a:sym typeface="Open Sans"/>
              </a:rPr>
              <a:t>minat </a:t>
            </a:r>
          </a:p>
        </p:txBody>
      </p:sp>
      <p:sp>
        <p:nvSpPr>
          <p:cNvPr name="TextBox 12" id="12"/>
          <p:cNvSpPr txBox="true"/>
          <p:nvPr/>
        </p:nvSpPr>
        <p:spPr>
          <a:xfrm rot="0">
            <a:off x="11758460" y="5395789"/>
            <a:ext cx="710841" cy="546202"/>
          </a:xfrm>
          <a:prstGeom prst="rect">
            <a:avLst/>
          </a:prstGeom>
        </p:spPr>
        <p:txBody>
          <a:bodyPr anchor="t" rtlCol="false" tIns="0" lIns="0" bIns="0" rIns="0">
            <a:spAutoFit/>
          </a:bodyPr>
          <a:lstStyle/>
          <a:p>
            <a:pPr algn="l">
              <a:lnSpc>
                <a:spcPts val="4574"/>
              </a:lnSpc>
            </a:pPr>
            <a:r>
              <a:rPr lang="en-US" sz="2499">
                <a:solidFill>
                  <a:srgbClr val="FFFFFF"/>
                </a:solidFill>
                <a:latin typeface="Open Sans"/>
                <a:ea typeface="Open Sans"/>
                <a:cs typeface="Open Sans"/>
                <a:sym typeface="Open Sans"/>
              </a:rPr>
              <a:t>ASN </a:t>
            </a:r>
          </a:p>
        </p:txBody>
      </p:sp>
      <p:sp>
        <p:nvSpPr>
          <p:cNvPr name="TextBox 13" id="13"/>
          <p:cNvSpPr txBox="true"/>
          <p:nvPr/>
        </p:nvSpPr>
        <p:spPr>
          <a:xfrm rot="0">
            <a:off x="12807458" y="5395789"/>
            <a:ext cx="1025795" cy="546202"/>
          </a:xfrm>
          <a:prstGeom prst="rect">
            <a:avLst/>
          </a:prstGeom>
        </p:spPr>
        <p:txBody>
          <a:bodyPr anchor="t" rtlCol="false" tIns="0" lIns="0" bIns="0" rIns="0">
            <a:spAutoFit/>
          </a:bodyPr>
          <a:lstStyle/>
          <a:p>
            <a:pPr algn="l">
              <a:lnSpc>
                <a:spcPts val="4574"/>
              </a:lnSpc>
            </a:pPr>
            <a:r>
              <a:rPr lang="en-US" sz="2499">
                <a:solidFill>
                  <a:srgbClr val="FFFFFF"/>
                </a:solidFill>
                <a:latin typeface="Open Sans"/>
                <a:ea typeface="Open Sans"/>
                <a:cs typeface="Open Sans"/>
                <a:sym typeface="Open Sans"/>
              </a:rPr>
              <a:t>dalam </a:t>
            </a:r>
          </a:p>
        </p:txBody>
      </p:sp>
      <p:sp>
        <p:nvSpPr>
          <p:cNvPr name="TextBox 14" id="14"/>
          <p:cNvSpPr txBox="true"/>
          <p:nvPr/>
        </p:nvSpPr>
        <p:spPr>
          <a:xfrm rot="0">
            <a:off x="14165218" y="5395789"/>
            <a:ext cx="2372535" cy="546202"/>
          </a:xfrm>
          <a:prstGeom prst="rect">
            <a:avLst/>
          </a:prstGeom>
        </p:spPr>
        <p:txBody>
          <a:bodyPr anchor="t" rtlCol="false" tIns="0" lIns="0" bIns="0" rIns="0">
            <a:spAutoFit/>
          </a:bodyPr>
          <a:lstStyle/>
          <a:p>
            <a:pPr algn="l">
              <a:lnSpc>
                <a:spcPts val="4574"/>
              </a:lnSpc>
            </a:pPr>
            <a:r>
              <a:rPr lang="en-US" sz="2499">
                <a:solidFill>
                  <a:srgbClr val="FFFFFF"/>
                </a:solidFill>
                <a:latin typeface="Open Sans"/>
                <a:ea typeface="Open Sans"/>
                <a:cs typeface="Open Sans"/>
                <a:sym typeface="Open Sans"/>
              </a:rPr>
              <a:t>pengembangan</a:t>
            </a:r>
          </a:p>
        </p:txBody>
      </p:sp>
      <p:sp>
        <p:nvSpPr>
          <p:cNvPr name="TextBox 15" id="15"/>
          <p:cNvSpPr txBox="true"/>
          <p:nvPr/>
        </p:nvSpPr>
        <p:spPr>
          <a:xfrm rot="0">
            <a:off x="17901285" y="9900380"/>
            <a:ext cx="325355" cy="384762"/>
          </a:xfrm>
          <a:prstGeom prst="rect">
            <a:avLst/>
          </a:prstGeom>
        </p:spPr>
        <p:txBody>
          <a:bodyPr anchor="t" rtlCol="false" tIns="0" lIns="0" bIns="0" rIns="0">
            <a:spAutoFit/>
          </a:bodyPr>
          <a:lstStyle/>
          <a:p>
            <a:pPr algn="l">
              <a:lnSpc>
                <a:spcPts val="3080"/>
              </a:lnSpc>
            </a:pPr>
            <a:r>
              <a:rPr lang="en-US" b="true" sz="2200">
                <a:solidFill>
                  <a:srgbClr val="000000"/>
                </a:solidFill>
                <a:latin typeface="Open Sans Bold"/>
                <a:ea typeface="Open Sans Bold"/>
                <a:cs typeface="Open Sans Bold"/>
                <a:sym typeface="Open Sans Bold"/>
              </a:rPr>
              <a:t>16</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19742" y="0"/>
            <a:ext cx="3968258" cy="3774376"/>
          </a:xfrm>
          <a:custGeom>
            <a:avLst/>
            <a:gdLst/>
            <a:ahLst/>
            <a:cxnLst/>
            <a:rect r="r" b="b" t="t" l="l"/>
            <a:pathLst>
              <a:path h="3774376" w="3968258">
                <a:moveTo>
                  <a:pt x="0" y="0"/>
                </a:moveTo>
                <a:lnTo>
                  <a:pt x="3968258" y="0"/>
                </a:lnTo>
                <a:lnTo>
                  <a:pt x="3968258" y="3774377"/>
                </a:lnTo>
                <a:lnTo>
                  <a:pt x="0" y="3774377"/>
                </a:lnTo>
                <a:lnTo>
                  <a:pt x="0" y="0"/>
                </a:lnTo>
                <a:close/>
              </a:path>
            </a:pathLst>
          </a:custGeom>
          <a:blipFill>
            <a:blip r:embed="rId2"/>
            <a:stretch>
              <a:fillRect l="-6" t="0" r="0" b="-55"/>
            </a:stretch>
          </a:blipFill>
        </p:spPr>
      </p:sp>
      <p:sp>
        <p:nvSpPr>
          <p:cNvPr name="Freeform 3" id="3"/>
          <p:cNvSpPr/>
          <p:nvPr/>
        </p:nvSpPr>
        <p:spPr>
          <a:xfrm flipH="false" flipV="false" rot="0">
            <a:off x="13245989" y="5570420"/>
            <a:ext cx="5042011" cy="4716580"/>
          </a:xfrm>
          <a:custGeom>
            <a:avLst/>
            <a:gdLst/>
            <a:ahLst/>
            <a:cxnLst/>
            <a:rect r="r" b="b" t="t" l="l"/>
            <a:pathLst>
              <a:path h="4716580" w="5042011">
                <a:moveTo>
                  <a:pt x="0" y="0"/>
                </a:moveTo>
                <a:lnTo>
                  <a:pt x="5042011" y="0"/>
                </a:lnTo>
                <a:lnTo>
                  <a:pt x="5042011" y="4716580"/>
                </a:lnTo>
                <a:lnTo>
                  <a:pt x="0" y="4716580"/>
                </a:lnTo>
                <a:lnTo>
                  <a:pt x="0" y="0"/>
                </a:lnTo>
                <a:close/>
              </a:path>
            </a:pathLst>
          </a:custGeom>
          <a:blipFill>
            <a:blip r:embed="rId3"/>
            <a:stretch>
              <a:fillRect l="0" t="0" r="-130662" b="-74482"/>
            </a:stretch>
          </a:blipFill>
        </p:spPr>
      </p:sp>
      <p:sp>
        <p:nvSpPr>
          <p:cNvPr name="Freeform 4" id="4"/>
          <p:cNvSpPr/>
          <p:nvPr/>
        </p:nvSpPr>
        <p:spPr>
          <a:xfrm flipH="false" flipV="false" rot="0">
            <a:off x="7371178" y="7253849"/>
            <a:ext cx="5343525" cy="3033151"/>
          </a:xfrm>
          <a:custGeom>
            <a:avLst/>
            <a:gdLst/>
            <a:ahLst/>
            <a:cxnLst/>
            <a:rect r="r" b="b" t="t" l="l"/>
            <a:pathLst>
              <a:path h="3033151" w="5343525">
                <a:moveTo>
                  <a:pt x="0" y="0"/>
                </a:moveTo>
                <a:lnTo>
                  <a:pt x="5343525" y="0"/>
                </a:lnTo>
                <a:lnTo>
                  <a:pt x="5343525" y="3033151"/>
                </a:lnTo>
                <a:lnTo>
                  <a:pt x="0" y="3033151"/>
                </a:lnTo>
                <a:lnTo>
                  <a:pt x="0" y="0"/>
                </a:lnTo>
                <a:close/>
              </a:path>
            </a:pathLst>
          </a:custGeom>
          <a:blipFill>
            <a:blip r:embed="rId4"/>
            <a:stretch>
              <a:fillRect l="0" t="0" r="0" b="-92186"/>
            </a:stretch>
          </a:blipFill>
        </p:spPr>
      </p:sp>
      <p:sp>
        <p:nvSpPr>
          <p:cNvPr name="Freeform 5" id="5"/>
          <p:cNvSpPr/>
          <p:nvPr/>
        </p:nvSpPr>
        <p:spPr>
          <a:xfrm flipH="false" flipV="false" rot="0">
            <a:off x="637689" y="1052046"/>
            <a:ext cx="5368090" cy="859431"/>
          </a:xfrm>
          <a:custGeom>
            <a:avLst/>
            <a:gdLst/>
            <a:ahLst/>
            <a:cxnLst/>
            <a:rect r="r" b="b" t="t" l="l"/>
            <a:pathLst>
              <a:path h="859431" w="5368090">
                <a:moveTo>
                  <a:pt x="0" y="0"/>
                </a:moveTo>
                <a:lnTo>
                  <a:pt x="5368090" y="0"/>
                </a:lnTo>
                <a:lnTo>
                  <a:pt x="5368090" y="859431"/>
                </a:lnTo>
                <a:lnTo>
                  <a:pt x="0" y="8594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2991221" y="1063009"/>
            <a:ext cx="2733446" cy="851402"/>
          </a:xfrm>
          <a:custGeom>
            <a:avLst/>
            <a:gdLst/>
            <a:ahLst/>
            <a:cxnLst/>
            <a:rect r="r" b="b" t="t" l="l"/>
            <a:pathLst>
              <a:path h="851402" w="2733446">
                <a:moveTo>
                  <a:pt x="0" y="0"/>
                </a:moveTo>
                <a:lnTo>
                  <a:pt x="2733447" y="0"/>
                </a:lnTo>
                <a:lnTo>
                  <a:pt x="2733447" y="851402"/>
                </a:lnTo>
                <a:lnTo>
                  <a:pt x="0" y="851402"/>
                </a:lnTo>
                <a:lnTo>
                  <a:pt x="0" y="0"/>
                </a:lnTo>
                <a:close/>
              </a:path>
            </a:pathLst>
          </a:custGeom>
          <a:blipFill>
            <a:blip r:embed="rId7"/>
            <a:stretch>
              <a:fillRect l="-168718" t="0" r="-47675" b="0"/>
            </a:stretch>
          </a:blipFill>
        </p:spPr>
      </p:sp>
      <p:sp>
        <p:nvSpPr>
          <p:cNvPr name="Freeform 7" id="7"/>
          <p:cNvSpPr/>
          <p:nvPr/>
        </p:nvSpPr>
        <p:spPr>
          <a:xfrm flipH="false" flipV="false" rot="0">
            <a:off x="947452" y="1028700"/>
            <a:ext cx="2150907" cy="896217"/>
          </a:xfrm>
          <a:custGeom>
            <a:avLst/>
            <a:gdLst/>
            <a:ahLst/>
            <a:cxnLst/>
            <a:rect r="r" b="b" t="t" l="l"/>
            <a:pathLst>
              <a:path h="896217" w="2150907">
                <a:moveTo>
                  <a:pt x="0" y="0"/>
                </a:moveTo>
                <a:lnTo>
                  <a:pt x="2150907" y="0"/>
                </a:lnTo>
                <a:lnTo>
                  <a:pt x="2150907" y="896217"/>
                </a:lnTo>
                <a:lnTo>
                  <a:pt x="0" y="896217"/>
                </a:lnTo>
                <a:lnTo>
                  <a:pt x="0" y="0"/>
                </a:lnTo>
                <a:close/>
              </a:path>
            </a:pathLst>
          </a:custGeom>
          <a:blipFill>
            <a:blip r:embed="rId8"/>
            <a:stretch>
              <a:fillRect l="-7172" t="0" r="-1161" b="0"/>
            </a:stretch>
          </a:blipFill>
        </p:spPr>
      </p:sp>
      <p:grpSp>
        <p:nvGrpSpPr>
          <p:cNvPr name="Group 8" id="8"/>
          <p:cNvGrpSpPr>
            <a:grpSpLocks noChangeAspect="true"/>
          </p:cNvGrpSpPr>
          <p:nvPr/>
        </p:nvGrpSpPr>
        <p:grpSpPr>
          <a:xfrm rot="0">
            <a:off x="574196" y="965197"/>
            <a:ext cx="5495315" cy="1009774"/>
            <a:chOff x="0" y="0"/>
            <a:chExt cx="5495315" cy="1009777"/>
          </a:xfrm>
        </p:grpSpPr>
        <p:sp>
          <p:nvSpPr>
            <p:cNvPr name="Freeform 9" id="9"/>
            <p:cNvSpPr/>
            <p:nvPr/>
          </p:nvSpPr>
          <p:spPr>
            <a:xfrm flipH="false" flipV="false" rot="0">
              <a:off x="373253" y="63500"/>
              <a:ext cx="2138045" cy="882777"/>
            </a:xfrm>
            <a:custGeom>
              <a:avLst/>
              <a:gdLst/>
              <a:ahLst/>
              <a:cxnLst/>
              <a:rect r="r" b="b" t="t" l="l"/>
              <a:pathLst>
                <a:path h="882777" w="2138045">
                  <a:moveTo>
                    <a:pt x="0" y="882777"/>
                  </a:moveTo>
                  <a:lnTo>
                    <a:pt x="2138045" y="882777"/>
                  </a:lnTo>
                  <a:lnTo>
                    <a:pt x="2138045" y="0"/>
                  </a:lnTo>
                  <a:lnTo>
                    <a:pt x="0" y="0"/>
                  </a:lnTo>
                  <a:close/>
                </a:path>
              </a:pathLst>
            </a:custGeom>
            <a:solidFill>
              <a:srgbClr val="000000">
                <a:alpha val="0"/>
              </a:srgbClr>
            </a:solidFill>
          </p:spPr>
        </p:sp>
        <p:sp>
          <p:nvSpPr>
            <p:cNvPr name="Freeform 10" id="10"/>
            <p:cNvSpPr/>
            <p:nvPr/>
          </p:nvSpPr>
          <p:spPr>
            <a:xfrm flipH="false" flipV="false" rot="0">
              <a:off x="63500" y="86868"/>
              <a:ext cx="5368290" cy="859409"/>
            </a:xfrm>
            <a:custGeom>
              <a:avLst/>
              <a:gdLst/>
              <a:ahLst/>
              <a:cxnLst/>
              <a:rect r="r" b="b" t="t" l="l"/>
              <a:pathLst>
                <a:path h="859409" w="5368290">
                  <a:moveTo>
                    <a:pt x="0" y="859409"/>
                  </a:moveTo>
                  <a:lnTo>
                    <a:pt x="5368290" y="859409"/>
                  </a:lnTo>
                  <a:lnTo>
                    <a:pt x="5368290" y="0"/>
                  </a:lnTo>
                  <a:lnTo>
                    <a:pt x="0" y="0"/>
                  </a:lnTo>
                  <a:close/>
                </a:path>
              </a:pathLst>
            </a:custGeom>
            <a:solidFill>
              <a:srgbClr val="000000">
                <a:alpha val="0"/>
              </a:srgbClr>
            </a:solidFill>
          </p:spPr>
        </p:sp>
        <p:sp>
          <p:nvSpPr>
            <p:cNvPr name="Freeform 11" id="11"/>
            <p:cNvSpPr/>
            <p:nvPr/>
          </p:nvSpPr>
          <p:spPr>
            <a:xfrm flipH="false" flipV="false" rot="0">
              <a:off x="2417064" y="97790"/>
              <a:ext cx="2737866" cy="848487"/>
            </a:xfrm>
            <a:custGeom>
              <a:avLst/>
              <a:gdLst/>
              <a:ahLst/>
              <a:cxnLst/>
              <a:rect r="r" b="b" t="t" l="l"/>
              <a:pathLst>
                <a:path h="848487" w="2737866">
                  <a:moveTo>
                    <a:pt x="0" y="848487"/>
                  </a:moveTo>
                  <a:lnTo>
                    <a:pt x="2737866" y="848487"/>
                  </a:lnTo>
                  <a:lnTo>
                    <a:pt x="2737866" y="0"/>
                  </a:lnTo>
                  <a:lnTo>
                    <a:pt x="0" y="0"/>
                  </a:lnTo>
                  <a:close/>
                </a:path>
              </a:pathLst>
            </a:custGeom>
            <a:solidFill>
              <a:srgbClr val="000000">
                <a:alpha val="0"/>
              </a:srgbClr>
            </a:solidFill>
          </p:spPr>
        </p:sp>
      </p:grpSp>
      <p:sp>
        <p:nvSpPr>
          <p:cNvPr name="Freeform 12" id="12"/>
          <p:cNvSpPr/>
          <p:nvPr/>
        </p:nvSpPr>
        <p:spPr>
          <a:xfrm flipH="false" flipV="false" rot="0">
            <a:off x="7307685" y="-63503"/>
            <a:ext cx="11043818" cy="10413997"/>
          </a:xfrm>
          <a:custGeom>
            <a:avLst/>
            <a:gdLst/>
            <a:ahLst/>
            <a:cxnLst/>
            <a:rect r="r" b="b" t="t" l="l"/>
            <a:pathLst>
              <a:path h="10413997" w="11043818">
                <a:moveTo>
                  <a:pt x="0" y="0"/>
                </a:moveTo>
                <a:lnTo>
                  <a:pt x="11043818" y="0"/>
                </a:lnTo>
                <a:lnTo>
                  <a:pt x="11043818" y="10413997"/>
                </a:lnTo>
                <a:lnTo>
                  <a:pt x="0" y="1041399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3" id="13"/>
          <p:cNvSpPr txBox="true"/>
          <p:nvPr/>
        </p:nvSpPr>
        <p:spPr>
          <a:xfrm rot="0">
            <a:off x="1028700" y="2704862"/>
            <a:ext cx="8973807" cy="1330290"/>
          </a:xfrm>
          <a:prstGeom prst="rect">
            <a:avLst/>
          </a:prstGeom>
        </p:spPr>
        <p:txBody>
          <a:bodyPr anchor="t" rtlCol="false" tIns="0" lIns="0" bIns="0" rIns="0">
            <a:spAutoFit/>
          </a:bodyPr>
          <a:lstStyle/>
          <a:p>
            <a:pPr algn="l">
              <a:lnSpc>
                <a:spcPts val="4726"/>
              </a:lnSpc>
            </a:pPr>
            <a:r>
              <a:rPr lang="en-US" b="true" sz="5199">
                <a:solidFill>
                  <a:srgbClr val="1D74B4"/>
                </a:solidFill>
                <a:latin typeface="Poppins Semi-Bold"/>
                <a:ea typeface="Poppins Semi-Bold"/>
                <a:cs typeface="Poppins Semi-Bold"/>
                <a:sym typeface="Poppins Semi-Bold"/>
              </a:rPr>
              <a:t>STRATEGI PENGEMBANGAN KOMPETENSI ASN</a:t>
            </a:r>
          </a:p>
        </p:txBody>
      </p:sp>
      <p:sp>
        <p:nvSpPr>
          <p:cNvPr name="TextBox 14" id="14"/>
          <p:cNvSpPr txBox="true"/>
          <p:nvPr/>
        </p:nvSpPr>
        <p:spPr>
          <a:xfrm rot="0">
            <a:off x="1270549" y="4806610"/>
            <a:ext cx="2264426" cy="412852"/>
          </a:xfrm>
          <a:prstGeom prst="rect">
            <a:avLst/>
          </a:prstGeom>
        </p:spPr>
        <p:txBody>
          <a:bodyPr anchor="t" rtlCol="false" tIns="0" lIns="0" bIns="0" rIns="0">
            <a:spAutoFit/>
          </a:bodyPr>
          <a:lstStyle/>
          <a:p>
            <a:pPr algn="l">
              <a:lnSpc>
                <a:spcPts val="3149"/>
              </a:lnSpc>
            </a:pPr>
            <a:r>
              <a:rPr lang="en-US" sz="2499">
                <a:solidFill>
                  <a:srgbClr val="000000"/>
                </a:solidFill>
                <a:latin typeface="Open Sans"/>
                <a:ea typeface="Open Sans"/>
                <a:cs typeface="Open Sans"/>
                <a:sym typeface="Open Sans"/>
              </a:rPr>
              <a:t>1.Peningkatan </a:t>
            </a:r>
          </a:p>
        </p:txBody>
      </p:sp>
      <p:sp>
        <p:nvSpPr>
          <p:cNvPr name="TextBox 15" id="15"/>
          <p:cNvSpPr txBox="true"/>
          <p:nvPr/>
        </p:nvSpPr>
        <p:spPr>
          <a:xfrm rot="0">
            <a:off x="3726532" y="4806610"/>
            <a:ext cx="1654264" cy="412852"/>
          </a:xfrm>
          <a:prstGeom prst="rect">
            <a:avLst/>
          </a:prstGeom>
        </p:spPr>
        <p:txBody>
          <a:bodyPr anchor="t" rtlCol="false" tIns="0" lIns="0" bIns="0" rIns="0">
            <a:spAutoFit/>
          </a:bodyPr>
          <a:lstStyle/>
          <a:p>
            <a:pPr algn="l">
              <a:lnSpc>
                <a:spcPts val="3149"/>
              </a:lnSpc>
            </a:pPr>
            <a:r>
              <a:rPr lang="en-US" sz="2499">
                <a:solidFill>
                  <a:srgbClr val="000000"/>
                </a:solidFill>
                <a:latin typeface="Open Sans"/>
                <a:ea typeface="Open Sans"/>
                <a:cs typeface="Open Sans"/>
                <a:sym typeface="Open Sans"/>
              </a:rPr>
              <a:t>kolaborasi </a:t>
            </a:r>
          </a:p>
        </p:txBody>
      </p:sp>
      <p:sp>
        <p:nvSpPr>
          <p:cNvPr name="TextBox 16" id="16"/>
          <p:cNvSpPr txBox="true"/>
          <p:nvPr/>
        </p:nvSpPr>
        <p:spPr>
          <a:xfrm rot="0">
            <a:off x="5584327" y="4806610"/>
            <a:ext cx="1219152" cy="412852"/>
          </a:xfrm>
          <a:prstGeom prst="rect">
            <a:avLst/>
          </a:prstGeom>
        </p:spPr>
        <p:txBody>
          <a:bodyPr anchor="t" rtlCol="false" tIns="0" lIns="0" bIns="0" rIns="0">
            <a:spAutoFit/>
          </a:bodyPr>
          <a:lstStyle/>
          <a:p>
            <a:pPr algn="l">
              <a:lnSpc>
                <a:spcPts val="3149"/>
              </a:lnSpc>
            </a:pPr>
            <a:r>
              <a:rPr lang="en-US" sz="2499">
                <a:solidFill>
                  <a:srgbClr val="000000"/>
                </a:solidFill>
                <a:latin typeface="Open Sans"/>
                <a:ea typeface="Open Sans"/>
                <a:cs typeface="Open Sans"/>
                <a:sym typeface="Open Sans"/>
              </a:rPr>
              <a:t>dengan </a:t>
            </a:r>
          </a:p>
        </p:txBody>
      </p:sp>
      <p:sp>
        <p:nvSpPr>
          <p:cNvPr name="TextBox 17" id="17"/>
          <p:cNvSpPr txBox="true"/>
          <p:nvPr/>
        </p:nvSpPr>
        <p:spPr>
          <a:xfrm rot="0">
            <a:off x="7015534" y="4806610"/>
            <a:ext cx="1248718" cy="412852"/>
          </a:xfrm>
          <a:prstGeom prst="rect">
            <a:avLst/>
          </a:prstGeom>
        </p:spPr>
        <p:txBody>
          <a:bodyPr anchor="t" rtlCol="false" tIns="0" lIns="0" bIns="0" rIns="0">
            <a:spAutoFit/>
          </a:bodyPr>
          <a:lstStyle/>
          <a:p>
            <a:pPr algn="l">
              <a:lnSpc>
                <a:spcPts val="3149"/>
              </a:lnSpc>
            </a:pPr>
            <a:r>
              <a:rPr lang="en-US" sz="2499">
                <a:solidFill>
                  <a:srgbClr val="000000"/>
                </a:solidFill>
                <a:latin typeface="Open Sans"/>
                <a:ea typeface="Open Sans"/>
                <a:cs typeface="Open Sans"/>
                <a:sym typeface="Open Sans"/>
              </a:rPr>
              <a:t>instansi </a:t>
            </a:r>
          </a:p>
        </p:txBody>
      </p:sp>
      <p:sp>
        <p:nvSpPr>
          <p:cNvPr name="TextBox 18" id="18"/>
          <p:cNvSpPr txBox="true"/>
          <p:nvPr/>
        </p:nvSpPr>
        <p:spPr>
          <a:xfrm rot="0">
            <a:off x="8475736" y="4806610"/>
            <a:ext cx="1415844" cy="412852"/>
          </a:xfrm>
          <a:prstGeom prst="rect">
            <a:avLst/>
          </a:prstGeom>
        </p:spPr>
        <p:txBody>
          <a:bodyPr anchor="t" rtlCol="false" tIns="0" lIns="0" bIns="0" rIns="0">
            <a:spAutoFit/>
          </a:bodyPr>
          <a:lstStyle/>
          <a:p>
            <a:pPr algn="l">
              <a:lnSpc>
                <a:spcPts val="3149"/>
              </a:lnSpc>
            </a:pPr>
            <a:r>
              <a:rPr lang="en-US" sz="2499">
                <a:solidFill>
                  <a:srgbClr val="000000"/>
                </a:solidFill>
                <a:latin typeface="Open Sans"/>
                <a:ea typeface="Open Sans"/>
                <a:cs typeface="Open Sans"/>
                <a:sym typeface="Open Sans"/>
              </a:rPr>
              <a:t>pelatihan</a:t>
            </a:r>
          </a:p>
        </p:txBody>
      </p:sp>
      <p:sp>
        <p:nvSpPr>
          <p:cNvPr name="TextBox 19" id="19"/>
          <p:cNvSpPr txBox="true"/>
          <p:nvPr/>
        </p:nvSpPr>
        <p:spPr>
          <a:xfrm rot="0">
            <a:off x="1568348" y="5206660"/>
            <a:ext cx="3997223" cy="412852"/>
          </a:xfrm>
          <a:prstGeom prst="rect">
            <a:avLst/>
          </a:prstGeom>
        </p:spPr>
        <p:txBody>
          <a:bodyPr anchor="t" rtlCol="false" tIns="0" lIns="0" bIns="0" rIns="0">
            <a:spAutoFit/>
          </a:bodyPr>
          <a:lstStyle/>
          <a:p>
            <a:pPr algn="l">
              <a:lnSpc>
                <a:spcPts val="3149"/>
              </a:lnSpc>
            </a:pPr>
            <a:r>
              <a:rPr lang="en-US" sz="2499">
                <a:solidFill>
                  <a:srgbClr val="000000"/>
                </a:solidFill>
                <a:latin typeface="Open Sans"/>
                <a:ea typeface="Open Sans"/>
                <a:cs typeface="Open Sans"/>
                <a:sym typeface="Open Sans"/>
              </a:rPr>
              <a:t>nasional dan internasional</a:t>
            </a:r>
          </a:p>
        </p:txBody>
      </p:sp>
      <p:sp>
        <p:nvSpPr>
          <p:cNvPr name="TextBox 20" id="20"/>
          <p:cNvSpPr txBox="true"/>
          <p:nvPr/>
        </p:nvSpPr>
        <p:spPr>
          <a:xfrm rot="0">
            <a:off x="1270549" y="5606710"/>
            <a:ext cx="7326649" cy="1212952"/>
          </a:xfrm>
          <a:prstGeom prst="rect">
            <a:avLst/>
          </a:prstGeom>
        </p:spPr>
        <p:txBody>
          <a:bodyPr anchor="t" rtlCol="false" tIns="0" lIns="0" bIns="0" rIns="0">
            <a:spAutoFit/>
          </a:bodyPr>
          <a:lstStyle/>
          <a:p>
            <a:pPr algn="just">
              <a:lnSpc>
                <a:spcPts val="3149"/>
              </a:lnSpc>
            </a:pPr>
            <a:r>
              <a:rPr lang="en-US" sz="2499" spc="4">
                <a:solidFill>
                  <a:srgbClr val="000000"/>
                </a:solidFill>
                <a:latin typeface="Open Sans"/>
                <a:ea typeface="Open Sans"/>
                <a:cs typeface="Open Sans"/>
                <a:sym typeface="Open Sans"/>
              </a:rPr>
              <a:t>2.Pemanfaatan teknologi untuk pelatihan daring 3.Peningkatan budaya belajar di lingkungan ASN 4.Penguatan evaluasi efektivitas pelatihan</a:t>
            </a:r>
          </a:p>
        </p:txBody>
      </p:sp>
      <p:sp>
        <p:nvSpPr>
          <p:cNvPr name="TextBox 21" id="21"/>
          <p:cNvSpPr txBox="true"/>
          <p:nvPr/>
        </p:nvSpPr>
        <p:spPr>
          <a:xfrm rot="0">
            <a:off x="17901285" y="9900380"/>
            <a:ext cx="325355" cy="384762"/>
          </a:xfrm>
          <a:prstGeom prst="rect">
            <a:avLst/>
          </a:prstGeom>
        </p:spPr>
        <p:txBody>
          <a:bodyPr anchor="t" rtlCol="false" tIns="0" lIns="0" bIns="0" rIns="0">
            <a:spAutoFit/>
          </a:bodyPr>
          <a:lstStyle/>
          <a:p>
            <a:pPr algn="l">
              <a:lnSpc>
                <a:spcPts val="3080"/>
              </a:lnSpc>
            </a:pPr>
            <a:r>
              <a:rPr lang="en-US" b="true" sz="2200">
                <a:solidFill>
                  <a:srgbClr val="000000"/>
                </a:solidFill>
                <a:latin typeface="Open Sans Bold"/>
                <a:ea typeface="Open Sans Bold"/>
                <a:cs typeface="Open Sans Bold"/>
                <a:sym typeface="Open Sans Bold"/>
              </a:rPr>
              <a:t>17</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5320017" cy="3774376"/>
          </a:xfrm>
          <a:custGeom>
            <a:avLst/>
            <a:gdLst/>
            <a:ahLst/>
            <a:cxnLst/>
            <a:rect r="r" b="b" t="t" l="l"/>
            <a:pathLst>
              <a:path h="3774376" w="5320017">
                <a:moveTo>
                  <a:pt x="0" y="0"/>
                </a:moveTo>
                <a:lnTo>
                  <a:pt x="5320017" y="0"/>
                </a:lnTo>
                <a:lnTo>
                  <a:pt x="5320017" y="3774377"/>
                </a:lnTo>
                <a:lnTo>
                  <a:pt x="0" y="3774377"/>
                </a:lnTo>
                <a:lnTo>
                  <a:pt x="0" y="0"/>
                </a:lnTo>
                <a:close/>
              </a:path>
            </a:pathLst>
          </a:custGeom>
          <a:blipFill>
            <a:blip r:embed="rId2"/>
            <a:stretch>
              <a:fillRect l="0" t="0" r="-33" b="-55"/>
            </a:stretch>
          </a:blipFill>
        </p:spPr>
      </p:sp>
      <p:sp>
        <p:nvSpPr>
          <p:cNvPr name="Freeform 3" id="3"/>
          <p:cNvSpPr/>
          <p:nvPr/>
        </p:nvSpPr>
        <p:spPr>
          <a:xfrm flipH="false" flipV="false" rot="0">
            <a:off x="0" y="5570420"/>
            <a:ext cx="8694439" cy="4716580"/>
          </a:xfrm>
          <a:custGeom>
            <a:avLst/>
            <a:gdLst/>
            <a:ahLst/>
            <a:cxnLst/>
            <a:rect r="r" b="b" t="t" l="l"/>
            <a:pathLst>
              <a:path h="4716580" w="8694439">
                <a:moveTo>
                  <a:pt x="0" y="0"/>
                </a:moveTo>
                <a:lnTo>
                  <a:pt x="8694439" y="0"/>
                </a:lnTo>
                <a:lnTo>
                  <a:pt x="8694439" y="4716580"/>
                </a:lnTo>
                <a:lnTo>
                  <a:pt x="0" y="4716580"/>
                </a:lnTo>
                <a:lnTo>
                  <a:pt x="0" y="0"/>
                </a:lnTo>
                <a:close/>
              </a:path>
            </a:pathLst>
          </a:custGeom>
          <a:blipFill>
            <a:blip r:embed="rId3"/>
            <a:stretch>
              <a:fillRect l="-33763" t="0" r="0" b="-74482"/>
            </a:stretch>
          </a:blipFill>
        </p:spPr>
      </p:sp>
      <p:sp>
        <p:nvSpPr>
          <p:cNvPr name="Freeform 4" id="4"/>
          <p:cNvSpPr/>
          <p:nvPr/>
        </p:nvSpPr>
        <p:spPr>
          <a:xfrm flipH="false" flipV="false" rot="0">
            <a:off x="12155586" y="1052046"/>
            <a:ext cx="5368090" cy="859431"/>
          </a:xfrm>
          <a:custGeom>
            <a:avLst/>
            <a:gdLst/>
            <a:ahLst/>
            <a:cxnLst/>
            <a:rect r="r" b="b" t="t" l="l"/>
            <a:pathLst>
              <a:path h="859431" w="5368090">
                <a:moveTo>
                  <a:pt x="0" y="0"/>
                </a:moveTo>
                <a:lnTo>
                  <a:pt x="5368090" y="0"/>
                </a:lnTo>
                <a:lnTo>
                  <a:pt x="5368090" y="859431"/>
                </a:lnTo>
                <a:lnTo>
                  <a:pt x="0" y="8594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4509109" y="1063009"/>
            <a:ext cx="2733446" cy="851402"/>
          </a:xfrm>
          <a:custGeom>
            <a:avLst/>
            <a:gdLst/>
            <a:ahLst/>
            <a:cxnLst/>
            <a:rect r="r" b="b" t="t" l="l"/>
            <a:pathLst>
              <a:path h="851402" w="2733446">
                <a:moveTo>
                  <a:pt x="0" y="0"/>
                </a:moveTo>
                <a:lnTo>
                  <a:pt x="2733446" y="0"/>
                </a:lnTo>
                <a:lnTo>
                  <a:pt x="2733446" y="851402"/>
                </a:lnTo>
                <a:lnTo>
                  <a:pt x="0" y="851402"/>
                </a:lnTo>
                <a:lnTo>
                  <a:pt x="0" y="0"/>
                </a:lnTo>
                <a:close/>
              </a:path>
            </a:pathLst>
          </a:custGeom>
          <a:blipFill>
            <a:blip r:embed="rId6"/>
            <a:stretch>
              <a:fillRect l="-168718" t="0" r="-47675" b="0"/>
            </a:stretch>
          </a:blipFill>
        </p:spPr>
      </p:sp>
      <p:sp>
        <p:nvSpPr>
          <p:cNvPr name="Freeform 6" id="6"/>
          <p:cNvSpPr/>
          <p:nvPr/>
        </p:nvSpPr>
        <p:spPr>
          <a:xfrm flipH="false" flipV="false" rot="0">
            <a:off x="12465348" y="1028700"/>
            <a:ext cx="2150907" cy="896217"/>
          </a:xfrm>
          <a:custGeom>
            <a:avLst/>
            <a:gdLst/>
            <a:ahLst/>
            <a:cxnLst/>
            <a:rect r="r" b="b" t="t" l="l"/>
            <a:pathLst>
              <a:path h="896217" w="2150907">
                <a:moveTo>
                  <a:pt x="0" y="0"/>
                </a:moveTo>
                <a:lnTo>
                  <a:pt x="2150907" y="0"/>
                </a:lnTo>
                <a:lnTo>
                  <a:pt x="2150907" y="896217"/>
                </a:lnTo>
                <a:lnTo>
                  <a:pt x="0" y="896217"/>
                </a:lnTo>
                <a:lnTo>
                  <a:pt x="0" y="0"/>
                </a:lnTo>
                <a:close/>
              </a:path>
            </a:pathLst>
          </a:custGeom>
          <a:blipFill>
            <a:blip r:embed="rId7"/>
            <a:stretch>
              <a:fillRect l="-7172" t="0" r="-1161" b="0"/>
            </a:stretch>
          </a:blipFill>
        </p:spPr>
      </p:sp>
      <p:sp>
        <p:nvSpPr>
          <p:cNvPr name="Freeform 7" id="7"/>
          <p:cNvSpPr/>
          <p:nvPr/>
        </p:nvSpPr>
        <p:spPr>
          <a:xfrm flipH="false" flipV="false" rot="0">
            <a:off x="-63503" y="-63503"/>
            <a:ext cx="8823360" cy="10413997"/>
          </a:xfrm>
          <a:custGeom>
            <a:avLst/>
            <a:gdLst/>
            <a:ahLst/>
            <a:cxnLst/>
            <a:rect r="r" b="b" t="t" l="l"/>
            <a:pathLst>
              <a:path h="10413997" w="8823360">
                <a:moveTo>
                  <a:pt x="0" y="0"/>
                </a:moveTo>
                <a:lnTo>
                  <a:pt x="8823360" y="0"/>
                </a:lnTo>
                <a:lnTo>
                  <a:pt x="8823360" y="10413997"/>
                </a:lnTo>
                <a:lnTo>
                  <a:pt x="0" y="104139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2092083" y="965197"/>
            <a:ext cx="5495315" cy="1009774"/>
          </a:xfrm>
          <a:custGeom>
            <a:avLst/>
            <a:gdLst/>
            <a:ahLst/>
            <a:cxnLst/>
            <a:rect r="r" b="b" t="t" l="l"/>
            <a:pathLst>
              <a:path h="1009774" w="5495315">
                <a:moveTo>
                  <a:pt x="0" y="0"/>
                </a:moveTo>
                <a:lnTo>
                  <a:pt x="5495315" y="0"/>
                </a:lnTo>
                <a:lnTo>
                  <a:pt x="5495315" y="1009774"/>
                </a:lnTo>
                <a:lnTo>
                  <a:pt x="0" y="100977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9" id="9"/>
          <p:cNvSpPr txBox="true"/>
          <p:nvPr/>
        </p:nvSpPr>
        <p:spPr>
          <a:xfrm rot="0">
            <a:off x="8462629" y="3031103"/>
            <a:ext cx="8972560" cy="6681130"/>
          </a:xfrm>
          <a:prstGeom prst="rect">
            <a:avLst/>
          </a:prstGeom>
        </p:spPr>
        <p:txBody>
          <a:bodyPr anchor="t" rtlCol="false" tIns="0" lIns="0" bIns="0" rIns="0">
            <a:spAutoFit/>
          </a:bodyPr>
          <a:lstStyle/>
          <a:p>
            <a:pPr algn="l">
              <a:lnSpc>
                <a:spcPts val="4574"/>
              </a:lnSpc>
            </a:pPr>
            <a:r>
              <a:rPr lang="en-US" b="true" sz="4999">
                <a:solidFill>
                  <a:srgbClr val="1D74B4"/>
                </a:solidFill>
                <a:latin typeface="Poppins Semi-Bold"/>
                <a:ea typeface="Poppins Semi-Bold"/>
                <a:cs typeface="Poppins Semi-Bold"/>
                <a:sym typeface="Poppins Semi-Bold"/>
              </a:rPr>
              <a:t>PENGUATAN ASN DI PROVINSI SUMATERA UTARA</a:t>
            </a:r>
          </a:p>
          <a:p>
            <a:pPr algn="l">
              <a:lnSpc>
                <a:spcPts val="3149"/>
              </a:lnSpc>
            </a:pPr>
            <a:r>
              <a:rPr lang="en-US" sz="1599">
                <a:solidFill>
                  <a:srgbClr val="000000"/>
                </a:solidFill>
                <a:latin typeface="Open Sans"/>
                <a:ea typeface="Open Sans"/>
                <a:cs typeface="Open Sans"/>
                <a:sym typeface="Open Sans"/>
              </a:rPr>
              <a:t>Implementasi Kebijakan Nasional ke Daerah: Pemerintah Provinsi Sumatera Utara berkomitmen untuk menyelaraskan kebijakan nasional terkait pengembangan kompetensi ASN dengan kebutuhan daerah. Hal ini mencakup penerapan program pelatihan berbasis kompetensi dan digitalisasi. Peran BPSDM dalam Pengembangan Kompetensi: Badan Pengembangan Sumber Daya Manusia (BPSDM) Sumatera Utara bertanggung jawab dalam merancang, mengelola, dan mengevaluasi program pelatihan bagi ASN di lingkungan provinsi guna meningkatkan profesionalisme dan kapasitas mereka. Rencana Aksi Strategis: Pemerintah Provinsi Sumatera Utara menetapkan target lima tahun ke depan untuk meningkatkan jumlah ASN yang mengikuti pelatihan berbasis kompetensi, mengembangkan platform pembelajaran daring, serta membangun kemitraan dengan lembaga pendidikan dan pelatihan nasional maupun internasional guna meningkatkan kualitas SDM ASN di daerah.</a:t>
            </a:r>
          </a:p>
        </p:txBody>
      </p:sp>
      <p:sp>
        <p:nvSpPr>
          <p:cNvPr name="TextBox 10" id="10"/>
          <p:cNvSpPr txBox="true"/>
          <p:nvPr/>
        </p:nvSpPr>
        <p:spPr>
          <a:xfrm rot="0">
            <a:off x="17901285" y="9900380"/>
            <a:ext cx="325355" cy="384762"/>
          </a:xfrm>
          <a:prstGeom prst="rect">
            <a:avLst/>
          </a:prstGeom>
        </p:spPr>
        <p:txBody>
          <a:bodyPr anchor="t" rtlCol="false" tIns="0" lIns="0" bIns="0" rIns="0">
            <a:spAutoFit/>
          </a:bodyPr>
          <a:lstStyle/>
          <a:p>
            <a:pPr algn="l">
              <a:lnSpc>
                <a:spcPts val="3080"/>
              </a:lnSpc>
            </a:pPr>
            <a:r>
              <a:rPr lang="en-US" b="true" sz="2200">
                <a:solidFill>
                  <a:srgbClr val="000000"/>
                </a:solidFill>
                <a:latin typeface="Open Sans Bold"/>
                <a:ea typeface="Open Sans Bold"/>
                <a:cs typeface="Open Sans Bold"/>
                <a:sym typeface="Open Sans Bold"/>
              </a:rPr>
              <a:t>18</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19742" y="0"/>
            <a:ext cx="3968258" cy="3774376"/>
          </a:xfrm>
          <a:custGeom>
            <a:avLst/>
            <a:gdLst/>
            <a:ahLst/>
            <a:cxnLst/>
            <a:rect r="r" b="b" t="t" l="l"/>
            <a:pathLst>
              <a:path h="3774376" w="3968258">
                <a:moveTo>
                  <a:pt x="0" y="0"/>
                </a:moveTo>
                <a:lnTo>
                  <a:pt x="3968258" y="0"/>
                </a:lnTo>
                <a:lnTo>
                  <a:pt x="3968258" y="3774377"/>
                </a:lnTo>
                <a:lnTo>
                  <a:pt x="0" y="3774377"/>
                </a:lnTo>
                <a:lnTo>
                  <a:pt x="0" y="0"/>
                </a:lnTo>
                <a:close/>
              </a:path>
            </a:pathLst>
          </a:custGeom>
          <a:blipFill>
            <a:blip r:embed="rId2"/>
            <a:stretch>
              <a:fillRect l="-6" t="0" r="0" b="-55"/>
            </a:stretch>
          </a:blipFill>
        </p:spPr>
      </p:sp>
      <p:sp>
        <p:nvSpPr>
          <p:cNvPr name="Freeform 3" id="3"/>
          <p:cNvSpPr/>
          <p:nvPr/>
        </p:nvSpPr>
        <p:spPr>
          <a:xfrm flipH="false" flipV="false" rot="0">
            <a:off x="13245989" y="5570420"/>
            <a:ext cx="5042011" cy="4716580"/>
          </a:xfrm>
          <a:custGeom>
            <a:avLst/>
            <a:gdLst/>
            <a:ahLst/>
            <a:cxnLst/>
            <a:rect r="r" b="b" t="t" l="l"/>
            <a:pathLst>
              <a:path h="4716580" w="5042011">
                <a:moveTo>
                  <a:pt x="0" y="0"/>
                </a:moveTo>
                <a:lnTo>
                  <a:pt x="5042011" y="0"/>
                </a:lnTo>
                <a:lnTo>
                  <a:pt x="5042011" y="4716580"/>
                </a:lnTo>
                <a:lnTo>
                  <a:pt x="0" y="4716580"/>
                </a:lnTo>
                <a:lnTo>
                  <a:pt x="0" y="0"/>
                </a:lnTo>
                <a:close/>
              </a:path>
            </a:pathLst>
          </a:custGeom>
          <a:blipFill>
            <a:blip r:embed="rId3"/>
            <a:stretch>
              <a:fillRect l="0" t="0" r="-130662" b="-74482"/>
            </a:stretch>
          </a:blipFill>
        </p:spPr>
      </p:sp>
      <p:sp>
        <p:nvSpPr>
          <p:cNvPr name="Freeform 4" id="4"/>
          <p:cNvSpPr/>
          <p:nvPr/>
        </p:nvSpPr>
        <p:spPr>
          <a:xfrm flipH="false" flipV="false" rot="0">
            <a:off x="7371178" y="7253849"/>
            <a:ext cx="5343525" cy="3033151"/>
          </a:xfrm>
          <a:custGeom>
            <a:avLst/>
            <a:gdLst/>
            <a:ahLst/>
            <a:cxnLst/>
            <a:rect r="r" b="b" t="t" l="l"/>
            <a:pathLst>
              <a:path h="3033151" w="5343525">
                <a:moveTo>
                  <a:pt x="0" y="0"/>
                </a:moveTo>
                <a:lnTo>
                  <a:pt x="5343525" y="0"/>
                </a:lnTo>
                <a:lnTo>
                  <a:pt x="5343525" y="3033151"/>
                </a:lnTo>
                <a:lnTo>
                  <a:pt x="0" y="3033151"/>
                </a:lnTo>
                <a:lnTo>
                  <a:pt x="0" y="0"/>
                </a:lnTo>
                <a:close/>
              </a:path>
            </a:pathLst>
          </a:custGeom>
          <a:blipFill>
            <a:blip r:embed="rId4"/>
            <a:stretch>
              <a:fillRect l="0" t="0" r="0" b="-92186"/>
            </a:stretch>
          </a:blipFill>
        </p:spPr>
      </p:sp>
      <p:sp>
        <p:nvSpPr>
          <p:cNvPr name="Freeform 5" id="5"/>
          <p:cNvSpPr/>
          <p:nvPr/>
        </p:nvSpPr>
        <p:spPr>
          <a:xfrm flipH="false" flipV="false" rot="0">
            <a:off x="10010927" y="2226031"/>
            <a:ext cx="7248525" cy="5838825"/>
          </a:xfrm>
          <a:custGeom>
            <a:avLst/>
            <a:gdLst/>
            <a:ahLst/>
            <a:cxnLst/>
            <a:rect r="r" b="b" t="t" l="l"/>
            <a:pathLst>
              <a:path h="5838825" w="7248525">
                <a:moveTo>
                  <a:pt x="0" y="0"/>
                </a:moveTo>
                <a:lnTo>
                  <a:pt x="7248525" y="0"/>
                </a:lnTo>
                <a:lnTo>
                  <a:pt x="7248525" y="5838825"/>
                </a:lnTo>
                <a:lnTo>
                  <a:pt x="0" y="5838825"/>
                </a:lnTo>
                <a:lnTo>
                  <a:pt x="0" y="0"/>
                </a:lnTo>
                <a:close/>
              </a:path>
            </a:pathLst>
          </a:custGeom>
          <a:blipFill>
            <a:blip r:embed="rId5"/>
            <a:stretch>
              <a:fillRect l="0" t="0" r="0" b="0"/>
            </a:stretch>
          </a:blipFill>
        </p:spPr>
      </p:sp>
      <p:sp>
        <p:nvSpPr>
          <p:cNvPr name="Freeform 6" id="6"/>
          <p:cNvSpPr/>
          <p:nvPr/>
        </p:nvSpPr>
        <p:spPr>
          <a:xfrm flipH="false" flipV="false" rot="0">
            <a:off x="14661690" y="1085336"/>
            <a:ext cx="1600200" cy="1600200"/>
          </a:xfrm>
          <a:custGeom>
            <a:avLst/>
            <a:gdLst/>
            <a:ahLst/>
            <a:cxnLst/>
            <a:rect r="r" b="b" t="t" l="l"/>
            <a:pathLst>
              <a:path h="1600200" w="1600200">
                <a:moveTo>
                  <a:pt x="0" y="0"/>
                </a:moveTo>
                <a:lnTo>
                  <a:pt x="1600200" y="0"/>
                </a:lnTo>
                <a:lnTo>
                  <a:pt x="1600200" y="1600200"/>
                </a:lnTo>
                <a:lnTo>
                  <a:pt x="0" y="1600200"/>
                </a:lnTo>
                <a:lnTo>
                  <a:pt x="0" y="0"/>
                </a:lnTo>
                <a:close/>
              </a:path>
            </a:pathLst>
          </a:custGeom>
          <a:blipFill>
            <a:blip r:embed="rId6"/>
            <a:stretch>
              <a:fillRect l="0" t="0" r="0" b="0"/>
            </a:stretch>
          </a:blipFill>
        </p:spPr>
      </p:sp>
      <p:grpSp>
        <p:nvGrpSpPr>
          <p:cNvPr name="Group 7" id="7"/>
          <p:cNvGrpSpPr>
            <a:grpSpLocks noChangeAspect="true"/>
          </p:cNvGrpSpPr>
          <p:nvPr/>
        </p:nvGrpSpPr>
        <p:grpSpPr>
          <a:xfrm rot="-879480">
            <a:off x="10427818" y="2574074"/>
            <a:ext cx="1295400" cy="1752600"/>
            <a:chOff x="0" y="0"/>
            <a:chExt cx="1727200" cy="2336800"/>
          </a:xfrm>
        </p:grpSpPr>
        <p:sp>
          <p:nvSpPr>
            <p:cNvPr name="Freeform 8" id="8"/>
            <p:cNvSpPr/>
            <p:nvPr/>
          </p:nvSpPr>
          <p:spPr>
            <a:xfrm flipH="false" flipV="false" rot="0">
              <a:off x="0" y="0"/>
              <a:ext cx="1727200" cy="2336800"/>
            </a:xfrm>
            <a:custGeom>
              <a:avLst/>
              <a:gdLst/>
              <a:ahLst/>
              <a:cxnLst/>
              <a:rect r="r" b="b" t="t" l="l"/>
              <a:pathLst>
                <a:path h="2336800" w="1727200">
                  <a:moveTo>
                    <a:pt x="1727200" y="0"/>
                  </a:moveTo>
                  <a:lnTo>
                    <a:pt x="0" y="0"/>
                  </a:lnTo>
                  <a:lnTo>
                    <a:pt x="0" y="2336800"/>
                  </a:lnTo>
                  <a:lnTo>
                    <a:pt x="1727200" y="2336800"/>
                  </a:lnTo>
                  <a:lnTo>
                    <a:pt x="1727200" y="0"/>
                  </a:lnTo>
                  <a:close/>
                </a:path>
              </a:pathLst>
            </a:custGeom>
            <a:blipFill>
              <a:blip r:embed="rId7"/>
              <a:stretch>
                <a:fillRect l="0" t="0" r="0" b="0"/>
              </a:stretch>
            </a:blipFill>
          </p:spPr>
        </p:sp>
      </p:grpSp>
      <p:sp>
        <p:nvSpPr>
          <p:cNvPr name="Freeform 9" id="9"/>
          <p:cNvSpPr/>
          <p:nvPr/>
        </p:nvSpPr>
        <p:spPr>
          <a:xfrm flipH="false" flipV="false" rot="0">
            <a:off x="12145099" y="785660"/>
            <a:ext cx="1600200" cy="1781175"/>
          </a:xfrm>
          <a:custGeom>
            <a:avLst/>
            <a:gdLst/>
            <a:ahLst/>
            <a:cxnLst/>
            <a:rect r="r" b="b" t="t" l="l"/>
            <a:pathLst>
              <a:path h="1781175" w="1600200">
                <a:moveTo>
                  <a:pt x="0" y="0"/>
                </a:moveTo>
                <a:lnTo>
                  <a:pt x="1600200" y="0"/>
                </a:lnTo>
                <a:lnTo>
                  <a:pt x="1600200" y="1781175"/>
                </a:lnTo>
                <a:lnTo>
                  <a:pt x="0" y="1781175"/>
                </a:lnTo>
                <a:lnTo>
                  <a:pt x="0" y="0"/>
                </a:lnTo>
                <a:close/>
              </a:path>
            </a:pathLst>
          </a:custGeom>
          <a:blipFill>
            <a:blip r:embed="rId8"/>
            <a:stretch>
              <a:fillRect l="0" t="0" r="0" b="0"/>
            </a:stretch>
          </a:blipFill>
        </p:spPr>
      </p:sp>
      <p:sp>
        <p:nvSpPr>
          <p:cNvPr name="Freeform 10" id="10"/>
          <p:cNvSpPr/>
          <p:nvPr/>
        </p:nvSpPr>
        <p:spPr>
          <a:xfrm flipH="false" flipV="false" rot="0">
            <a:off x="737759" y="1465859"/>
            <a:ext cx="5368090" cy="859431"/>
          </a:xfrm>
          <a:custGeom>
            <a:avLst/>
            <a:gdLst/>
            <a:ahLst/>
            <a:cxnLst/>
            <a:rect r="r" b="b" t="t" l="l"/>
            <a:pathLst>
              <a:path h="859431" w="5368090">
                <a:moveTo>
                  <a:pt x="0" y="0"/>
                </a:moveTo>
                <a:lnTo>
                  <a:pt x="5368090" y="0"/>
                </a:lnTo>
                <a:lnTo>
                  <a:pt x="5368090" y="859432"/>
                </a:lnTo>
                <a:lnTo>
                  <a:pt x="0" y="85943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3091291" y="1476823"/>
            <a:ext cx="2733446" cy="851402"/>
          </a:xfrm>
          <a:custGeom>
            <a:avLst/>
            <a:gdLst/>
            <a:ahLst/>
            <a:cxnLst/>
            <a:rect r="r" b="b" t="t" l="l"/>
            <a:pathLst>
              <a:path h="851402" w="2733446">
                <a:moveTo>
                  <a:pt x="0" y="0"/>
                </a:moveTo>
                <a:lnTo>
                  <a:pt x="2733447" y="0"/>
                </a:lnTo>
                <a:lnTo>
                  <a:pt x="2733447" y="851401"/>
                </a:lnTo>
                <a:lnTo>
                  <a:pt x="0" y="851401"/>
                </a:lnTo>
                <a:lnTo>
                  <a:pt x="0" y="0"/>
                </a:lnTo>
                <a:close/>
              </a:path>
            </a:pathLst>
          </a:custGeom>
          <a:blipFill>
            <a:blip r:embed="rId11"/>
            <a:stretch>
              <a:fillRect l="-168718" t="0" r="-47675" b="0"/>
            </a:stretch>
          </a:blipFill>
        </p:spPr>
      </p:sp>
      <p:sp>
        <p:nvSpPr>
          <p:cNvPr name="Freeform 12" id="12"/>
          <p:cNvSpPr/>
          <p:nvPr/>
        </p:nvSpPr>
        <p:spPr>
          <a:xfrm flipH="false" flipV="false" rot="0">
            <a:off x="1047521" y="1442514"/>
            <a:ext cx="2150907" cy="896217"/>
          </a:xfrm>
          <a:custGeom>
            <a:avLst/>
            <a:gdLst/>
            <a:ahLst/>
            <a:cxnLst/>
            <a:rect r="r" b="b" t="t" l="l"/>
            <a:pathLst>
              <a:path h="896217" w="2150907">
                <a:moveTo>
                  <a:pt x="0" y="0"/>
                </a:moveTo>
                <a:lnTo>
                  <a:pt x="2150907" y="0"/>
                </a:lnTo>
                <a:lnTo>
                  <a:pt x="2150907" y="896216"/>
                </a:lnTo>
                <a:lnTo>
                  <a:pt x="0" y="896216"/>
                </a:lnTo>
                <a:lnTo>
                  <a:pt x="0" y="0"/>
                </a:lnTo>
                <a:close/>
              </a:path>
            </a:pathLst>
          </a:custGeom>
          <a:blipFill>
            <a:blip r:embed="rId12"/>
            <a:stretch>
              <a:fillRect l="-7172" t="0" r="-1161" b="0"/>
            </a:stretch>
          </a:blipFill>
        </p:spPr>
      </p:sp>
      <p:grpSp>
        <p:nvGrpSpPr>
          <p:cNvPr name="Group 13" id="13"/>
          <p:cNvGrpSpPr>
            <a:grpSpLocks noChangeAspect="true"/>
          </p:cNvGrpSpPr>
          <p:nvPr/>
        </p:nvGrpSpPr>
        <p:grpSpPr>
          <a:xfrm rot="0">
            <a:off x="674265" y="1379010"/>
            <a:ext cx="5495315" cy="1009774"/>
            <a:chOff x="0" y="0"/>
            <a:chExt cx="5495315" cy="1009777"/>
          </a:xfrm>
        </p:grpSpPr>
        <p:sp>
          <p:nvSpPr>
            <p:cNvPr name="Freeform 14" id="14"/>
            <p:cNvSpPr/>
            <p:nvPr/>
          </p:nvSpPr>
          <p:spPr>
            <a:xfrm flipH="false" flipV="false" rot="0">
              <a:off x="373253" y="63500"/>
              <a:ext cx="2138045" cy="882777"/>
            </a:xfrm>
            <a:custGeom>
              <a:avLst/>
              <a:gdLst/>
              <a:ahLst/>
              <a:cxnLst/>
              <a:rect r="r" b="b" t="t" l="l"/>
              <a:pathLst>
                <a:path h="882777" w="2138045">
                  <a:moveTo>
                    <a:pt x="0" y="882777"/>
                  </a:moveTo>
                  <a:lnTo>
                    <a:pt x="2138045" y="882777"/>
                  </a:lnTo>
                  <a:lnTo>
                    <a:pt x="2138045" y="0"/>
                  </a:lnTo>
                  <a:lnTo>
                    <a:pt x="0" y="0"/>
                  </a:lnTo>
                  <a:close/>
                </a:path>
              </a:pathLst>
            </a:custGeom>
            <a:solidFill>
              <a:srgbClr val="000000">
                <a:alpha val="0"/>
              </a:srgbClr>
            </a:solidFill>
          </p:spPr>
        </p:sp>
        <p:sp>
          <p:nvSpPr>
            <p:cNvPr name="Freeform 15" id="15"/>
            <p:cNvSpPr/>
            <p:nvPr/>
          </p:nvSpPr>
          <p:spPr>
            <a:xfrm flipH="false" flipV="false" rot="0">
              <a:off x="63500" y="86868"/>
              <a:ext cx="5368290" cy="859409"/>
            </a:xfrm>
            <a:custGeom>
              <a:avLst/>
              <a:gdLst/>
              <a:ahLst/>
              <a:cxnLst/>
              <a:rect r="r" b="b" t="t" l="l"/>
              <a:pathLst>
                <a:path h="859409" w="5368290">
                  <a:moveTo>
                    <a:pt x="0" y="859409"/>
                  </a:moveTo>
                  <a:lnTo>
                    <a:pt x="5368290" y="859409"/>
                  </a:lnTo>
                  <a:lnTo>
                    <a:pt x="5368290" y="0"/>
                  </a:lnTo>
                  <a:lnTo>
                    <a:pt x="0" y="0"/>
                  </a:lnTo>
                  <a:close/>
                </a:path>
              </a:pathLst>
            </a:custGeom>
            <a:solidFill>
              <a:srgbClr val="000000">
                <a:alpha val="0"/>
              </a:srgbClr>
            </a:solidFill>
          </p:spPr>
        </p:sp>
        <p:sp>
          <p:nvSpPr>
            <p:cNvPr name="Freeform 16" id="16"/>
            <p:cNvSpPr/>
            <p:nvPr/>
          </p:nvSpPr>
          <p:spPr>
            <a:xfrm flipH="false" flipV="false" rot="0">
              <a:off x="2417064" y="97790"/>
              <a:ext cx="2737866" cy="848487"/>
            </a:xfrm>
            <a:custGeom>
              <a:avLst/>
              <a:gdLst/>
              <a:ahLst/>
              <a:cxnLst/>
              <a:rect r="r" b="b" t="t" l="l"/>
              <a:pathLst>
                <a:path h="848487" w="2737866">
                  <a:moveTo>
                    <a:pt x="0" y="848487"/>
                  </a:moveTo>
                  <a:lnTo>
                    <a:pt x="2737866" y="848487"/>
                  </a:lnTo>
                  <a:lnTo>
                    <a:pt x="2737866" y="0"/>
                  </a:lnTo>
                  <a:lnTo>
                    <a:pt x="0" y="0"/>
                  </a:lnTo>
                  <a:close/>
                </a:path>
              </a:pathLst>
            </a:custGeom>
            <a:solidFill>
              <a:srgbClr val="000000">
                <a:alpha val="0"/>
              </a:srgbClr>
            </a:solidFill>
          </p:spPr>
        </p:sp>
      </p:grpSp>
      <p:sp>
        <p:nvSpPr>
          <p:cNvPr name="Freeform 17" id="17"/>
          <p:cNvSpPr/>
          <p:nvPr/>
        </p:nvSpPr>
        <p:spPr>
          <a:xfrm flipH="false" flipV="false" rot="0">
            <a:off x="137560" y="-63503"/>
            <a:ext cx="18213943" cy="10413997"/>
          </a:xfrm>
          <a:custGeom>
            <a:avLst/>
            <a:gdLst/>
            <a:ahLst/>
            <a:cxnLst/>
            <a:rect r="r" b="b" t="t" l="l"/>
            <a:pathLst>
              <a:path h="10413997" w="18213943">
                <a:moveTo>
                  <a:pt x="0" y="0"/>
                </a:moveTo>
                <a:lnTo>
                  <a:pt x="18213943" y="0"/>
                </a:lnTo>
                <a:lnTo>
                  <a:pt x="18213943" y="10413997"/>
                </a:lnTo>
                <a:lnTo>
                  <a:pt x="0" y="1041399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8" id="18"/>
          <p:cNvSpPr txBox="true"/>
          <p:nvPr/>
        </p:nvSpPr>
        <p:spPr>
          <a:xfrm rot="0">
            <a:off x="1028700" y="3740963"/>
            <a:ext cx="8720061" cy="1609725"/>
          </a:xfrm>
          <a:prstGeom prst="rect">
            <a:avLst/>
          </a:prstGeom>
        </p:spPr>
        <p:txBody>
          <a:bodyPr anchor="t" rtlCol="false" tIns="0" lIns="0" bIns="0" rIns="0">
            <a:spAutoFit/>
          </a:bodyPr>
          <a:lstStyle/>
          <a:p>
            <a:pPr algn="l">
              <a:lnSpc>
                <a:spcPts val="5777"/>
              </a:lnSpc>
            </a:pPr>
            <a:r>
              <a:rPr lang="en-US" b="true" sz="6300">
                <a:solidFill>
                  <a:srgbClr val="1D74B4"/>
                </a:solidFill>
                <a:latin typeface="Poppins Semi-Bold"/>
                <a:ea typeface="Poppins Semi-Bold"/>
                <a:cs typeface="Poppins Semi-Bold"/>
                <a:sym typeface="Poppins Semi-Bold"/>
              </a:rPr>
              <a:t>BEST PRACTICES PENGEMBANGAN ASN</a:t>
            </a:r>
          </a:p>
        </p:txBody>
      </p:sp>
      <p:sp>
        <p:nvSpPr>
          <p:cNvPr name="TextBox 19" id="19"/>
          <p:cNvSpPr txBox="true"/>
          <p:nvPr/>
        </p:nvSpPr>
        <p:spPr>
          <a:xfrm rot="0">
            <a:off x="2143820" y="6704047"/>
            <a:ext cx="5857265" cy="1477051"/>
          </a:xfrm>
          <a:prstGeom prst="rect">
            <a:avLst/>
          </a:prstGeom>
        </p:spPr>
        <p:txBody>
          <a:bodyPr anchor="t" rtlCol="false" tIns="0" lIns="0" bIns="0" rIns="0">
            <a:spAutoFit/>
          </a:bodyPr>
          <a:lstStyle/>
          <a:p>
            <a:pPr algn="l">
              <a:lnSpc>
                <a:spcPts val="3975"/>
              </a:lnSpc>
            </a:pPr>
            <a:r>
              <a:rPr lang="en-US" b="true" sz="1999">
                <a:solidFill>
                  <a:srgbClr val="FFFFFF"/>
                </a:solidFill>
                <a:latin typeface="Open Sans Bold"/>
                <a:ea typeface="Open Sans Bold"/>
                <a:cs typeface="Open Sans Bold"/>
                <a:sym typeface="Open Sans Bold"/>
              </a:rPr>
              <a:t>Studi kasus dari daerah lain yang berhasil Implementasi di Sumatera Utara Rekomendasi kebijakan untuk keberlanjutan</a:t>
            </a:r>
          </a:p>
        </p:txBody>
      </p:sp>
      <p:sp>
        <p:nvSpPr>
          <p:cNvPr name="TextBox 20" id="20"/>
          <p:cNvSpPr txBox="true"/>
          <p:nvPr/>
        </p:nvSpPr>
        <p:spPr>
          <a:xfrm rot="0">
            <a:off x="17901285" y="9900380"/>
            <a:ext cx="325355" cy="384762"/>
          </a:xfrm>
          <a:prstGeom prst="rect">
            <a:avLst/>
          </a:prstGeom>
        </p:spPr>
        <p:txBody>
          <a:bodyPr anchor="t" rtlCol="false" tIns="0" lIns="0" bIns="0" rIns="0">
            <a:spAutoFit/>
          </a:bodyPr>
          <a:lstStyle/>
          <a:p>
            <a:pPr algn="l">
              <a:lnSpc>
                <a:spcPts val="3080"/>
              </a:lnSpc>
            </a:pPr>
            <a:r>
              <a:rPr lang="en-US" b="true" sz="2200">
                <a:solidFill>
                  <a:srgbClr val="000000"/>
                </a:solidFill>
                <a:latin typeface="Open Sans Bold"/>
                <a:ea typeface="Open Sans Bold"/>
                <a:cs typeface="Open Sans Bold"/>
                <a:sym typeface="Open Sans Bold"/>
              </a:rPr>
              <a:t>19</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19742" y="0"/>
            <a:ext cx="3968258" cy="3774376"/>
          </a:xfrm>
          <a:custGeom>
            <a:avLst/>
            <a:gdLst/>
            <a:ahLst/>
            <a:cxnLst/>
            <a:rect r="r" b="b" t="t" l="l"/>
            <a:pathLst>
              <a:path h="3774376" w="3968258">
                <a:moveTo>
                  <a:pt x="0" y="0"/>
                </a:moveTo>
                <a:lnTo>
                  <a:pt x="3968258" y="0"/>
                </a:lnTo>
                <a:lnTo>
                  <a:pt x="3968258" y="3774377"/>
                </a:lnTo>
                <a:lnTo>
                  <a:pt x="0" y="3774377"/>
                </a:lnTo>
                <a:lnTo>
                  <a:pt x="0" y="0"/>
                </a:lnTo>
                <a:close/>
              </a:path>
            </a:pathLst>
          </a:custGeom>
          <a:blipFill>
            <a:blip r:embed="rId2"/>
            <a:stretch>
              <a:fillRect l="-6" t="0" r="0" b="-55"/>
            </a:stretch>
          </a:blipFill>
        </p:spPr>
      </p:sp>
      <p:sp>
        <p:nvSpPr>
          <p:cNvPr name="Freeform 3" id="3"/>
          <p:cNvSpPr/>
          <p:nvPr/>
        </p:nvSpPr>
        <p:spPr>
          <a:xfrm flipH="false" flipV="false" rot="0">
            <a:off x="13245989" y="5570420"/>
            <a:ext cx="5042011" cy="4716580"/>
          </a:xfrm>
          <a:custGeom>
            <a:avLst/>
            <a:gdLst/>
            <a:ahLst/>
            <a:cxnLst/>
            <a:rect r="r" b="b" t="t" l="l"/>
            <a:pathLst>
              <a:path h="4716580" w="5042011">
                <a:moveTo>
                  <a:pt x="0" y="0"/>
                </a:moveTo>
                <a:lnTo>
                  <a:pt x="5042011" y="0"/>
                </a:lnTo>
                <a:lnTo>
                  <a:pt x="5042011" y="4716580"/>
                </a:lnTo>
                <a:lnTo>
                  <a:pt x="0" y="4716580"/>
                </a:lnTo>
                <a:lnTo>
                  <a:pt x="0" y="0"/>
                </a:lnTo>
                <a:close/>
              </a:path>
            </a:pathLst>
          </a:custGeom>
          <a:blipFill>
            <a:blip r:embed="rId3"/>
            <a:stretch>
              <a:fillRect l="0" t="0" r="-130662" b="-74482"/>
            </a:stretch>
          </a:blipFill>
        </p:spPr>
      </p:sp>
      <p:sp>
        <p:nvSpPr>
          <p:cNvPr name="Freeform 4" id="4"/>
          <p:cNvSpPr/>
          <p:nvPr/>
        </p:nvSpPr>
        <p:spPr>
          <a:xfrm flipH="false" flipV="false" rot="0">
            <a:off x="7371178" y="7253849"/>
            <a:ext cx="5343525" cy="3033151"/>
          </a:xfrm>
          <a:custGeom>
            <a:avLst/>
            <a:gdLst/>
            <a:ahLst/>
            <a:cxnLst/>
            <a:rect r="r" b="b" t="t" l="l"/>
            <a:pathLst>
              <a:path h="3033151" w="5343525">
                <a:moveTo>
                  <a:pt x="0" y="0"/>
                </a:moveTo>
                <a:lnTo>
                  <a:pt x="5343525" y="0"/>
                </a:lnTo>
                <a:lnTo>
                  <a:pt x="5343525" y="3033151"/>
                </a:lnTo>
                <a:lnTo>
                  <a:pt x="0" y="3033151"/>
                </a:lnTo>
                <a:lnTo>
                  <a:pt x="0" y="0"/>
                </a:lnTo>
                <a:close/>
              </a:path>
            </a:pathLst>
          </a:custGeom>
          <a:blipFill>
            <a:blip r:embed="rId4"/>
            <a:stretch>
              <a:fillRect l="0" t="0" r="0" b="-92186"/>
            </a:stretch>
          </a:blipFill>
        </p:spPr>
      </p:sp>
      <p:sp>
        <p:nvSpPr>
          <p:cNvPr name="Freeform 5" id="5"/>
          <p:cNvSpPr/>
          <p:nvPr/>
        </p:nvSpPr>
        <p:spPr>
          <a:xfrm flipH="false" flipV="false" rot="0">
            <a:off x="678456" y="1035072"/>
            <a:ext cx="5368090" cy="859431"/>
          </a:xfrm>
          <a:custGeom>
            <a:avLst/>
            <a:gdLst/>
            <a:ahLst/>
            <a:cxnLst/>
            <a:rect r="r" b="b" t="t" l="l"/>
            <a:pathLst>
              <a:path h="859431" w="5368090">
                <a:moveTo>
                  <a:pt x="0" y="0"/>
                </a:moveTo>
                <a:lnTo>
                  <a:pt x="5368090" y="0"/>
                </a:lnTo>
                <a:lnTo>
                  <a:pt x="5368090" y="859431"/>
                </a:lnTo>
                <a:lnTo>
                  <a:pt x="0" y="8594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3031988" y="1046035"/>
            <a:ext cx="2733446" cy="851402"/>
          </a:xfrm>
          <a:custGeom>
            <a:avLst/>
            <a:gdLst/>
            <a:ahLst/>
            <a:cxnLst/>
            <a:rect r="r" b="b" t="t" l="l"/>
            <a:pathLst>
              <a:path h="851402" w="2733446">
                <a:moveTo>
                  <a:pt x="0" y="0"/>
                </a:moveTo>
                <a:lnTo>
                  <a:pt x="2733447" y="0"/>
                </a:lnTo>
                <a:lnTo>
                  <a:pt x="2733447" y="851402"/>
                </a:lnTo>
                <a:lnTo>
                  <a:pt x="0" y="851402"/>
                </a:lnTo>
                <a:lnTo>
                  <a:pt x="0" y="0"/>
                </a:lnTo>
                <a:close/>
              </a:path>
            </a:pathLst>
          </a:custGeom>
          <a:blipFill>
            <a:blip r:embed="rId7"/>
            <a:stretch>
              <a:fillRect l="-168718" t="0" r="-47675" b="0"/>
            </a:stretch>
          </a:blipFill>
        </p:spPr>
      </p:sp>
      <p:sp>
        <p:nvSpPr>
          <p:cNvPr name="Freeform 7" id="7"/>
          <p:cNvSpPr/>
          <p:nvPr/>
        </p:nvSpPr>
        <p:spPr>
          <a:xfrm flipH="false" flipV="false" rot="0">
            <a:off x="988219" y="1011726"/>
            <a:ext cx="2150907" cy="896217"/>
          </a:xfrm>
          <a:custGeom>
            <a:avLst/>
            <a:gdLst/>
            <a:ahLst/>
            <a:cxnLst/>
            <a:rect r="r" b="b" t="t" l="l"/>
            <a:pathLst>
              <a:path h="896217" w="2150907">
                <a:moveTo>
                  <a:pt x="0" y="0"/>
                </a:moveTo>
                <a:lnTo>
                  <a:pt x="2150907" y="0"/>
                </a:lnTo>
                <a:lnTo>
                  <a:pt x="2150907" y="896217"/>
                </a:lnTo>
                <a:lnTo>
                  <a:pt x="0" y="896217"/>
                </a:lnTo>
                <a:lnTo>
                  <a:pt x="0" y="0"/>
                </a:lnTo>
                <a:close/>
              </a:path>
            </a:pathLst>
          </a:custGeom>
          <a:blipFill>
            <a:blip r:embed="rId8"/>
            <a:stretch>
              <a:fillRect l="-7172" t="0" r="-1161" b="0"/>
            </a:stretch>
          </a:blipFill>
        </p:spPr>
      </p:sp>
      <p:grpSp>
        <p:nvGrpSpPr>
          <p:cNvPr name="Group 8" id="8"/>
          <p:cNvGrpSpPr>
            <a:grpSpLocks noChangeAspect="true"/>
          </p:cNvGrpSpPr>
          <p:nvPr/>
        </p:nvGrpSpPr>
        <p:grpSpPr>
          <a:xfrm rot="0">
            <a:off x="1181100" y="6563135"/>
            <a:ext cx="66675" cy="66675"/>
            <a:chOff x="0" y="0"/>
            <a:chExt cx="66675" cy="66675"/>
          </a:xfrm>
        </p:grpSpPr>
        <p:sp>
          <p:nvSpPr>
            <p:cNvPr name="Freeform 9" id="9"/>
            <p:cNvSpPr/>
            <p:nvPr/>
          </p:nvSpPr>
          <p:spPr>
            <a:xfrm flipH="false" flipV="false" rot="0">
              <a:off x="0" y="0"/>
              <a:ext cx="66675" cy="66548"/>
            </a:xfrm>
            <a:custGeom>
              <a:avLst/>
              <a:gdLst/>
              <a:ahLst/>
              <a:cxnLst/>
              <a:rect r="r" b="b" t="t" l="l"/>
              <a:pathLst>
                <a:path h="66548" w="66675">
                  <a:moveTo>
                    <a:pt x="66675" y="33274"/>
                  </a:moveTo>
                  <a:cubicBezTo>
                    <a:pt x="66675" y="37719"/>
                    <a:pt x="65786" y="41910"/>
                    <a:pt x="64135" y="45974"/>
                  </a:cubicBezTo>
                  <a:cubicBezTo>
                    <a:pt x="62484" y="50038"/>
                    <a:pt x="60071" y="53721"/>
                    <a:pt x="56896" y="56769"/>
                  </a:cubicBezTo>
                  <a:cubicBezTo>
                    <a:pt x="53721" y="59817"/>
                    <a:pt x="50165" y="62357"/>
                    <a:pt x="46101" y="64008"/>
                  </a:cubicBezTo>
                  <a:cubicBezTo>
                    <a:pt x="42037" y="65659"/>
                    <a:pt x="37719" y="66548"/>
                    <a:pt x="33401" y="66548"/>
                  </a:cubicBezTo>
                  <a:cubicBezTo>
                    <a:pt x="29083" y="66548"/>
                    <a:pt x="24765" y="65659"/>
                    <a:pt x="20701" y="64008"/>
                  </a:cubicBezTo>
                  <a:cubicBezTo>
                    <a:pt x="16637" y="62357"/>
                    <a:pt x="12954" y="59944"/>
                    <a:pt x="9906" y="56769"/>
                  </a:cubicBezTo>
                  <a:cubicBezTo>
                    <a:pt x="6858" y="53594"/>
                    <a:pt x="4191" y="50165"/>
                    <a:pt x="2540" y="46101"/>
                  </a:cubicBezTo>
                  <a:cubicBezTo>
                    <a:pt x="889" y="42037"/>
                    <a:pt x="0" y="37719"/>
                    <a:pt x="0" y="33401"/>
                  </a:cubicBezTo>
                  <a:cubicBezTo>
                    <a:pt x="0" y="29083"/>
                    <a:pt x="889" y="24765"/>
                    <a:pt x="2540" y="20701"/>
                  </a:cubicBezTo>
                  <a:cubicBezTo>
                    <a:pt x="4191" y="16637"/>
                    <a:pt x="6604" y="12827"/>
                    <a:pt x="9779" y="9779"/>
                  </a:cubicBezTo>
                  <a:cubicBezTo>
                    <a:pt x="12954" y="6731"/>
                    <a:pt x="16510" y="4191"/>
                    <a:pt x="20574" y="2540"/>
                  </a:cubicBezTo>
                  <a:cubicBezTo>
                    <a:pt x="24638" y="889"/>
                    <a:pt x="28956" y="0"/>
                    <a:pt x="33274" y="0"/>
                  </a:cubicBezTo>
                  <a:cubicBezTo>
                    <a:pt x="37592" y="0"/>
                    <a:pt x="41910" y="889"/>
                    <a:pt x="45974" y="2540"/>
                  </a:cubicBezTo>
                  <a:cubicBezTo>
                    <a:pt x="50038" y="4191"/>
                    <a:pt x="53721" y="6604"/>
                    <a:pt x="56769" y="9779"/>
                  </a:cubicBezTo>
                  <a:cubicBezTo>
                    <a:pt x="59817" y="12954"/>
                    <a:pt x="62357" y="16510"/>
                    <a:pt x="64008" y="20574"/>
                  </a:cubicBezTo>
                  <a:cubicBezTo>
                    <a:pt x="65659" y="24638"/>
                    <a:pt x="66548" y="28956"/>
                    <a:pt x="66548" y="33274"/>
                  </a:cubicBezTo>
                  <a:close/>
                </a:path>
              </a:pathLst>
            </a:custGeom>
            <a:solidFill>
              <a:srgbClr val="000000"/>
            </a:solidFill>
          </p:spPr>
        </p:sp>
      </p:grpSp>
      <p:grpSp>
        <p:nvGrpSpPr>
          <p:cNvPr name="Group 10" id="10"/>
          <p:cNvGrpSpPr>
            <a:grpSpLocks noChangeAspect="true"/>
          </p:cNvGrpSpPr>
          <p:nvPr/>
        </p:nvGrpSpPr>
        <p:grpSpPr>
          <a:xfrm rot="0">
            <a:off x="1248975" y="4238654"/>
            <a:ext cx="66675" cy="66675"/>
            <a:chOff x="0" y="0"/>
            <a:chExt cx="66675" cy="66675"/>
          </a:xfrm>
        </p:grpSpPr>
        <p:sp>
          <p:nvSpPr>
            <p:cNvPr name="Freeform 11" id="11"/>
            <p:cNvSpPr/>
            <p:nvPr/>
          </p:nvSpPr>
          <p:spPr>
            <a:xfrm flipH="false" flipV="false" rot="0">
              <a:off x="0" y="0"/>
              <a:ext cx="66675" cy="66548"/>
            </a:xfrm>
            <a:custGeom>
              <a:avLst/>
              <a:gdLst/>
              <a:ahLst/>
              <a:cxnLst/>
              <a:rect r="r" b="b" t="t" l="l"/>
              <a:pathLst>
                <a:path h="66548" w="66675">
                  <a:moveTo>
                    <a:pt x="66675" y="33274"/>
                  </a:moveTo>
                  <a:cubicBezTo>
                    <a:pt x="66675" y="37719"/>
                    <a:pt x="65786" y="41910"/>
                    <a:pt x="64135" y="45974"/>
                  </a:cubicBezTo>
                  <a:cubicBezTo>
                    <a:pt x="62484" y="50038"/>
                    <a:pt x="60071" y="53721"/>
                    <a:pt x="56896" y="56769"/>
                  </a:cubicBezTo>
                  <a:cubicBezTo>
                    <a:pt x="53721" y="59817"/>
                    <a:pt x="50165" y="62357"/>
                    <a:pt x="46101" y="64008"/>
                  </a:cubicBezTo>
                  <a:cubicBezTo>
                    <a:pt x="42037" y="65659"/>
                    <a:pt x="37719" y="66548"/>
                    <a:pt x="33401" y="66548"/>
                  </a:cubicBezTo>
                  <a:cubicBezTo>
                    <a:pt x="29083" y="66548"/>
                    <a:pt x="24765" y="65659"/>
                    <a:pt x="20701" y="64008"/>
                  </a:cubicBezTo>
                  <a:cubicBezTo>
                    <a:pt x="16637" y="62357"/>
                    <a:pt x="12954" y="59944"/>
                    <a:pt x="9906" y="56769"/>
                  </a:cubicBezTo>
                  <a:cubicBezTo>
                    <a:pt x="6858" y="53594"/>
                    <a:pt x="4191" y="50165"/>
                    <a:pt x="2540" y="46101"/>
                  </a:cubicBezTo>
                  <a:cubicBezTo>
                    <a:pt x="889" y="42037"/>
                    <a:pt x="0" y="37719"/>
                    <a:pt x="0" y="33401"/>
                  </a:cubicBezTo>
                  <a:cubicBezTo>
                    <a:pt x="0" y="29083"/>
                    <a:pt x="889" y="24765"/>
                    <a:pt x="2540" y="20701"/>
                  </a:cubicBezTo>
                  <a:cubicBezTo>
                    <a:pt x="4191" y="16637"/>
                    <a:pt x="6604" y="12827"/>
                    <a:pt x="9779" y="9779"/>
                  </a:cubicBezTo>
                  <a:cubicBezTo>
                    <a:pt x="12954" y="6731"/>
                    <a:pt x="16510" y="4191"/>
                    <a:pt x="20574" y="2540"/>
                  </a:cubicBezTo>
                  <a:cubicBezTo>
                    <a:pt x="24638" y="889"/>
                    <a:pt x="28956" y="0"/>
                    <a:pt x="33274" y="0"/>
                  </a:cubicBezTo>
                  <a:cubicBezTo>
                    <a:pt x="37592" y="0"/>
                    <a:pt x="41910" y="889"/>
                    <a:pt x="45974" y="2540"/>
                  </a:cubicBezTo>
                  <a:cubicBezTo>
                    <a:pt x="50038" y="4191"/>
                    <a:pt x="53721" y="6604"/>
                    <a:pt x="56769" y="9779"/>
                  </a:cubicBezTo>
                  <a:cubicBezTo>
                    <a:pt x="59817" y="12954"/>
                    <a:pt x="62357" y="16510"/>
                    <a:pt x="64008" y="20574"/>
                  </a:cubicBezTo>
                  <a:cubicBezTo>
                    <a:pt x="65659" y="24638"/>
                    <a:pt x="66548" y="28956"/>
                    <a:pt x="66548" y="33274"/>
                  </a:cubicBezTo>
                  <a:close/>
                </a:path>
              </a:pathLst>
            </a:custGeom>
            <a:solidFill>
              <a:srgbClr val="000000"/>
            </a:solidFill>
          </p:spPr>
        </p:sp>
      </p:grpSp>
      <p:grpSp>
        <p:nvGrpSpPr>
          <p:cNvPr name="Group 12" id="12"/>
          <p:cNvGrpSpPr>
            <a:grpSpLocks noChangeAspect="true"/>
          </p:cNvGrpSpPr>
          <p:nvPr/>
        </p:nvGrpSpPr>
        <p:grpSpPr>
          <a:xfrm rot="0">
            <a:off x="1248975" y="4495829"/>
            <a:ext cx="66675" cy="66675"/>
            <a:chOff x="0" y="0"/>
            <a:chExt cx="66675" cy="66675"/>
          </a:xfrm>
        </p:grpSpPr>
        <p:sp>
          <p:nvSpPr>
            <p:cNvPr name="Freeform 13" id="13"/>
            <p:cNvSpPr/>
            <p:nvPr/>
          </p:nvSpPr>
          <p:spPr>
            <a:xfrm flipH="false" flipV="false" rot="0">
              <a:off x="0" y="0"/>
              <a:ext cx="66675" cy="66548"/>
            </a:xfrm>
            <a:custGeom>
              <a:avLst/>
              <a:gdLst/>
              <a:ahLst/>
              <a:cxnLst/>
              <a:rect r="r" b="b" t="t" l="l"/>
              <a:pathLst>
                <a:path h="66548" w="66675">
                  <a:moveTo>
                    <a:pt x="66675" y="33274"/>
                  </a:moveTo>
                  <a:cubicBezTo>
                    <a:pt x="66675" y="37719"/>
                    <a:pt x="65786" y="41910"/>
                    <a:pt x="64135" y="45974"/>
                  </a:cubicBezTo>
                  <a:cubicBezTo>
                    <a:pt x="62484" y="50038"/>
                    <a:pt x="60071" y="53721"/>
                    <a:pt x="56896" y="56769"/>
                  </a:cubicBezTo>
                  <a:cubicBezTo>
                    <a:pt x="53721" y="59817"/>
                    <a:pt x="50165" y="62357"/>
                    <a:pt x="46101" y="64008"/>
                  </a:cubicBezTo>
                  <a:cubicBezTo>
                    <a:pt x="42037" y="65659"/>
                    <a:pt x="37719" y="66548"/>
                    <a:pt x="33401" y="66548"/>
                  </a:cubicBezTo>
                  <a:cubicBezTo>
                    <a:pt x="29083" y="66548"/>
                    <a:pt x="24765" y="65659"/>
                    <a:pt x="20701" y="64008"/>
                  </a:cubicBezTo>
                  <a:cubicBezTo>
                    <a:pt x="16637" y="62357"/>
                    <a:pt x="12954" y="59944"/>
                    <a:pt x="9906" y="56769"/>
                  </a:cubicBezTo>
                  <a:cubicBezTo>
                    <a:pt x="6858" y="53594"/>
                    <a:pt x="4191" y="50165"/>
                    <a:pt x="2540" y="46101"/>
                  </a:cubicBezTo>
                  <a:cubicBezTo>
                    <a:pt x="889" y="42037"/>
                    <a:pt x="0" y="37719"/>
                    <a:pt x="0" y="33401"/>
                  </a:cubicBezTo>
                  <a:cubicBezTo>
                    <a:pt x="0" y="29083"/>
                    <a:pt x="889" y="24765"/>
                    <a:pt x="2540" y="20701"/>
                  </a:cubicBezTo>
                  <a:cubicBezTo>
                    <a:pt x="4191" y="16637"/>
                    <a:pt x="6604" y="12827"/>
                    <a:pt x="9779" y="9779"/>
                  </a:cubicBezTo>
                  <a:cubicBezTo>
                    <a:pt x="12954" y="6731"/>
                    <a:pt x="16510" y="4191"/>
                    <a:pt x="20574" y="2540"/>
                  </a:cubicBezTo>
                  <a:cubicBezTo>
                    <a:pt x="24638" y="889"/>
                    <a:pt x="28956" y="0"/>
                    <a:pt x="33274" y="0"/>
                  </a:cubicBezTo>
                  <a:cubicBezTo>
                    <a:pt x="37592" y="0"/>
                    <a:pt x="41910" y="889"/>
                    <a:pt x="45974" y="2540"/>
                  </a:cubicBezTo>
                  <a:cubicBezTo>
                    <a:pt x="50038" y="4191"/>
                    <a:pt x="53721" y="6604"/>
                    <a:pt x="56769" y="9779"/>
                  </a:cubicBezTo>
                  <a:cubicBezTo>
                    <a:pt x="59817" y="12954"/>
                    <a:pt x="62357" y="16510"/>
                    <a:pt x="64008" y="20574"/>
                  </a:cubicBezTo>
                  <a:cubicBezTo>
                    <a:pt x="65659" y="24638"/>
                    <a:pt x="66548" y="28956"/>
                    <a:pt x="66548" y="33274"/>
                  </a:cubicBezTo>
                  <a:close/>
                </a:path>
              </a:pathLst>
            </a:custGeom>
            <a:solidFill>
              <a:srgbClr val="000000"/>
            </a:solidFill>
          </p:spPr>
        </p:sp>
      </p:grpSp>
      <p:grpSp>
        <p:nvGrpSpPr>
          <p:cNvPr name="Group 14" id="14"/>
          <p:cNvGrpSpPr>
            <a:grpSpLocks noChangeAspect="true"/>
          </p:cNvGrpSpPr>
          <p:nvPr/>
        </p:nvGrpSpPr>
        <p:grpSpPr>
          <a:xfrm rot="0">
            <a:off x="1248975" y="4753004"/>
            <a:ext cx="66675" cy="66675"/>
            <a:chOff x="0" y="0"/>
            <a:chExt cx="66675" cy="66675"/>
          </a:xfrm>
        </p:grpSpPr>
        <p:sp>
          <p:nvSpPr>
            <p:cNvPr name="Freeform 15" id="15"/>
            <p:cNvSpPr/>
            <p:nvPr/>
          </p:nvSpPr>
          <p:spPr>
            <a:xfrm flipH="false" flipV="false" rot="0">
              <a:off x="0" y="0"/>
              <a:ext cx="66675" cy="66548"/>
            </a:xfrm>
            <a:custGeom>
              <a:avLst/>
              <a:gdLst/>
              <a:ahLst/>
              <a:cxnLst/>
              <a:rect r="r" b="b" t="t" l="l"/>
              <a:pathLst>
                <a:path h="66548" w="66675">
                  <a:moveTo>
                    <a:pt x="66675" y="33274"/>
                  </a:moveTo>
                  <a:cubicBezTo>
                    <a:pt x="66675" y="37719"/>
                    <a:pt x="65786" y="41910"/>
                    <a:pt x="64135" y="45974"/>
                  </a:cubicBezTo>
                  <a:cubicBezTo>
                    <a:pt x="62484" y="50038"/>
                    <a:pt x="60071" y="53721"/>
                    <a:pt x="56896" y="56769"/>
                  </a:cubicBezTo>
                  <a:cubicBezTo>
                    <a:pt x="53721" y="59817"/>
                    <a:pt x="50165" y="62357"/>
                    <a:pt x="46101" y="64008"/>
                  </a:cubicBezTo>
                  <a:cubicBezTo>
                    <a:pt x="42037" y="65659"/>
                    <a:pt x="37719" y="66548"/>
                    <a:pt x="33401" y="66548"/>
                  </a:cubicBezTo>
                  <a:cubicBezTo>
                    <a:pt x="29083" y="66548"/>
                    <a:pt x="24765" y="65659"/>
                    <a:pt x="20701" y="64008"/>
                  </a:cubicBezTo>
                  <a:cubicBezTo>
                    <a:pt x="16637" y="62357"/>
                    <a:pt x="12954" y="59944"/>
                    <a:pt x="9906" y="56769"/>
                  </a:cubicBezTo>
                  <a:cubicBezTo>
                    <a:pt x="6858" y="53594"/>
                    <a:pt x="4191" y="50165"/>
                    <a:pt x="2540" y="46101"/>
                  </a:cubicBezTo>
                  <a:cubicBezTo>
                    <a:pt x="889" y="42037"/>
                    <a:pt x="0" y="37719"/>
                    <a:pt x="0" y="33401"/>
                  </a:cubicBezTo>
                  <a:cubicBezTo>
                    <a:pt x="0" y="29083"/>
                    <a:pt x="889" y="24765"/>
                    <a:pt x="2540" y="20701"/>
                  </a:cubicBezTo>
                  <a:cubicBezTo>
                    <a:pt x="4191" y="16637"/>
                    <a:pt x="6604" y="12827"/>
                    <a:pt x="9779" y="9779"/>
                  </a:cubicBezTo>
                  <a:cubicBezTo>
                    <a:pt x="12954" y="6731"/>
                    <a:pt x="16510" y="4191"/>
                    <a:pt x="20574" y="2540"/>
                  </a:cubicBezTo>
                  <a:cubicBezTo>
                    <a:pt x="24638" y="889"/>
                    <a:pt x="28956" y="0"/>
                    <a:pt x="33274" y="0"/>
                  </a:cubicBezTo>
                  <a:cubicBezTo>
                    <a:pt x="37592" y="0"/>
                    <a:pt x="41910" y="889"/>
                    <a:pt x="45974" y="2540"/>
                  </a:cubicBezTo>
                  <a:cubicBezTo>
                    <a:pt x="50038" y="4191"/>
                    <a:pt x="53721" y="6604"/>
                    <a:pt x="56769" y="9779"/>
                  </a:cubicBezTo>
                  <a:cubicBezTo>
                    <a:pt x="59817" y="12954"/>
                    <a:pt x="62357" y="16510"/>
                    <a:pt x="64008" y="20574"/>
                  </a:cubicBezTo>
                  <a:cubicBezTo>
                    <a:pt x="65659" y="24638"/>
                    <a:pt x="66548" y="28956"/>
                    <a:pt x="66548" y="33274"/>
                  </a:cubicBezTo>
                  <a:close/>
                </a:path>
              </a:pathLst>
            </a:custGeom>
            <a:solidFill>
              <a:srgbClr val="000000"/>
            </a:solidFill>
          </p:spPr>
        </p:sp>
      </p:grpSp>
      <p:grpSp>
        <p:nvGrpSpPr>
          <p:cNvPr name="Group 16" id="16"/>
          <p:cNvGrpSpPr>
            <a:grpSpLocks noChangeAspect="true"/>
          </p:cNvGrpSpPr>
          <p:nvPr/>
        </p:nvGrpSpPr>
        <p:grpSpPr>
          <a:xfrm rot="0">
            <a:off x="1248975" y="5010179"/>
            <a:ext cx="66675" cy="66675"/>
            <a:chOff x="0" y="0"/>
            <a:chExt cx="66675" cy="66675"/>
          </a:xfrm>
        </p:grpSpPr>
        <p:sp>
          <p:nvSpPr>
            <p:cNvPr name="Freeform 17" id="17"/>
            <p:cNvSpPr/>
            <p:nvPr/>
          </p:nvSpPr>
          <p:spPr>
            <a:xfrm flipH="false" flipV="false" rot="0">
              <a:off x="0" y="0"/>
              <a:ext cx="66675" cy="66548"/>
            </a:xfrm>
            <a:custGeom>
              <a:avLst/>
              <a:gdLst/>
              <a:ahLst/>
              <a:cxnLst/>
              <a:rect r="r" b="b" t="t" l="l"/>
              <a:pathLst>
                <a:path h="66548" w="66675">
                  <a:moveTo>
                    <a:pt x="66675" y="33274"/>
                  </a:moveTo>
                  <a:cubicBezTo>
                    <a:pt x="66675" y="37719"/>
                    <a:pt x="65786" y="41910"/>
                    <a:pt x="64135" y="45974"/>
                  </a:cubicBezTo>
                  <a:cubicBezTo>
                    <a:pt x="62484" y="50038"/>
                    <a:pt x="60071" y="53721"/>
                    <a:pt x="56896" y="56769"/>
                  </a:cubicBezTo>
                  <a:cubicBezTo>
                    <a:pt x="53721" y="59817"/>
                    <a:pt x="50165" y="62357"/>
                    <a:pt x="46101" y="64008"/>
                  </a:cubicBezTo>
                  <a:cubicBezTo>
                    <a:pt x="42037" y="65659"/>
                    <a:pt x="37719" y="66548"/>
                    <a:pt x="33401" y="66548"/>
                  </a:cubicBezTo>
                  <a:cubicBezTo>
                    <a:pt x="29083" y="66548"/>
                    <a:pt x="24765" y="65659"/>
                    <a:pt x="20701" y="64008"/>
                  </a:cubicBezTo>
                  <a:cubicBezTo>
                    <a:pt x="16637" y="62357"/>
                    <a:pt x="12954" y="59944"/>
                    <a:pt x="9906" y="56769"/>
                  </a:cubicBezTo>
                  <a:cubicBezTo>
                    <a:pt x="6858" y="53594"/>
                    <a:pt x="4191" y="50165"/>
                    <a:pt x="2540" y="46101"/>
                  </a:cubicBezTo>
                  <a:cubicBezTo>
                    <a:pt x="889" y="42037"/>
                    <a:pt x="0" y="37719"/>
                    <a:pt x="0" y="33401"/>
                  </a:cubicBezTo>
                  <a:cubicBezTo>
                    <a:pt x="0" y="29083"/>
                    <a:pt x="889" y="24765"/>
                    <a:pt x="2540" y="20701"/>
                  </a:cubicBezTo>
                  <a:cubicBezTo>
                    <a:pt x="4191" y="16637"/>
                    <a:pt x="6604" y="12827"/>
                    <a:pt x="9779" y="9779"/>
                  </a:cubicBezTo>
                  <a:cubicBezTo>
                    <a:pt x="12954" y="6731"/>
                    <a:pt x="16510" y="4191"/>
                    <a:pt x="20574" y="2540"/>
                  </a:cubicBezTo>
                  <a:cubicBezTo>
                    <a:pt x="24638" y="889"/>
                    <a:pt x="28956" y="0"/>
                    <a:pt x="33274" y="0"/>
                  </a:cubicBezTo>
                  <a:cubicBezTo>
                    <a:pt x="37592" y="0"/>
                    <a:pt x="41910" y="889"/>
                    <a:pt x="45974" y="2540"/>
                  </a:cubicBezTo>
                  <a:cubicBezTo>
                    <a:pt x="50038" y="4191"/>
                    <a:pt x="53721" y="6604"/>
                    <a:pt x="56769" y="9779"/>
                  </a:cubicBezTo>
                  <a:cubicBezTo>
                    <a:pt x="59817" y="12954"/>
                    <a:pt x="62357" y="16510"/>
                    <a:pt x="64008" y="20574"/>
                  </a:cubicBezTo>
                  <a:cubicBezTo>
                    <a:pt x="65659" y="24638"/>
                    <a:pt x="66548" y="28956"/>
                    <a:pt x="66548" y="33274"/>
                  </a:cubicBezTo>
                  <a:close/>
                </a:path>
              </a:pathLst>
            </a:custGeom>
            <a:solidFill>
              <a:srgbClr val="000000"/>
            </a:solidFill>
          </p:spPr>
        </p:sp>
      </p:grpSp>
      <p:grpSp>
        <p:nvGrpSpPr>
          <p:cNvPr name="Group 18" id="18"/>
          <p:cNvGrpSpPr>
            <a:grpSpLocks noChangeAspect="true"/>
          </p:cNvGrpSpPr>
          <p:nvPr/>
        </p:nvGrpSpPr>
        <p:grpSpPr>
          <a:xfrm rot="0">
            <a:off x="614963" y="948223"/>
            <a:ext cx="5495315" cy="1009774"/>
            <a:chOff x="0" y="0"/>
            <a:chExt cx="5495315" cy="1009777"/>
          </a:xfrm>
        </p:grpSpPr>
        <p:sp>
          <p:nvSpPr>
            <p:cNvPr name="Freeform 19" id="19"/>
            <p:cNvSpPr/>
            <p:nvPr/>
          </p:nvSpPr>
          <p:spPr>
            <a:xfrm flipH="false" flipV="false" rot="0">
              <a:off x="373253" y="63500"/>
              <a:ext cx="2138045" cy="882777"/>
            </a:xfrm>
            <a:custGeom>
              <a:avLst/>
              <a:gdLst/>
              <a:ahLst/>
              <a:cxnLst/>
              <a:rect r="r" b="b" t="t" l="l"/>
              <a:pathLst>
                <a:path h="882777" w="2138045">
                  <a:moveTo>
                    <a:pt x="0" y="882777"/>
                  </a:moveTo>
                  <a:lnTo>
                    <a:pt x="2138045" y="882777"/>
                  </a:lnTo>
                  <a:lnTo>
                    <a:pt x="2138045" y="0"/>
                  </a:lnTo>
                  <a:lnTo>
                    <a:pt x="0" y="0"/>
                  </a:lnTo>
                  <a:close/>
                </a:path>
              </a:pathLst>
            </a:custGeom>
            <a:solidFill>
              <a:srgbClr val="000000">
                <a:alpha val="0"/>
              </a:srgbClr>
            </a:solidFill>
          </p:spPr>
        </p:sp>
        <p:sp>
          <p:nvSpPr>
            <p:cNvPr name="Freeform 20" id="20"/>
            <p:cNvSpPr/>
            <p:nvPr/>
          </p:nvSpPr>
          <p:spPr>
            <a:xfrm flipH="false" flipV="false" rot="0">
              <a:off x="63500" y="86868"/>
              <a:ext cx="5368290" cy="859409"/>
            </a:xfrm>
            <a:custGeom>
              <a:avLst/>
              <a:gdLst/>
              <a:ahLst/>
              <a:cxnLst/>
              <a:rect r="r" b="b" t="t" l="l"/>
              <a:pathLst>
                <a:path h="859409" w="5368290">
                  <a:moveTo>
                    <a:pt x="0" y="859409"/>
                  </a:moveTo>
                  <a:lnTo>
                    <a:pt x="5368290" y="859409"/>
                  </a:lnTo>
                  <a:lnTo>
                    <a:pt x="5368290" y="0"/>
                  </a:lnTo>
                  <a:lnTo>
                    <a:pt x="0" y="0"/>
                  </a:lnTo>
                  <a:close/>
                </a:path>
              </a:pathLst>
            </a:custGeom>
            <a:solidFill>
              <a:srgbClr val="000000">
                <a:alpha val="0"/>
              </a:srgbClr>
            </a:solidFill>
          </p:spPr>
        </p:sp>
        <p:sp>
          <p:nvSpPr>
            <p:cNvPr name="Freeform 21" id="21"/>
            <p:cNvSpPr/>
            <p:nvPr/>
          </p:nvSpPr>
          <p:spPr>
            <a:xfrm flipH="false" flipV="false" rot="0">
              <a:off x="2417064" y="97790"/>
              <a:ext cx="2737866" cy="848487"/>
            </a:xfrm>
            <a:custGeom>
              <a:avLst/>
              <a:gdLst/>
              <a:ahLst/>
              <a:cxnLst/>
              <a:rect r="r" b="b" t="t" l="l"/>
              <a:pathLst>
                <a:path h="848487" w="2737866">
                  <a:moveTo>
                    <a:pt x="0" y="848487"/>
                  </a:moveTo>
                  <a:lnTo>
                    <a:pt x="2737866" y="848487"/>
                  </a:lnTo>
                  <a:lnTo>
                    <a:pt x="2737866" y="0"/>
                  </a:lnTo>
                  <a:lnTo>
                    <a:pt x="0" y="0"/>
                  </a:lnTo>
                  <a:close/>
                </a:path>
              </a:pathLst>
            </a:custGeom>
            <a:solidFill>
              <a:srgbClr val="000000">
                <a:alpha val="0"/>
              </a:srgbClr>
            </a:solidFill>
          </p:spPr>
        </p:sp>
      </p:grpSp>
      <p:grpSp>
        <p:nvGrpSpPr>
          <p:cNvPr name="Group 22" id="22"/>
          <p:cNvGrpSpPr>
            <a:grpSpLocks noChangeAspect="true"/>
          </p:cNvGrpSpPr>
          <p:nvPr/>
        </p:nvGrpSpPr>
        <p:grpSpPr>
          <a:xfrm rot="0">
            <a:off x="7307685" y="7169429"/>
            <a:ext cx="5472046" cy="3181074"/>
            <a:chOff x="0" y="0"/>
            <a:chExt cx="5472036" cy="3181071"/>
          </a:xfrm>
        </p:grpSpPr>
        <p:sp>
          <p:nvSpPr>
            <p:cNvPr name="Freeform 23" id="23"/>
            <p:cNvSpPr/>
            <p:nvPr/>
          </p:nvSpPr>
          <p:spPr>
            <a:xfrm flipH="false" flipV="false" rot="0">
              <a:off x="2972054" y="63500"/>
              <a:ext cx="66548" cy="66548"/>
            </a:xfrm>
            <a:custGeom>
              <a:avLst/>
              <a:gdLst/>
              <a:ahLst/>
              <a:cxnLst/>
              <a:rect r="r" b="b" t="t" l="l"/>
              <a:pathLst>
                <a:path h="66548" w="66548">
                  <a:moveTo>
                    <a:pt x="66548" y="33274"/>
                  </a:moveTo>
                  <a:cubicBezTo>
                    <a:pt x="66548" y="37719"/>
                    <a:pt x="65659" y="41910"/>
                    <a:pt x="64008" y="45974"/>
                  </a:cubicBezTo>
                  <a:cubicBezTo>
                    <a:pt x="62357" y="50038"/>
                    <a:pt x="59944" y="53721"/>
                    <a:pt x="56769" y="56769"/>
                  </a:cubicBezTo>
                  <a:cubicBezTo>
                    <a:pt x="53594" y="59817"/>
                    <a:pt x="50038" y="62357"/>
                    <a:pt x="45974" y="64008"/>
                  </a:cubicBezTo>
                  <a:cubicBezTo>
                    <a:pt x="41910" y="65659"/>
                    <a:pt x="37592" y="66548"/>
                    <a:pt x="33274" y="66548"/>
                  </a:cubicBezTo>
                  <a:cubicBezTo>
                    <a:pt x="28956" y="66548"/>
                    <a:pt x="24638" y="65659"/>
                    <a:pt x="20574" y="64008"/>
                  </a:cubicBezTo>
                  <a:cubicBezTo>
                    <a:pt x="16510" y="62357"/>
                    <a:pt x="12827" y="59944"/>
                    <a:pt x="9779" y="56769"/>
                  </a:cubicBezTo>
                  <a:cubicBezTo>
                    <a:pt x="6731" y="53594"/>
                    <a:pt x="4191" y="50038"/>
                    <a:pt x="2540" y="45974"/>
                  </a:cubicBezTo>
                  <a:cubicBezTo>
                    <a:pt x="889" y="41910"/>
                    <a:pt x="0" y="37592"/>
                    <a:pt x="0" y="33274"/>
                  </a:cubicBezTo>
                  <a:cubicBezTo>
                    <a:pt x="0" y="28956"/>
                    <a:pt x="889" y="24638"/>
                    <a:pt x="2540" y="20574"/>
                  </a:cubicBezTo>
                  <a:cubicBezTo>
                    <a:pt x="4190" y="16510"/>
                    <a:pt x="6604" y="12827"/>
                    <a:pt x="9779" y="9779"/>
                  </a:cubicBezTo>
                  <a:cubicBezTo>
                    <a:pt x="12954" y="6731"/>
                    <a:pt x="16510" y="4191"/>
                    <a:pt x="20574" y="2540"/>
                  </a:cubicBezTo>
                  <a:cubicBezTo>
                    <a:pt x="24638" y="889"/>
                    <a:pt x="28956" y="0"/>
                    <a:pt x="33274" y="0"/>
                  </a:cubicBezTo>
                  <a:cubicBezTo>
                    <a:pt x="37592" y="0"/>
                    <a:pt x="41910" y="889"/>
                    <a:pt x="45974" y="2540"/>
                  </a:cubicBezTo>
                  <a:cubicBezTo>
                    <a:pt x="50038" y="4191"/>
                    <a:pt x="53721" y="6604"/>
                    <a:pt x="56769" y="9779"/>
                  </a:cubicBezTo>
                  <a:cubicBezTo>
                    <a:pt x="59817" y="12954"/>
                    <a:pt x="62357" y="16510"/>
                    <a:pt x="64008" y="20574"/>
                  </a:cubicBezTo>
                  <a:cubicBezTo>
                    <a:pt x="65659" y="24638"/>
                    <a:pt x="66548" y="28956"/>
                    <a:pt x="66548" y="33274"/>
                  </a:cubicBezTo>
                  <a:close/>
                </a:path>
              </a:pathLst>
            </a:custGeom>
            <a:solidFill>
              <a:srgbClr val="000000"/>
            </a:solidFill>
          </p:spPr>
        </p:sp>
        <p:sp>
          <p:nvSpPr>
            <p:cNvPr name="Freeform 24" id="24"/>
            <p:cNvSpPr/>
            <p:nvPr/>
          </p:nvSpPr>
          <p:spPr>
            <a:xfrm flipH="false" flipV="false" rot="0">
              <a:off x="2972054" y="577850"/>
              <a:ext cx="66548" cy="66548"/>
            </a:xfrm>
            <a:custGeom>
              <a:avLst/>
              <a:gdLst/>
              <a:ahLst/>
              <a:cxnLst/>
              <a:rect r="r" b="b" t="t" l="l"/>
              <a:pathLst>
                <a:path h="66548" w="66548">
                  <a:moveTo>
                    <a:pt x="66548" y="33274"/>
                  </a:moveTo>
                  <a:cubicBezTo>
                    <a:pt x="66548" y="37719"/>
                    <a:pt x="65659" y="41910"/>
                    <a:pt x="64008" y="45974"/>
                  </a:cubicBezTo>
                  <a:cubicBezTo>
                    <a:pt x="62357" y="50038"/>
                    <a:pt x="59944" y="53721"/>
                    <a:pt x="56769" y="56769"/>
                  </a:cubicBezTo>
                  <a:cubicBezTo>
                    <a:pt x="53594" y="59817"/>
                    <a:pt x="50038" y="62357"/>
                    <a:pt x="45974" y="64008"/>
                  </a:cubicBezTo>
                  <a:cubicBezTo>
                    <a:pt x="41910" y="65659"/>
                    <a:pt x="37592" y="66548"/>
                    <a:pt x="33274" y="66548"/>
                  </a:cubicBezTo>
                  <a:cubicBezTo>
                    <a:pt x="28956" y="66548"/>
                    <a:pt x="24638" y="65659"/>
                    <a:pt x="20574" y="64008"/>
                  </a:cubicBezTo>
                  <a:cubicBezTo>
                    <a:pt x="16510" y="62357"/>
                    <a:pt x="12827" y="59944"/>
                    <a:pt x="9779" y="56769"/>
                  </a:cubicBezTo>
                  <a:cubicBezTo>
                    <a:pt x="6731" y="53594"/>
                    <a:pt x="4191" y="50038"/>
                    <a:pt x="2540" y="45974"/>
                  </a:cubicBezTo>
                  <a:cubicBezTo>
                    <a:pt x="889" y="41910"/>
                    <a:pt x="0" y="37592"/>
                    <a:pt x="0" y="33274"/>
                  </a:cubicBezTo>
                  <a:cubicBezTo>
                    <a:pt x="0" y="28956"/>
                    <a:pt x="889" y="24638"/>
                    <a:pt x="2540" y="20574"/>
                  </a:cubicBezTo>
                  <a:cubicBezTo>
                    <a:pt x="4190" y="16510"/>
                    <a:pt x="6604" y="12827"/>
                    <a:pt x="9779" y="9779"/>
                  </a:cubicBezTo>
                  <a:cubicBezTo>
                    <a:pt x="12954" y="6731"/>
                    <a:pt x="16510" y="4191"/>
                    <a:pt x="20574" y="2540"/>
                  </a:cubicBezTo>
                  <a:cubicBezTo>
                    <a:pt x="24638" y="889"/>
                    <a:pt x="28956" y="0"/>
                    <a:pt x="33274" y="0"/>
                  </a:cubicBezTo>
                  <a:cubicBezTo>
                    <a:pt x="37592" y="0"/>
                    <a:pt x="41910" y="889"/>
                    <a:pt x="45974" y="2540"/>
                  </a:cubicBezTo>
                  <a:cubicBezTo>
                    <a:pt x="50038" y="4191"/>
                    <a:pt x="53721" y="6604"/>
                    <a:pt x="56769" y="9779"/>
                  </a:cubicBezTo>
                  <a:cubicBezTo>
                    <a:pt x="59817" y="12954"/>
                    <a:pt x="62357" y="16510"/>
                    <a:pt x="64008" y="20574"/>
                  </a:cubicBezTo>
                  <a:cubicBezTo>
                    <a:pt x="65659" y="24638"/>
                    <a:pt x="66548" y="28956"/>
                    <a:pt x="66548" y="33274"/>
                  </a:cubicBezTo>
                  <a:close/>
                </a:path>
              </a:pathLst>
            </a:custGeom>
            <a:solidFill>
              <a:srgbClr val="000000"/>
            </a:solidFill>
          </p:spPr>
        </p:sp>
        <p:sp>
          <p:nvSpPr>
            <p:cNvPr name="Freeform 25" id="25"/>
            <p:cNvSpPr/>
            <p:nvPr/>
          </p:nvSpPr>
          <p:spPr>
            <a:xfrm flipH="false" flipV="false" rot="0">
              <a:off x="63500" y="84455"/>
              <a:ext cx="5345049" cy="3033141"/>
            </a:xfrm>
            <a:custGeom>
              <a:avLst/>
              <a:gdLst/>
              <a:ahLst/>
              <a:cxnLst/>
              <a:rect r="r" b="b" t="t" l="l"/>
              <a:pathLst>
                <a:path h="3033141" w="5345049">
                  <a:moveTo>
                    <a:pt x="0" y="0"/>
                  </a:moveTo>
                  <a:lnTo>
                    <a:pt x="0" y="3033141"/>
                  </a:lnTo>
                  <a:lnTo>
                    <a:pt x="5345049" y="3033141"/>
                  </a:lnTo>
                  <a:lnTo>
                    <a:pt x="5345049" y="0"/>
                  </a:lnTo>
                  <a:close/>
                </a:path>
              </a:pathLst>
            </a:custGeom>
            <a:solidFill>
              <a:srgbClr val="000000">
                <a:alpha val="0"/>
              </a:srgbClr>
            </a:solidFill>
          </p:spPr>
        </p:sp>
      </p:grpSp>
      <p:grpSp>
        <p:nvGrpSpPr>
          <p:cNvPr name="Group 26" id="26"/>
          <p:cNvGrpSpPr>
            <a:grpSpLocks noChangeAspect="true"/>
          </p:cNvGrpSpPr>
          <p:nvPr/>
        </p:nvGrpSpPr>
        <p:grpSpPr>
          <a:xfrm rot="0">
            <a:off x="10289581" y="4496219"/>
            <a:ext cx="66675" cy="66675"/>
            <a:chOff x="0" y="0"/>
            <a:chExt cx="66675" cy="66675"/>
          </a:xfrm>
        </p:grpSpPr>
        <p:sp>
          <p:nvSpPr>
            <p:cNvPr name="Freeform 27" id="27"/>
            <p:cNvSpPr/>
            <p:nvPr/>
          </p:nvSpPr>
          <p:spPr>
            <a:xfrm flipH="false" flipV="false" rot="0">
              <a:off x="0" y="0"/>
              <a:ext cx="66675" cy="66548"/>
            </a:xfrm>
            <a:custGeom>
              <a:avLst/>
              <a:gdLst/>
              <a:ahLst/>
              <a:cxnLst/>
              <a:rect r="r" b="b" t="t" l="l"/>
              <a:pathLst>
                <a:path h="66548" w="66675">
                  <a:moveTo>
                    <a:pt x="66675" y="33274"/>
                  </a:moveTo>
                  <a:cubicBezTo>
                    <a:pt x="66675" y="37719"/>
                    <a:pt x="65786" y="41910"/>
                    <a:pt x="64135" y="45974"/>
                  </a:cubicBezTo>
                  <a:cubicBezTo>
                    <a:pt x="62484" y="50038"/>
                    <a:pt x="60071" y="53721"/>
                    <a:pt x="56896" y="56769"/>
                  </a:cubicBezTo>
                  <a:cubicBezTo>
                    <a:pt x="53721" y="59817"/>
                    <a:pt x="50165" y="62357"/>
                    <a:pt x="46101" y="64008"/>
                  </a:cubicBezTo>
                  <a:cubicBezTo>
                    <a:pt x="42037" y="65659"/>
                    <a:pt x="37719" y="66548"/>
                    <a:pt x="33401" y="66548"/>
                  </a:cubicBezTo>
                  <a:cubicBezTo>
                    <a:pt x="29083" y="66548"/>
                    <a:pt x="24765" y="65659"/>
                    <a:pt x="20701" y="64008"/>
                  </a:cubicBezTo>
                  <a:cubicBezTo>
                    <a:pt x="16637" y="62357"/>
                    <a:pt x="12954" y="59944"/>
                    <a:pt x="9906" y="56769"/>
                  </a:cubicBezTo>
                  <a:cubicBezTo>
                    <a:pt x="6858" y="53594"/>
                    <a:pt x="4191" y="50165"/>
                    <a:pt x="2540" y="46101"/>
                  </a:cubicBezTo>
                  <a:cubicBezTo>
                    <a:pt x="889" y="42037"/>
                    <a:pt x="0" y="37719"/>
                    <a:pt x="0" y="33401"/>
                  </a:cubicBezTo>
                  <a:cubicBezTo>
                    <a:pt x="0" y="29083"/>
                    <a:pt x="889" y="24765"/>
                    <a:pt x="2540" y="20701"/>
                  </a:cubicBezTo>
                  <a:cubicBezTo>
                    <a:pt x="4191" y="16637"/>
                    <a:pt x="6604" y="12827"/>
                    <a:pt x="9779" y="9779"/>
                  </a:cubicBezTo>
                  <a:cubicBezTo>
                    <a:pt x="12954" y="6731"/>
                    <a:pt x="16510" y="4191"/>
                    <a:pt x="20574" y="2540"/>
                  </a:cubicBezTo>
                  <a:cubicBezTo>
                    <a:pt x="24638" y="889"/>
                    <a:pt x="28956" y="0"/>
                    <a:pt x="33274" y="0"/>
                  </a:cubicBezTo>
                  <a:cubicBezTo>
                    <a:pt x="37592" y="0"/>
                    <a:pt x="41910" y="889"/>
                    <a:pt x="45974" y="2540"/>
                  </a:cubicBezTo>
                  <a:cubicBezTo>
                    <a:pt x="50038" y="4191"/>
                    <a:pt x="53721" y="6604"/>
                    <a:pt x="56769" y="9779"/>
                  </a:cubicBezTo>
                  <a:cubicBezTo>
                    <a:pt x="59817" y="12954"/>
                    <a:pt x="62357" y="16510"/>
                    <a:pt x="64008" y="20574"/>
                  </a:cubicBezTo>
                  <a:cubicBezTo>
                    <a:pt x="65659" y="24638"/>
                    <a:pt x="66548" y="28956"/>
                    <a:pt x="66548" y="33274"/>
                  </a:cubicBezTo>
                  <a:close/>
                </a:path>
              </a:pathLst>
            </a:custGeom>
            <a:solidFill>
              <a:srgbClr val="000000"/>
            </a:solidFill>
          </p:spPr>
        </p:sp>
      </p:grpSp>
      <p:grpSp>
        <p:nvGrpSpPr>
          <p:cNvPr name="Group 28" id="28"/>
          <p:cNvGrpSpPr>
            <a:grpSpLocks noChangeAspect="true"/>
          </p:cNvGrpSpPr>
          <p:nvPr/>
        </p:nvGrpSpPr>
        <p:grpSpPr>
          <a:xfrm rot="0">
            <a:off x="13245989" y="5570420"/>
            <a:ext cx="5042011" cy="4716580"/>
            <a:chOff x="0" y="0"/>
            <a:chExt cx="5042014" cy="4716577"/>
          </a:xfrm>
        </p:grpSpPr>
        <p:sp>
          <p:nvSpPr>
            <p:cNvPr name="Freeform 29" id="29"/>
            <p:cNvSpPr/>
            <p:nvPr/>
          </p:nvSpPr>
          <p:spPr>
            <a:xfrm flipH="false" flipV="false" rot="0">
              <a:off x="0" y="0"/>
              <a:ext cx="5042027" cy="4716526"/>
            </a:xfrm>
            <a:custGeom>
              <a:avLst/>
              <a:gdLst/>
              <a:ahLst/>
              <a:cxnLst/>
              <a:rect r="r" b="b" t="t" l="l"/>
              <a:pathLst>
                <a:path h="4716526" w="5042027">
                  <a:moveTo>
                    <a:pt x="0" y="0"/>
                  </a:moveTo>
                  <a:lnTo>
                    <a:pt x="0" y="4716526"/>
                  </a:lnTo>
                  <a:lnTo>
                    <a:pt x="5042027" y="4716526"/>
                  </a:lnTo>
                  <a:lnTo>
                    <a:pt x="5042027" y="0"/>
                  </a:lnTo>
                  <a:close/>
                </a:path>
              </a:pathLst>
            </a:custGeom>
            <a:solidFill>
              <a:srgbClr val="000000">
                <a:alpha val="0"/>
              </a:srgbClr>
            </a:solidFill>
          </p:spPr>
        </p:sp>
      </p:grpSp>
      <p:grpSp>
        <p:nvGrpSpPr>
          <p:cNvPr name="Group 30" id="30"/>
          <p:cNvGrpSpPr>
            <a:grpSpLocks noChangeAspect="true"/>
          </p:cNvGrpSpPr>
          <p:nvPr/>
        </p:nvGrpSpPr>
        <p:grpSpPr>
          <a:xfrm rot="0">
            <a:off x="14319742" y="0"/>
            <a:ext cx="3968258" cy="3772595"/>
            <a:chOff x="0" y="0"/>
            <a:chExt cx="3968255" cy="3772586"/>
          </a:xfrm>
        </p:grpSpPr>
        <p:sp>
          <p:nvSpPr>
            <p:cNvPr name="Freeform 31" id="31"/>
            <p:cNvSpPr/>
            <p:nvPr/>
          </p:nvSpPr>
          <p:spPr>
            <a:xfrm flipH="false" flipV="false" rot="0">
              <a:off x="0" y="0"/>
              <a:ext cx="3968242" cy="3772535"/>
            </a:xfrm>
            <a:custGeom>
              <a:avLst/>
              <a:gdLst/>
              <a:ahLst/>
              <a:cxnLst/>
              <a:rect r="r" b="b" t="t" l="l"/>
              <a:pathLst>
                <a:path h="3772535" w="3968242">
                  <a:moveTo>
                    <a:pt x="0" y="0"/>
                  </a:moveTo>
                  <a:lnTo>
                    <a:pt x="0" y="3772535"/>
                  </a:lnTo>
                  <a:lnTo>
                    <a:pt x="3968242" y="3772535"/>
                  </a:lnTo>
                  <a:lnTo>
                    <a:pt x="3968242" y="0"/>
                  </a:lnTo>
                  <a:close/>
                </a:path>
              </a:pathLst>
            </a:custGeom>
            <a:solidFill>
              <a:srgbClr val="000000">
                <a:alpha val="0"/>
              </a:srgbClr>
            </a:solidFill>
          </p:spPr>
        </p:sp>
      </p:grpSp>
      <p:sp>
        <p:nvSpPr>
          <p:cNvPr name="TextBox 32" id="32"/>
          <p:cNvSpPr txBox="true"/>
          <p:nvPr/>
        </p:nvSpPr>
        <p:spPr>
          <a:xfrm rot="0">
            <a:off x="1028700" y="2308946"/>
            <a:ext cx="7964195" cy="1818551"/>
          </a:xfrm>
          <a:prstGeom prst="rect">
            <a:avLst/>
          </a:prstGeom>
        </p:spPr>
        <p:txBody>
          <a:bodyPr anchor="t" rtlCol="false" tIns="0" lIns="0" bIns="0" rIns="0">
            <a:spAutoFit/>
          </a:bodyPr>
          <a:lstStyle/>
          <a:p>
            <a:pPr algn="l">
              <a:lnSpc>
                <a:spcPts val="7175"/>
              </a:lnSpc>
            </a:pPr>
            <a:r>
              <a:rPr lang="en-US" b="true" sz="5125">
                <a:solidFill>
                  <a:srgbClr val="2683C8"/>
                </a:solidFill>
                <a:latin typeface="Poppins Semi-Bold"/>
                <a:ea typeface="Poppins Semi-Bold"/>
                <a:cs typeface="Poppins Semi-Bold"/>
                <a:sym typeface="Poppins Semi-Bold"/>
              </a:rPr>
              <a:t>TUJUAN PEMBELAJARAN</a:t>
            </a:r>
          </a:p>
          <a:p>
            <a:pPr algn="l">
              <a:lnSpc>
                <a:spcPts val="3359"/>
              </a:lnSpc>
            </a:pPr>
            <a:r>
              <a:rPr lang="en-US" b="true" sz="2400">
                <a:solidFill>
                  <a:srgbClr val="8C52FF"/>
                </a:solidFill>
                <a:latin typeface="Poppins Semi-Bold"/>
                <a:ea typeface="Poppins Semi-Bold"/>
                <a:cs typeface="Poppins Semi-Bold"/>
                <a:sym typeface="Poppins Semi-Bold"/>
              </a:rPr>
              <a:t>1.MEMAHAMI URGENSI PENGUATAN KAPASITAS ASN</a:t>
            </a:r>
          </a:p>
        </p:txBody>
      </p:sp>
      <p:sp>
        <p:nvSpPr>
          <p:cNvPr name="TextBox 33" id="33"/>
          <p:cNvSpPr txBox="true"/>
          <p:nvPr/>
        </p:nvSpPr>
        <p:spPr>
          <a:xfrm rot="0">
            <a:off x="1028700" y="6030268"/>
            <a:ext cx="7877499" cy="2196455"/>
          </a:xfrm>
          <a:prstGeom prst="rect">
            <a:avLst/>
          </a:prstGeom>
        </p:spPr>
        <p:txBody>
          <a:bodyPr anchor="t" rtlCol="false" tIns="0" lIns="0" bIns="0" rIns="0">
            <a:spAutoFit/>
          </a:bodyPr>
          <a:lstStyle/>
          <a:p>
            <a:pPr algn="just">
              <a:lnSpc>
                <a:spcPts val="3359"/>
              </a:lnSpc>
            </a:pPr>
            <a:r>
              <a:rPr lang="en-US" b="true" sz="2400">
                <a:solidFill>
                  <a:srgbClr val="8C52FF"/>
                </a:solidFill>
                <a:latin typeface="Poppins Semi-Bold"/>
                <a:ea typeface="Poppins Semi-Bold"/>
                <a:cs typeface="Poppins Semi-Bold"/>
                <a:sym typeface="Poppins Semi-Bold"/>
              </a:rPr>
              <a:t>2.MEMAHAMI URGENSI PENGUATAN KAPASITAS ASN</a:t>
            </a:r>
          </a:p>
          <a:p>
            <a:pPr algn="just">
              <a:lnSpc>
                <a:spcPts val="2025"/>
              </a:lnSpc>
            </a:pPr>
            <a:r>
              <a:rPr lang="en-US" sz="1599">
                <a:solidFill>
                  <a:srgbClr val="000000"/>
                </a:solidFill>
                <a:latin typeface="Open Sauce"/>
                <a:ea typeface="Open Sauce"/>
                <a:cs typeface="Open Sauce"/>
                <a:sym typeface="Open Sauce"/>
              </a:rPr>
              <a:t>Yaitu dasar filosofi Pancasila sila ke 5 Keadilan bagi seluruh rakyat Indonesia” yang menekankan pentingnya pengembangan kompetensi ASN untuk meningkatkan kualitas pelayanan publik, Undang-undang dasar 1945 pasal 28 A yang menjamin setiap warga negara berhak untuk hidup serta berhak mempertahankan hidup dan kehidupannya salah satunya untuk memperoleh Pendidikan dan pelatihan, peraturan perundanga-undangan, peraturan Menteri dan sebagainya.</a:t>
            </a:r>
          </a:p>
        </p:txBody>
      </p:sp>
      <p:sp>
        <p:nvSpPr>
          <p:cNvPr name="TextBox 34" id="34"/>
          <p:cNvSpPr txBox="true"/>
          <p:nvPr/>
        </p:nvSpPr>
        <p:spPr>
          <a:xfrm rot="0">
            <a:off x="10127209" y="6144568"/>
            <a:ext cx="7187355" cy="1032986"/>
          </a:xfrm>
          <a:prstGeom prst="rect">
            <a:avLst/>
          </a:prstGeom>
        </p:spPr>
        <p:txBody>
          <a:bodyPr anchor="t" rtlCol="false" tIns="0" lIns="0" bIns="0" rIns="0">
            <a:spAutoFit/>
          </a:bodyPr>
          <a:lstStyle/>
          <a:p>
            <a:pPr algn="l">
              <a:lnSpc>
                <a:spcPts val="2174"/>
              </a:lnSpc>
            </a:pPr>
            <a:r>
              <a:rPr lang="en-US" b="true" sz="2400">
                <a:solidFill>
                  <a:srgbClr val="8C52FF"/>
                </a:solidFill>
                <a:latin typeface="Poppins Semi-Bold"/>
                <a:ea typeface="Poppins Semi-Bold"/>
                <a:cs typeface="Poppins Semi-Bold"/>
                <a:sym typeface="Poppins Semi-Bold"/>
              </a:rPr>
              <a:t>4.MENGANALISIS STRATEGI PENGEMBANGAN KOMPETENSI ASN</a:t>
            </a:r>
          </a:p>
          <a:p>
            <a:pPr algn="l">
              <a:lnSpc>
                <a:spcPts val="3358"/>
              </a:lnSpc>
            </a:pPr>
            <a:r>
              <a:rPr lang="en-US" b="true" sz="2399">
                <a:solidFill>
                  <a:srgbClr val="1D74B4"/>
                </a:solidFill>
                <a:latin typeface="Poppins Bold"/>
                <a:ea typeface="Poppins Bold"/>
                <a:cs typeface="Poppins Bold"/>
                <a:sym typeface="Poppins Bold"/>
              </a:rPr>
              <a:t>STRATEGI PENGEMBANGAN KOMPETENSI ASN : </a:t>
            </a:r>
          </a:p>
        </p:txBody>
      </p:sp>
      <p:sp>
        <p:nvSpPr>
          <p:cNvPr name="TextBox 35" id="35"/>
          <p:cNvSpPr txBox="true"/>
          <p:nvPr/>
        </p:nvSpPr>
        <p:spPr>
          <a:xfrm rot="0">
            <a:off x="10127209" y="3820087"/>
            <a:ext cx="7748168" cy="609600"/>
          </a:xfrm>
          <a:prstGeom prst="rect">
            <a:avLst/>
          </a:prstGeom>
        </p:spPr>
        <p:txBody>
          <a:bodyPr anchor="t" rtlCol="false" tIns="0" lIns="0" bIns="0" rIns="0">
            <a:spAutoFit/>
          </a:bodyPr>
          <a:lstStyle/>
          <a:p>
            <a:pPr algn="l">
              <a:lnSpc>
                <a:spcPts val="2174"/>
              </a:lnSpc>
            </a:pPr>
            <a:r>
              <a:rPr lang="en-US" b="true" sz="2400">
                <a:solidFill>
                  <a:srgbClr val="8C52FF"/>
                </a:solidFill>
                <a:latin typeface="Poppins Semi-Bold"/>
                <a:ea typeface="Poppins Semi-Bold"/>
                <a:cs typeface="Poppins Semi-Bold"/>
                <a:sym typeface="Poppins Semi-Bold"/>
              </a:rPr>
              <a:t>3.MENGIDENTIFIKASI JENIS-JENIS PELATIHAN YANG DIBUTUHKAN</a:t>
            </a:r>
          </a:p>
        </p:txBody>
      </p:sp>
      <p:sp>
        <p:nvSpPr>
          <p:cNvPr name="TextBox 36" id="36"/>
          <p:cNvSpPr txBox="true"/>
          <p:nvPr/>
        </p:nvSpPr>
        <p:spPr>
          <a:xfrm rot="0">
            <a:off x="1442009" y="4114495"/>
            <a:ext cx="4904356" cy="1036253"/>
          </a:xfrm>
          <a:prstGeom prst="rect">
            <a:avLst/>
          </a:prstGeom>
        </p:spPr>
        <p:txBody>
          <a:bodyPr anchor="t" rtlCol="false" tIns="0" lIns="0" bIns="0" rIns="0">
            <a:spAutoFit/>
          </a:bodyPr>
          <a:lstStyle/>
          <a:p>
            <a:pPr algn="l">
              <a:lnSpc>
                <a:spcPts val="2025"/>
              </a:lnSpc>
            </a:pPr>
            <a:r>
              <a:rPr lang="en-US" sz="1599">
                <a:solidFill>
                  <a:srgbClr val="000000"/>
                </a:solidFill>
                <a:latin typeface="Open Sauce"/>
                <a:ea typeface="Open Sauce"/>
                <a:cs typeface="Open Sauce"/>
                <a:sym typeface="Open Sauce"/>
              </a:rPr>
              <a:t>Meningkatkan kualitas pelayanan publik Menghadapi tantangan global Meningkatkan akuntabilitas dan transparansi Mengembangkan keterampilan dan pengetahuan</a:t>
            </a:r>
          </a:p>
        </p:txBody>
      </p:sp>
      <p:sp>
        <p:nvSpPr>
          <p:cNvPr name="TextBox 37" id="37"/>
          <p:cNvSpPr txBox="true"/>
          <p:nvPr/>
        </p:nvSpPr>
        <p:spPr>
          <a:xfrm rot="0">
            <a:off x="10472633" y="7108774"/>
            <a:ext cx="7506348" cy="1036253"/>
          </a:xfrm>
          <a:prstGeom prst="rect">
            <a:avLst/>
          </a:prstGeom>
        </p:spPr>
        <p:txBody>
          <a:bodyPr anchor="t" rtlCol="false" tIns="0" lIns="0" bIns="0" rIns="0">
            <a:spAutoFit/>
          </a:bodyPr>
          <a:lstStyle/>
          <a:p>
            <a:pPr algn="l">
              <a:lnSpc>
                <a:spcPts val="2025"/>
              </a:lnSpc>
            </a:pPr>
            <a:r>
              <a:rPr lang="en-US" sz="1599">
                <a:solidFill>
                  <a:srgbClr val="000000"/>
                </a:solidFill>
                <a:latin typeface="Open Sauce"/>
                <a:ea typeface="Open Sauce"/>
                <a:cs typeface="Open Sauce"/>
                <a:sym typeface="Open Sauce"/>
              </a:rPr>
              <a:t>Mengembangkan keterampilan teknis, komunikasi, etika dan integritas ASN melalui pelatihan, workshop dan seminar Mengembangkan keterampilan kepemimpinan dan manajemen asn melalui pelatihan, coaching dan mentoring</a:t>
            </a:r>
          </a:p>
        </p:txBody>
      </p:sp>
      <p:sp>
        <p:nvSpPr>
          <p:cNvPr name="TextBox 38" id="38"/>
          <p:cNvSpPr txBox="true"/>
          <p:nvPr/>
        </p:nvSpPr>
        <p:spPr>
          <a:xfrm rot="0">
            <a:off x="10482615" y="4372070"/>
            <a:ext cx="7524445" cy="779078"/>
          </a:xfrm>
          <a:prstGeom prst="rect">
            <a:avLst/>
          </a:prstGeom>
        </p:spPr>
        <p:txBody>
          <a:bodyPr anchor="t" rtlCol="false" tIns="0" lIns="0" bIns="0" rIns="0">
            <a:spAutoFit/>
          </a:bodyPr>
          <a:lstStyle/>
          <a:p>
            <a:pPr algn="just">
              <a:lnSpc>
                <a:spcPts val="2025"/>
              </a:lnSpc>
            </a:pPr>
            <a:r>
              <a:rPr lang="en-US" sz="1599">
                <a:solidFill>
                  <a:srgbClr val="000000"/>
                </a:solidFill>
                <a:latin typeface="Open Sauce"/>
                <a:ea typeface="Open Sauce"/>
                <a:cs typeface="Open Sauce"/>
                <a:sym typeface="Open Sauce"/>
              </a:rPr>
              <a:t>Yaitu jenis pelatihan teknis, pelatihan kepemimpinan, pelatihan jabatan fungsional, pelatihan pengembangan diri, pelatihan teknologi informasi, pelatihan etika dan integritas, pelatihan komunikasi dan sebagainya</a:t>
            </a:r>
          </a:p>
        </p:txBody>
      </p:sp>
      <p:sp>
        <p:nvSpPr>
          <p:cNvPr name="TextBox 39" id="39"/>
          <p:cNvSpPr txBox="true"/>
          <p:nvPr/>
        </p:nvSpPr>
        <p:spPr>
          <a:xfrm rot="0">
            <a:off x="18060867" y="9899942"/>
            <a:ext cx="162649" cy="384648"/>
          </a:xfrm>
          <a:prstGeom prst="rect">
            <a:avLst/>
          </a:prstGeom>
        </p:spPr>
        <p:txBody>
          <a:bodyPr anchor="t" rtlCol="false" tIns="0" lIns="0" bIns="0" rIns="0">
            <a:spAutoFit/>
          </a:bodyPr>
          <a:lstStyle/>
          <a:p>
            <a:pPr algn="l">
              <a:lnSpc>
                <a:spcPts val="3079"/>
              </a:lnSpc>
            </a:pPr>
            <a:r>
              <a:rPr lang="en-US" b="true" sz="2199">
                <a:solidFill>
                  <a:srgbClr val="000000"/>
                </a:solidFill>
                <a:latin typeface="Open Sans Bold"/>
                <a:ea typeface="Open Sans Bold"/>
                <a:cs typeface="Open Sans Bold"/>
                <a:sym typeface="Open Sans Bold"/>
              </a:rPr>
              <a:t>2</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5320017" cy="3774376"/>
          </a:xfrm>
          <a:custGeom>
            <a:avLst/>
            <a:gdLst/>
            <a:ahLst/>
            <a:cxnLst/>
            <a:rect r="r" b="b" t="t" l="l"/>
            <a:pathLst>
              <a:path h="3774376" w="5320017">
                <a:moveTo>
                  <a:pt x="0" y="0"/>
                </a:moveTo>
                <a:lnTo>
                  <a:pt x="5320017" y="0"/>
                </a:lnTo>
                <a:lnTo>
                  <a:pt x="5320017" y="3774377"/>
                </a:lnTo>
                <a:lnTo>
                  <a:pt x="0" y="3774377"/>
                </a:lnTo>
                <a:lnTo>
                  <a:pt x="0" y="0"/>
                </a:lnTo>
                <a:close/>
              </a:path>
            </a:pathLst>
          </a:custGeom>
          <a:blipFill>
            <a:blip r:embed="rId2"/>
            <a:stretch>
              <a:fillRect l="0" t="0" r="-33" b="-55"/>
            </a:stretch>
          </a:blipFill>
        </p:spPr>
      </p:sp>
      <p:sp>
        <p:nvSpPr>
          <p:cNvPr name="Freeform 3" id="3"/>
          <p:cNvSpPr/>
          <p:nvPr/>
        </p:nvSpPr>
        <p:spPr>
          <a:xfrm flipH="false" flipV="false" rot="0">
            <a:off x="13245989" y="5570420"/>
            <a:ext cx="5042011" cy="4716580"/>
          </a:xfrm>
          <a:custGeom>
            <a:avLst/>
            <a:gdLst/>
            <a:ahLst/>
            <a:cxnLst/>
            <a:rect r="r" b="b" t="t" l="l"/>
            <a:pathLst>
              <a:path h="4716580" w="5042011">
                <a:moveTo>
                  <a:pt x="0" y="0"/>
                </a:moveTo>
                <a:lnTo>
                  <a:pt x="5042011" y="0"/>
                </a:lnTo>
                <a:lnTo>
                  <a:pt x="5042011" y="4716580"/>
                </a:lnTo>
                <a:lnTo>
                  <a:pt x="0" y="4716580"/>
                </a:lnTo>
                <a:lnTo>
                  <a:pt x="0" y="0"/>
                </a:lnTo>
                <a:close/>
              </a:path>
            </a:pathLst>
          </a:custGeom>
          <a:blipFill>
            <a:blip r:embed="rId3"/>
            <a:stretch>
              <a:fillRect l="0" t="0" r="-130662" b="-74482"/>
            </a:stretch>
          </a:blipFill>
        </p:spPr>
      </p:sp>
      <p:sp>
        <p:nvSpPr>
          <p:cNvPr name="Freeform 4" id="4"/>
          <p:cNvSpPr/>
          <p:nvPr/>
        </p:nvSpPr>
        <p:spPr>
          <a:xfrm flipH="false" flipV="false" rot="0">
            <a:off x="4208859" y="8433521"/>
            <a:ext cx="7430986" cy="624126"/>
          </a:xfrm>
          <a:custGeom>
            <a:avLst/>
            <a:gdLst/>
            <a:ahLst/>
            <a:cxnLst/>
            <a:rect r="r" b="b" t="t" l="l"/>
            <a:pathLst>
              <a:path h="624126" w="7430986">
                <a:moveTo>
                  <a:pt x="0" y="0"/>
                </a:moveTo>
                <a:lnTo>
                  <a:pt x="7430986" y="0"/>
                </a:lnTo>
                <a:lnTo>
                  <a:pt x="7430986" y="624125"/>
                </a:lnTo>
                <a:lnTo>
                  <a:pt x="0" y="6241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7371178" y="7253849"/>
            <a:ext cx="5343525" cy="3033151"/>
          </a:xfrm>
          <a:custGeom>
            <a:avLst/>
            <a:gdLst/>
            <a:ahLst/>
            <a:cxnLst/>
            <a:rect r="r" b="b" t="t" l="l"/>
            <a:pathLst>
              <a:path h="3033151" w="5343525">
                <a:moveTo>
                  <a:pt x="0" y="0"/>
                </a:moveTo>
                <a:lnTo>
                  <a:pt x="5343525" y="0"/>
                </a:lnTo>
                <a:lnTo>
                  <a:pt x="5343525" y="3033151"/>
                </a:lnTo>
                <a:lnTo>
                  <a:pt x="0" y="3033151"/>
                </a:lnTo>
                <a:lnTo>
                  <a:pt x="0" y="0"/>
                </a:lnTo>
                <a:close/>
              </a:path>
            </a:pathLst>
          </a:custGeom>
          <a:blipFill>
            <a:blip r:embed="rId6"/>
            <a:stretch>
              <a:fillRect l="0" t="0" r="0" b="-92186"/>
            </a:stretch>
          </a:blipFill>
        </p:spPr>
      </p:sp>
      <p:sp>
        <p:nvSpPr>
          <p:cNvPr name="Freeform 6" id="6"/>
          <p:cNvSpPr/>
          <p:nvPr/>
        </p:nvSpPr>
        <p:spPr>
          <a:xfrm flipH="false" flipV="false" rot="0">
            <a:off x="6459845" y="350482"/>
            <a:ext cx="5368090" cy="859431"/>
          </a:xfrm>
          <a:custGeom>
            <a:avLst/>
            <a:gdLst/>
            <a:ahLst/>
            <a:cxnLst/>
            <a:rect r="r" b="b" t="t" l="l"/>
            <a:pathLst>
              <a:path h="859431" w="5368090">
                <a:moveTo>
                  <a:pt x="0" y="0"/>
                </a:moveTo>
                <a:lnTo>
                  <a:pt x="5368090" y="0"/>
                </a:lnTo>
                <a:lnTo>
                  <a:pt x="5368090" y="859431"/>
                </a:lnTo>
                <a:lnTo>
                  <a:pt x="0" y="8594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8813368" y="361445"/>
            <a:ext cx="2733446" cy="851402"/>
          </a:xfrm>
          <a:custGeom>
            <a:avLst/>
            <a:gdLst/>
            <a:ahLst/>
            <a:cxnLst/>
            <a:rect r="r" b="b" t="t" l="l"/>
            <a:pathLst>
              <a:path h="851402" w="2733446">
                <a:moveTo>
                  <a:pt x="0" y="0"/>
                </a:moveTo>
                <a:lnTo>
                  <a:pt x="2733447" y="0"/>
                </a:lnTo>
                <a:lnTo>
                  <a:pt x="2733447" y="851402"/>
                </a:lnTo>
                <a:lnTo>
                  <a:pt x="0" y="851402"/>
                </a:lnTo>
                <a:lnTo>
                  <a:pt x="0" y="0"/>
                </a:lnTo>
                <a:close/>
              </a:path>
            </a:pathLst>
          </a:custGeom>
          <a:blipFill>
            <a:blip r:embed="rId9"/>
            <a:stretch>
              <a:fillRect l="-168718" t="0" r="-47675" b="0"/>
            </a:stretch>
          </a:blipFill>
        </p:spPr>
      </p:sp>
      <p:sp>
        <p:nvSpPr>
          <p:cNvPr name="Freeform 8" id="8"/>
          <p:cNvSpPr/>
          <p:nvPr/>
        </p:nvSpPr>
        <p:spPr>
          <a:xfrm flipH="false" flipV="false" rot="0">
            <a:off x="6769598" y="327136"/>
            <a:ext cx="2150907" cy="896217"/>
          </a:xfrm>
          <a:custGeom>
            <a:avLst/>
            <a:gdLst/>
            <a:ahLst/>
            <a:cxnLst/>
            <a:rect r="r" b="b" t="t" l="l"/>
            <a:pathLst>
              <a:path h="896217" w="2150907">
                <a:moveTo>
                  <a:pt x="0" y="0"/>
                </a:moveTo>
                <a:lnTo>
                  <a:pt x="2150907" y="0"/>
                </a:lnTo>
                <a:lnTo>
                  <a:pt x="2150907" y="896217"/>
                </a:lnTo>
                <a:lnTo>
                  <a:pt x="0" y="896217"/>
                </a:lnTo>
                <a:lnTo>
                  <a:pt x="0" y="0"/>
                </a:lnTo>
                <a:close/>
              </a:path>
            </a:pathLst>
          </a:custGeom>
          <a:blipFill>
            <a:blip r:embed="rId10"/>
            <a:stretch>
              <a:fillRect l="-7171" t="0" r="-1162" b="0"/>
            </a:stretch>
          </a:blipFill>
        </p:spPr>
      </p:sp>
      <p:sp>
        <p:nvSpPr>
          <p:cNvPr name="Freeform 9" id="9"/>
          <p:cNvSpPr/>
          <p:nvPr/>
        </p:nvSpPr>
        <p:spPr>
          <a:xfrm flipH="false" flipV="false" rot="0">
            <a:off x="1474784" y="5627999"/>
            <a:ext cx="2628300" cy="2130371"/>
          </a:xfrm>
          <a:custGeom>
            <a:avLst/>
            <a:gdLst/>
            <a:ahLst/>
            <a:cxnLst/>
            <a:rect r="r" b="b" t="t" l="l"/>
            <a:pathLst>
              <a:path h="2130371" w="2628300">
                <a:moveTo>
                  <a:pt x="0" y="0"/>
                </a:moveTo>
                <a:lnTo>
                  <a:pt x="2628300" y="0"/>
                </a:lnTo>
                <a:lnTo>
                  <a:pt x="2628300" y="2130371"/>
                </a:lnTo>
                <a:lnTo>
                  <a:pt x="0" y="21303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2170081" y="3113865"/>
            <a:ext cx="1932880" cy="2143954"/>
          </a:xfrm>
          <a:custGeom>
            <a:avLst/>
            <a:gdLst/>
            <a:ahLst/>
            <a:cxnLst/>
            <a:rect r="r" b="b" t="t" l="l"/>
            <a:pathLst>
              <a:path h="2143954" w="1932880">
                <a:moveTo>
                  <a:pt x="0" y="0"/>
                </a:moveTo>
                <a:lnTo>
                  <a:pt x="1932879" y="0"/>
                </a:lnTo>
                <a:lnTo>
                  <a:pt x="1932879" y="2143954"/>
                </a:lnTo>
                <a:lnTo>
                  <a:pt x="0" y="214395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0">
            <a:off x="1730092" y="7817101"/>
            <a:ext cx="2373573" cy="2115969"/>
          </a:xfrm>
          <a:custGeom>
            <a:avLst/>
            <a:gdLst/>
            <a:ahLst/>
            <a:cxnLst/>
            <a:rect r="r" b="b" t="t" l="l"/>
            <a:pathLst>
              <a:path h="2115969" w="2373573">
                <a:moveTo>
                  <a:pt x="0" y="0"/>
                </a:moveTo>
                <a:lnTo>
                  <a:pt x="2373573" y="0"/>
                </a:lnTo>
                <a:lnTo>
                  <a:pt x="2373573" y="2115969"/>
                </a:lnTo>
                <a:lnTo>
                  <a:pt x="0" y="2115969"/>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12" id="12"/>
          <p:cNvGrpSpPr>
            <a:grpSpLocks noChangeAspect="true"/>
          </p:cNvGrpSpPr>
          <p:nvPr/>
        </p:nvGrpSpPr>
        <p:grpSpPr>
          <a:xfrm rot="0">
            <a:off x="3548834" y="8761209"/>
            <a:ext cx="170116" cy="99517"/>
            <a:chOff x="0" y="0"/>
            <a:chExt cx="226822" cy="132690"/>
          </a:xfrm>
        </p:grpSpPr>
        <p:sp>
          <p:nvSpPr>
            <p:cNvPr name="Freeform 13" id="13"/>
            <p:cNvSpPr/>
            <p:nvPr/>
          </p:nvSpPr>
          <p:spPr>
            <a:xfrm flipH="false" flipV="false" rot="0">
              <a:off x="0" y="0"/>
              <a:ext cx="226822" cy="132715"/>
            </a:xfrm>
            <a:custGeom>
              <a:avLst/>
              <a:gdLst/>
              <a:ahLst/>
              <a:cxnLst/>
              <a:rect r="r" b="b" t="t" l="l"/>
              <a:pathLst>
                <a:path h="132715" w="226822">
                  <a:moveTo>
                    <a:pt x="0" y="0"/>
                  </a:moveTo>
                  <a:lnTo>
                    <a:pt x="0" y="2794"/>
                  </a:lnTo>
                  <a:lnTo>
                    <a:pt x="225044" y="132588"/>
                  </a:lnTo>
                  <a:cubicBezTo>
                    <a:pt x="225679" y="132588"/>
                    <a:pt x="226187" y="132715"/>
                    <a:pt x="226822" y="132715"/>
                  </a:cubicBezTo>
                  <a:lnTo>
                    <a:pt x="226822" y="132715"/>
                  </a:lnTo>
                  <a:lnTo>
                    <a:pt x="0" y="0"/>
                  </a:lnTo>
                  <a:close/>
                </a:path>
              </a:pathLst>
            </a:custGeom>
            <a:blipFill>
              <a:blip r:embed="rId17"/>
              <a:stretch>
                <a:fillRect l="-1791" t="-3263" r="-1640" b="-2889"/>
              </a:stretch>
            </a:blipFill>
          </p:spPr>
        </p:sp>
      </p:grpSp>
      <p:grpSp>
        <p:nvGrpSpPr>
          <p:cNvPr name="Group 14" id="14"/>
          <p:cNvGrpSpPr>
            <a:grpSpLocks noChangeAspect="true"/>
          </p:cNvGrpSpPr>
          <p:nvPr/>
        </p:nvGrpSpPr>
        <p:grpSpPr>
          <a:xfrm rot="0">
            <a:off x="3548834" y="8763324"/>
            <a:ext cx="257308" cy="297475"/>
            <a:chOff x="0" y="0"/>
            <a:chExt cx="343078" cy="396634"/>
          </a:xfrm>
        </p:grpSpPr>
        <p:sp>
          <p:nvSpPr>
            <p:cNvPr name="Freeform 15" id="15"/>
            <p:cNvSpPr/>
            <p:nvPr/>
          </p:nvSpPr>
          <p:spPr>
            <a:xfrm flipH="false" flipV="false" rot="0">
              <a:off x="0" y="0"/>
              <a:ext cx="343027" cy="396621"/>
            </a:xfrm>
            <a:custGeom>
              <a:avLst/>
              <a:gdLst/>
              <a:ahLst/>
              <a:cxnLst/>
              <a:rect r="r" b="b" t="t" l="l"/>
              <a:pathLst>
                <a:path h="396621" w="343027">
                  <a:moveTo>
                    <a:pt x="0" y="0"/>
                  </a:moveTo>
                  <a:lnTo>
                    <a:pt x="0" y="396621"/>
                  </a:lnTo>
                  <a:lnTo>
                    <a:pt x="343027" y="197866"/>
                  </a:lnTo>
                  <a:lnTo>
                    <a:pt x="323977" y="186817"/>
                  </a:lnTo>
                  <a:lnTo>
                    <a:pt x="225044" y="129794"/>
                  </a:lnTo>
                  <a:lnTo>
                    <a:pt x="0" y="0"/>
                  </a:lnTo>
                  <a:close/>
                </a:path>
              </a:pathLst>
            </a:custGeom>
            <a:blipFill>
              <a:blip r:embed="rId18"/>
              <a:stretch>
                <a:fillRect l="-1184" t="-1082" r="-1640" b="-806"/>
              </a:stretch>
            </a:blipFill>
          </p:spPr>
        </p:sp>
      </p:grpSp>
      <p:grpSp>
        <p:nvGrpSpPr>
          <p:cNvPr name="Group 16" id="16"/>
          <p:cNvGrpSpPr>
            <a:grpSpLocks noChangeAspect="true"/>
          </p:cNvGrpSpPr>
          <p:nvPr/>
        </p:nvGrpSpPr>
        <p:grpSpPr>
          <a:xfrm rot="0">
            <a:off x="2709301" y="8874119"/>
            <a:ext cx="491795" cy="513055"/>
            <a:chOff x="0" y="0"/>
            <a:chExt cx="655726" cy="684073"/>
          </a:xfrm>
        </p:grpSpPr>
        <p:sp>
          <p:nvSpPr>
            <p:cNvPr name="Freeform 17" id="17"/>
            <p:cNvSpPr/>
            <p:nvPr/>
          </p:nvSpPr>
          <p:spPr>
            <a:xfrm flipH="false" flipV="false" rot="0">
              <a:off x="0" y="0"/>
              <a:ext cx="655701" cy="684022"/>
            </a:xfrm>
            <a:custGeom>
              <a:avLst/>
              <a:gdLst/>
              <a:ahLst/>
              <a:cxnLst/>
              <a:rect r="r" b="b" t="t" l="l"/>
              <a:pathLst>
                <a:path h="684022" w="655701">
                  <a:moveTo>
                    <a:pt x="0" y="0"/>
                  </a:moveTo>
                  <a:lnTo>
                    <a:pt x="378587" y="684022"/>
                  </a:lnTo>
                  <a:lnTo>
                    <a:pt x="655701" y="523494"/>
                  </a:lnTo>
                  <a:lnTo>
                    <a:pt x="509778" y="439420"/>
                  </a:lnTo>
                  <a:cubicBezTo>
                    <a:pt x="497078" y="432054"/>
                    <a:pt x="489458" y="419862"/>
                    <a:pt x="489458" y="406654"/>
                  </a:cubicBezTo>
                  <a:cubicBezTo>
                    <a:pt x="489458" y="393446"/>
                    <a:pt x="497078" y="381254"/>
                    <a:pt x="509778" y="373888"/>
                  </a:cubicBezTo>
                  <a:lnTo>
                    <a:pt x="516001" y="370332"/>
                  </a:lnTo>
                  <a:lnTo>
                    <a:pt x="516001" y="347091"/>
                  </a:lnTo>
                  <a:lnTo>
                    <a:pt x="0" y="0"/>
                  </a:lnTo>
                  <a:close/>
                </a:path>
              </a:pathLst>
            </a:custGeom>
            <a:blipFill>
              <a:blip r:embed="rId19"/>
              <a:stretch>
                <a:fillRect l="-757" t="-556" r="-513" b="-768"/>
              </a:stretch>
            </a:blipFill>
          </p:spPr>
        </p:sp>
      </p:grpSp>
      <p:sp>
        <p:nvSpPr>
          <p:cNvPr name="Freeform 18" id="18"/>
          <p:cNvSpPr/>
          <p:nvPr/>
        </p:nvSpPr>
        <p:spPr>
          <a:xfrm flipH="false" flipV="false" rot="0">
            <a:off x="1827590" y="9137875"/>
            <a:ext cx="438864" cy="323488"/>
          </a:xfrm>
          <a:custGeom>
            <a:avLst/>
            <a:gdLst/>
            <a:ahLst/>
            <a:cxnLst/>
            <a:rect r="r" b="b" t="t" l="l"/>
            <a:pathLst>
              <a:path h="323488" w="438864">
                <a:moveTo>
                  <a:pt x="0" y="0"/>
                </a:moveTo>
                <a:lnTo>
                  <a:pt x="438865" y="0"/>
                </a:lnTo>
                <a:lnTo>
                  <a:pt x="438865" y="323488"/>
                </a:lnTo>
                <a:lnTo>
                  <a:pt x="0" y="32348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9" id="19"/>
          <p:cNvSpPr/>
          <p:nvPr/>
        </p:nvSpPr>
        <p:spPr>
          <a:xfrm flipH="false" flipV="false" rot="0">
            <a:off x="2307441" y="7944298"/>
            <a:ext cx="1756477" cy="1888150"/>
          </a:xfrm>
          <a:custGeom>
            <a:avLst/>
            <a:gdLst/>
            <a:ahLst/>
            <a:cxnLst/>
            <a:rect r="r" b="b" t="t" l="l"/>
            <a:pathLst>
              <a:path h="1888150" w="1756477">
                <a:moveTo>
                  <a:pt x="0" y="0"/>
                </a:moveTo>
                <a:lnTo>
                  <a:pt x="1756476" y="0"/>
                </a:lnTo>
                <a:lnTo>
                  <a:pt x="1756476" y="1888150"/>
                </a:lnTo>
                <a:lnTo>
                  <a:pt x="0" y="1888150"/>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grpSp>
        <p:nvGrpSpPr>
          <p:cNvPr name="Group 20" id="20"/>
          <p:cNvGrpSpPr>
            <a:grpSpLocks noChangeAspect="true"/>
          </p:cNvGrpSpPr>
          <p:nvPr/>
        </p:nvGrpSpPr>
        <p:grpSpPr>
          <a:xfrm rot="0">
            <a:off x="3076461" y="9151896"/>
            <a:ext cx="125120" cy="114824"/>
            <a:chOff x="0" y="0"/>
            <a:chExt cx="166827" cy="153098"/>
          </a:xfrm>
        </p:grpSpPr>
        <p:sp>
          <p:nvSpPr>
            <p:cNvPr name="Freeform 21" id="21"/>
            <p:cNvSpPr/>
            <p:nvPr/>
          </p:nvSpPr>
          <p:spPr>
            <a:xfrm flipH="false" flipV="false" rot="0">
              <a:off x="0" y="0"/>
              <a:ext cx="166878" cy="153162"/>
            </a:xfrm>
            <a:custGeom>
              <a:avLst/>
              <a:gdLst/>
              <a:ahLst/>
              <a:cxnLst/>
              <a:rect r="r" b="b" t="t" l="l"/>
              <a:pathLst>
                <a:path h="153162" w="166878">
                  <a:moveTo>
                    <a:pt x="26543" y="0"/>
                  </a:moveTo>
                  <a:lnTo>
                    <a:pt x="20320" y="3556"/>
                  </a:lnTo>
                  <a:cubicBezTo>
                    <a:pt x="7620" y="10922"/>
                    <a:pt x="0" y="23114"/>
                    <a:pt x="0" y="36322"/>
                  </a:cubicBezTo>
                  <a:cubicBezTo>
                    <a:pt x="0" y="49530"/>
                    <a:pt x="7620" y="61722"/>
                    <a:pt x="20320" y="69088"/>
                  </a:cubicBezTo>
                  <a:lnTo>
                    <a:pt x="166243" y="153162"/>
                  </a:lnTo>
                  <a:lnTo>
                    <a:pt x="166878" y="152781"/>
                  </a:lnTo>
                  <a:lnTo>
                    <a:pt x="20828" y="68580"/>
                  </a:lnTo>
                  <a:cubicBezTo>
                    <a:pt x="17018" y="66421"/>
                    <a:pt x="13335" y="63500"/>
                    <a:pt x="10541" y="60579"/>
                  </a:cubicBezTo>
                  <a:cubicBezTo>
                    <a:pt x="4191" y="53721"/>
                    <a:pt x="762" y="45085"/>
                    <a:pt x="889" y="36068"/>
                  </a:cubicBezTo>
                  <a:cubicBezTo>
                    <a:pt x="1016" y="23241"/>
                    <a:pt x="8890" y="10922"/>
                    <a:pt x="21336" y="3810"/>
                  </a:cubicBezTo>
                  <a:lnTo>
                    <a:pt x="26543" y="762"/>
                  </a:lnTo>
                  <a:lnTo>
                    <a:pt x="26543" y="0"/>
                  </a:lnTo>
                  <a:close/>
                </a:path>
              </a:pathLst>
            </a:custGeom>
            <a:blipFill>
              <a:blip r:embed="rId24"/>
              <a:stretch>
                <a:fillRect l="-2587" t="-2197" r="-3295" b="-2114"/>
              </a:stretch>
            </a:blipFill>
          </p:spPr>
        </p:sp>
      </p:grpSp>
      <p:sp>
        <p:nvSpPr>
          <p:cNvPr name="Freeform 22" id="22"/>
          <p:cNvSpPr/>
          <p:nvPr/>
        </p:nvSpPr>
        <p:spPr>
          <a:xfrm flipH="false" flipV="false" rot="0">
            <a:off x="3201581" y="9152468"/>
            <a:ext cx="186223" cy="124396"/>
          </a:xfrm>
          <a:custGeom>
            <a:avLst/>
            <a:gdLst/>
            <a:ahLst/>
            <a:cxnLst/>
            <a:rect r="r" b="b" t="t" l="l"/>
            <a:pathLst>
              <a:path h="124396" w="186223">
                <a:moveTo>
                  <a:pt x="0" y="0"/>
                </a:moveTo>
                <a:lnTo>
                  <a:pt x="186223" y="0"/>
                </a:lnTo>
                <a:lnTo>
                  <a:pt x="186223" y="124396"/>
                </a:lnTo>
                <a:lnTo>
                  <a:pt x="0" y="124396"/>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grpSp>
        <p:nvGrpSpPr>
          <p:cNvPr name="Group 23" id="23"/>
          <p:cNvGrpSpPr>
            <a:grpSpLocks noChangeAspect="true"/>
          </p:cNvGrpSpPr>
          <p:nvPr/>
        </p:nvGrpSpPr>
        <p:grpSpPr>
          <a:xfrm rot="0">
            <a:off x="3077080" y="9152468"/>
            <a:ext cx="124987" cy="113967"/>
            <a:chOff x="0" y="0"/>
            <a:chExt cx="166649" cy="151956"/>
          </a:xfrm>
        </p:grpSpPr>
        <p:sp>
          <p:nvSpPr>
            <p:cNvPr name="Freeform 24" id="24"/>
            <p:cNvSpPr/>
            <p:nvPr/>
          </p:nvSpPr>
          <p:spPr>
            <a:xfrm flipH="false" flipV="false" rot="0">
              <a:off x="-127" y="0"/>
              <a:ext cx="166751" cy="151892"/>
            </a:xfrm>
            <a:custGeom>
              <a:avLst/>
              <a:gdLst/>
              <a:ahLst/>
              <a:cxnLst/>
              <a:rect r="r" b="b" t="t" l="l"/>
              <a:pathLst>
                <a:path h="151892" w="166751">
                  <a:moveTo>
                    <a:pt x="25781" y="0"/>
                  </a:moveTo>
                  <a:lnTo>
                    <a:pt x="20574" y="3048"/>
                  </a:lnTo>
                  <a:cubicBezTo>
                    <a:pt x="8255" y="10160"/>
                    <a:pt x="254" y="22479"/>
                    <a:pt x="127" y="35306"/>
                  </a:cubicBezTo>
                  <a:cubicBezTo>
                    <a:pt x="0" y="44323"/>
                    <a:pt x="3429" y="52959"/>
                    <a:pt x="9906" y="59817"/>
                  </a:cubicBezTo>
                  <a:cubicBezTo>
                    <a:pt x="12700" y="62865"/>
                    <a:pt x="16383" y="65659"/>
                    <a:pt x="20193" y="67818"/>
                  </a:cubicBezTo>
                  <a:lnTo>
                    <a:pt x="166116" y="151892"/>
                  </a:lnTo>
                  <a:lnTo>
                    <a:pt x="166751" y="151511"/>
                  </a:lnTo>
                  <a:lnTo>
                    <a:pt x="20701" y="67437"/>
                  </a:lnTo>
                  <a:cubicBezTo>
                    <a:pt x="17018" y="65278"/>
                    <a:pt x="13208" y="62357"/>
                    <a:pt x="10414" y="59436"/>
                  </a:cubicBezTo>
                  <a:cubicBezTo>
                    <a:pt x="3937" y="52578"/>
                    <a:pt x="762" y="43942"/>
                    <a:pt x="889" y="35052"/>
                  </a:cubicBezTo>
                  <a:cubicBezTo>
                    <a:pt x="1270" y="22479"/>
                    <a:pt x="9525" y="10160"/>
                    <a:pt x="21590" y="3175"/>
                  </a:cubicBezTo>
                  <a:lnTo>
                    <a:pt x="25781" y="762"/>
                  </a:lnTo>
                  <a:lnTo>
                    <a:pt x="25781" y="0"/>
                  </a:lnTo>
                  <a:close/>
                </a:path>
              </a:pathLst>
            </a:custGeom>
            <a:blipFill>
              <a:blip r:embed="rId24"/>
              <a:stretch>
                <a:fillRect l="-3084" t="-2717" r="-2957" b="-2466"/>
              </a:stretch>
            </a:blipFill>
          </p:spPr>
        </p:sp>
      </p:grpSp>
      <p:sp>
        <p:nvSpPr>
          <p:cNvPr name="Freeform 25" id="25"/>
          <p:cNvSpPr/>
          <p:nvPr/>
        </p:nvSpPr>
        <p:spPr>
          <a:xfrm flipH="false" flipV="false" rot="0">
            <a:off x="3202067" y="9153020"/>
            <a:ext cx="185214" cy="123358"/>
          </a:xfrm>
          <a:custGeom>
            <a:avLst/>
            <a:gdLst/>
            <a:ahLst/>
            <a:cxnLst/>
            <a:rect r="r" b="b" t="t" l="l"/>
            <a:pathLst>
              <a:path h="123358" w="185214">
                <a:moveTo>
                  <a:pt x="0" y="0"/>
                </a:moveTo>
                <a:lnTo>
                  <a:pt x="185214" y="0"/>
                </a:lnTo>
                <a:lnTo>
                  <a:pt x="185214" y="123358"/>
                </a:lnTo>
                <a:lnTo>
                  <a:pt x="0" y="123358"/>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grpSp>
        <p:nvGrpSpPr>
          <p:cNvPr name="Group 26" id="26"/>
          <p:cNvGrpSpPr>
            <a:grpSpLocks noChangeAspect="true"/>
          </p:cNvGrpSpPr>
          <p:nvPr/>
        </p:nvGrpSpPr>
        <p:grpSpPr>
          <a:xfrm rot="0">
            <a:off x="3077680" y="9153020"/>
            <a:ext cx="124863" cy="113128"/>
            <a:chOff x="0" y="0"/>
            <a:chExt cx="166484" cy="150838"/>
          </a:xfrm>
        </p:grpSpPr>
        <p:sp>
          <p:nvSpPr>
            <p:cNvPr name="Freeform 27" id="27"/>
            <p:cNvSpPr/>
            <p:nvPr/>
          </p:nvSpPr>
          <p:spPr>
            <a:xfrm flipH="false" flipV="false" rot="0">
              <a:off x="-254" y="0"/>
              <a:ext cx="166751" cy="150749"/>
            </a:xfrm>
            <a:custGeom>
              <a:avLst/>
              <a:gdLst/>
              <a:ahLst/>
              <a:cxnLst/>
              <a:rect r="r" b="b" t="t" l="l"/>
              <a:pathLst>
                <a:path h="150749" w="166751">
                  <a:moveTo>
                    <a:pt x="25146" y="0"/>
                  </a:moveTo>
                  <a:lnTo>
                    <a:pt x="20955" y="2413"/>
                  </a:lnTo>
                  <a:cubicBezTo>
                    <a:pt x="8890" y="9398"/>
                    <a:pt x="635" y="21844"/>
                    <a:pt x="254" y="34290"/>
                  </a:cubicBezTo>
                  <a:cubicBezTo>
                    <a:pt x="0" y="43180"/>
                    <a:pt x="3302" y="51816"/>
                    <a:pt x="9779" y="58674"/>
                  </a:cubicBezTo>
                  <a:cubicBezTo>
                    <a:pt x="12573" y="61595"/>
                    <a:pt x="16256" y="64516"/>
                    <a:pt x="20066" y="66675"/>
                  </a:cubicBezTo>
                  <a:lnTo>
                    <a:pt x="166116" y="150749"/>
                  </a:lnTo>
                  <a:lnTo>
                    <a:pt x="166751" y="150368"/>
                  </a:lnTo>
                  <a:lnTo>
                    <a:pt x="20701" y="66294"/>
                  </a:lnTo>
                  <a:cubicBezTo>
                    <a:pt x="17018" y="64135"/>
                    <a:pt x="13081" y="61214"/>
                    <a:pt x="10414" y="58293"/>
                  </a:cubicBezTo>
                  <a:cubicBezTo>
                    <a:pt x="3810" y="51435"/>
                    <a:pt x="762" y="42926"/>
                    <a:pt x="1143" y="34036"/>
                  </a:cubicBezTo>
                  <a:cubicBezTo>
                    <a:pt x="1524" y="21844"/>
                    <a:pt x="10160" y="9398"/>
                    <a:pt x="21971" y="2540"/>
                  </a:cubicBezTo>
                  <a:lnTo>
                    <a:pt x="25146" y="762"/>
                  </a:lnTo>
                  <a:lnTo>
                    <a:pt x="25146" y="0"/>
                  </a:lnTo>
                  <a:close/>
                </a:path>
              </a:pathLst>
            </a:custGeom>
            <a:blipFill>
              <a:blip r:embed="rId29"/>
              <a:stretch>
                <a:fillRect l="-2188" t="-3226" r="-2555" b="-2754"/>
              </a:stretch>
            </a:blipFill>
          </p:spPr>
        </p:sp>
      </p:grpSp>
      <p:sp>
        <p:nvSpPr>
          <p:cNvPr name="Freeform 28" id="28"/>
          <p:cNvSpPr/>
          <p:nvPr/>
        </p:nvSpPr>
        <p:spPr>
          <a:xfrm flipH="false" flipV="false" rot="0">
            <a:off x="3202534" y="9153573"/>
            <a:ext cx="184213" cy="122301"/>
          </a:xfrm>
          <a:custGeom>
            <a:avLst/>
            <a:gdLst/>
            <a:ahLst/>
            <a:cxnLst/>
            <a:rect r="r" b="b" t="t" l="l"/>
            <a:pathLst>
              <a:path h="122301" w="184213">
                <a:moveTo>
                  <a:pt x="0" y="0"/>
                </a:moveTo>
                <a:lnTo>
                  <a:pt x="184213" y="0"/>
                </a:lnTo>
                <a:lnTo>
                  <a:pt x="184213" y="122301"/>
                </a:lnTo>
                <a:lnTo>
                  <a:pt x="0" y="122301"/>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grpSp>
        <p:nvGrpSpPr>
          <p:cNvPr name="Group 29" id="29"/>
          <p:cNvGrpSpPr>
            <a:grpSpLocks noChangeAspect="true"/>
          </p:cNvGrpSpPr>
          <p:nvPr/>
        </p:nvGrpSpPr>
        <p:grpSpPr>
          <a:xfrm rot="0">
            <a:off x="3078290" y="9153573"/>
            <a:ext cx="124739" cy="112309"/>
            <a:chOff x="0" y="0"/>
            <a:chExt cx="166319" cy="149746"/>
          </a:xfrm>
        </p:grpSpPr>
        <p:sp>
          <p:nvSpPr>
            <p:cNvPr name="Freeform 30" id="30"/>
            <p:cNvSpPr/>
            <p:nvPr/>
          </p:nvSpPr>
          <p:spPr>
            <a:xfrm flipH="false" flipV="false" rot="0">
              <a:off x="-254" y="0"/>
              <a:ext cx="166497" cy="149860"/>
            </a:xfrm>
            <a:custGeom>
              <a:avLst/>
              <a:gdLst/>
              <a:ahLst/>
              <a:cxnLst/>
              <a:rect r="r" b="b" t="t" l="l"/>
              <a:pathLst>
                <a:path h="149860" w="166497">
                  <a:moveTo>
                    <a:pt x="24384" y="0"/>
                  </a:moveTo>
                  <a:lnTo>
                    <a:pt x="21209" y="1778"/>
                  </a:lnTo>
                  <a:cubicBezTo>
                    <a:pt x="9398" y="8636"/>
                    <a:pt x="762" y="21209"/>
                    <a:pt x="254" y="33401"/>
                  </a:cubicBezTo>
                  <a:cubicBezTo>
                    <a:pt x="0" y="42164"/>
                    <a:pt x="3048" y="50800"/>
                    <a:pt x="9525" y="57658"/>
                  </a:cubicBezTo>
                  <a:cubicBezTo>
                    <a:pt x="12192" y="60452"/>
                    <a:pt x="16129" y="63500"/>
                    <a:pt x="19812" y="65659"/>
                  </a:cubicBezTo>
                  <a:lnTo>
                    <a:pt x="165862" y="149860"/>
                  </a:lnTo>
                  <a:lnTo>
                    <a:pt x="166497" y="149479"/>
                  </a:lnTo>
                  <a:lnTo>
                    <a:pt x="20447" y="65151"/>
                  </a:lnTo>
                  <a:cubicBezTo>
                    <a:pt x="16891" y="63119"/>
                    <a:pt x="12827" y="59944"/>
                    <a:pt x="10160" y="57277"/>
                  </a:cubicBezTo>
                  <a:cubicBezTo>
                    <a:pt x="3556" y="50419"/>
                    <a:pt x="635" y="41910"/>
                    <a:pt x="1143" y="33147"/>
                  </a:cubicBezTo>
                  <a:cubicBezTo>
                    <a:pt x="1651" y="21209"/>
                    <a:pt x="10795" y="8636"/>
                    <a:pt x="22225" y="2032"/>
                  </a:cubicBezTo>
                  <a:lnTo>
                    <a:pt x="24384" y="762"/>
                  </a:lnTo>
                  <a:lnTo>
                    <a:pt x="24384" y="0"/>
                  </a:lnTo>
                  <a:close/>
                </a:path>
              </a:pathLst>
            </a:custGeom>
            <a:blipFill>
              <a:blip r:embed="rId29"/>
              <a:stretch>
                <a:fillRect l="-2680" t="-3737" r="-2222" b="-2872"/>
              </a:stretch>
            </a:blipFill>
          </p:spPr>
        </p:sp>
      </p:grpSp>
      <p:sp>
        <p:nvSpPr>
          <p:cNvPr name="Freeform 31" id="31"/>
          <p:cNvSpPr/>
          <p:nvPr/>
        </p:nvSpPr>
        <p:spPr>
          <a:xfrm flipH="false" flipV="false" rot="0">
            <a:off x="3203029" y="9154135"/>
            <a:ext cx="183204" cy="121244"/>
          </a:xfrm>
          <a:custGeom>
            <a:avLst/>
            <a:gdLst/>
            <a:ahLst/>
            <a:cxnLst/>
            <a:rect r="r" b="b" t="t" l="l"/>
            <a:pathLst>
              <a:path h="121244" w="183204">
                <a:moveTo>
                  <a:pt x="0" y="0"/>
                </a:moveTo>
                <a:lnTo>
                  <a:pt x="183204" y="0"/>
                </a:lnTo>
                <a:lnTo>
                  <a:pt x="183204" y="121243"/>
                </a:lnTo>
                <a:lnTo>
                  <a:pt x="0" y="121243"/>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p:spPr>
      </p:sp>
      <p:grpSp>
        <p:nvGrpSpPr>
          <p:cNvPr name="Group 32" id="32"/>
          <p:cNvGrpSpPr>
            <a:grpSpLocks noChangeAspect="true"/>
          </p:cNvGrpSpPr>
          <p:nvPr/>
        </p:nvGrpSpPr>
        <p:grpSpPr>
          <a:xfrm rot="0">
            <a:off x="3078880" y="9154125"/>
            <a:ext cx="124635" cy="111471"/>
            <a:chOff x="0" y="0"/>
            <a:chExt cx="166180" cy="148628"/>
          </a:xfrm>
        </p:grpSpPr>
        <p:sp>
          <p:nvSpPr>
            <p:cNvPr name="Freeform 33" id="33"/>
            <p:cNvSpPr/>
            <p:nvPr/>
          </p:nvSpPr>
          <p:spPr>
            <a:xfrm flipH="false" flipV="false" rot="0">
              <a:off x="-508" y="0"/>
              <a:ext cx="166624" cy="148590"/>
            </a:xfrm>
            <a:custGeom>
              <a:avLst/>
              <a:gdLst/>
              <a:ahLst/>
              <a:cxnLst/>
              <a:rect r="r" b="b" t="t" l="l"/>
              <a:pathLst>
                <a:path h="148590" w="166624">
                  <a:moveTo>
                    <a:pt x="23749" y="0"/>
                  </a:moveTo>
                  <a:lnTo>
                    <a:pt x="21590" y="1270"/>
                  </a:lnTo>
                  <a:cubicBezTo>
                    <a:pt x="10160" y="7874"/>
                    <a:pt x="1143" y="20447"/>
                    <a:pt x="508" y="32385"/>
                  </a:cubicBezTo>
                  <a:cubicBezTo>
                    <a:pt x="0" y="41148"/>
                    <a:pt x="2921" y="49657"/>
                    <a:pt x="9525" y="56515"/>
                  </a:cubicBezTo>
                  <a:cubicBezTo>
                    <a:pt x="12192" y="59309"/>
                    <a:pt x="16256" y="62357"/>
                    <a:pt x="19812" y="64389"/>
                  </a:cubicBezTo>
                  <a:lnTo>
                    <a:pt x="165989" y="148590"/>
                  </a:lnTo>
                  <a:lnTo>
                    <a:pt x="166624" y="148209"/>
                  </a:lnTo>
                  <a:lnTo>
                    <a:pt x="20447" y="64008"/>
                  </a:lnTo>
                  <a:cubicBezTo>
                    <a:pt x="17018" y="61976"/>
                    <a:pt x="12700" y="58801"/>
                    <a:pt x="10160" y="56134"/>
                  </a:cubicBezTo>
                  <a:cubicBezTo>
                    <a:pt x="3556" y="49276"/>
                    <a:pt x="762" y="40767"/>
                    <a:pt x="1397" y="32131"/>
                  </a:cubicBezTo>
                  <a:cubicBezTo>
                    <a:pt x="2159" y="20574"/>
                    <a:pt x="11557" y="7874"/>
                    <a:pt x="22606" y="1397"/>
                  </a:cubicBezTo>
                  <a:lnTo>
                    <a:pt x="23749" y="762"/>
                  </a:lnTo>
                  <a:lnTo>
                    <a:pt x="23749" y="0"/>
                  </a:lnTo>
                  <a:close/>
                </a:path>
              </a:pathLst>
            </a:custGeom>
            <a:blipFill>
              <a:blip r:embed="rId34"/>
              <a:stretch>
                <a:fillRect l="-3130" t="-2341" r="-3202" b="-3256"/>
              </a:stretch>
            </a:blipFill>
          </p:spPr>
        </p:sp>
      </p:grpSp>
      <p:sp>
        <p:nvSpPr>
          <p:cNvPr name="Freeform 34" id="34"/>
          <p:cNvSpPr/>
          <p:nvPr/>
        </p:nvSpPr>
        <p:spPr>
          <a:xfrm flipH="false" flipV="false" rot="0">
            <a:off x="3203515" y="9154697"/>
            <a:ext cx="182194" cy="120167"/>
          </a:xfrm>
          <a:custGeom>
            <a:avLst/>
            <a:gdLst/>
            <a:ahLst/>
            <a:cxnLst/>
            <a:rect r="r" b="b" t="t" l="l"/>
            <a:pathLst>
              <a:path h="120167" w="182194">
                <a:moveTo>
                  <a:pt x="0" y="0"/>
                </a:moveTo>
                <a:lnTo>
                  <a:pt x="182194" y="0"/>
                </a:lnTo>
                <a:lnTo>
                  <a:pt x="182194" y="120167"/>
                </a:lnTo>
                <a:lnTo>
                  <a:pt x="0" y="120167"/>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p:spPr>
      </p:sp>
      <p:grpSp>
        <p:nvGrpSpPr>
          <p:cNvPr name="Group 35" id="35"/>
          <p:cNvGrpSpPr>
            <a:grpSpLocks noChangeAspect="true"/>
          </p:cNvGrpSpPr>
          <p:nvPr/>
        </p:nvGrpSpPr>
        <p:grpSpPr>
          <a:xfrm rot="0">
            <a:off x="3079480" y="9154697"/>
            <a:ext cx="124520" cy="110614"/>
            <a:chOff x="0" y="0"/>
            <a:chExt cx="166027" cy="147485"/>
          </a:xfrm>
        </p:grpSpPr>
        <p:sp>
          <p:nvSpPr>
            <p:cNvPr name="Freeform 36" id="36"/>
            <p:cNvSpPr/>
            <p:nvPr/>
          </p:nvSpPr>
          <p:spPr>
            <a:xfrm flipH="false" flipV="false" rot="0">
              <a:off x="-508" y="0"/>
              <a:ext cx="166497" cy="147447"/>
            </a:xfrm>
            <a:custGeom>
              <a:avLst/>
              <a:gdLst/>
              <a:ahLst/>
              <a:cxnLst/>
              <a:rect r="r" b="b" t="t" l="l"/>
              <a:pathLst>
                <a:path h="147447" w="166497">
                  <a:moveTo>
                    <a:pt x="22987" y="0"/>
                  </a:moveTo>
                  <a:lnTo>
                    <a:pt x="21844" y="635"/>
                  </a:lnTo>
                  <a:cubicBezTo>
                    <a:pt x="10668" y="7112"/>
                    <a:pt x="1397" y="19812"/>
                    <a:pt x="635" y="31369"/>
                  </a:cubicBezTo>
                  <a:cubicBezTo>
                    <a:pt x="0" y="40005"/>
                    <a:pt x="2794" y="48514"/>
                    <a:pt x="9398" y="55372"/>
                  </a:cubicBezTo>
                  <a:cubicBezTo>
                    <a:pt x="11938" y="58039"/>
                    <a:pt x="16256" y="61214"/>
                    <a:pt x="19685" y="63246"/>
                  </a:cubicBezTo>
                  <a:lnTo>
                    <a:pt x="165862" y="147447"/>
                  </a:lnTo>
                  <a:lnTo>
                    <a:pt x="166497" y="147066"/>
                  </a:lnTo>
                  <a:lnTo>
                    <a:pt x="20193" y="62865"/>
                  </a:lnTo>
                  <a:cubicBezTo>
                    <a:pt x="16891" y="60960"/>
                    <a:pt x="12446" y="57658"/>
                    <a:pt x="9906" y="55118"/>
                  </a:cubicBezTo>
                  <a:cubicBezTo>
                    <a:pt x="3302" y="48133"/>
                    <a:pt x="762" y="39751"/>
                    <a:pt x="1397" y="31115"/>
                  </a:cubicBezTo>
                  <a:cubicBezTo>
                    <a:pt x="2286" y="19939"/>
                    <a:pt x="12065" y="6985"/>
                    <a:pt x="22860" y="762"/>
                  </a:cubicBezTo>
                  <a:lnTo>
                    <a:pt x="22987" y="762"/>
                  </a:lnTo>
                  <a:lnTo>
                    <a:pt x="22987" y="0"/>
                  </a:lnTo>
                  <a:close/>
                </a:path>
              </a:pathLst>
            </a:custGeom>
            <a:blipFill>
              <a:blip r:embed="rId37"/>
              <a:stretch>
                <a:fillRect l="-3666" t="-2876" r="-2808" b="-3540"/>
              </a:stretch>
            </a:blipFill>
          </p:spPr>
        </p:sp>
      </p:grpSp>
      <p:sp>
        <p:nvSpPr>
          <p:cNvPr name="Freeform 37" id="37"/>
          <p:cNvSpPr/>
          <p:nvPr/>
        </p:nvSpPr>
        <p:spPr>
          <a:xfrm flipH="false" flipV="false" rot="0">
            <a:off x="3204000" y="9155249"/>
            <a:ext cx="181165" cy="119129"/>
          </a:xfrm>
          <a:custGeom>
            <a:avLst/>
            <a:gdLst/>
            <a:ahLst/>
            <a:cxnLst/>
            <a:rect r="r" b="b" t="t" l="l"/>
            <a:pathLst>
              <a:path h="119129" w="181165">
                <a:moveTo>
                  <a:pt x="0" y="0"/>
                </a:moveTo>
                <a:lnTo>
                  <a:pt x="181166" y="0"/>
                </a:lnTo>
                <a:lnTo>
                  <a:pt x="181166" y="119129"/>
                </a:lnTo>
                <a:lnTo>
                  <a:pt x="0" y="119129"/>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p:spPr>
      </p:sp>
      <p:grpSp>
        <p:nvGrpSpPr>
          <p:cNvPr name="Group 38" id="38"/>
          <p:cNvGrpSpPr>
            <a:grpSpLocks noChangeAspect="true"/>
          </p:cNvGrpSpPr>
          <p:nvPr/>
        </p:nvGrpSpPr>
        <p:grpSpPr>
          <a:xfrm rot="0">
            <a:off x="3080061" y="9155249"/>
            <a:ext cx="124406" cy="109776"/>
            <a:chOff x="0" y="0"/>
            <a:chExt cx="165875" cy="146368"/>
          </a:xfrm>
        </p:grpSpPr>
        <p:sp>
          <p:nvSpPr>
            <p:cNvPr name="Freeform 39" id="39"/>
            <p:cNvSpPr/>
            <p:nvPr/>
          </p:nvSpPr>
          <p:spPr>
            <a:xfrm flipH="false" flipV="false" rot="0">
              <a:off x="-508" y="0"/>
              <a:ext cx="166370" cy="146304"/>
            </a:xfrm>
            <a:custGeom>
              <a:avLst/>
              <a:gdLst/>
              <a:ahLst/>
              <a:cxnLst/>
              <a:rect r="r" b="b" t="t" l="l"/>
              <a:pathLst>
                <a:path h="146304" w="166370">
                  <a:moveTo>
                    <a:pt x="22225" y="0"/>
                  </a:moveTo>
                  <a:lnTo>
                    <a:pt x="22098" y="127"/>
                  </a:lnTo>
                  <a:cubicBezTo>
                    <a:pt x="11303" y="6350"/>
                    <a:pt x="1524" y="19177"/>
                    <a:pt x="635" y="30353"/>
                  </a:cubicBezTo>
                  <a:cubicBezTo>
                    <a:pt x="0" y="38989"/>
                    <a:pt x="2540" y="47371"/>
                    <a:pt x="9144" y="54229"/>
                  </a:cubicBezTo>
                  <a:cubicBezTo>
                    <a:pt x="11684" y="56769"/>
                    <a:pt x="16129" y="60071"/>
                    <a:pt x="19431" y="61976"/>
                  </a:cubicBezTo>
                  <a:lnTo>
                    <a:pt x="165735" y="146304"/>
                  </a:lnTo>
                  <a:lnTo>
                    <a:pt x="166370" y="145923"/>
                  </a:lnTo>
                  <a:lnTo>
                    <a:pt x="20066" y="61722"/>
                  </a:lnTo>
                  <a:cubicBezTo>
                    <a:pt x="16764" y="59817"/>
                    <a:pt x="12192" y="56515"/>
                    <a:pt x="9779" y="53975"/>
                  </a:cubicBezTo>
                  <a:cubicBezTo>
                    <a:pt x="3048" y="47117"/>
                    <a:pt x="635" y="38735"/>
                    <a:pt x="1397" y="30099"/>
                  </a:cubicBezTo>
                  <a:cubicBezTo>
                    <a:pt x="2413" y="19558"/>
                    <a:pt x="12065" y="6985"/>
                    <a:pt x="22225" y="762"/>
                  </a:cubicBezTo>
                  <a:lnTo>
                    <a:pt x="22225" y="0"/>
                  </a:lnTo>
                  <a:close/>
                </a:path>
              </a:pathLst>
            </a:custGeom>
            <a:blipFill>
              <a:blip r:embed="rId40"/>
              <a:stretch>
                <a:fillRect l="-2409" t="-3402" r="-2420" b="-3845"/>
              </a:stretch>
            </a:blipFill>
          </p:spPr>
        </p:sp>
      </p:grpSp>
      <p:sp>
        <p:nvSpPr>
          <p:cNvPr name="Freeform 40" id="40"/>
          <p:cNvSpPr/>
          <p:nvPr/>
        </p:nvSpPr>
        <p:spPr>
          <a:xfrm flipH="false" flipV="false" rot="0">
            <a:off x="3204467" y="9155821"/>
            <a:ext cx="180175" cy="118072"/>
          </a:xfrm>
          <a:custGeom>
            <a:avLst/>
            <a:gdLst/>
            <a:ahLst/>
            <a:cxnLst/>
            <a:rect r="r" b="b" t="t" l="l"/>
            <a:pathLst>
              <a:path h="118072" w="180175">
                <a:moveTo>
                  <a:pt x="0" y="0"/>
                </a:moveTo>
                <a:lnTo>
                  <a:pt x="180175" y="0"/>
                </a:lnTo>
                <a:lnTo>
                  <a:pt x="180175" y="118071"/>
                </a:lnTo>
                <a:lnTo>
                  <a:pt x="0" y="118071"/>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p:spPr>
      </p:sp>
      <p:grpSp>
        <p:nvGrpSpPr>
          <p:cNvPr name="Group 41" id="41"/>
          <p:cNvGrpSpPr>
            <a:grpSpLocks noChangeAspect="true"/>
          </p:cNvGrpSpPr>
          <p:nvPr/>
        </p:nvGrpSpPr>
        <p:grpSpPr>
          <a:xfrm rot="0">
            <a:off x="3080652" y="9155821"/>
            <a:ext cx="124311" cy="108937"/>
            <a:chOff x="0" y="0"/>
            <a:chExt cx="165748" cy="145250"/>
          </a:xfrm>
        </p:grpSpPr>
        <p:sp>
          <p:nvSpPr>
            <p:cNvPr name="Freeform 42" id="42"/>
            <p:cNvSpPr/>
            <p:nvPr/>
          </p:nvSpPr>
          <p:spPr>
            <a:xfrm flipH="false" flipV="false" rot="0">
              <a:off x="-635" y="0"/>
              <a:ext cx="166370" cy="145288"/>
            </a:xfrm>
            <a:custGeom>
              <a:avLst/>
              <a:gdLst/>
              <a:ahLst/>
              <a:cxnLst/>
              <a:rect r="r" b="b" t="t" l="l"/>
              <a:pathLst>
                <a:path h="145288" w="166370">
                  <a:moveTo>
                    <a:pt x="21590" y="0"/>
                  </a:moveTo>
                  <a:cubicBezTo>
                    <a:pt x="11430" y="6223"/>
                    <a:pt x="1778" y="18796"/>
                    <a:pt x="762" y="29337"/>
                  </a:cubicBezTo>
                  <a:cubicBezTo>
                    <a:pt x="0" y="37973"/>
                    <a:pt x="2286" y="46228"/>
                    <a:pt x="9017" y="53086"/>
                  </a:cubicBezTo>
                  <a:cubicBezTo>
                    <a:pt x="11430" y="55626"/>
                    <a:pt x="16129" y="58928"/>
                    <a:pt x="19304" y="60833"/>
                  </a:cubicBezTo>
                  <a:lnTo>
                    <a:pt x="165735" y="145288"/>
                  </a:lnTo>
                  <a:lnTo>
                    <a:pt x="166370" y="144907"/>
                  </a:lnTo>
                  <a:lnTo>
                    <a:pt x="19939" y="60452"/>
                  </a:lnTo>
                  <a:cubicBezTo>
                    <a:pt x="16764" y="58674"/>
                    <a:pt x="12065" y="55245"/>
                    <a:pt x="9652" y="52832"/>
                  </a:cubicBezTo>
                  <a:cubicBezTo>
                    <a:pt x="2921" y="45974"/>
                    <a:pt x="635" y="37719"/>
                    <a:pt x="1651" y="29210"/>
                  </a:cubicBezTo>
                  <a:cubicBezTo>
                    <a:pt x="2667" y="19304"/>
                    <a:pt x="11938" y="7112"/>
                    <a:pt x="21590" y="889"/>
                  </a:cubicBezTo>
                  <a:lnTo>
                    <a:pt x="21590" y="0"/>
                  </a:lnTo>
                  <a:close/>
                </a:path>
              </a:pathLst>
            </a:custGeom>
            <a:blipFill>
              <a:blip r:embed="rId43"/>
              <a:stretch>
                <a:fillRect l="-2857" t="-1984" r="-2022" b="-2465"/>
              </a:stretch>
            </a:blipFill>
          </p:spPr>
        </p:sp>
      </p:grpSp>
      <p:sp>
        <p:nvSpPr>
          <p:cNvPr name="Freeform 43" id="43"/>
          <p:cNvSpPr/>
          <p:nvPr/>
        </p:nvSpPr>
        <p:spPr>
          <a:xfrm flipH="false" flipV="false" rot="0">
            <a:off x="3204953" y="9156411"/>
            <a:ext cx="179175" cy="116986"/>
          </a:xfrm>
          <a:custGeom>
            <a:avLst/>
            <a:gdLst/>
            <a:ahLst/>
            <a:cxnLst/>
            <a:rect r="r" b="b" t="t" l="l"/>
            <a:pathLst>
              <a:path h="116986" w="179175">
                <a:moveTo>
                  <a:pt x="0" y="0"/>
                </a:moveTo>
                <a:lnTo>
                  <a:pt x="179175" y="0"/>
                </a:lnTo>
                <a:lnTo>
                  <a:pt x="179175" y="116986"/>
                </a:lnTo>
                <a:lnTo>
                  <a:pt x="0" y="116986"/>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p:spPr>
      </p:sp>
      <p:grpSp>
        <p:nvGrpSpPr>
          <p:cNvPr name="Group 44" id="44"/>
          <p:cNvGrpSpPr>
            <a:grpSpLocks noChangeAspect="true"/>
          </p:cNvGrpSpPr>
          <p:nvPr/>
        </p:nvGrpSpPr>
        <p:grpSpPr>
          <a:xfrm rot="0">
            <a:off x="3081214" y="9156440"/>
            <a:ext cx="124225" cy="108033"/>
            <a:chOff x="0" y="0"/>
            <a:chExt cx="165633" cy="144043"/>
          </a:xfrm>
        </p:grpSpPr>
        <p:sp>
          <p:nvSpPr>
            <p:cNvPr name="Freeform 45" id="45"/>
            <p:cNvSpPr/>
            <p:nvPr/>
          </p:nvSpPr>
          <p:spPr>
            <a:xfrm flipH="false" flipV="false" rot="0">
              <a:off x="-635" y="0"/>
              <a:ext cx="166243" cy="144018"/>
            </a:xfrm>
            <a:custGeom>
              <a:avLst/>
              <a:gdLst/>
              <a:ahLst/>
              <a:cxnLst/>
              <a:rect r="r" b="b" t="t" l="l"/>
              <a:pathLst>
                <a:path h="144018" w="166243">
                  <a:moveTo>
                    <a:pt x="20828" y="0"/>
                  </a:moveTo>
                  <a:cubicBezTo>
                    <a:pt x="11176" y="6350"/>
                    <a:pt x="1905" y="18415"/>
                    <a:pt x="889" y="28321"/>
                  </a:cubicBezTo>
                  <a:cubicBezTo>
                    <a:pt x="0" y="36830"/>
                    <a:pt x="2159" y="45085"/>
                    <a:pt x="8890" y="51943"/>
                  </a:cubicBezTo>
                  <a:cubicBezTo>
                    <a:pt x="11303" y="54356"/>
                    <a:pt x="16002" y="57785"/>
                    <a:pt x="19177" y="59690"/>
                  </a:cubicBezTo>
                  <a:lnTo>
                    <a:pt x="165608" y="144018"/>
                  </a:lnTo>
                  <a:lnTo>
                    <a:pt x="166243" y="143637"/>
                  </a:lnTo>
                  <a:lnTo>
                    <a:pt x="19812" y="59309"/>
                  </a:lnTo>
                  <a:cubicBezTo>
                    <a:pt x="16764" y="57531"/>
                    <a:pt x="11811" y="53975"/>
                    <a:pt x="9525" y="51689"/>
                  </a:cubicBezTo>
                  <a:cubicBezTo>
                    <a:pt x="2667" y="44831"/>
                    <a:pt x="635" y="36576"/>
                    <a:pt x="1651" y="28067"/>
                  </a:cubicBezTo>
                  <a:cubicBezTo>
                    <a:pt x="2794" y="18923"/>
                    <a:pt x="11811" y="7239"/>
                    <a:pt x="20828" y="889"/>
                  </a:cubicBezTo>
                  <a:lnTo>
                    <a:pt x="20828" y="0"/>
                  </a:lnTo>
                  <a:close/>
                </a:path>
              </a:pathLst>
            </a:custGeom>
            <a:blipFill>
              <a:blip r:embed="rId46"/>
              <a:stretch>
                <a:fillRect l="-3360" t="-2574" r="-3375" b="-2795"/>
              </a:stretch>
            </a:blipFill>
          </p:spPr>
        </p:sp>
      </p:grpSp>
      <p:sp>
        <p:nvSpPr>
          <p:cNvPr name="Freeform 46" id="46"/>
          <p:cNvSpPr/>
          <p:nvPr/>
        </p:nvSpPr>
        <p:spPr>
          <a:xfrm flipH="false" flipV="false" rot="0">
            <a:off x="3205439" y="9157030"/>
            <a:ext cx="178146" cy="115881"/>
          </a:xfrm>
          <a:custGeom>
            <a:avLst/>
            <a:gdLst/>
            <a:ahLst/>
            <a:cxnLst/>
            <a:rect r="r" b="b" t="t" l="l"/>
            <a:pathLst>
              <a:path h="115881" w="178146">
                <a:moveTo>
                  <a:pt x="0" y="0"/>
                </a:moveTo>
                <a:lnTo>
                  <a:pt x="178146" y="0"/>
                </a:lnTo>
                <a:lnTo>
                  <a:pt x="178146" y="115881"/>
                </a:lnTo>
                <a:lnTo>
                  <a:pt x="0" y="115881"/>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p:spPr>
      </p:sp>
      <p:grpSp>
        <p:nvGrpSpPr>
          <p:cNvPr name="Group 47" id="47"/>
          <p:cNvGrpSpPr>
            <a:grpSpLocks noChangeAspect="true"/>
          </p:cNvGrpSpPr>
          <p:nvPr/>
        </p:nvGrpSpPr>
        <p:grpSpPr>
          <a:xfrm rot="0">
            <a:off x="3081795" y="9157078"/>
            <a:ext cx="124130" cy="107128"/>
            <a:chOff x="0" y="0"/>
            <a:chExt cx="165506" cy="142837"/>
          </a:xfrm>
        </p:grpSpPr>
        <p:sp>
          <p:nvSpPr>
            <p:cNvPr name="Freeform 48" id="48"/>
            <p:cNvSpPr/>
            <p:nvPr/>
          </p:nvSpPr>
          <p:spPr>
            <a:xfrm flipH="false" flipV="false" rot="0">
              <a:off x="-762" y="0"/>
              <a:ext cx="166243" cy="142875"/>
            </a:xfrm>
            <a:custGeom>
              <a:avLst/>
              <a:gdLst/>
              <a:ahLst/>
              <a:cxnLst/>
              <a:rect r="r" b="b" t="t" l="l"/>
              <a:pathLst>
                <a:path h="142875" w="166243">
                  <a:moveTo>
                    <a:pt x="20193" y="0"/>
                  </a:moveTo>
                  <a:cubicBezTo>
                    <a:pt x="11176" y="6350"/>
                    <a:pt x="2159" y="18034"/>
                    <a:pt x="1016" y="27305"/>
                  </a:cubicBezTo>
                  <a:cubicBezTo>
                    <a:pt x="0" y="35687"/>
                    <a:pt x="2032" y="43942"/>
                    <a:pt x="8890" y="50800"/>
                  </a:cubicBezTo>
                  <a:cubicBezTo>
                    <a:pt x="11176" y="53086"/>
                    <a:pt x="16129" y="56642"/>
                    <a:pt x="19177" y="58420"/>
                  </a:cubicBezTo>
                  <a:lnTo>
                    <a:pt x="165608" y="142875"/>
                  </a:lnTo>
                  <a:lnTo>
                    <a:pt x="166243" y="142494"/>
                  </a:lnTo>
                  <a:lnTo>
                    <a:pt x="19685" y="58039"/>
                  </a:lnTo>
                  <a:cubicBezTo>
                    <a:pt x="16764" y="56261"/>
                    <a:pt x="11684" y="52705"/>
                    <a:pt x="9398" y="50419"/>
                  </a:cubicBezTo>
                  <a:cubicBezTo>
                    <a:pt x="2540" y="43688"/>
                    <a:pt x="635" y="35433"/>
                    <a:pt x="1778" y="27051"/>
                  </a:cubicBezTo>
                  <a:cubicBezTo>
                    <a:pt x="2921" y="18669"/>
                    <a:pt x="11684" y="7366"/>
                    <a:pt x="20193" y="889"/>
                  </a:cubicBezTo>
                  <a:lnTo>
                    <a:pt x="20193" y="0"/>
                  </a:lnTo>
                  <a:close/>
                </a:path>
              </a:pathLst>
            </a:custGeom>
            <a:blipFill>
              <a:blip r:embed="rId46"/>
              <a:stretch>
                <a:fillRect l="-3796" t="-3191" r="-2985" b="-3022"/>
              </a:stretch>
            </a:blipFill>
          </p:spPr>
        </p:sp>
      </p:grpSp>
      <p:sp>
        <p:nvSpPr>
          <p:cNvPr name="Freeform 49" id="49"/>
          <p:cNvSpPr/>
          <p:nvPr/>
        </p:nvSpPr>
        <p:spPr>
          <a:xfrm flipH="false" flipV="false" rot="0">
            <a:off x="3205934" y="9157697"/>
            <a:ext cx="177136" cy="114719"/>
          </a:xfrm>
          <a:custGeom>
            <a:avLst/>
            <a:gdLst/>
            <a:ahLst/>
            <a:cxnLst/>
            <a:rect r="r" b="b" t="t" l="l"/>
            <a:pathLst>
              <a:path h="114719" w="177136">
                <a:moveTo>
                  <a:pt x="0" y="0"/>
                </a:moveTo>
                <a:lnTo>
                  <a:pt x="177136" y="0"/>
                </a:lnTo>
                <a:lnTo>
                  <a:pt x="177136" y="114719"/>
                </a:lnTo>
                <a:lnTo>
                  <a:pt x="0" y="114719"/>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p:spPr>
      </p:sp>
      <p:grpSp>
        <p:nvGrpSpPr>
          <p:cNvPr name="Group 50" id="50"/>
          <p:cNvGrpSpPr>
            <a:grpSpLocks noChangeAspect="true"/>
          </p:cNvGrpSpPr>
          <p:nvPr/>
        </p:nvGrpSpPr>
        <p:grpSpPr>
          <a:xfrm rot="0">
            <a:off x="3082357" y="9157764"/>
            <a:ext cx="124063" cy="106156"/>
            <a:chOff x="0" y="0"/>
            <a:chExt cx="165418" cy="141542"/>
          </a:xfrm>
        </p:grpSpPr>
        <p:sp>
          <p:nvSpPr>
            <p:cNvPr name="Freeform 51" id="51"/>
            <p:cNvSpPr/>
            <p:nvPr/>
          </p:nvSpPr>
          <p:spPr>
            <a:xfrm flipH="false" flipV="false" rot="0">
              <a:off x="-1016" y="0"/>
              <a:ext cx="166370" cy="141605"/>
            </a:xfrm>
            <a:custGeom>
              <a:avLst/>
              <a:gdLst/>
              <a:ahLst/>
              <a:cxnLst/>
              <a:rect r="r" b="b" t="t" l="l"/>
              <a:pathLst>
                <a:path h="141605" w="166370">
                  <a:moveTo>
                    <a:pt x="19685" y="0"/>
                  </a:moveTo>
                  <a:cubicBezTo>
                    <a:pt x="11176" y="6477"/>
                    <a:pt x="2540" y="17526"/>
                    <a:pt x="1270" y="26035"/>
                  </a:cubicBezTo>
                  <a:cubicBezTo>
                    <a:pt x="0" y="34544"/>
                    <a:pt x="2032" y="42672"/>
                    <a:pt x="8890" y="49530"/>
                  </a:cubicBezTo>
                  <a:cubicBezTo>
                    <a:pt x="11176" y="51816"/>
                    <a:pt x="16256" y="55372"/>
                    <a:pt x="19177" y="57150"/>
                  </a:cubicBezTo>
                  <a:lnTo>
                    <a:pt x="165735" y="141605"/>
                  </a:lnTo>
                  <a:lnTo>
                    <a:pt x="166370" y="141224"/>
                  </a:lnTo>
                  <a:lnTo>
                    <a:pt x="19812" y="56642"/>
                  </a:lnTo>
                  <a:cubicBezTo>
                    <a:pt x="16891" y="54991"/>
                    <a:pt x="11684" y="51308"/>
                    <a:pt x="9525" y="49022"/>
                  </a:cubicBezTo>
                  <a:cubicBezTo>
                    <a:pt x="2540" y="42291"/>
                    <a:pt x="889" y="34163"/>
                    <a:pt x="2159" y="25908"/>
                  </a:cubicBezTo>
                  <a:cubicBezTo>
                    <a:pt x="3302" y="18034"/>
                    <a:pt x="11557" y="7366"/>
                    <a:pt x="19685" y="1016"/>
                  </a:cubicBezTo>
                  <a:lnTo>
                    <a:pt x="19685" y="0"/>
                  </a:lnTo>
                  <a:close/>
                </a:path>
              </a:pathLst>
            </a:custGeom>
            <a:blipFill>
              <a:blip r:embed="rId51"/>
              <a:stretch>
                <a:fillRect l="-2448" t="-3865" r="-2617" b="-3300"/>
              </a:stretch>
            </a:blipFill>
          </p:spPr>
        </p:sp>
      </p:grpSp>
      <p:sp>
        <p:nvSpPr>
          <p:cNvPr name="Freeform 52" id="52"/>
          <p:cNvSpPr/>
          <p:nvPr/>
        </p:nvSpPr>
        <p:spPr>
          <a:xfrm flipH="false" flipV="false" rot="0">
            <a:off x="3206420" y="9158402"/>
            <a:ext cx="176127" cy="113528"/>
          </a:xfrm>
          <a:custGeom>
            <a:avLst/>
            <a:gdLst/>
            <a:ahLst/>
            <a:cxnLst/>
            <a:rect r="r" b="b" t="t" l="l"/>
            <a:pathLst>
              <a:path h="113528" w="176127">
                <a:moveTo>
                  <a:pt x="0" y="0"/>
                </a:moveTo>
                <a:lnTo>
                  <a:pt x="176127" y="0"/>
                </a:lnTo>
                <a:lnTo>
                  <a:pt x="176127" y="113528"/>
                </a:lnTo>
                <a:lnTo>
                  <a:pt x="0" y="113528"/>
                </a:lnTo>
                <a:lnTo>
                  <a:pt x="0" y="0"/>
                </a:lnTo>
                <a:close/>
              </a:path>
            </a:pathLst>
          </a:custGeom>
          <a:blipFill>
            <a:blip r:embed="rId52">
              <a:extLst>
                <a:ext uri="{96DAC541-7B7A-43D3-8B79-37D633B846F1}">
                  <asvg:svgBlip xmlns:asvg="http://schemas.microsoft.com/office/drawing/2016/SVG/main" r:embed="rId53"/>
                </a:ext>
              </a:extLst>
            </a:blip>
            <a:stretch>
              <a:fillRect l="0" t="0" r="0" b="0"/>
            </a:stretch>
          </a:blipFill>
        </p:spPr>
      </p:sp>
      <p:grpSp>
        <p:nvGrpSpPr>
          <p:cNvPr name="Group 53" id="53"/>
          <p:cNvGrpSpPr>
            <a:grpSpLocks noChangeAspect="true"/>
          </p:cNvGrpSpPr>
          <p:nvPr/>
        </p:nvGrpSpPr>
        <p:grpSpPr>
          <a:xfrm rot="0">
            <a:off x="3082919" y="9158488"/>
            <a:ext cx="123968" cy="105146"/>
            <a:chOff x="0" y="0"/>
            <a:chExt cx="165290" cy="140195"/>
          </a:xfrm>
        </p:grpSpPr>
        <p:sp>
          <p:nvSpPr>
            <p:cNvPr name="Freeform 54" id="54"/>
            <p:cNvSpPr/>
            <p:nvPr/>
          </p:nvSpPr>
          <p:spPr>
            <a:xfrm flipH="false" flipV="false" rot="0">
              <a:off x="-889" y="0"/>
              <a:ext cx="166243" cy="140208"/>
            </a:xfrm>
            <a:custGeom>
              <a:avLst/>
              <a:gdLst/>
              <a:ahLst/>
              <a:cxnLst/>
              <a:rect r="r" b="b" t="t" l="l"/>
              <a:pathLst>
                <a:path h="140208" w="166243">
                  <a:moveTo>
                    <a:pt x="18796" y="0"/>
                  </a:moveTo>
                  <a:cubicBezTo>
                    <a:pt x="10668" y="6477"/>
                    <a:pt x="2413" y="17018"/>
                    <a:pt x="1270" y="24892"/>
                  </a:cubicBezTo>
                  <a:cubicBezTo>
                    <a:pt x="0" y="33274"/>
                    <a:pt x="1651" y="41402"/>
                    <a:pt x="8636" y="48133"/>
                  </a:cubicBezTo>
                  <a:cubicBezTo>
                    <a:pt x="10795" y="50292"/>
                    <a:pt x="16129" y="53975"/>
                    <a:pt x="18923" y="55753"/>
                  </a:cubicBezTo>
                  <a:lnTo>
                    <a:pt x="165608" y="140208"/>
                  </a:lnTo>
                  <a:lnTo>
                    <a:pt x="166243" y="139827"/>
                  </a:lnTo>
                  <a:lnTo>
                    <a:pt x="19558" y="55245"/>
                  </a:lnTo>
                  <a:cubicBezTo>
                    <a:pt x="16764" y="53594"/>
                    <a:pt x="11303" y="49784"/>
                    <a:pt x="9271" y="47752"/>
                  </a:cubicBezTo>
                  <a:cubicBezTo>
                    <a:pt x="2159" y="41021"/>
                    <a:pt x="635" y="33020"/>
                    <a:pt x="2032" y="24638"/>
                  </a:cubicBezTo>
                  <a:cubicBezTo>
                    <a:pt x="3302" y="17399"/>
                    <a:pt x="11176" y="7493"/>
                    <a:pt x="18796" y="1016"/>
                  </a:cubicBezTo>
                  <a:lnTo>
                    <a:pt x="18796" y="0"/>
                  </a:lnTo>
                  <a:close/>
                </a:path>
              </a:pathLst>
            </a:custGeom>
            <a:blipFill>
              <a:blip r:embed="rId54"/>
              <a:stretch>
                <a:fillRect l="-2957" t="-2952" r="-2165" b="-3650"/>
              </a:stretch>
            </a:blipFill>
          </p:spPr>
        </p:sp>
      </p:grpSp>
      <p:sp>
        <p:nvSpPr>
          <p:cNvPr name="Freeform 55" id="55"/>
          <p:cNvSpPr/>
          <p:nvPr/>
        </p:nvSpPr>
        <p:spPr>
          <a:xfrm flipH="false" flipV="false" rot="0">
            <a:off x="3206887" y="9159126"/>
            <a:ext cx="175127" cy="112328"/>
          </a:xfrm>
          <a:custGeom>
            <a:avLst/>
            <a:gdLst/>
            <a:ahLst/>
            <a:cxnLst/>
            <a:rect r="r" b="b" t="t" l="l"/>
            <a:pathLst>
              <a:path h="112328" w="175127">
                <a:moveTo>
                  <a:pt x="0" y="0"/>
                </a:moveTo>
                <a:lnTo>
                  <a:pt x="175126" y="0"/>
                </a:lnTo>
                <a:lnTo>
                  <a:pt x="175126" y="112328"/>
                </a:lnTo>
                <a:lnTo>
                  <a:pt x="0" y="112328"/>
                </a:lnTo>
                <a:lnTo>
                  <a:pt x="0" y="0"/>
                </a:lnTo>
                <a:close/>
              </a:path>
            </a:pathLst>
          </a:custGeom>
          <a:blipFill>
            <a:blip r:embed="rId55">
              <a:extLst>
                <a:ext uri="{96DAC541-7B7A-43D3-8B79-37D633B846F1}">
                  <asvg:svgBlip xmlns:asvg="http://schemas.microsoft.com/office/drawing/2016/SVG/main" r:embed="rId56"/>
                </a:ext>
              </a:extLst>
            </a:blip>
            <a:stretch>
              <a:fillRect l="0" t="0" r="0" b="0"/>
            </a:stretch>
          </a:blipFill>
        </p:spPr>
      </p:sp>
      <p:grpSp>
        <p:nvGrpSpPr>
          <p:cNvPr name="Group 56" id="56"/>
          <p:cNvGrpSpPr>
            <a:grpSpLocks noChangeAspect="true"/>
          </p:cNvGrpSpPr>
          <p:nvPr/>
        </p:nvGrpSpPr>
        <p:grpSpPr>
          <a:xfrm rot="0">
            <a:off x="3083471" y="9159240"/>
            <a:ext cx="123911" cy="104108"/>
            <a:chOff x="0" y="0"/>
            <a:chExt cx="165214" cy="138811"/>
          </a:xfrm>
        </p:grpSpPr>
        <p:sp>
          <p:nvSpPr>
            <p:cNvPr name="Freeform 57" id="57"/>
            <p:cNvSpPr/>
            <p:nvPr/>
          </p:nvSpPr>
          <p:spPr>
            <a:xfrm flipH="false" flipV="false" rot="0">
              <a:off x="-1651" y="0"/>
              <a:ext cx="166878" cy="138684"/>
            </a:xfrm>
            <a:custGeom>
              <a:avLst/>
              <a:gdLst/>
              <a:ahLst/>
              <a:cxnLst/>
              <a:rect r="r" b="b" t="t" l="l"/>
              <a:pathLst>
                <a:path h="138684" w="166878">
                  <a:moveTo>
                    <a:pt x="18796" y="0"/>
                  </a:moveTo>
                  <a:cubicBezTo>
                    <a:pt x="11176" y="6477"/>
                    <a:pt x="3302" y="16383"/>
                    <a:pt x="2159" y="23622"/>
                  </a:cubicBezTo>
                  <a:cubicBezTo>
                    <a:pt x="762" y="32004"/>
                    <a:pt x="2286" y="40005"/>
                    <a:pt x="9271" y="46736"/>
                  </a:cubicBezTo>
                  <a:cubicBezTo>
                    <a:pt x="11430" y="48895"/>
                    <a:pt x="16891" y="52578"/>
                    <a:pt x="19558" y="54229"/>
                  </a:cubicBezTo>
                  <a:lnTo>
                    <a:pt x="166243" y="138684"/>
                  </a:lnTo>
                  <a:lnTo>
                    <a:pt x="166878" y="138303"/>
                  </a:lnTo>
                  <a:lnTo>
                    <a:pt x="20066" y="53848"/>
                  </a:lnTo>
                  <a:cubicBezTo>
                    <a:pt x="17399" y="52324"/>
                    <a:pt x="11811" y="48387"/>
                    <a:pt x="9779" y="46482"/>
                  </a:cubicBezTo>
                  <a:cubicBezTo>
                    <a:pt x="2794" y="39624"/>
                    <a:pt x="0" y="31369"/>
                    <a:pt x="2921" y="23368"/>
                  </a:cubicBezTo>
                  <a:cubicBezTo>
                    <a:pt x="2921" y="16637"/>
                    <a:pt x="11049" y="7239"/>
                    <a:pt x="18796" y="889"/>
                  </a:cubicBezTo>
                  <a:lnTo>
                    <a:pt x="18796" y="0"/>
                  </a:lnTo>
                  <a:close/>
                </a:path>
              </a:pathLst>
            </a:custGeom>
            <a:blipFill>
              <a:blip r:embed="rId57"/>
              <a:stretch>
                <a:fillRect l="-3436" t="-3708" r="-1799" b="-4065"/>
              </a:stretch>
            </a:blipFill>
          </p:spPr>
        </p:sp>
      </p:grpSp>
      <p:sp>
        <p:nvSpPr>
          <p:cNvPr name="Freeform 58" id="58"/>
          <p:cNvSpPr/>
          <p:nvPr/>
        </p:nvSpPr>
        <p:spPr>
          <a:xfrm flipH="false" flipV="false" rot="0">
            <a:off x="3207372" y="9159897"/>
            <a:ext cx="174774" cy="111071"/>
          </a:xfrm>
          <a:custGeom>
            <a:avLst/>
            <a:gdLst/>
            <a:ahLst/>
            <a:cxnLst/>
            <a:rect r="r" b="b" t="t" l="l"/>
            <a:pathLst>
              <a:path h="111071" w="174774">
                <a:moveTo>
                  <a:pt x="0" y="0"/>
                </a:moveTo>
                <a:lnTo>
                  <a:pt x="174775" y="0"/>
                </a:lnTo>
                <a:lnTo>
                  <a:pt x="174775" y="111071"/>
                </a:lnTo>
                <a:lnTo>
                  <a:pt x="0" y="111071"/>
                </a:lnTo>
                <a:lnTo>
                  <a:pt x="0" y="0"/>
                </a:lnTo>
                <a:close/>
              </a:path>
            </a:pathLst>
          </a:custGeom>
          <a:blipFill>
            <a:blip r:embed="rId58">
              <a:extLst>
                <a:ext uri="{96DAC541-7B7A-43D3-8B79-37D633B846F1}">
                  <asvg:svgBlip xmlns:asvg="http://schemas.microsoft.com/office/drawing/2016/SVG/main" r:embed="rId59"/>
                </a:ext>
              </a:extLst>
            </a:blip>
            <a:stretch>
              <a:fillRect l="0" t="0" r="0" b="0"/>
            </a:stretch>
          </a:blipFill>
        </p:spPr>
      </p:sp>
      <p:grpSp>
        <p:nvGrpSpPr>
          <p:cNvPr name="Group 59" id="59"/>
          <p:cNvGrpSpPr>
            <a:grpSpLocks noChangeAspect="true"/>
          </p:cNvGrpSpPr>
          <p:nvPr/>
        </p:nvGrpSpPr>
        <p:grpSpPr>
          <a:xfrm rot="0">
            <a:off x="3083557" y="9159859"/>
            <a:ext cx="124301" cy="103222"/>
            <a:chOff x="0" y="0"/>
            <a:chExt cx="165735" cy="137630"/>
          </a:xfrm>
        </p:grpSpPr>
        <p:sp>
          <p:nvSpPr>
            <p:cNvPr name="Freeform 60" id="60"/>
            <p:cNvSpPr/>
            <p:nvPr/>
          </p:nvSpPr>
          <p:spPr>
            <a:xfrm flipH="false" flipV="false" rot="0">
              <a:off x="-1778" y="0"/>
              <a:ext cx="167513" cy="137668"/>
            </a:xfrm>
            <a:custGeom>
              <a:avLst/>
              <a:gdLst/>
              <a:ahLst/>
              <a:cxnLst/>
              <a:rect r="r" b="b" t="t" l="l"/>
              <a:pathLst>
                <a:path h="137668" w="167513">
                  <a:moveTo>
                    <a:pt x="18796" y="0"/>
                  </a:moveTo>
                  <a:cubicBezTo>
                    <a:pt x="11049" y="6350"/>
                    <a:pt x="2921" y="15748"/>
                    <a:pt x="2921" y="22606"/>
                  </a:cubicBezTo>
                  <a:cubicBezTo>
                    <a:pt x="0" y="30480"/>
                    <a:pt x="2794" y="38862"/>
                    <a:pt x="9779" y="45593"/>
                  </a:cubicBezTo>
                  <a:cubicBezTo>
                    <a:pt x="11811" y="47625"/>
                    <a:pt x="17399" y="51435"/>
                    <a:pt x="20066" y="53086"/>
                  </a:cubicBezTo>
                  <a:lnTo>
                    <a:pt x="166878" y="137668"/>
                  </a:lnTo>
                  <a:lnTo>
                    <a:pt x="167513" y="137287"/>
                  </a:lnTo>
                  <a:lnTo>
                    <a:pt x="20701" y="52578"/>
                  </a:lnTo>
                  <a:cubicBezTo>
                    <a:pt x="18161" y="51054"/>
                    <a:pt x="12319" y="47117"/>
                    <a:pt x="10414" y="45212"/>
                  </a:cubicBezTo>
                  <a:cubicBezTo>
                    <a:pt x="3302" y="38481"/>
                    <a:pt x="635" y="30099"/>
                    <a:pt x="3810" y="22352"/>
                  </a:cubicBezTo>
                  <a:cubicBezTo>
                    <a:pt x="3810" y="16129"/>
                    <a:pt x="11430" y="7239"/>
                    <a:pt x="18796" y="1016"/>
                  </a:cubicBezTo>
                  <a:lnTo>
                    <a:pt x="18796" y="0"/>
                  </a:lnTo>
                  <a:close/>
                </a:path>
              </a:pathLst>
            </a:custGeom>
            <a:blipFill>
              <a:blip r:embed="rId60"/>
              <a:stretch>
                <a:fillRect l="-3469" t="-4345" r="-3141" b="-4225"/>
              </a:stretch>
            </a:blipFill>
          </p:spPr>
        </p:sp>
      </p:grpSp>
      <p:sp>
        <p:nvSpPr>
          <p:cNvPr name="Freeform 61" id="61"/>
          <p:cNvSpPr/>
          <p:nvPr/>
        </p:nvSpPr>
        <p:spPr>
          <a:xfrm flipH="false" flipV="false" rot="0">
            <a:off x="3207858" y="9160497"/>
            <a:ext cx="174279" cy="109976"/>
          </a:xfrm>
          <a:custGeom>
            <a:avLst/>
            <a:gdLst/>
            <a:ahLst/>
            <a:cxnLst/>
            <a:rect r="r" b="b" t="t" l="l"/>
            <a:pathLst>
              <a:path h="109976" w="174279">
                <a:moveTo>
                  <a:pt x="0" y="0"/>
                </a:moveTo>
                <a:lnTo>
                  <a:pt x="174279" y="0"/>
                </a:lnTo>
                <a:lnTo>
                  <a:pt x="174279" y="109976"/>
                </a:lnTo>
                <a:lnTo>
                  <a:pt x="0" y="109976"/>
                </a:lnTo>
                <a:lnTo>
                  <a:pt x="0" y="0"/>
                </a:lnTo>
                <a:close/>
              </a:path>
            </a:pathLst>
          </a:custGeom>
          <a:blipFill>
            <a:blip r:embed="rId61">
              <a:extLst>
                <a:ext uri="{96DAC541-7B7A-43D3-8B79-37D633B846F1}">
                  <asvg:svgBlip xmlns:asvg="http://schemas.microsoft.com/office/drawing/2016/SVG/main" r:embed="rId62"/>
                </a:ext>
              </a:extLst>
            </a:blip>
            <a:stretch>
              <a:fillRect l="0" t="0" r="0" b="0"/>
            </a:stretch>
          </a:blipFill>
        </p:spPr>
      </p:sp>
      <p:grpSp>
        <p:nvGrpSpPr>
          <p:cNvPr name="Group 62" id="62"/>
          <p:cNvGrpSpPr>
            <a:grpSpLocks noChangeAspect="true"/>
          </p:cNvGrpSpPr>
          <p:nvPr/>
        </p:nvGrpSpPr>
        <p:grpSpPr>
          <a:xfrm rot="0">
            <a:off x="3084062" y="9160621"/>
            <a:ext cx="124292" cy="102184"/>
            <a:chOff x="0" y="0"/>
            <a:chExt cx="165722" cy="136246"/>
          </a:xfrm>
        </p:grpSpPr>
        <p:sp>
          <p:nvSpPr>
            <p:cNvPr name="Freeform 63" id="63"/>
            <p:cNvSpPr/>
            <p:nvPr/>
          </p:nvSpPr>
          <p:spPr>
            <a:xfrm flipH="false" flipV="false" rot="0">
              <a:off x="-1905" y="0"/>
              <a:ext cx="167640" cy="136271"/>
            </a:xfrm>
            <a:custGeom>
              <a:avLst/>
              <a:gdLst/>
              <a:ahLst/>
              <a:cxnLst/>
              <a:rect r="r" b="b" t="t" l="l"/>
              <a:pathLst>
                <a:path h="136271" w="167640">
                  <a:moveTo>
                    <a:pt x="18288" y="0"/>
                  </a:moveTo>
                  <a:cubicBezTo>
                    <a:pt x="10922" y="6223"/>
                    <a:pt x="3175" y="15113"/>
                    <a:pt x="3175" y="21336"/>
                  </a:cubicBezTo>
                  <a:cubicBezTo>
                    <a:pt x="0" y="29210"/>
                    <a:pt x="2794" y="37465"/>
                    <a:pt x="9779" y="44196"/>
                  </a:cubicBezTo>
                  <a:cubicBezTo>
                    <a:pt x="11811" y="46101"/>
                    <a:pt x="17526" y="50165"/>
                    <a:pt x="20066" y="51562"/>
                  </a:cubicBezTo>
                  <a:lnTo>
                    <a:pt x="167005" y="136271"/>
                  </a:lnTo>
                  <a:lnTo>
                    <a:pt x="167640" y="135890"/>
                  </a:lnTo>
                  <a:lnTo>
                    <a:pt x="20701" y="51181"/>
                  </a:lnTo>
                  <a:cubicBezTo>
                    <a:pt x="18161" y="49784"/>
                    <a:pt x="12319" y="45720"/>
                    <a:pt x="10287" y="43815"/>
                  </a:cubicBezTo>
                  <a:cubicBezTo>
                    <a:pt x="3302" y="37084"/>
                    <a:pt x="635" y="28829"/>
                    <a:pt x="4064" y="21082"/>
                  </a:cubicBezTo>
                  <a:cubicBezTo>
                    <a:pt x="4064" y="15367"/>
                    <a:pt x="11176" y="7112"/>
                    <a:pt x="18288" y="1016"/>
                  </a:cubicBezTo>
                  <a:lnTo>
                    <a:pt x="18288" y="0"/>
                  </a:lnTo>
                  <a:close/>
                </a:path>
              </a:pathLst>
            </a:custGeom>
            <a:blipFill>
              <a:blip r:embed="rId63"/>
              <a:stretch>
                <a:fillRect l="-3857" t="-3019" r="-2735" b="-2469"/>
              </a:stretch>
            </a:blipFill>
          </p:spPr>
        </p:sp>
      </p:grpSp>
      <p:sp>
        <p:nvSpPr>
          <p:cNvPr name="Freeform 64" id="64"/>
          <p:cNvSpPr/>
          <p:nvPr/>
        </p:nvSpPr>
        <p:spPr>
          <a:xfrm flipH="false" flipV="false" rot="0">
            <a:off x="3208353" y="9161240"/>
            <a:ext cx="173355" cy="108737"/>
          </a:xfrm>
          <a:custGeom>
            <a:avLst/>
            <a:gdLst/>
            <a:ahLst/>
            <a:cxnLst/>
            <a:rect r="r" b="b" t="t" l="l"/>
            <a:pathLst>
              <a:path h="108737" w="173355">
                <a:moveTo>
                  <a:pt x="0" y="0"/>
                </a:moveTo>
                <a:lnTo>
                  <a:pt x="173355" y="0"/>
                </a:lnTo>
                <a:lnTo>
                  <a:pt x="173355" y="108738"/>
                </a:lnTo>
                <a:lnTo>
                  <a:pt x="0" y="108738"/>
                </a:lnTo>
                <a:lnTo>
                  <a:pt x="0" y="0"/>
                </a:lnTo>
                <a:close/>
              </a:path>
            </a:pathLst>
          </a:custGeom>
          <a:blipFill>
            <a:blip r:embed="rId64">
              <a:extLst>
                <a:ext uri="{96DAC541-7B7A-43D3-8B79-37D633B846F1}">
                  <asvg:svgBlip xmlns:asvg="http://schemas.microsoft.com/office/drawing/2016/SVG/main" r:embed="rId65"/>
                </a:ext>
              </a:extLst>
            </a:blip>
            <a:stretch>
              <a:fillRect l="0" t="0" r="0" b="0"/>
            </a:stretch>
          </a:blipFill>
        </p:spPr>
      </p:sp>
      <p:grpSp>
        <p:nvGrpSpPr>
          <p:cNvPr name="Group 65" id="65"/>
          <p:cNvGrpSpPr>
            <a:grpSpLocks noChangeAspect="true"/>
          </p:cNvGrpSpPr>
          <p:nvPr/>
        </p:nvGrpSpPr>
        <p:grpSpPr>
          <a:xfrm rot="0">
            <a:off x="3084547" y="9161374"/>
            <a:ext cx="124282" cy="101146"/>
            <a:chOff x="0" y="0"/>
            <a:chExt cx="165710" cy="134861"/>
          </a:xfrm>
        </p:grpSpPr>
        <p:sp>
          <p:nvSpPr>
            <p:cNvPr name="Freeform 66" id="66"/>
            <p:cNvSpPr/>
            <p:nvPr/>
          </p:nvSpPr>
          <p:spPr>
            <a:xfrm flipH="false" flipV="false" rot="0">
              <a:off x="-1905" y="0"/>
              <a:ext cx="167640" cy="134874"/>
            </a:xfrm>
            <a:custGeom>
              <a:avLst/>
              <a:gdLst/>
              <a:ahLst/>
              <a:cxnLst/>
              <a:rect r="r" b="b" t="t" l="l"/>
              <a:pathLst>
                <a:path h="134874" w="167640">
                  <a:moveTo>
                    <a:pt x="17653" y="0"/>
                  </a:moveTo>
                  <a:cubicBezTo>
                    <a:pt x="10541" y="6096"/>
                    <a:pt x="3429" y="14351"/>
                    <a:pt x="3429" y="20066"/>
                  </a:cubicBezTo>
                  <a:cubicBezTo>
                    <a:pt x="0" y="27813"/>
                    <a:pt x="2667" y="36068"/>
                    <a:pt x="9779" y="42799"/>
                  </a:cubicBezTo>
                  <a:cubicBezTo>
                    <a:pt x="11684" y="44577"/>
                    <a:pt x="17653" y="48768"/>
                    <a:pt x="20193" y="50165"/>
                  </a:cubicBezTo>
                  <a:lnTo>
                    <a:pt x="167005" y="134874"/>
                  </a:lnTo>
                  <a:lnTo>
                    <a:pt x="167640" y="134493"/>
                  </a:lnTo>
                  <a:lnTo>
                    <a:pt x="20701" y="49784"/>
                  </a:lnTo>
                  <a:cubicBezTo>
                    <a:pt x="18288" y="48387"/>
                    <a:pt x="12192" y="44196"/>
                    <a:pt x="10287" y="42418"/>
                  </a:cubicBezTo>
                  <a:cubicBezTo>
                    <a:pt x="3175" y="35687"/>
                    <a:pt x="508" y="27432"/>
                    <a:pt x="4191" y="19812"/>
                  </a:cubicBezTo>
                  <a:cubicBezTo>
                    <a:pt x="4191" y="14605"/>
                    <a:pt x="10795" y="6985"/>
                    <a:pt x="17653" y="1016"/>
                  </a:cubicBezTo>
                  <a:lnTo>
                    <a:pt x="17653" y="0"/>
                  </a:lnTo>
                  <a:close/>
                </a:path>
              </a:pathLst>
            </a:custGeom>
            <a:blipFill>
              <a:blip r:embed="rId66"/>
              <a:stretch>
                <a:fillRect l="-4300" t="-3804" r="-2337" b="-2777"/>
              </a:stretch>
            </a:blipFill>
          </p:spPr>
        </p:sp>
      </p:grpSp>
      <p:sp>
        <p:nvSpPr>
          <p:cNvPr name="Freeform 67" id="67"/>
          <p:cNvSpPr/>
          <p:nvPr/>
        </p:nvSpPr>
        <p:spPr>
          <a:xfrm flipH="false" flipV="false" rot="0">
            <a:off x="3208839" y="9161993"/>
            <a:ext cx="172431" cy="107499"/>
          </a:xfrm>
          <a:custGeom>
            <a:avLst/>
            <a:gdLst/>
            <a:ahLst/>
            <a:cxnLst/>
            <a:rect r="r" b="b" t="t" l="l"/>
            <a:pathLst>
              <a:path h="107499" w="172431">
                <a:moveTo>
                  <a:pt x="0" y="0"/>
                </a:moveTo>
                <a:lnTo>
                  <a:pt x="172431" y="0"/>
                </a:lnTo>
                <a:lnTo>
                  <a:pt x="172431" y="107499"/>
                </a:lnTo>
                <a:lnTo>
                  <a:pt x="0" y="107499"/>
                </a:lnTo>
                <a:lnTo>
                  <a:pt x="0" y="0"/>
                </a:lnTo>
                <a:close/>
              </a:path>
            </a:pathLst>
          </a:custGeom>
          <a:blipFill>
            <a:blip r:embed="rId67">
              <a:extLst>
                <a:ext uri="{96DAC541-7B7A-43D3-8B79-37D633B846F1}">
                  <asvg:svgBlip xmlns:asvg="http://schemas.microsoft.com/office/drawing/2016/SVG/main" r:embed="rId68"/>
                </a:ext>
              </a:extLst>
            </a:blip>
            <a:stretch>
              <a:fillRect l="0" t="0" r="0" b="0"/>
            </a:stretch>
          </a:blipFill>
        </p:spPr>
      </p:sp>
      <p:grpSp>
        <p:nvGrpSpPr>
          <p:cNvPr name="Group 68" id="68"/>
          <p:cNvGrpSpPr>
            <a:grpSpLocks noChangeAspect="true"/>
          </p:cNvGrpSpPr>
          <p:nvPr/>
        </p:nvGrpSpPr>
        <p:grpSpPr>
          <a:xfrm rot="0">
            <a:off x="3085043" y="9162126"/>
            <a:ext cx="124263" cy="100117"/>
            <a:chOff x="0" y="0"/>
            <a:chExt cx="165684" cy="133490"/>
          </a:xfrm>
        </p:grpSpPr>
        <p:sp>
          <p:nvSpPr>
            <p:cNvPr name="Freeform 69" id="69"/>
            <p:cNvSpPr/>
            <p:nvPr/>
          </p:nvSpPr>
          <p:spPr>
            <a:xfrm flipH="false" flipV="false" rot="0">
              <a:off x="-2032" y="0"/>
              <a:ext cx="167767" cy="133477"/>
            </a:xfrm>
            <a:custGeom>
              <a:avLst/>
              <a:gdLst/>
              <a:ahLst/>
              <a:cxnLst/>
              <a:rect r="r" b="b" t="t" l="l"/>
              <a:pathLst>
                <a:path h="133477" w="167767">
                  <a:moveTo>
                    <a:pt x="17145" y="0"/>
                  </a:moveTo>
                  <a:cubicBezTo>
                    <a:pt x="10287" y="5969"/>
                    <a:pt x="3683" y="13589"/>
                    <a:pt x="3683" y="18796"/>
                  </a:cubicBezTo>
                  <a:cubicBezTo>
                    <a:pt x="0" y="26416"/>
                    <a:pt x="2667" y="34671"/>
                    <a:pt x="9779" y="41402"/>
                  </a:cubicBezTo>
                  <a:cubicBezTo>
                    <a:pt x="11684" y="43180"/>
                    <a:pt x="17780" y="47371"/>
                    <a:pt x="20193" y="48768"/>
                  </a:cubicBezTo>
                  <a:lnTo>
                    <a:pt x="167132" y="133477"/>
                  </a:lnTo>
                  <a:lnTo>
                    <a:pt x="167767" y="133096"/>
                  </a:lnTo>
                  <a:lnTo>
                    <a:pt x="20701" y="48387"/>
                  </a:lnTo>
                  <a:cubicBezTo>
                    <a:pt x="18415" y="47117"/>
                    <a:pt x="12065" y="42799"/>
                    <a:pt x="10287" y="41148"/>
                  </a:cubicBezTo>
                  <a:cubicBezTo>
                    <a:pt x="3175" y="34417"/>
                    <a:pt x="635" y="26162"/>
                    <a:pt x="4445" y="18542"/>
                  </a:cubicBezTo>
                  <a:cubicBezTo>
                    <a:pt x="4445" y="13843"/>
                    <a:pt x="10541" y="6731"/>
                    <a:pt x="17018" y="889"/>
                  </a:cubicBezTo>
                  <a:lnTo>
                    <a:pt x="17018" y="0"/>
                  </a:lnTo>
                  <a:close/>
                </a:path>
              </a:pathLst>
            </a:custGeom>
            <a:blipFill>
              <a:blip r:embed="rId69"/>
              <a:stretch>
                <a:fillRect l="-4666" t="-2454" r="-1946" b="-3092"/>
              </a:stretch>
            </a:blipFill>
          </p:spPr>
        </p:sp>
      </p:grpSp>
      <p:sp>
        <p:nvSpPr>
          <p:cNvPr name="Freeform 70" id="70"/>
          <p:cNvSpPr/>
          <p:nvPr/>
        </p:nvSpPr>
        <p:spPr>
          <a:xfrm flipH="false" flipV="false" rot="0">
            <a:off x="3209306" y="9162745"/>
            <a:ext cx="171507" cy="106270"/>
          </a:xfrm>
          <a:custGeom>
            <a:avLst/>
            <a:gdLst/>
            <a:ahLst/>
            <a:cxnLst/>
            <a:rect r="r" b="b" t="t" l="l"/>
            <a:pathLst>
              <a:path h="106270" w="171507">
                <a:moveTo>
                  <a:pt x="0" y="0"/>
                </a:moveTo>
                <a:lnTo>
                  <a:pt x="171507" y="0"/>
                </a:lnTo>
                <a:lnTo>
                  <a:pt x="171507" y="106271"/>
                </a:lnTo>
                <a:lnTo>
                  <a:pt x="0" y="106271"/>
                </a:lnTo>
                <a:lnTo>
                  <a:pt x="0" y="0"/>
                </a:lnTo>
                <a:close/>
              </a:path>
            </a:pathLst>
          </a:custGeom>
          <a:blipFill>
            <a:blip r:embed="rId70">
              <a:extLst>
                <a:ext uri="{96DAC541-7B7A-43D3-8B79-37D633B846F1}">
                  <asvg:svgBlip xmlns:asvg="http://schemas.microsoft.com/office/drawing/2016/SVG/main" r:embed="rId71"/>
                </a:ext>
              </a:extLst>
            </a:blip>
            <a:stretch>
              <a:fillRect l="0" t="0" r="0" b="0"/>
            </a:stretch>
          </a:blipFill>
        </p:spPr>
      </p:sp>
      <p:grpSp>
        <p:nvGrpSpPr>
          <p:cNvPr name="Group 71" id="71"/>
          <p:cNvGrpSpPr>
            <a:grpSpLocks noChangeAspect="true"/>
          </p:cNvGrpSpPr>
          <p:nvPr/>
        </p:nvGrpSpPr>
        <p:grpSpPr>
          <a:xfrm rot="0">
            <a:off x="3085538" y="9162879"/>
            <a:ext cx="124263" cy="99079"/>
            <a:chOff x="0" y="0"/>
            <a:chExt cx="165684" cy="132105"/>
          </a:xfrm>
        </p:grpSpPr>
        <p:sp>
          <p:nvSpPr>
            <p:cNvPr name="Freeform 72" id="72"/>
            <p:cNvSpPr/>
            <p:nvPr/>
          </p:nvSpPr>
          <p:spPr>
            <a:xfrm flipH="false" flipV="false" rot="0">
              <a:off x="-2032" y="0"/>
              <a:ext cx="167640" cy="132080"/>
            </a:xfrm>
            <a:custGeom>
              <a:avLst/>
              <a:gdLst/>
              <a:ahLst/>
              <a:cxnLst/>
              <a:rect r="r" b="b" t="t" l="l"/>
              <a:pathLst>
                <a:path h="132080" w="167640">
                  <a:moveTo>
                    <a:pt x="16510" y="0"/>
                  </a:moveTo>
                  <a:cubicBezTo>
                    <a:pt x="10033" y="5715"/>
                    <a:pt x="3810" y="12827"/>
                    <a:pt x="3810" y="17653"/>
                  </a:cubicBezTo>
                  <a:cubicBezTo>
                    <a:pt x="0" y="25146"/>
                    <a:pt x="2540" y="33401"/>
                    <a:pt x="9652" y="40132"/>
                  </a:cubicBezTo>
                  <a:cubicBezTo>
                    <a:pt x="11430" y="41783"/>
                    <a:pt x="17780" y="46101"/>
                    <a:pt x="20066" y="47371"/>
                  </a:cubicBezTo>
                  <a:lnTo>
                    <a:pt x="167005" y="132080"/>
                  </a:lnTo>
                  <a:lnTo>
                    <a:pt x="167640" y="131699"/>
                  </a:lnTo>
                  <a:lnTo>
                    <a:pt x="20701" y="46990"/>
                  </a:lnTo>
                  <a:cubicBezTo>
                    <a:pt x="18542" y="45720"/>
                    <a:pt x="12065" y="41402"/>
                    <a:pt x="10287" y="39751"/>
                  </a:cubicBezTo>
                  <a:cubicBezTo>
                    <a:pt x="3048" y="33020"/>
                    <a:pt x="508" y="24765"/>
                    <a:pt x="4699" y="17399"/>
                  </a:cubicBezTo>
                  <a:cubicBezTo>
                    <a:pt x="4699" y="13081"/>
                    <a:pt x="10287" y="6604"/>
                    <a:pt x="16510" y="1016"/>
                  </a:cubicBezTo>
                  <a:lnTo>
                    <a:pt x="16510" y="0"/>
                  </a:lnTo>
                  <a:close/>
                </a:path>
              </a:pathLst>
            </a:custGeom>
            <a:blipFill>
              <a:blip r:embed="rId72"/>
              <a:stretch>
                <a:fillRect l="-3343" t="-3240" r="-3359" b="-3423"/>
              </a:stretch>
            </a:blipFill>
          </p:spPr>
        </p:sp>
      </p:grpSp>
      <p:sp>
        <p:nvSpPr>
          <p:cNvPr name="Freeform 73" id="73"/>
          <p:cNvSpPr/>
          <p:nvPr/>
        </p:nvSpPr>
        <p:spPr>
          <a:xfrm flipH="false" flipV="false" rot="0">
            <a:off x="3209792" y="9163498"/>
            <a:ext cx="170593" cy="105032"/>
          </a:xfrm>
          <a:custGeom>
            <a:avLst/>
            <a:gdLst/>
            <a:ahLst/>
            <a:cxnLst/>
            <a:rect r="r" b="b" t="t" l="l"/>
            <a:pathLst>
              <a:path h="105032" w="170593">
                <a:moveTo>
                  <a:pt x="0" y="0"/>
                </a:moveTo>
                <a:lnTo>
                  <a:pt x="170592" y="0"/>
                </a:lnTo>
                <a:lnTo>
                  <a:pt x="170592" y="105032"/>
                </a:lnTo>
                <a:lnTo>
                  <a:pt x="0" y="105032"/>
                </a:lnTo>
                <a:lnTo>
                  <a:pt x="0" y="0"/>
                </a:lnTo>
                <a:close/>
              </a:path>
            </a:pathLst>
          </a:custGeom>
          <a:blipFill>
            <a:blip r:embed="rId73">
              <a:extLst>
                <a:ext uri="{96DAC541-7B7A-43D3-8B79-37D633B846F1}">
                  <asvg:svgBlip xmlns:asvg="http://schemas.microsoft.com/office/drawing/2016/SVG/main" r:embed="rId74"/>
                </a:ext>
              </a:extLst>
            </a:blip>
            <a:stretch>
              <a:fillRect l="0" t="0" r="0" b="0"/>
            </a:stretch>
          </a:blipFill>
        </p:spPr>
      </p:sp>
      <p:grpSp>
        <p:nvGrpSpPr>
          <p:cNvPr name="Group 74" id="74"/>
          <p:cNvGrpSpPr>
            <a:grpSpLocks noChangeAspect="true"/>
          </p:cNvGrpSpPr>
          <p:nvPr/>
        </p:nvGrpSpPr>
        <p:grpSpPr>
          <a:xfrm rot="0">
            <a:off x="3086014" y="9163631"/>
            <a:ext cx="124263" cy="98041"/>
            <a:chOff x="0" y="0"/>
            <a:chExt cx="165684" cy="130721"/>
          </a:xfrm>
        </p:grpSpPr>
        <p:sp>
          <p:nvSpPr>
            <p:cNvPr name="Freeform 75" id="75"/>
            <p:cNvSpPr/>
            <p:nvPr/>
          </p:nvSpPr>
          <p:spPr>
            <a:xfrm flipH="false" flipV="false" rot="0">
              <a:off x="-2159" y="0"/>
              <a:ext cx="167894" cy="130683"/>
            </a:xfrm>
            <a:custGeom>
              <a:avLst/>
              <a:gdLst/>
              <a:ahLst/>
              <a:cxnLst/>
              <a:rect r="r" b="b" t="t" l="l"/>
              <a:pathLst>
                <a:path h="130683" w="167894">
                  <a:moveTo>
                    <a:pt x="15875" y="0"/>
                  </a:moveTo>
                  <a:cubicBezTo>
                    <a:pt x="9779" y="5588"/>
                    <a:pt x="4191" y="12065"/>
                    <a:pt x="4191" y="16383"/>
                  </a:cubicBezTo>
                  <a:cubicBezTo>
                    <a:pt x="0" y="23749"/>
                    <a:pt x="2540" y="32004"/>
                    <a:pt x="9779" y="38735"/>
                  </a:cubicBezTo>
                  <a:cubicBezTo>
                    <a:pt x="11557" y="40386"/>
                    <a:pt x="17907" y="44704"/>
                    <a:pt x="20193" y="45974"/>
                  </a:cubicBezTo>
                  <a:lnTo>
                    <a:pt x="167259" y="130683"/>
                  </a:lnTo>
                  <a:lnTo>
                    <a:pt x="167894" y="130302"/>
                  </a:lnTo>
                  <a:lnTo>
                    <a:pt x="20701" y="45593"/>
                  </a:lnTo>
                  <a:cubicBezTo>
                    <a:pt x="18542" y="44323"/>
                    <a:pt x="11938" y="40005"/>
                    <a:pt x="10287" y="38354"/>
                  </a:cubicBezTo>
                  <a:cubicBezTo>
                    <a:pt x="3048" y="31623"/>
                    <a:pt x="635" y="23495"/>
                    <a:pt x="4953" y="16129"/>
                  </a:cubicBezTo>
                  <a:cubicBezTo>
                    <a:pt x="4953" y="12192"/>
                    <a:pt x="10160" y="6223"/>
                    <a:pt x="15875" y="1016"/>
                  </a:cubicBezTo>
                  <a:lnTo>
                    <a:pt x="15875" y="0"/>
                  </a:lnTo>
                  <a:close/>
                </a:path>
              </a:pathLst>
            </a:custGeom>
            <a:blipFill>
              <a:blip r:embed="rId75"/>
              <a:stretch>
                <a:fillRect l="-3729" t="-4042" r="-2889" b="-3760"/>
              </a:stretch>
            </a:blipFill>
          </p:spPr>
        </p:sp>
      </p:grpSp>
      <p:sp>
        <p:nvSpPr>
          <p:cNvPr name="Freeform 76" id="76"/>
          <p:cNvSpPr/>
          <p:nvPr/>
        </p:nvSpPr>
        <p:spPr>
          <a:xfrm flipH="false" flipV="false" rot="0">
            <a:off x="3210277" y="9164241"/>
            <a:ext cx="169669" cy="103803"/>
          </a:xfrm>
          <a:custGeom>
            <a:avLst/>
            <a:gdLst/>
            <a:ahLst/>
            <a:cxnLst/>
            <a:rect r="r" b="b" t="t" l="l"/>
            <a:pathLst>
              <a:path h="103803" w="169669">
                <a:moveTo>
                  <a:pt x="0" y="0"/>
                </a:moveTo>
                <a:lnTo>
                  <a:pt x="169669" y="0"/>
                </a:lnTo>
                <a:lnTo>
                  <a:pt x="169669" y="103803"/>
                </a:lnTo>
                <a:lnTo>
                  <a:pt x="0" y="103803"/>
                </a:lnTo>
                <a:lnTo>
                  <a:pt x="0" y="0"/>
                </a:lnTo>
                <a:close/>
              </a:path>
            </a:pathLst>
          </a:custGeom>
          <a:blipFill>
            <a:blip r:embed="rId76">
              <a:extLst>
                <a:ext uri="{96DAC541-7B7A-43D3-8B79-37D633B846F1}">
                  <asvg:svgBlip xmlns:asvg="http://schemas.microsoft.com/office/drawing/2016/SVG/main" r:embed="rId77"/>
                </a:ext>
              </a:extLst>
            </a:blip>
            <a:stretch>
              <a:fillRect l="0" t="0" r="0" b="0"/>
            </a:stretch>
          </a:blipFill>
        </p:spPr>
      </p:sp>
      <p:grpSp>
        <p:nvGrpSpPr>
          <p:cNvPr name="Group 77" id="77"/>
          <p:cNvGrpSpPr>
            <a:grpSpLocks noChangeAspect="true"/>
          </p:cNvGrpSpPr>
          <p:nvPr/>
        </p:nvGrpSpPr>
        <p:grpSpPr>
          <a:xfrm rot="0">
            <a:off x="3086500" y="9164393"/>
            <a:ext cx="124254" cy="97003"/>
            <a:chOff x="0" y="0"/>
            <a:chExt cx="165672" cy="129337"/>
          </a:xfrm>
        </p:grpSpPr>
        <p:sp>
          <p:nvSpPr>
            <p:cNvPr name="Freeform 78" id="78"/>
            <p:cNvSpPr/>
            <p:nvPr/>
          </p:nvSpPr>
          <p:spPr>
            <a:xfrm flipH="false" flipV="false" rot="0">
              <a:off x="-2159" y="0"/>
              <a:ext cx="167894" cy="129286"/>
            </a:xfrm>
            <a:custGeom>
              <a:avLst/>
              <a:gdLst/>
              <a:ahLst/>
              <a:cxnLst/>
              <a:rect r="r" b="b" t="t" l="l"/>
              <a:pathLst>
                <a:path h="129286" w="167894">
                  <a:moveTo>
                    <a:pt x="15240" y="0"/>
                  </a:moveTo>
                  <a:cubicBezTo>
                    <a:pt x="9525" y="5334"/>
                    <a:pt x="4318" y="11303"/>
                    <a:pt x="4318" y="15113"/>
                  </a:cubicBezTo>
                  <a:cubicBezTo>
                    <a:pt x="0" y="22479"/>
                    <a:pt x="2413" y="30607"/>
                    <a:pt x="9652" y="37338"/>
                  </a:cubicBezTo>
                  <a:cubicBezTo>
                    <a:pt x="11303" y="38862"/>
                    <a:pt x="17907" y="43307"/>
                    <a:pt x="20066" y="44577"/>
                  </a:cubicBezTo>
                  <a:lnTo>
                    <a:pt x="167259" y="129286"/>
                  </a:lnTo>
                  <a:lnTo>
                    <a:pt x="167894" y="128905"/>
                  </a:lnTo>
                  <a:lnTo>
                    <a:pt x="20701" y="44196"/>
                  </a:lnTo>
                  <a:cubicBezTo>
                    <a:pt x="18669" y="42926"/>
                    <a:pt x="11811" y="38481"/>
                    <a:pt x="10287" y="37084"/>
                  </a:cubicBezTo>
                  <a:cubicBezTo>
                    <a:pt x="2921" y="30226"/>
                    <a:pt x="508" y="22098"/>
                    <a:pt x="5080" y="14859"/>
                  </a:cubicBezTo>
                  <a:cubicBezTo>
                    <a:pt x="5080" y="11430"/>
                    <a:pt x="9779" y="5969"/>
                    <a:pt x="15240" y="1016"/>
                  </a:cubicBezTo>
                  <a:lnTo>
                    <a:pt x="15240" y="0"/>
                  </a:lnTo>
                  <a:close/>
                </a:path>
              </a:pathLst>
            </a:custGeom>
            <a:blipFill>
              <a:blip r:embed="rId78"/>
              <a:stretch>
                <a:fillRect l="-4116" t="-2652" r="-2505" b="-4106"/>
              </a:stretch>
            </a:blipFill>
          </p:spPr>
        </p:sp>
      </p:grpSp>
      <p:sp>
        <p:nvSpPr>
          <p:cNvPr name="Freeform 79" id="79"/>
          <p:cNvSpPr/>
          <p:nvPr/>
        </p:nvSpPr>
        <p:spPr>
          <a:xfrm flipH="false" flipV="false" rot="0">
            <a:off x="3210754" y="9164974"/>
            <a:ext cx="168745" cy="102584"/>
          </a:xfrm>
          <a:custGeom>
            <a:avLst/>
            <a:gdLst/>
            <a:ahLst/>
            <a:cxnLst/>
            <a:rect r="r" b="b" t="t" l="l"/>
            <a:pathLst>
              <a:path h="102584" w="168745">
                <a:moveTo>
                  <a:pt x="0" y="0"/>
                </a:moveTo>
                <a:lnTo>
                  <a:pt x="168745" y="0"/>
                </a:lnTo>
                <a:lnTo>
                  <a:pt x="168745" y="102584"/>
                </a:lnTo>
                <a:lnTo>
                  <a:pt x="0" y="102584"/>
                </a:lnTo>
                <a:lnTo>
                  <a:pt x="0" y="0"/>
                </a:lnTo>
                <a:close/>
              </a:path>
            </a:pathLst>
          </a:custGeom>
          <a:blipFill>
            <a:blip r:embed="rId79">
              <a:extLst>
                <a:ext uri="{96DAC541-7B7A-43D3-8B79-37D633B846F1}">
                  <asvg:svgBlip xmlns:asvg="http://schemas.microsoft.com/office/drawing/2016/SVG/main" r:embed="rId80"/>
                </a:ext>
              </a:extLst>
            </a:blip>
            <a:stretch>
              <a:fillRect l="0" t="0" r="0" b="0"/>
            </a:stretch>
          </a:blipFill>
        </p:spPr>
      </p:sp>
      <p:grpSp>
        <p:nvGrpSpPr>
          <p:cNvPr name="Group 80" id="80"/>
          <p:cNvGrpSpPr>
            <a:grpSpLocks noChangeAspect="true"/>
          </p:cNvGrpSpPr>
          <p:nvPr/>
        </p:nvGrpSpPr>
        <p:grpSpPr>
          <a:xfrm rot="0">
            <a:off x="3086976" y="9165107"/>
            <a:ext cx="124263" cy="96012"/>
            <a:chOff x="0" y="0"/>
            <a:chExt cx="165684" cy="128016"/>
          </a:xfrm>
        </p:grpSpPr>
        <p:sp>
          <p:nvSpPr>
            <p:cNvPr name="Freeform 81" id="81"/>
            <p:cNvSpPr/>
            <p:nvPr/>
          </p:nvSpPr>
          <p:spPr>
            <a:xfrm flipH="false" flipV="false" rot="0">
              <a:off x="-2286" y="0"/>
              <a:ext cx="167894" cy="128016"/>
            </a:xfrm>
            <a:custGeom>
              <a:avLst/>
              <a:gdLst/>
              <a:ahLst/>
              <a:cxnLst/>
              <a:rect r="r" b="b" t="t" l="l"/>
              <a:pathLst>
                <a:path h="128016" w="167894">
                  <a:moveTo>
                    <a:pt x="14732" y="0"/>
                  </a:moveTo>
                  <a:cubicBezTo>
                    <a:pt x="9271" y="4953"/>
                    <a:pt x="4572" y="10414"/>
                    <a:pt x="4572" y="13843"/>
                  </a:cubicBezTo>
                  <a:cubicBezTo>
                    <a:pt x="0" y="21082"/>
                    <a:pt x="2413" y="29210"/>
                    <a:pt x="9652" y="36068"/>
                  </a:cubicBezTo>
                  <a:cubicBezTo>
                    <a:pt x="11303" y="37592"/>
                    <a:pt x="18034" y="42037"/>
                    <a:pt x="20066" y="43180"/>
                  </a:cubicBezTo>
                  <a:lnTo>
                    <a:pt x="167259" y="128016"/>
                  </a:lnTo>
                  <a:lnTo>
                    <a:pt x="167894" y="127635"/>
                  </a:lnTo>
                  <a:lnTo>
                    <a:pt x="20701" y="42799"/>
                  </a:lnTo>
                  <a:cubicBezTo>
                    <a:pt x="18796" y="41656"/>
                    <a:pt x="11811" y="37084"/>
                    <a:pt x="10287" y="35687"/>
                  </a:cubicBezTo>
                  <a:cubicBezTo>
                    <a:pt x="2921" y="28956"/>
                    <a:pt x="635" y="20828"/>
                    <a:pt x="5461" y="13716"/>
                  </a:cubicBezTo>
                  <a:cubicBezTo>
                    <a:pt x="5461" y="10541"/>
                    <a:pt x="9652" y="5715"/>
                    <a:pt x="14732" y="1016"/>
                  </a:cubicBezTo>
                  <a:lnTo>
                    <a:pt x="14732" y="0"/>
                  </a:lnTo>
                  <a:close/>
                </a:path>
              </a:pathLst>
            </a:custGeom>
            <a:blipFill>
              <a:blip r:embed="rId81"/>
              <a:stretch>
                <a:fillRect l="-4468" t="-3432" r="-2200" b="-4384"/>
              </a:stretch>
            </a:blipFill>
          </p:spPr>
        </p:sp>
      </p:grpSp>
      <p:sp>
        <p:nvSpPr>
          <p:cNvPr name="Freeform 82" id="82"/>
          <p:cNvSpPr/>
          <p:nvPr/>
        </p:nvSpPr>
        <p:spPr>
          <a:xfrm flipH="false" flipV="false" rot="0">
            <a:off x="3211239" y="9165698"/>
            <a:ext cx="167821" cy="101375"/>
          </a:xfrm>
          <a:custGeom>
            <a:avLst/>
            <a:gdLst/>
            <a:ahLst/>
            <a:cxnLst/>
            <a:rect r="r" b="b" t="t" l="l"/>
            <a:pathLst>
              <a:path h="101375" w="167821">
                <a:moveTo>
                  <a:pt x="0" y="0"/>
                </a:moveTo>
                <a:lnTo>
                  <a:pt x="167821" y="0"/>
                </a:lnTo>
                <a:lnTo>
                  <a:pt x="167821" y="101375"/>
                </a:lnTo>
                <a:lnTo>
                  <a:pt x="0" y="101375"/>
                </a:lnTo>
                <a:lnTo>
                  <a:pt x="0" y="0"/>
                </a:lnTo>
                <a:close/>
              </a:path>
            </a:pathLst>
          </a:custGeom>
          <a:blipFill>
            <a:blip r:embed="rId82">
              <a:extLst>
                <a:ext uri="{96DAC541-7B7A-43D3-8B79-37D633B846F1}">
                  <asvg:svgBlip xmlns:asvg="http://schemas.microsoft.com/office/drawing/2016/SVG/main" r:embed="rId83"/>
                </a:ext>
              </a:extLst>
            </a:blip>
            <a:stretch>
              <a:fillRect l="0" t="0" r="0" b="0"/>
            </a:stretch>
          </a:blipFill>
        </p:spPr>
      </p:sp>
      <p:grpSp>
        <p:nvGrpSpPr>
          <p:cNvPr name="Group 83" id="83"/>
          <p:cNvGrpSpPr>
            <a:grpSpLocks noChangeAspect="true"/>
          </p:cNvGrpSpPr>
          <p:nvPr/>
        </p:nvGrpSpPr>
        <p:grpSpPr>
          <a:xfrm rot="0">
            <a:off x="3087453" y="9165831"/>
            <a:ext cx="124273" cy="95002"/>
            <a:chOff x="0" y="0"/>
            <a:chExt cx="165697" cy="126670"/>
          </a:xfrm>
        </p:grpSpPr>
        <p:sp>
          <p:nvSpPr>
            <p:cNvPr name="Freeform 84" id="84"/>
            <p:cNvSpPr/>
            <p:nvPr/>
          </p:nvSpPr>
          <p:spPr>
            <a:xfrm flipH="false" flipV="false" rot="0">
              <a:off x="-2286" y="0"/>
              <a:ext cx="168021" cy="126619"/>
            </a:xfrm>
            <a:custGeom>
              <a:avLst/>
              <a:gdLst/>
              <a:ahLst/>
              <a:cxnLst/>
              <a:rect r="r" b="b" t="t" l="l"/>
              <a:pathLst>
                <a:path h="126619" w="168021">
                  <a:moveTo>
                    <a:pt x="14097" y="0"/>
                  </a:moveTo>
                  <a:cubicBezTo>
                    <a:pt x="9017" y="4699"/>
                    <a:pt x="4826" y="9652"/>
                    <a:pt x="4826" y="12700"/>
                  </a:cubicBezTo>
                  <a:cubicBezTo>
                    <a:pt x="0" y="19812"/>
                    <a:pt x="2286" y="27940"/>
                    <a:pt x="9652" y="34798"/>
                  </a:cubicBezTo>
                  <a:cubicBezTo>
                    <a:pt x="11176" y="36195"/>
                    <a:pt x="18161" y="40767"/>
                    <a:pt x="20066" y="41910"/>
                  </a:cubicBezTo>
                  <a:lnTo>
                    <a:pt x="167386" y="126619"/>
                  </a:lnTo>
                  <a:lnTo>
                    <a:pt x="168021" y="126238"/>
                  </a:lnTo>
                  <a:lnTo>
                    <a:pt x="20701" y="41402"/>
                  </a:lnTo>
                  <a:cubicBezTo>
                    <a:pt x="18796" y="40386"/>
                    <a:pt x="11684" y="35687"/>
                    <a:pt x="10287" y="34417"/>
                  </a:cubicBezTo>
                  <a:cubicBezTo>
                    <a:pt x="2794" y="27686"/>
                    <a:pt x="635" y="19558"/>
                    <a:pt x="5588" y="12446"/>
                  </a:cubicBezTo>
                  <a:cubicBezTo>
                    <a:pt x="5588" y="9779"/>
                    <a:pt x="9398" y="5334"/>
                    <a:pt x="14097" y="889"/>
                  </a:cubicBezTo>
                  <a:lnTo>
                    <a:pt x="14097" y="0"/>
                  </a:lnTo>
                  <a:close/>
                </a:path>
              </a:pathLst>
            </a:custGeom>
            <a:blipFill>
              <a:blip r:embed="rId84"/>
              <a:stretch>
                <a:fillRect l="-3148" t="-4222" r="-3463" b="-2527"/>
              </a:stretch>
            </a:blipFill>
          </p:spPr>
        </p:sp>
      </p:grpSp>
      <p:sp>
        <p:nvSpPr>
          <p:cNvPr name="Freeform 85" id="85"/>
          <p:cNvSpPr/>
          <p:nvPr/>
        </p:nvSpPr>
        <p:spPr>
          <a:xfrm flipH="false" flipV="false" rot="0">
            <a:off x="3211725" y="9166422"/>
            <a:ext cx="166897" cy="100184"/>
          </a:xfrm>
          <a:custGeom>
            <a:avLst/>
            <a:gdLst/>
            <a:ahLst/>
            <a:cxnLst/>
            <a:rect r="r" b="b" t="t" l="l"/>
            <a:pathLst>
              <a:path h="100184" w="166897">
                <a:moveTo>
                  <a:pt x="0" y="0"/>
                </a:moveTo>
                <a:lnTo>
                  <a:pt x="166897" y="0"/>
                </a:lnTo>
                <a:lnTo>
                  <a:pt x="166897" y="100184"/>
                </a:lnTo>
                <a:lnTo>
                  <a:pt x="0" y="100184"/>
                </a:lnTo>
                <a:lnTo>
                  <a:pt x="0" y="0"/>
                </a:lnTo>
                <a:close/>
              </a:path>
            </a:pathLst>
          </a:custGeom>
          <a:blipFill>
            <a:blip r:embed="rId85">
              <a:extLst>
                <a:ext uri="{96DAC541-7B7A-43D3-8B79-37D633B846F1}">
                  <asvg:svgBlip xmlns:asvg="http://schemas.microsoft.com/office/drawing/2016/SVG/main" r:embed="rId86"/>
                </a:ext>
              </a:extLst>
            </a:blip>
            <a:stretch>
              <a:fillRect l="0" t="0" r="0" b="0"/>
            </a:stretch>
          </a:blipFill>
        </p:spPr>
      </p:sp>
      <p:grpSp>
        <p:nvGrpSpPr>
          <p:cNvPr name="Group 86" id="86"/>
          <p:cNvGrpSpPr>
            <a:grpSpLocks noChangeAspect="true"/>
          </p:cNvGrpSpPr>
          <p:nvPr/>
        </p:nvGrpSpPr>
        <p:grpSpPr>
          <a:xfrm rot="0">
            <a:off x="3087919" y="9166536"/>
            <a:ext cx="124292" cy="94021"/>
            <a:chOff x="0" y="0"/>
            <a:chExt cx="165722" cy="125362"/>
          </a:xfrm>
        </p:grpSpPr>
        <p:sp>
          <p:nvSpPr>
            <p:cNvPr name="Freeform 87" id="87"/>
            <p:cNvSpPr/>
            <p:nvPr/>
          </p:nvSpPr>
          <p:spPr>
            <a:xfrm flipH="false" flipV="false" rot="0">
              <a:off x="-2413" y="0"/>
              <a:ext cx="168148" cy="125349"/>
            </a:xfrm>
            <a:custGeom>
              <a:avLst/>
              <a:gdLst/>
              <a:ahLst/>
              <a:cxnLst/>
              <a:rect r="r" b="b" t="t" l="l"/>
              <a:pathLst>
                <a:path h="125349" w="168148">
                  <a:moveTo>
                    <a:pt x="13589" y="0"/>
                  </a:moveTo>
                  <a:cubicBezTo>
                    <a:pt x="8890" y="4318"/>
                    <a:pt x="5080" y="8763"/>
                    <a:pt x="5080" y="11557"/>
                  </a:cubicBezTo>
                  <a:cubicBezTo>
                    <a:pt x="0" y="18669"/>
                    <a:pt x="2286" y="26797"/>
                    <a:pt x="9779" y="33528"/>
                  </a:cubicBezTo>
                  <a:cubicBezTo>
                    <a:pt x="11176" y="34798"/>
                    <a:pt x="18415" y="39497"/>
                    <a:pt x="20193" y="40513"/>
                  </a:cubicBezTo>
                  <a:lnTo>
                    <a:pt x="167513" y="125349"/>
                  </a:lnTo>
                  <a:lnTo>
                    <a:pt x="168148" y="124968"/>
                  </a:lnTo>
                  <a:lnTo>
                    <a:pt x="20701" y="40005"/>
                  </a:lnTo>
                  <a:cubicBezTo>
                    <a:pt x="19050" y="39116"/>
                    <a:pt x="11684" y="34290"/>
                    <a:pt x="10287" y="33020"/>
                  </a:cubicBezTo>
                  <a:cubicBezTo>
                    <a:pt x="2794" y="26416"/>
                    <a:pt x="762" y="18288"/>
                    <a:pt x="5969" y="11303"/>
                  </a:cubicBezTo>
                  <a:cubicBezTo>
                    <a:pt x="5969" y="8890"/>
                    <a:pt x="9271" y="4953"/>
                    <a:pt x="13589" y="889"/>
                  </a:cubicBezTo>
                  <a:lnTo>
                    <a:pt x="13589" y="0"/>
                  </a:lnTo>
                  <a:close/>
                </a:path>
              </a:pathLst>
            </a:custGeom>
            <a:blipFill>
              <a:blip r:embed="rId87"/>
              <a:stretch>
                <a:fillRect l="-3489" t="-2735" r="-3087" b="-2816"/>
              </a:stretch>
            </a:blipFill>
          </p:spPr>
        </p:sp>
      </p:grpSp>
      <p:sp>
        <p:nvSpPr>
          <p:cNvPr name="Freeform 88" id="88"/>
          <p:cNvSpPr/>
          <p:nvPr/>
        </p:nvSpPr>
        <p:spPr>
          <a:xfrm flipH="false" flipV="false" rot="0">
            <a:off x="3212211" y="9167108"/>
            <a:ext cx="165954" cy="99012"/>
          </a:xfrm>
          <a:custGeom>
            <a:avLst/>
            <a:gdLst/>
            <a:ahLst/>
            <a:cxnLst/>
            <a:rect r="r" b="b" t="t" l="l"/>
            <a:pathLst>
              <a:path h="99012" w="165954">
                <a:moveTo>
                  <a:pt x="0" y="0"/>
                </a:moveTo>
                <a:lnTo>
                  <a:pt x="165954" y="0"/>
                </a:lnTo>
                <a:lnTo>
                  <a:pt x="165954" y="99012"/>
                </a:lnTo>
                <a:lnTo>
                  <a:pt x="0" y="99012"/>
                </a:lnTo>
                <a:lnTo>
                  <a:pt x="0" y="0"/>
                </a:lnTo>
                <a:close/>
              </a:path>
            </a:pathLst>
          </a:custGeom>
          <a:blipFill>
            <a:blip r:embed="rId88">
              <a:extLst>
                <a:ext uri="{96DAC541-7B7A-43D3-8B79-37D633B846F1}">
                  <asvg:svgBlip xmlns:asvg="http://schemas.microsoft.com/office/drawing/2016/SVG/main" r:embed="rId89"/>
                </a:ext>
              </a:extLst>
            </a:blip>
            <a:stretch>
              <a:fillRect l="0" t="0" r="0" b="0"/>
            </a:stretch>
          </a:blipFill>
        </p:spPr>
      </p:sp>
      <p:grpSp>
        <p:nvGrpSpPr>
          <p:cNvPr name="Group 89" id="89"/>
          <p:cNvGrpSpPr>
            <a:grpSpLocks noChangeAspect="true"/>
          </p:cNvGrpSpPr>
          <p:nvPr/>
        </p:nvGrpSpPr>
        <p:grpSpPr>
          <a:xfrm rot="0">
            <a:off x="3088405" y="9167222"/>
            <a:ext cx="124292" cy="93059"/>
            <a:chOff x="0" y="0"/>
            <a:chExt cx="165722" cy="124079"/>
          </a:xfrm>
        </p:grpSpPr>
        <p:sp>
          <p:nvSpPr>
            <p:cNvPr name="Freeform 90" id="90"/>
            <p:cNvSpPr/>
            <p:nvPr/>
          </p:nvSpPr>
          <p:spPr>
            <a:xfrm flipH="false" flipV="false" rot="0">
              <a:off x="-2413" y="0"/>
              <a:ext cx="168148" cy="124079"/>
            </a:xfrm>
            <a:custGeom>
              <a:avLst/>
              <a:gdLst/>
              <a:ahLst/>
              <a:cxnLst/>
              <a:rect r="r" b="b" t="t" l="l"/>
              <a:pathLst>
                <a:path h="124079" w="168148">
                  <a:moveTo>
                    <a:pt x="12954" y="0"/>
                  </a:moveTo>
                  <a:cubicBezTo>
                    <a:pt x="8636" y="4064"/>
                    <a:pt x="5334" y="8001"/>
                    <a:pt x="5334" y="10414"/>
                  </a:cubicBezTo>
                  <a:cubicBezTo>
                    <a:pt x="0" y="17399"/>
                    <a:pt x="2159" y="25400"/>
                    <a:pt x="9652" y="32131"/>
                  </a:cubicBezTo>
                  <a:cubicBezTo>
                    <a:pt x="11049" y="33401"/>
                    <a:pt x="18288" y="38100"/>
                    <a:pt x="20066" y="39116"/>
                  </a:cubicBezTo>
                  <a:lnTo>
                    <a:pt x="167513" y="124079"/>
                  </a:lnTo>
                  <a:lnTo>
                    <a:pt x="168148" y="123698"/>
                  </a:lnTo>
                  <a:lnTo>
                    <a:pt x="20701" y="38735"/>
                  </a:lnTo>
                  <a:cubicBezTo>
                    <a:pt x="19050" y="37846"/>
                    <a:pt x="11557" y="33020"/>
                    <a:pt x="10287" y="31750"/>
                  </a:cubicBezTo>
                  <a:cubicBezTo>
                    <a:pt x="2667" y="25019"/>
                    <a:pt x="635" y="17018"/>
                    <a:pt x="6096" y="10160"/>
                  </a:cubicBezTo>
                  <a:cubicBezTo>
                    <a:pt x="6096" y="8001"/>
                    <a:pt x="9017" y="4572"/>
                    <a:pt x="12954" y="889"/>
                  </a:cubicBezTo>
                  <a:lnTo>
                    <a:pt x="12954" y="0"/>
                  </a:lnTo>
                  <a:close/>
                </a:path>
              </a:pathLst>
            </a:custGeom>
            <a:blipFill>
              <a:blip r:embed="rId90"/>
              <a:stretch>
                <a:fillRect l="-3895" t="-3500" r="-2696" b="-3132"/>
              </a:stretch>
            </a:blipFill>
          </p:spPr>
        </p:sp>
      </p:grpSp>
      <p:sp>
        <p:nvSpPr>
          <p:cNvPr name="Freeform 91" id="91"/>
          <p:cNvSpPr/>
          <p:nvPr/>
        </p:nvSpPr>
        <p:spPr>
          <a:xfrm flipH="false" flipV="false" rot="0">
            <a:off x="3212697" y="9167793"/>
            <a:ext cx="165030" cy="97841"/>
          </a:xfrm>
          <a:custGeom>
            <a:avLst/>
            <a:gdLst/>
            <a:ahLst/>
            <a:cxnLst/>
            <a:rect r="r" b="b" t="t" l="l"/>
            <a:pathLst>
              <a:path h="97841" w="165030">
                <a:moveTo>
                  <a:pt x="0" y="0"/>
                </a:moveTo>
                <a:lnTo>
                  <a:pt x="165030" y="0"/>
                </a:lnTo>
                <a:lnTo>
                  <a:pt x="165030" y="97841"/>
                </a:lnTo>
                <a:lnTo>
                  <a:pt x="0" y="97841"/>
                </a:lnTo>
                <a:lnTo>
                  <a:pt x="0" y="0"/>
                </a:lnTo>
                <a:close/>
              </a:path>
            </a:pathLst>
          </a:custGeom>
          <a:blipFill>
            <a:blip r:embed="rId91">
              <a:extLst>
                <a:ext uri="{96DAC541-7B7A-43D3-8B79-37D633B846F1}">
                  <asvg:svgBlip xmlns:asvg="http://schemas.microsoft.com/office/drawing/2016/SVG/main" r:embed="rId92"/>
                </a:ext>
              </a:extLst>
            </a:blip>
            <a:stretch>
              <a:fillRect l="0" t="0" r="0" b="0"/>
            </a:stretch>
          </a:blipFill>
        </p:spPr>
      </p:sp>
      <p:grpSp>
        <p:nvGrpSpPr>
          <p:cNvPr name="Group 92" id="92"/>
          <p:cNvGrpSpPr>
            <a:grpSpLocks noChangeAspect="true"/>
          </p:cNvGrpSpPr>
          <p:nvPr/>
        </p:nvGrpSpPr>
        <p:grpSpPr>
          <a:xfrm rot="0">
            <a:off x="3088872" y="9167898"/>
            <a:ext cx="124320" cy="92107"/>
            <a:chOff x="0" y="0"/>
            <a:chExt cx="165760" cy="122809"/>
          </a:xfrm>
        </p:grpSpPr>
        <p:sp>
          <p:nvSpPr>
            <p:cNvPr name="Freeform 93" id="93"/>
            <p:cNvSpPr/>
            <p:nvPr/>
          </p:nvSpPr>
          <p:spPr>
            <a:xfrm flipH="false" flipV="false" rot="0">
              <a:off x="-2413" y="0"/>
              <a:ext cx="168148" cy="122809"/>
            </a:xfrm>
            <a:custGeom>
              <a:avLst/>
              <a:gdLst/>
              <a:ahLst/>
              <a:cxnLst/>
              <a:rect r="r" b="b" t="t" l="l"/>
              <a:pathLst>
                <a:path h="122809" w="168148">
                  <a:moveTo>
                    <a:pt x="12446" y="0"/>
                  </a:moveTo>
                  <a:cubicBezTo>
                    <a:pt x="8382" y="3683"/>
                    <a:pt x="5461" y="7112"/>
                    <a:pt x="5461" y="9271"/>
                  </a:cubicBezTo>
                  <a:cubicBezTo>
                    <a:pt x="0" y="16129"/>
                    <a:pt x="2159" y="24130"/>
                    <a:pt x="9652" y="30861"/>
                  </a:cubicBezTo>
                  <a:cubicBezTo>
                    <a:pt x="10922" y="32004"/>
                    <a:pt x="18415" y="36830"/>
                    <a:pt x="20066" y="37846"/>
                  </a:cubicBezTo>
                  <a:lnTo>
                    <a:pt x="167513" y="122809"/>
                  </a:lnTo>
                  <a:lnTo>
                    <a:pt x="168148" y="122428"/>
                  </a:lnTo>
                  <a:lnTo>
                    <a:pt x="20701" y="37465"/>
                  </a:lnTo>
                  <a:cubicBezTo>
                    <a:pt x="19177" y="36576"/>
                    <a:pt x="11557" y="31750"/>
                    <a:pt x="10287" y="30607"/>
                  </a:cubicBezTo>
                  <a:cubicBezTo>
                    <a:pt x="2667" y="23876"/>
                    <a:pt x="635" y="15875"/>
                    <a:pt x="6350" y="9017"/>
                  </a:cubicBezTo>
                  <a:cubicBezTo>
                    <a:pt x="6350" y="7239"/>
                    <a:pt x="8890" y="4191"/>
                    <a:pt x="12446" y="889"/>
                  </a:cubicBezTo>
                  <a:lnTo>
                    <a:pt x="12446" y="0"/>
                  </a:lnTo>
                  <a:close/>
                </a:path>
              </a:pathLst>
            </a:custGeom>
            <a:blipFill>
              <a:blip r:embed="rId93"/>
              <a:stretch>
                <a:fillRect l="-4289" t="-4260" r="-2321" b="-3474"/>
              </a:stretch>
            </a:blipFill>
          </p:spPr>
        </p:sp>
      </p:grpSp>
      <p:sp>
        <p:nvSpPr>
          <p:cNvPr name="Freeform 94" id="94"/>
          <p:cNvSpPr/>
          <p:nvPr/>
        </p:nvSpPr>
        <p:spPr>
          <a:xfrm flipH="false" flipV="false" rot="0">
            <a:off x="3213183" y="9168460"/>
            <a:ext cx="164106" cy="96698"/>
          </a:xfrm>
          <a:custGeom>
            <a:avLst/>
            <a:gdLst/>
            <a:ahLst/>
            <a:cxnLst/>
            <a:rect r="r" b="b" t="t" l="l"/>
            <a:pathLst>
              <a:path h="96698" w="164106">
                <a:moveTo>
                  <a:pt x="0" y="0"/>
                </a:moveTo>
                <a:lnTo>
                  <a:pt x="164106" y="0"/>
                </a:lnTo>
                <a:lnTo>
                  <a:pt x="164106" y="96698"/>
                </a:lnTo>
                <a:lnTo>
                  <a:pt x="0" y="96698"/>
                </a:lnTo>
                <a:lnTo>
                  <a:pt x="0" y="0"/>
                </a:lnTo>
                <a:close/>
              </a:path>
            </a:pathLst>
          </a:custGeom>
          <a:blipFill>
            <a:blip r:embed="rId94">
              <a:extLst>
                <a:ext uri="{96DAC541-7B7A-43D3-8B79-37D633B846F1}">
                  <asvg:svgBlip xmlns:asvg="http://schemas.microsoft.com/office/drawing/2016/SVG/main" r:embed="rId95"/>
                </a:ext>
              </a:extLst>
            </a:blip>
            <a:stretch>
              <a:fillRect l="0" t="0" r="0" b="0"/>
            </a:stretch>
          </a:blipFill>
        </p:spPr>
      </p:sp>
      <p:grpSp>
        <p:nvGrpSpPr>
          <p:cNvPr name="Group 95" id="95"/>
          <p:cNvGrpSpPr>
            <a:grpSpLocks noChangeAspect="true"/>
          </p:cNvGrpSpPr>
          <p:nvPr/>
        </p:nvGrpSpPr>
        <p:grpSpPr>
          <a:xfrm rot="0">
            <a:off x="3089329" y="9168565"/>
            <a:ext cx="124320" cy="91154"/>
            <a:chOff x="0" y="0"/>
            <a:chExt cx="165760" cy="121539"/>
          </a:xfrm>
        </p:grpSpPr>
        <p:sp>
          <p:nvSpPr>
            <p:cNvPr name="Freeform 96" id="96"/>
            <p:cNvSpPr/>
            <p:nvPr/>
          </p:nvSpPr>
          <p:spPr>
            <a:xfrm flipH="false" flipV="false" rot="0">
              <a:off x="-2413" y="0"/>
              <a:ext cx="168148" cy="121539"/>
            </a:xfrm>
            <a:custGeom>
              <a:avLst/>
              <a:gdLst/>
              <a:ahLst/>
              <a:cxnLst/>
              <a:rect r="r" b="b" t="t" l="l"/>
              <a:pathLst>
                <a:path h="121539" w="168148">
                  <a:moveTo>
                    <a:pt x="11811" y="0"/>
                  </a:moveTo>
                  <a:cubicBezTo>
                    <a:pt x="8255" y="3302"/>
                    <a:pt x="5715" y="6223"/>
                    <a:pt x="5715" y="8128"/>
                  </a:cubicBezTo>
                  <a:cubicBezTo>
                    <a:pt x="0" y="14986"/>
                    <a:pt x="2032" y="22987"/>
                    <a:pt x="9652" y="29718"/>
                  </a:cubicBezTo>
                  <a:cubicBezTo>
                    <a:pt x="10922" y="30861"/>
                    <a:pt x="18542" y="35687"/>
                    <a:pt x="20066" y="36576"/>
                  </a:cubicBezTo>
                  <a:lnTo>
                    <a:pt x="167513" y="121539"/>
                  </a:lnTo>
                  <a:lnTo>
                    <a:pt x="168148" y="121158"/>
                  </a:lnTo>
                  <a:lnTo>
                    <a:pt x="20574" y="36068"/>
                  </a:lnTo>
                  <a:cubicBezTo>
                    <a:pt x="19177" y="35306"/>
                    <a:pt x="11303" y="30353"/>
                    <a:pt x="10160" y="29337"/>
                  </a:cubicBezTo>
                  <a:cubicBezTo>
                    <a:pt x="2540" y="22606"/>
                    <a:pt x="508" y="14605"/>
                    <a:pt x="6477" y="7874"/>
                  </a:cubicBezTo>
                  <a:cubicBezTo>
                    <a:pt x="6477" y="6350"/>
                    <a:pt x="8636" y="3683"/>
                    <a:pt x="11811" y="889"/>
                  </a:cubicBezTo>
                  <a:lnTo>
                    <a:pt x="11811" y="0"/>
                  </a:lnTo>
                  <a:close/>
                </a:path>
              </a:pathLst>
            </a:custGeom>
            <a:blipFill>
              <a:blip r:embed="rId96"/>
              <a:stretch>
                <a:fillRect l="-4673" t="-3166" r="-3341" b="-3803"/>
              </a:stretch>
            </a:blipFill>
          </p:spPr>
        </p:sp>
      </p:grpSp>
      <p:sp>
        <p:nvSpPr>
          <p:cNvPr name="Freeform 97" id="97"/>
          <p:cNvSpPr/>
          <p:nvPr/>
        </p:nvSpPr>
        <p:spPr>
          <a:xfrm flipH="false" flipV="false" rot="0">
            <a:off x="3213659" y="9169098"/>
            <a:ext cx="163182" cy="95574"/>
          </a:xfrm>
          <a:custGeom>
            <a:avLst/>
            <a:gdLst/>
            <a:ahLst/>
            <a:cxnLst/>
            <a:rect r="r" b="b" t="t" l="l"/>
            <a:pathLst>
              <a:path h="95574" w="163182">
                <a:moveTo>
                  <a:pt x="0" y="0"/>
                </a:moveTo>
                <a:lnTo>
                  <a:pt x="163182" y="0"/>
                </a:lnTo>
                <a:lnTo>
                  <a:pt x="163182" y="95574"/>
                </a:lnTo>
                <a:lnTo>
                  <a:pt x="0" y="95574"/>
                </a:lnTo>
                <a:lnTo>
                  <a:pt x="0" y="0"/>
                </a:lnTo>
                <a:close/>
              </a:path>
            </a:pathLst>
          </a:custGeom>
          <a:blipFill>
            <a:blip r:embed="rId97">
              <a:extLst>
                <a:ext uri="{96DAC541-7B7A-43D3-8B79-37D633B846F1}">
                  <asvg:svgBlip xmlns:asvg="http://schemas.microsoft.com/office/drawing/2016/SVG/main" r:embed="rId98"/>
                </a:ext>
              </a:extLst>
            </a:blip>
            <a:stretch>
              <a:fillRect l="0" t="0" r="0" b="0"/>
            </a:stretch>
          </a:blipFill>
        </p:spPr>
      </p:sp>
      <p:grpSp>
        <p:nvGrpSpPr>
          <p:cNvPr name="Group 98" id="98"/>
          <p:cNvGrpSpPr>
            <a:grpSpLocks noChangeAspect="true"/>
          </p:cNvGrpSpPr>
          <p:nvPr/>
        </p:nvGrpSpPr>
        <p:grpSpPr>
          <a:xfrm rot="0">
            <a:off x="3089796" y="9169184"/>
            <a:ext cx="124349" cy="90249"/>
            <a:chOff x="0" y="0"/>
            <a:chExt cx="165798" cy="120332"/>
          </a:xfrm>
        </p:grpSpPr>
        <p:sp>
          <p:nvSpPr>
            <p:cNvPr name="Freeform 99" id="99"/>
            <p:cNvSpPr/>
            <p:nvPr/>
          </p:nvSpPr>
          <p:spPr>
            <a:xfrm flipH="false" flipV="false" rot="0">
              <a:off x="-2540" y="0"/>
              <a:ext cx="168275" cy="120269"/>
            </a:xfrm>
            <a:custGeom>
              <a:avLst/>
              <a:gdLst/>
              <a:ahLst/>
              <a:cxnLst/>
              <a:rect r="r" b="b" t="t" l="l"/>
              <a:pathLst>
                <a:path h="120269" w="168275">
                  <a:moveTo>
                    <a:pt x="11303" y="0"/>
                  </a:moveTo>
                  <a:cubicBezTo>
                    <a:pt x="8128" y="2921"/>
                    <a:pt x="5969" y="5461"/>
                    <a:pt x="5969" y="6985"/>
                  </a:cubicBezTo>
                  <a:cubicBezTo>
                    <a:pt x="0" y="13716"/>
                    <a:pt x="2032" y="21717"/>
                    <a:pt x="9652" y="28448"/>
                  </a:cubicBezTo>
                  <a:cubicBezTo>
                    <a:pt x="10795" y="29464"/>
                    <a:pt x="18669" y="34417"/>
                    <a:pt x="20066" y="35306"/>
                  </a:cubicBezTo>
                  <a:lnTo>
                    <a:pt x="167640" y="120269"/>
                  </a:lnTo>
                  <a:lnTo>
                    <a:pt x="168275" y="119888"/>
                  </a:lnTo>
                  <a:lnTo>
                    <a:pt x="20701" y="34925"/>
                  </a:lnTo>
                  <a:cubicBezTo>
                    <a:pt x="19304" y="34163"/>
                    <a:pt x="11303" y="29083"/>
                    <a:pt x="10287" y="28194"/>
                  </a:cubicBezTo>
                  <a:cubicBezTo>
                    <a:pt x="2540" y="21336"/>
                    <a:pt x="635" y="13462"/>
                    <a:pt x="6858" y="6858"/>
                  </a:cubicBezTo>
                  <a:cubicBezTo>
                    <a:pt x="6858" y="5461"/>
                    <a:pt x="8636" y="3302"/>
                    <a:pt x="11303" y="889"/>
                  </a:cubicBezTo>
                  <a:lnTo>
                    <a:pt x="11303" y="0"/>
                  </a:lnTo>
                  <a:close/>
                </a:path>
              </a:pathLst>
            </a:custGeom>
            <a:blipFill>
              <a:blip r:embed="rId99"/>
              <a:stretch>
                <a:fillRect l="-3617" t="-3885" r="-2964" b="-4213"/>
              </a:stretch>
            </a:blipFill>
          </p:spPr>
        </p:sp>
      </p:grpSp>
      <p:sp>
        <p:nvSpPr>
          <p:cNvPr name="Freeform 100" id="100"/>
          <p:cNvSpPr/>
          <p:nvPr/>
        </p:nvSpPr>
        <p:spPr>
          <a:xfrm flipH="false" flipV="false" rot="0">
            <a:off x="3214145" y="9169737"/>
            <a:ext cx="162258" cy="94450"/>
          </a:xfrm>
          <a:custGeom>
            <a:avLst/>
            <a:gdLst/>
            <a:ahLst/>
            <a:cxnLst/>
            <a:rect r="r" b="b" t="t" l="l"/>
            <a:pathLst>
              <a:path h="94450" w="162258">
                <a:moveTo>
                  <a:pt x="0" y="0"/>
                </a:moveTo>
                <a:lnTo>
                  <a:pt x="162258" y="0"/>
                </a:lnTo>
                <a:lnTo>
                  <a:pt x="162258" y="94449"/>
                </a:lnTo>
                <a:lnTo>
                  <a:pt x="0" y="94449"/>
                </a:lnTo>
                <a:lnTo>
                  <a:pt x="0" y="0"/>
                </a:lnTo>
                <a:close/>
              </a:path>
            </a:pathLst>
          </a:custGeom>
          <a:blipFill>
            <a:blip r:embed="rId100">
              <a:extLst>
                <a:ext uri="{96DAC541-7B7A-43D3-8B79-37D633B846F1}">
                  <asvg:svgBlip xmlns:asvg="http://schemas.microsoft.com/office/drawing/2016/SVG/main" r:embed="rId101"/>
                </a:ext>
              </a:extLst>
            </a:blip>
            <a:stretch>
              <a:fillRect l="0" t="0" r="0" b="0"/>
            </a:stretch>
          </a:blipFill>
        </p:spPr>
      </p:sp>
      <p:grpSp>
        <p:nvGrpSpPr>
          <p:cNvPr name="Group 101" id="101"/>
          <p:cNvGrpSpPr>
            <a:grpSpLocks noChangeAspect="true"/>
          </p:cNvGrpSpPr>
          <p:nvPr/>
        </p:nvGrpSpPr>
        <p:grpSpPr>
          <a:xfrm rot="0">
            <a:off x="3090262" y="9169803"/>
            <a:ext cx="124368" cy="89354"/>
            <a:chOff x="0" y="0"/>
            <a:chExt cx="165824" cy="119139"/>
          </a:xfrm>
        </p:grpSpPr>
        <p:sp>
          <p:nvSpPr>
            <p:cNvPr name="Freeform 102" id="102"/>
            <p:cNvSpPr/>
            <p:nvPr/>
          </p:nvSpPr>
          <p:spPr>
            <a:xfrm flipH="false" flipV="false" rot="0">
              <a:off x="-2540" y="0"/>
              <a:ext cx="168275" cy="119126"/>
            </a:xfrm>
            <a:custGeom>
              <a:avLst/>
              <a:gdLst/>
              <a:ahLst/>
              <a:cxnLst/>
              <a:rect r="r" b="b" t="t" l="l"/>
              <a:pathLst>
                <a:path h="119126" w="168275">
                  <a:moveTo>
                    <a:pt x="10668" y="0"/>
                  </a:moveTo>
                  <a:cubicBezTo>
                    <a:pt x="8001" y="2540"/>
                    <a:pt x="6223" y="4699"/>
                    <a:pt x="6223" y="5969"/>
                  </a:cubicBezTo>
                  <a:cubicBezTo>
                    <a:pt x="0" y="12573"/>
                    <a:pt x="1905" y="20574"/>
                    <a:pt x="9652" y="27305"/>
                  </a:cubicBezTo>
                  <a:cubicBezTo>
                    <a:pt x="10795" y="28194"/>
                    <a:pt x="18796" y="33274"/>
                    <a:pt x="20066" y="34036"/>
                  </a:cubicBezTo>
                  <a:lnTo>
                    <a:pt x="167640" y="119126"/>
                  </a:lnTo>
                  <a:lnTo>
                    <a:pt x="168275" y="118745"/>
                  </a:lnTo>
                  <a:lnTo>
                    <a:pt x="20701" y="33655"/>
                  </a:lnTo>
                  <a:cubicBezTo>
                    <a:pt x="19431" y="32893"/>
                    <a:pt x="11303" y="27813"/>
                    <a:pt x="10287" y="26924"/>
                  </a:cubicBezTo>
                  <a:cubicBezTo>
                    <a:pt x="2413" y="20193"/>
                    <a:pt x="635" y="12319"/>
                    <a:pt x="6985" y="5715"/>
                  </a:cubicBezTo>
                  <a:cubicBezTo>
                    <a:pt x="6985" y="4699"/>
                    <a:pt x="8509" y="2921"/>
                    <a:pt x="10668" y="762"/>
                  </a:cubicBezTo>
                  <a:lnTo>
                    <a:pt x="10668" y="0"/>
                  </a:lnTo>
                  <a:close/>
                </a:path>
              </a:pathLst>
            </a:custGeom>
            <a:blipFill>
              <a:blip r:embed="rId102"/>
              <a:stretch>
                <a:fillRect l="-4011" t="-4616" r="-2581" b="-4520"/>
              </a:stretch>
            </a:blipFill>
          </p:spPr>
        </p:sp>
      </p:grpSp>
      <p:sp>
        <p:nvSpPr>
          <p:cNvPr name="Freeform 103" id="103"/>
          <p:cNvSpPr/>
          <p:nvPr/>
        </p:nvSpPr>
        <p:spPr>
          <a:xfrm flipH="false" flipV="false" rot="0">
            <a:off x="3214630" y="9170346"/>
            <a:ext cx="161334" cy="93383"/>
          </a:xfrm>
          <a:custGeom>
            <a:avLst/>
            <a:gdLst/>
            <a:ahLst/>
            <a:cxnLst/>
            <a:rect r="r" b="b" t="t" l="l"/>
            <a:pathLst>
              <a:path h="93383" w="161334">
                <a:moveTo>
                  <a:pt x="0" y="0"/>
                </a:moveTo>
                <a:lnTo>
                  <a:pt x="161335" y="0"/>
                </a:lnTo>
                <a:lnTo>
                  <a:pt x="161335" y="93383"/>
                </a:lnTo>
                <a:lnTo>
                  <a:pt x="0" y="93383"/>
                </a:lnTo>
                <a:lnTo>
                  <a:pt x="0" y="0"/>
                </a:lnTo>
                <a:close/>
              </a:path>
            </a:pathLst>
          </a:custGeom>
          <a:blipFill>
            <a:blip r:embed="rId103">
              <a:extLst>
                <a:ext uri="{96DAC541-7B7A-43D3-8B79-37D633B846F1}">
                  <asvg:svgBlip xmlns:asvg="http://schemas.microsoft.com/office/drawing/2016/SVG/main" r:embed="rId104"/>
                </a:ext>
              </a:extLst>
            </a:blip>
            <a:stretch>
              <a:fillRect l="0" t="0" r="0" b="0"/>
            </a:stretch>
          </a:blipFill>
        </p:spPr>
      </p:sp>
      <p:grpSp>
        <p:nvGrpSpPr>
          <p:cNvPr name="Group 104" id="104"/>
          <p:cNvGrpSpPr>
            <a:grpSpLocks noChangeAspect="true"/>
          </p:cNvGrpSpPr>
          <p:nvPr/>
        </p:nvGrpSpPr>
        <p:grpSpPr>
          <a:xfrm rot="0">
            <a:off x="3090729" y="9170413"/>
            <a:ext cx="124396" cy="88468"/>
            <a:chOff x="0" y="0"/>
            <a:chExt cx="165862" cy="117958"/>
          </a:xfrm>
        </p:grpSpPr>
        <p:sp>
          <p:nvSpPr>
            <p:cNvPr name="Freeform 105" id="105"/>
            <p:cNvSpPr/>
            <p:nvPr/>
          </p:nvSpPr>
          <p:spPr>
            <a:xfrm flipH="false" flipV="false" rot="0">
              <a:off x="-2540" y="0"/>
              <a:ext cx="168402" cy="117983"/>
            </a:xfrm>
            <a:custGeom>
              <a:avLst/>
              <a:gdLst/>
              <a:ahLst/>
              <a:cxnLst/>
              <a:rect r="r" b="b" t="t" l="l"/>
              <a:pathLst>
                <a:path h="117983" w="168402">
                  <a:moveTo>
                    <a:pt x="10033" y="0"/>
                  </a:moveTo>
                  <a:cubicBezTo>
                    <a:pt x="7874" y="2159"/>
                    <a:pt x="6477" y="3810"/>
                    <a:pt x="6477" y="4953"/>
                  </a:cubicBezTo>
                  <a:cubicBezTo>
                    <a:pt x="0" y="11430"/>
                    <a:pt x="1778" y="19431"/>
                    <a:pt x="9652" y="26162"/>
                  </a:cubicBezTo>
                  <a:cubicBezTo>
                    <a:pt x="10668" y="27051"/>
                    <a:pt x="18796" y="32131"/>
                    <a:pt x="20066" y="32893"/>
                  </a:cubicBezTo>
                  <a:lnTo>
                    <a:pt x="167767" y="117983"/>
                  </a:lnTo>
                  <a:lnTo>
                    <a:pt x="168402" y="117602"/>
                  </a:lnTo>
                  <a:lnTo>
                    <a:pt x="20574" y="32385"/>
                  </a:lnTo>
                  <a:cubicBezTo>
                    <a:pt x="19431" y="31750"/>
                    <a:pt x="11049" y="26543"/>
                    <a:pt x="10160" y="25781"/>
                  </a:cubicBezTo>
                  <a:cubicBezTo>
                    <a:pt x="2413" y="19050"/>
                    <a:pt x="635" y="11176"/>
                    <a:pt x="7239" y="4699"/>
                  </a:cubicBezTo>
                  <a:cubicBezTo>
                    <a:pt x="7239" y="3810"/>
                    <a:pt x="8255" y="2413"/>
                    <a:pt x="10033" y="762"/>
                  </a:cubicBezTo>
                  <a:lnTo>
                    <a:pt x="10033" y="0"/>
                  </a:lnTo>
                  <a:close/>
                </a:path>
              </a:pathLst>
            </a:custGeom>
            <a:blipFill>
              <a:blip r:embed="rId105"/>
              <a:stretch>
                <a:fillRect l="-4385" t="-2917" r="-2136" b="-4854"/>
              </a:stretch>
            </a:blipFill>
          </p:spPr>
        </p:sp>
      </p:grpSp>
      <p:sp>
        <p:nvSpPr>
          <p:cNvPr name="Freeform 106" id="106"/>
          <p:cNvSpPr/>
          <p:nvPr/>
        </p:nvSpPr>
        <p:spPr>
          <a:xfrm flipH="false" flipV="false" rot="0">
            <a:off x="3215116" y="9170946"/>
            <a:ext cx="160411" cy="92288"/>
          </a:xfrm>
          <a:custGeom>
            <a:avLst/>
            <a:gdLst/>
            <a:ahLst/>
            <a:cxnLst/>
            <a:rect r="r" b="b" t="t" l="l"/>
            <a:pathLst>
              <a:path h="92288" w="160411">
                <a:moveTo>
                  <a:pt x="0" y="0"/>
                </a:moveTo>
                <a:lnTo>
                  <a:pt x="160411" y="0"/>
                </a:lnTo>
                <a:lnTo>
                  <a:pt x="160411" y="92288"/>
                </a:lnTo>
                <a:lnTo>
                  <a:pt x="0" y="92288"/>
                </a:lnTo>
                <a:lnTo>
                  <a:pt x="0" y="0"/>
                </a:lnTo>
                <a:close/>
              </a:path>
            </a:pathLst>
          </a:custGeom>
          <a:blipFill>
            <a:blip r:embed="rId106">
              <a:extLst>
                <a:ext uri="{96DAC541-7B7A-43D3-8B79-37D633B846F1}">
                  <asvg:svgBlip xmlns:asvg="http://schemas.microsoft.com/office/drawing/2016/SVG/main" r:embed="rId107"/>
                </a:ext>
              </a:extLst>
            </a:blip>
            <a:stretch>
              <a:fillRect l="0" t="0" r="0" b="0"/>
            </a:stretch>
          </a:blipFill>
        </p:spPr>
      </p:sp>
      <p:grpSp>
        <p:nvGrpSpPr>
          <p:cNvPr name="Group 107" id="107"/>
          <p:cNvGrpSpPr>
            <a:grpSpLocks noChangeAspect="true"/>
          </p:cNvGrpSpPr>
          <p:nvPr/>
        </p:nvGrpSpPr>
        <p:grpSpPr>
          <a:xfrm rot="0">
            <a:off x="3091177" y="9170994"/>
            <a:ext cx="124406" cy="87592"/>
            <a:chOff x="0" y="0"/>
            <a:chExt cx="165875" cy="116789"/>
          </a:xfrm>
        </p:grpSpPr>
        <p:sp>
          <p:nvSpPr>
            <p:cNvPr name="Freeform 108" id="108"/>
            <p:cNvSpPr/>
            <p:nvPr/>
          </p:nvSpPr>
          <p:spPr>
            <a:xfrm flipH="false" flipV="false" rot="0">
              <a:off x="-2540" y="0"/>
              <a:ext cx="168402" cy="116840"/>
            </a:xfrm>
            <a:custGeom>
              <a:avLst/>
              <a:gdLst/>
              <a:ahLst/>
              <a:cxnLst/>
              <a:rect r="r" b="b" t="t" l="l"/>
              <a:pathLst>
                <a:path h="116840" w="168402">
                  <a:moveTo>
                    <a:pt x="9398" y="0"/>
                  </a:moveTo>
                  <a:cubicBezTo>
                    <a:pt x="7747" y="1651"/>
                    <a:pt x="6604" y="3048"/>
                    <a:pt x="6604" y="3937"/>
                  </a:cubicBezTo>
                  <a:cubicBezTo>
                    <a:pt x="0" y="10414"/>
                    <a:pt x="1778" y="18288"/>
                    <a:pt x="9525" y="25019"/>
                  </a:cubicBezTo>
                  <a:cubicBezTo>
                    <a:pt x="10414" y="25781"/>
                    <a:pt x="18796" y="30988"/>
                    <a:pt x="19939" y="31623"/>
                  </a:cubicBezTo>
                  <a:lnTo>
                    <a:pt x="167767" y="116840"/>
                  </a:lnTo>
                  <a:lnTo>
                    <a:pt x="168402" y="116459"/>
                  </a:lnTo>
                  <a:lnTo>
                    <a:pt x="20574" y="31242"/>
                  </a:lnTo>
                  <a:cubicBezTo>
                    <a:pt x="19558" y="30607"/>
                    <a:pt x="11049" y="25400"/>
                    <a:pt x="10160" y="24638"/>
                  </a:cubicBezTo>
                  <a:cubicBezTo>
                    <a:pt x="2286" y="17907"/>
                    <a:pt x="635" y="10033"/>
                    <a:pt x="7493" y="3683"/>
                  </a:cubicBezTo>
                  <a:cubicBezTo>
                    <a:pt x="7493" y="3048"/>
                    <a:pt x="8255" y="2032"/>
                    <a:pt x="9398" y="762"/>
                  </a:cubicBezTo>
                  <a:lnTo>
                    <a:pt x="9398" y="0"/>
                  </a:lnTo>
                  <a:close/>
                </a:path>
              </a:pathLst>
            </a:custGeom>
            <a:blipFill>
              <a:blip r:embed="rId108"/>
              <a:stretch>
                <a:fillRect l="-4762" t="-3608" r="-1768" b="-2771"/>
              </a:stretch>
            </a:blipFill>
          </p:spPr>
        </p:sp>
      </p:grpSp>
      <p:sp>
        <p:nvSpPr>
          <p:cNvPr name="Freeform 109" id="109"/>
          <p:cNvSpPr/>
          <p:nvPr/>
        </p:nvSpPr>
        <p:spPr>
          <a:xfrm flipH="false" flipV="false" rot="0">
            <a:off x="3215592" y="9171537"/>
            <a:ext cx="159487" cy="91230"/>
          </a:xfrm>
          <a:custGeom>
            <a:avLst/>
            <a:gdLst/>
            <a:ahLst/>
            <a:cxnLst/>
            <a:rect r="r" b="b" t="t" l="l"/>
            <a:pathLst>
              <a:path h="91230" w="159487">
                <a:moveTo>
                  <a:pt x="0" y="0"/>
                </a:moveTo>
                <a:lnTo>
                  <a:pt x="159487" y="0"/>
                </a:lnTo>
                <a:lnTo>
                  <a:pt x="159487" y="91230"/>
                </a:lnTo>
                <a:lnTo>
                  <a:pt x="0" y="91230"/>
                </a:lnTo>
                <a:lnTo>
                  <a:pt x="0" y="0"/>
                </a:lnTo>
                <a:close/>
              </a:path>
            </a:pathLst>
          </a:custGeom>
          <a:blipFill>
            <a:blip r:embed="rId109">
              <a:extLst>
                <a:ext uri="{96DAC541-7B7A-43D3-8B79-37D633B846F1}">
                  <asvg:svgBlip xmlns:asvg="http://schemas.microsoft.com/office/drawing/2016/SVG/main" r:embed="rId110"/>
                </a:ext>
              </a:extLst>
            </a:blip>
            <a:stretch>
              <a:fillRect l="0" t="0" r="0" b="0"/>
            </a:stretch>
          </a:blipFill>
        </p:spPr>
      </p:sp>
      <p:grpSp>
        <p:nvGrpSpPr>
          <p:cNvPr name="Group 110" id="110"/>
          <p:cNvGrpSpPr>
            <a:grpSpLocks noChangeAspect="true"/>
          </p:cNvGrpSpPr>
          <p:nvPr/>
        </p:nvGrpSpPr>
        <p:grpSpPr>
          <a:xfrm rot="0">
            <a:off x="3091644" y="9171584"/>
            <a:ext cx="124435" cy="86744"/>
            <a:chOff x="0" y="0"/>
            <a:chExt cx="165913" cy="115659"/>
          </a:xfrm>
        </p:grpSpPr>
        <p:sp>
          <p:nvSpPr>
            <p:cNvPr name="Freeform 111" id="111"/>
            <p:cNvSpPr/>
            <p:nvPr/>
          </p:nvSpPr>
          <p:spPr>
            <a:xfrm flipH="false" flipV="false" rot="0">
              <a:off x="-2540" y="0"/>
              <a:ext cx="168402" cy="115697"/>
            </a:xfrm>
            <a:custGeom>
              <a:avLst/>
              <a:gdLst/>
              <a:ahLst/>
              <a:cxnLst/>
              <a:rect r="r" b="b" t="t" l="l"/>
              <a:pathLst>
                <a:path h="115697" w="168402">
                  <a:moveTo>
                    <a:pt x="8763" y="0"/>
                  </a:moveTo>
                  <a:cubicBezTo>
                    <a:pt x="7620" y="1270"/>
                    <a:pt x="6858" y="2286"/>
                    <a:pt x="6858" y="2921"/>
                  </a:cubicBezTo>
                  <a:cubicBezTo>
                    <a:pt x="0" y="9271"/>
                    <a:pt x="1651" y="17145"/>
                    <a:pt x="9525" y="23876"/>
                  </a:cubicBezTo>
                  <a:cubicBezTo>
                    <a:pt x="10414" y="24638"/>
                    <a:pt x="18923" y="29845"/>
                    <a:pt x="20066" y="30480"/>
                  </a:cubicBezTo>
                  <a:lnTo>
                    <a:pt x="167767" y="115697"/>
                  </a:lnTo>
                  <a:lnTo>
                    <a:pt x="168402" y="115316"/>
                  </a:lnTo>
                  <a:lnTo>
                    <a:pt x="20574" y="30099"/>
                  </a:lnTo>
                  <a:cubicBezTo>
                    <a:pt x="19558" y="29464"/>
                    <a:pt x="10922" y="24130"/>
                    <a:pt x="10033" y="23495"/>
                  </a:cubicBezTo>
                  <a:cubicBezTo>
                    <a:pt x="2159" y="16764"/>
                    <a:pt x="508" y="8890"/>
                    <a:pt x="7620" y="2667"/>
                  </a:cubicBezTo>
                  <a:cubicBezTo>
                    <a:pt x="7620" y="2159"/>
                    <a:pt x="8128" y="1524"/>
                    <a:pt x="8763" y="762"/>
                  </a:cubicBezTo>
                  <a:lnTo>
                    <a:pt x="8763" y="0"/>
                  </a:lnTo>
                  <a:close/>
                </a:path>
              </a:pathLst>
            </a:custGeom>
            <a:blipFill>
              <a:blip r:embed="rId111"/>
              <a:stretch>
                <a:fillRect l="-5136" t="-4324" r="-3131" b="-3106"/>
              </a:stretch>
            </a:blipFill>
          </p:spPr>
        </p:sp>
      </p:grpSp>
      <p:sp>
        <p:nvSpPr>
          <p:cNvPr name="Freeform 112" id="112"/>
          <p:cNvSpPr/>
          <p:nvPr/>
        </p:nvSpPr>
        <p:spPr>
          <a:xfrm flipH="false" flipV="false" rot="0">
            <a:off x="3216078" y="9172118"/>
            <a:ext cx="158563" cy="90164"/>
          </a:xfrm>
          <a:custGeom>
            <a:avLst/>
            <a:gdLst/>
            <a:ahLst/>
            <a:cxnLst/>
            <a:rect r="r" b="b" t="t" l="l"/>
            <a:pathLst>
              <a:path h="90164" w="158563">
                <a:moveTo>
                  <a:pt x="0" y="0"/>
                </a:moveTo>
                <a:lnTo>
                  <a:pt x="158563" y="0"/>
                </a:lnTo>
                <a:lnTo>
                  <a:pt x="158563" y="90163"/>
                </a:lnTo>
                <a:lnTo>
                  <a:pt x="0" y="90163"/>
                </a:lnTo>
                <a:lnTo>
                  <a:pt x="0" y="0"/>
                </a:lnTo>
                <a:close/>
              </a:path>
            </a:pathLst>
          </a:custGeom>
          <a:blipFill>
            <a:blip r:embed="rId112">
              <a:extLst>
                <a:ext uri="{96DAC541-7B7A-43D3-8B79-37D633B846F1}">
                  <asvg:svgBlip xmlns:asvg="http://schemas.microsoft.com/office/drawing/2016/SVG/main" r:embed="rId113"/>
                </a:ext>
              </a:extLst>
            </a:blip>
            <a:stretch>
              <a:fillRect l="0" t="0" r="0" b="0"/>
            </a:stretch>
          </a:blipFill>
        </p:spPr>
      </p:sp>
      <p:grpSp>
        <p:nvGrpSpPr>
          <p:cNvPr name="Group 113" id="113"/>
          <p:cNvGrpSpPr>
            <a:grpSpLocks noChangeAspect="true"/>
          </p:cNvGrpSpPr>
          <p:nvPr/>
        </p:nvGrpSpPr>
        <p:grpSpPr>
          <a:xfrm rot="0">
            <a:off x="3092101" y="9172156"/>
            <a:ext cx="124463" cy="85887"/>
            <a:chOff x="0" y="0"/>
            <a:chExt cx="165951" cy="114516"/>
          </a:xfrm>
        </p:grpSpPr>
        <p:sp>
          <p:nvSpPr>
            <p:cNvPr name="Freeform 114" id="114"/>
            <p:cNvSpPr/>
            <p:nvPr/>
          </p:nvSpPr>
          <p:spPr>
            <a:xfrm flipH="false" flipV="false" rot="0">
              <a:off x="-2540" y="0"/>
              <a:ext cx="168529" cy="114554"/>
            </a:xfrm>
            <a:custGeom>
              <a:avLst/>
              <a:gdLst/>
              <a:ahLst/>
              <a:cxnLst/>
              <a:rect r="r" b="b" t="t" l="l"/>
              <a:pathLst>
                <a:path h="114554" w="168529">
                  <a:moveTo>
                    <a:pt x="8255" y="0"/>
                  </a:moveTo>
                  <a:cubicBezTo>
                    <a:pt x="7493" y="762"/>
                    <a:pt x="6985" y="1397"/>
                    <a:pt x="6985" y="1905"/>
                  </a:cubicBezTo>
                  <a:cubicBezTo>
                    <a:pt x="0" y="8128"/>
                    <a:pt x="1524" y="16002"/>
                    <a:pt x="9525" y="22733"/>
                  </a:cubicBezTo>
                  <a:cubicBezTo>
                    <a:pt x="10287" y="23368"/>
                    <a:pt x="19050" y="28829"/>
                    <a:pt x="20066" y="29337"/>
                  </a:cubicBezTo>
                  <a:lnTo>
                    <a:pt x="167894" y="114554"/>
                  </a:lnTo>
                  <a:lnTo>
                    <a:pt x="168529" y="114173"/>
                  </a:lnTo>
                  <a:lnTo>
                    <a:pt x="20574" y="28829"/>
                  </a:lnTo>
                  <a:cubicBezTo>
                    <a:pt x="19685" y="28321"/>
                    <a:pt x="10795" y="22860"/>
                    <a:pt x="10033" y="22352"/>
                  </a:cubicBezTo>
                  <a:cubicBezTo>
                    <a:pt x="2032" y="15621"/>
                    <a:pt x="508" y="7874"/>
                    <a:pt x="7874" y="1651"/>
                  </a:cubicBezTo>
                  <a:cubicBezTo>
                    <a:pt x="7874" y="1397"/>
                    <a:pt x="8001" y="1143"/>
                    <a:pt x="8255" y="889"/>
                  </a:cubicBezTo>
                  <a:lnTo>
                    <a:pt x="8255" y="0"/>
                  </a:lnTo>
                  <a:close/>
                </a:path>
              </a:pathLst>
            </a:custGeom>
            <a:blipFill>
              <a:blip r:embed="rId114"/>
              <a:stretch>
                <a:fillRect l="-3759" t="-5033" r="-2685" b="-3470"/>
              </a:stretch>
            </a:blipFill>
          </p:spPr>
        </p:sp>
      </p:grpSp>
      <p:sp>
        <p:nvSpPr>
          <p:cNvPr name="Freeform 115" id="115"/>
          <p:cNvSpPr/>
          <p:nvPr/>
        </p:nvSpPr>
        <p:spPr>
          <a:xfrm flipH="false" flipV="false" rot="0">
            <a:off x="3216564" y="9172794"/>
            <a:ext cx="157639" cy="89021"/>
          </a:xfrm>
          <a:custGeom>
            <a:avLst/>
            <a:gdLst/>
            <a:ahLst/>
            <a:cxnLst/>
            <a:rect r="r" b="b" t="t" l="l"/>
            <a:pathLst>
              <a:path h="89021" w="157639">
                <a:moveTo>
                  <a:pt x="0" y="0"/>
                </a:moveTo>
                <a:lnTo>
                  <a:pt x="157639" y="0"/>
                </a:lnTo>
                <a:lnTo>
                  <a:pt x="157639" y="89021"/>
                </a:lnTo>
                <a:lnTo>
                  <a:pt x="0" y="89021"/>
                </a:lnTo>
                <a:lnTo>
                  <a:pt x="0" y="0"/>
                </a:lnTo>
                <a:close/>
              </a:path>
            </a:pathLst>
          </a:custGeom>
          <a:blipFill>
            <a:blip r:embed="rId115">
              <a:extLst>
                <a:ext uri="{96DAC541-7B7A-43D3-8B79-37D633B846F1}">
                  <asvg:svgBlip xmlns:asvg="http://schemas.microsoft.com/office/drawing/2016/SVG/main" r:embed="rId116"/>
                </a:ext>
              </a:extLst>
            </a:blip>
            <a:stretch>
              <a:fillRect l="0" t="0" r="0" b="0"/>
            </a:stretch>
          </a:blipFill>
        </p:spPr>
      </p:sp>
      <p:grpSp>
        <p:nvGrpSpPr>
          <p:cNvPr name="Group 116" id="116"/>
          <p:cNvGrpSpPr>
            <a:grpSpLocks noChangeAspect="true"/>
          </p:cNvGrpSpPr>
          <p:nvPr/>
        </p:nvGrpSpPr>
        <p:grpSpPr>
          <a:xfrm rot="0">
            <a:off x="3092548" y="9172804"/>
            <a:ext cx="124501" cy="84944"/>
            <a:chOff x="0" y="0"/>
            <a:chExt cx="166002" cy="113259"/>
          </a:xfrm>
        </p:grpSpPr>
        <p:sp>
          <p:nvSpPr>
            <p:cNvPr name="Freeform 117" id="117"/>
            <p:cNvSpPr/>
            <p:nvPr/>
          </p:nvSpPr>
          <p:spPr>
            <a:xfrm flipH="false" flipV="false" rot="0">
              <a:off x="-2540" y="0"/>
              <a:ext cx="168529" cy="113284"/>
            </a:xfrm>
            <a:custGeom>
              <a:avLst/>
              <a:gdLst/>
              <a:ahLst/>
              <a:cxnLst/>
              <a:rect r="r" b="b" t="t" l="l"/>
              <a:pathLst>
                <a:path h="113284" w="168529">
                  <a:moveTo>
                    <a:pt x="7620" y="0"/>
                  </a:moveTo>
                  <a:cubicBezTo>
                    <a:pt x="7366" y="254"/>
                    <a:pt x="7239" y="635"/>
                    <a:pt x="7239" y="762"/>
                  </a:cubicBezTo>
                  <a:cubicBezTo>
                    <a:pt x="0" y="6985"/>
                    <a:pt x="1524" y="14732"/>
                    <a:pt x="9398" y="21463"/>
                  </a:cubicBezTo>
                  <a:cubicBezTo>
                    <a:pt x="10160" y="22098"/>
                    <a:pt x="19050" y="27559"/>
                    <a:pt x="19939" y="27940"/>
                  </a:cubicBezTo>
                  <a:lnTo>
                    <a:pt x="167894" y="113284"/>
                  </a:lnTo>
                  <a:lnTo>
                    <a:pt x="168529" y="112903"/>
                  </a:lnTo>
                  <a:lnTo>
                    <a:pt x="20447" y="27559"/>
                  </a:lnTo>
                  <a:cubicBezTo>
                    <a:pt x="19685" y="27178"/>
                    <a:pt x="10541" y="21590"/>
                    <a:pt x="9906" y="21082"/>
                  </a:cubicBezTo>
                  <a:cubicBezTo>
                    <a:pt x="2159" y="14605"/>
                    <a:pt x="635" y="6985"/>
                    <a:pt x="7620" y="889"/>
                  </a:cubicBezTo>
                  <a:lnTo>
                    <a:pt x="7620" y="0"/>
                  </a:lnTo>
                  <a:close/>
                </a:path>
              </a:pathLst>
            </a:custGeom>
            <a:blipFill>
              <a:blip r:embed="rId117"/>
              <a:stretch>
                <a:fillRect l="-4148" t="-3329" r="-2318" b="-3856"/>
              </a:stretch>
            </a:blipFill>
          </p:spPr>
        </p:sp>
      </p:grpSp>
      <p:sp>
        <p:nvSpPr>
          <p:cNvPr name="Freeform 118" id="118"/>
          <p:cNvSpPr/>
          <p:nvPr/>
        </p:nvSpPr>
        <p:spPr>
          <a:xfrm flipH="false" flipV="false" rot="0">
            <a:off x="3217050" y="9173528"/>
            <a:ext cx="156648" cy="87811"/>
          </a:xfrm>
          <a:custGeom>
            <a:avLst/>
            <a:gdLst/>
            <a:ahLst/>
            <a:cxnLst/>
            <a:rect r="r" b="b" t="t" l="l"/>
            <a:pathLst>
              <a:path h="87811" w="156648">
                <a:moveTo>
                  <a:pt x="0" y="0"/>
                </a:moveTo>
                <a:lnTo>
                  <a:pt x="156648" y="0"/>
                </a:lnTo>
                <a:lnTo>
                  <a:pt x="156648" y="87810"/>
                </a:lnTo>
                <a:lnTo>
                  <a:pt x="0" y="87810"/>
                </a:lnTo>
                <a:lnTo>
                  <a:pt x="0" y="0"/>
                </a:lnTo>
                <a:close/>
              </a:path>
            </a:pathLst>
          </a:custGeom>
          <a:blipFill>
            <a:blip r:embed="rId118">
              <a:extLst>
                <a:ext uri="{96DAC541-7B7A-43D3-8B79-37D633B846F1}">
                  <asvg:svgBlip xmlns:asvg="http://schemas.microsoft.com/office/drawing/2016/SVG/main" r:embed="rId119"/>
                </a:ext>
              </a:extLst>
            </a:blip>
            <a:stretch>
              <a:fillRect l="0" t="0" r="0" b="0"/>
            </a:stretch>
          </a:blipFill>
        </p:spPr>
      </p:sp>
      <p:grpSp>
        <p:nvGrpSpPr>
          <p:cNvPr name="Group 119" id="119"/>
          <p:cNvGrpSpPr>
            <a:grpSpLocks noChangeAspect="true"/>
          </p:cNvGrpSpPr>
          <p:nvPr/>
        </p:nvGrpSpPr>
        <p:grpSpPr>
          <a:xfrm rot="0">
            <a:off x="3093006" y="9173508"/>
            <a:ext cx="124520" cy="83963"/>
            <a:chOff x="0" y="0"/>
            <a:chExt cx="166027" cy="111950"/>
          </a:xfrm>
        </p:grpSpPr>
        <p:sp>
          <p:nvSpPr>
            <p:cNvPr name="Freeform 120" id="120"/>
            <p:cNvSpPr/>
            <p:nvPr/>
          </p:nvSpPr>
          <p:spPr>
            <a:xfrm flipH="false" flipV="false" rot="0">
              <a:off x="-2540" y="0"/>
              <a:ext cx="168529" cy="111887"/>
            </a:xfrm>
            <a:custGeom>
              <a:avLst/>
              <a:gdLst/>
              <a:ahLst/>
              <a:cxnLst/>
              <a:rect r="r" b="b" t="t" l="l"/>
              <a:pathLst>
                <a:path h="111887" w="168529">
                  <a:moveTo>
                    <a:pt x="6985" y="0"/>
                  </a:moveTo>
                  <a:cubicBezTo>
                    <a:pt x="0" y="6096"/>
                    <a:pt x="1524" y="13589"/>
                    <a:pt x="9398" y="20193"/>
                  </a:cubicBezTo>
                  <a:cubicBezTo>
                    <a:pt x="10033" y="20701"/>
                    <a:pt x="19177" y="26289"/>
                    <a:pt x="19939" y="26670"/>
                  </a:cubicBezTo>
                  <a:lnTo>
                    <a:pt x="167894" y="111887"/>
                  </a:lnTo>
                  <a:lnTo>
                    <a:pt x="168529" y="111506"/>
                  </a:lnTo>
                  <a:lnTo>
                    <a:pt x="20447" y="26289"/>
                  </a:lnTo>
                  <a:cubicBezTo>
                    <a:pt x="19812" y="25908"/>
                    <a:pt x="10541" y="20320"/>
                    <a:pt x="10033" y="19812"/>
                  </a:cubicBezTo>
                  <a:cubicBezTo>
                    <a:pt x="2413" y="13462"/>
                    <a:pt x="762" y="6350"/>
                    <a:pt x="6985" y="508"/>
                  </a:cubicBezTo>
                  <a:lnTo>
                    <a:pt x="6985" y="0"/>
                  </a:lnTo>
                  <a:close/>
                </a:path>
              </a:pathLst>
            </a:custGeom>
            <a:blipFill>
              <a:blip r:embed="rId120"/>
              <a:stretch>
                <a:fillRect l="-4479" t="-4211" r="-1958" b="-4313"/>
              </a:stretch>
            </a:blipFill>
          </p:spPr>
        </p:sp>
      </p:grpSp>
      <p:sp>
        <p:nvSpPr>
          <p:cNvPr name="Freeform 121" id="121"/>
          <p:cNvSpPr/>
          <p:nvPr/>
        </p:nvSpPr>
        <p:spPr>
          <a:xfrm flipH="false" flipV="false" rot="0">
            <a:off x="3217516" y="9173880"/>
            <a:ext cx="155658" cy="86973"/>
          </a:xfrm>
          <a:custGeom>
            <a:avLst/>
            <a:gdLst/>
            <a:ahLst/>
            <a:cxnLst/>
            <a:rect r="r" b="b" t="t" l="l"/>
            <a:pathLst>
              <a:path h="86973" w="155658">
                <a:moveTo>
                  <a:pt x="0" y="0"/>
                </a:moveTo>
                <a:lnTo>
                  <a:pt x="155658" y="0"/>
                </a:lnTo>
                <a:lnTo>
                  <a:pt x="155658" y="86973"/>
                </a:lnTo>
                <a:lnTo>
                  <a:pt x="0" y="86973"/>
                </a:lnTo>
                <a:lnTo>
                  <a:pt x="0" y="0"/>
                </a:lnTo>
                <a:close/>
              </a:path>
            </a:pathLst>
          </a:custGeom>
          <a:blipFill>
            <a:blip r:embed="rId121">
              <a:extLst>
                <a:ext uri="{96DAC541-7B7A-43D3-8B79-37D633B846F1}">
                  <asvg:svgBlip xmlns:asvg="http://schemas.microsoft.com/office/drawing/2016/SVG/main" r:embed="rId122"/>
                </a:ext>
              </a:extLst>
            </a:blip>
            <a:stretch>
              <a:fillRect l="0" t="0" r="0" b="0"/>
            </a:stretch>
          </a:blipFill>
        </p:spPr>
      </p:sp>
      <p:grpSp>
        <p:nvGrpSpPr>
          <p:cNvPr name="Group 122" id="122"/>
          <p:cNvGrpSpPr>
            <a:grpSpLocks noChangeAspect="true"/>
          </p:cNvGrpSpPr>
          <p:nvPr/>
        </p:nvGrpSpPr>
        <p:grpSpPr>
          <a:xfrm rot="0">
            <a:off x="3093453" y="9173861"/>
            <a:ext cx="124549" cy="83334"/>
            <a:chOff x="0" y="0"/>
            <a:chExt cx="166065" cy="111112"/>
          </a:xfrm>
        </p:grpSpPr>
        <p:sp>
          <p:nvSpPr>
            <p:cNvPr name="Freeform 123" id="123"/>
            <p:cNvSpPr/>
            <p:nvPr/>
          </p:nvSpPr>
          <p:spPr>
            <a:xfrm flipH="false" flipV="false" rot="0">
              <a:off x="-2540" y="0"/>
              <a:ext cx="168529" cy="111125"/>
            </a:xfrm>
            <a:custGeom>
              <a:avLst/>
              <a:gdLst/>
              <a:ahLst/>
              <a:cxnLst/>
              <a:rect r="r" b="b" t="t" l="l"/>
              <a:pathLst>
                <a:path h="111125" w="168529">
                  <a:moveTo>
                    <a:pt x="6350" y="0"/>
                  </a:moveTo>
                  <a:cubicBezTo>
                    <a:pt x="0" y="5842"/>
                    <a:pt x="1778" y="13081"/>
                    <a:pt x="9398" y="19304"/>
                  </a:cubicBezTo>
                  <a:cubicBezTo>
                    <a:pt x="9906" y="19812"/>
                    <a:pt x="19177" y="25400"/>
                    <a:pt x="19939" y="25781"/>
                  </a:cubicBezTo>
                  <a:lnTo>
                    <a:pt x="167894" y="111125"/>
                  </a:lnTo>
                  <a:lnTo>
                    <a:pt x="168529" y="110744"/>
                  </a:lnTo>
                  <a:lnTo>
                    <a:pt x="20447" y="25400"/>
                  </a:lnTo>
                  <a:cubicBezTo>
                    <a:pt x="19812" y="25019"/>
                    <a:pt x="10414" y="19431"/>
                    <a:pt x="9906" y="19050"/>
                  </a:cubicBezTo>
                  <a:cubicBezTo>
                    <a:pt x="2667" y="12954"/>
                    <a:pt x="889" y="6096"/>
                    <a:pt x="6350" y="508"/>
                  </a:cubicBezTo>
                  <a:lnTo>
                    <a:pt x="6350" y="0"/>
                  </a:lnTo>
                  <a:close/>
                </a:path>
              </a:pathLst>
            </a:custGeom>
            <a:blipFill>
              <a:blip r:embed="rId123"/>
              <a:stretch>
                <a:fillRect l="-4820" t="-4662" r="-3319" b="-4605"/>
              </a:stretch>
            </a:blipFill>
          </p:spPr>
        </p:sp>
      </p:grpSp>
      <p:sp>
        <p:nvSpPr>
          <p:cNvPr name="Freeform 124" id="124"/>
          <p:cNvSpPr/>
          <p:nvPr/>
        </p:nvSpPr>
        <p:spPr>
          <a:xfrm flipH="false" flipV="false" rot="0">
            <a:off x="3218012" y="9174251"/>
            <a:ext cx="154610" cy="86135"/>
          </a:xfrm>
          <a:custGeom>
            <a:avLst/>
            <a:gdLst/>
            <a:ahLst/>
            <a:cxnLst/>
            <a:rect r="r" b="b" t="t" l="l"/>
            <a:pathLst>
              <a:path h="86135" w="154610">
                <a:moveTo>
                  <a:pt x="0" y="0"/>
                </a:moveTo>
                <a:lnTo>
                  <a:pt x="154610" y="0"/>
                </a:lnTo>
                <a:lnTo>
                  <a:pt x="154610" y="86135"/>
                </a:lnTo>
                <a:lnTo>
                  <a:pt x="0" y="86135"/>
                </a:lnTo>
                <a:lnTo>
                  <a:pt x="0" y="0"/>
                </a:lnTo>
                <a:close/>
              </a:path>
            </a:pathLst>
          </a:custGeom>
          <a:blipFill>
            <a:blip r:embed="rId124">
              <a:extLst>
                <a:ext uri="{96DAC541-7B7A-43D3-8B79-37D633B846F1}">
                  <asvg:svgBlip xmlns:asvg="http://schemas.microsoft.com/office/drawing/2016/SVG/main" r:embed="rId125"/>
                </a:ext>
              </a:extLst>
            </a:blip>
            <a:stretch>
              <a:fillRect l="0" t="0" r="0" b="0"/>
            </a:stretch>
          </a:blipFill>
        </p:spPr>
      </p:sp>
      <p:grpSp>
        <p:nvGrpSpPr>
          <p:cNvPr name="Group 125" id="125"/>
          <p:cNvGrpSpPr>
            <a:grpSpLocks noChangeAspect="true"/>
          </p:cNvGrpSpPr>
          <p:nvPr/>
        </p:nvGrpSpPr>
        <p:grpSpPr>
          <a:xfrm rot="0">
            <a:off x="3093910" y="9174213"/>
            <a:ext cx="124587" cy="82706"/>
            <a:chOff x="0" y="0"/>
            <a:chExt cx="166116" cy="110274"/>
          </a:xfrm>
        </p:grpSpPr>
        <p:sp>
          <p:nvSpPr>
            <p:cNvPr name="Freeform 126" id="126"/>
            <p:cNvSpPr/>
            <p:nvPr/>
          </p:nvSpPr>
          <p:spPr>
            <a:xfrm flipH="false" flipV="false" rot="0">
              <a:off x="-2286" y="0"/>
              <a:ext cx="168402" cy="110236"/>
            </a:xfrm>
            <a:custGeom>
              <a:avLst/>
              <a:gdLst/>
              <a:ahLst/>
              <a:cxnLst/>
              <a:rect r="r" b="b" t="t" l="l"/>
              <a:pathLst>
                <a:path h="110236" w="168402">
                  <a:moveTo>
                    <a:pt x="5588" y="0"/>
                  </a:moveTo>
                  <a:cubicBezTo>
                    <a:pt x="0" y="5588"/>
                    <a:pt x="1778" y="12446"/>
                    <a:pt x="9144" y="18542"/>
                  </a:cubicBezTo>
                  <a:cubicBezTo>
                    <a:pt x="9652" y="18923"/>
                    <a:pt x="19050" y="24638"/>
                    <a:pt x="19685" y="24892"/>
                  </a:cubicBezTo>
                  <a:lnTo>
                    <a:pt x="167767" y="110236"/>
                  </a:lnTo>
                  <a:lnTo>
                    <a:pt x="168402" y="109855"/>
                  </a:lnTo>
                  <a:cubicBezTo>
                    <a:pt x="168402" y="109855"/>
                    <a:pt x="168275" y="109855"/>
                    <a:pt x="168275" y="109855"/>
                  </a:cubicBezTo>
                  <a:lnTo>
                    <a:pt x="20193" y="24511"/>
                  </a:lnTo>
                  <a:lnTo>
                    <a:pt x="9652" y="18161"/>
                  </a:lnTo>
                  <a:cubicBezTo>
                    <a:pt x="2667" y="12446"/>
                    <a:pt x="762" y="5969"/>
                    <a:pt x="5588" y="508"/>
                  </a:cubicBezTo>
                  <a:lnTo>
                    <a:pt x="5588" y="0"/>
                  </a:lnTo>
                  <a:close/>
                </a:path>
              </a:pathLst>
            </a:custGeom>
            <a:blipFill>
              <a:blip r:embed="rId126"/>
              <a:stretch>
                <a:fillRect l="-3505" t="-5126" r="-2874" b="-5023"/>
              </a:stretch>
            </a:blipFill>
          </p:spPr>
        </p:sp>
      </p:grpSp>
      <p:sp>
        <p:nvSpPr>
          <p:cNvPr name="Freeform 127" id="127"/>
          <p:cNvSpPr/>
          <p:nvPr/>
        </p:nvSpPr>
        <p:spPr>
          <a:xfrm flipH="false" flipV="false" rot="0">
            <a:off x="3218498" y="9174651"/>
            <a:ext cx="153572" cy="85249"/>
          </a:xfrm>
          <a:custGeom>
            <a:avLst/>
            <a:gdLst/>
            <a:ahLst/>
            <a:cxnLst/>
            <a:rect r="r" b="b" t="t" l="l"/>
            <a:pathLst>
              <a:path h="85249" w="153572">
                <a:moveTo>
                  <a:pt x="0" y="0"/>
                </a:moveTo>
                <a:lnTo>
                  <a:pt x="153571" y="0"/>
                </a:lnTo>
                <a:lnTo>
                  <a:pt x="153571" y="85249"/>
                </a:lnTo>
                <a:lnTo>
                  <a:pt x="0" y="85249"/>
                </a:lnTo>
                <a:lnTo>
                  <a:pt x="0" y="0"/>
                </a:lnTo>
                <a:close/>
              </a:path>
            </a:pathLst>
          </a:custGeom>
          <a:blipFill>
            <a:blip r:embed="rId127">
              <a:extLst>
                <a:ext uri="{96DAC541-7B7A-43D3-8B79-37D633B846F1}">
                  <asvg:svgBlip xmlns:asvg="http://schemas.microsoft.com/office/drawing/2016/SVG/main" r:embed="rId128"/>
                </a:ext>
              </a:extLst>
            </a:blip>
            <a:stretch>
              <a:fillRect l="0" t="0" r="0" b="0"/>
            </a:stretch>
          </a:blipFill>
        </p:spPr>
      </p:sp>
      <p:grpSp>
        <p:nvGrpSpPr>
          <p:cNvPr name="Group 128" id="128"/>
          <p:cNvGrpSpPr>
            <a:grpSpLocks noChangeAspect="true"/>
          </p:cNvGrpSpPr>
          <p:nvPr/>
        </p:nvGrpSpPr>
        <p:grpSpPr>
          <a:xfrm rot="0">
            <a:off x="3094368" y="9174613"/>
            <a:ext cx="124616" cy="82010"/>
            <a:chOff x="0" y="0"/>
            <a:chExt cx="166154" cy="109347"/>
          </a:xfrm>
        </p:grpSpPr>
        <p:sp>
          <p:nvSpPr>
            <p:cNvPr name="Freeform 129" id="129"/>
            <p:cNvSpPr/>
            <p:nvPr/>
          </p:nvSpPr>
          <p:spPr>
            <a:xfrm flipH="false" flipV="false" rot="0">
              <a:off x="-2159" y="0"/>
              <a:ext cx="168275" cy="109347"/>
            </a:xfrm>
            <a:custGeom>
              <a:avLst/>
              <a:gdLst/>
              <a:ahLst/>
              <a:cxnLst/>
              <a:rect r="r" b="b" t="t" l="l"/>
              <a:pathLst>
                <a:path h="109347" w="168275">
                  <a:moveTo>
                    <a:pt x="4826" y="0"/>
                  </a:moveTo>
                  <a:cubicBezTo>
                    <a:pt x="0" y="5461"/>
                    <a:pt x="1905" y="11811"/>
                    <a:pt x="8890" y="17653"/>
                  </a:cubicBezTo>
                  <a:lnTo>
                    <a:pt x="19431" y="24003"/>
                  </a:lnTo>
                  <a:lnTo>
                    <a:pt x="167513" y="109347"/>
                  </a:lnTo>
                  <a:cubicBezTo>
                    <a:pt x="167513" y="109347"/>
                    <a:pt x="167640" y="109347"/>
                    <a:pt x="167640" y="109347"/>
                  </a:cubicBezTo>
                  <a:lnTo>
                    <a:pt x="168275" y="108966"/>
                  </a:lnTo>
                  <a:cubicBezTo>
                    <a:pt x="168148" y="108839"/>
                    <a:pt x="168021" y="108839"/>
                    <a:pt x="167894" y="108712"/>
                  </a:cubicBezTo>
                  <a:lnTo>
                    <a:pt x="20066" y="23495"/>
                  </a:lnTo>
                  <a:lnTo>
                    <a:pt x="9525" y="17272"/>
                  </a:lnTo>
                  <a:cubicBezTo>
                    <a:pt x="2794" y="11811"/>
                    <a:pt x="762" y="5715"/>
                    <a:pt x="4826" y="635"/>
                  </a:cubicBezTo>
                  <a:lnTo>
                    <a:pt x="4826" y="0"/>
                  </a:lnTo>
                  <a:close/>
                </a:path>
              </a:pathLst>
            </a:custGeom>
            <a:blipFill>
              <a:blip r:embed="rId129"/>
              <a:stretch>
                <a:fillRect l="-3854" t="-3042" r="-2507" b="-2775"/>
              </a:stretch>
            </a:blipFill>
          </p:spPr>
        </p:sp>
      </p:grpSp>
      <p:sp>
        <p:nvSpPr>
          <p:cNvPr name="Freeform 130" id="130"/>
          <p:cNvSpPr/>
          <p:nvPr/>
        </p:nvSpPr>
        <p:spPr>
          <a:xfrm flipH="false" flipV="false" rot="0">
            <a:off x="3218983" y="9175090"/>
            <a:ext cx="152495" cy="84344"/>
          </a:xfrm>
          <a:custGeom>
            <a:avLst/>
            <a:gdLst/>
            <a:ahLst/>
            <a:cxnLst/>
            <a:rect r="r" b="b" t="t" l="l"/>
            <a:pathLst>
              <a:path h="84344" w="152495">
                <a:moveTo>
                  <a:pt x="0" y="0"/>
                </a:moveTo>
                <a:lnTo>
                  <a:pt x="152496" y="0"/>
                </a:lnTo>
                <a:lnTo>
                  <a:pt x="152496" y="84343"/>
                </a:lnTo>
                <a:lnTo>
                  <a:pt x="0" y="84343"/>
                </a:lnTo>
                <a:lnTo>
                  <a:pt x="0" y="0"/>
                </a:lnTo>
                <a:close/>
              </a:path>
            </a:pathLst>
          </a:custGeom>
          <a:blipFill>
            <a:blip r:embed="rId130">
              <a:extLst>
                <a:ext uri="{96DAC541-7B7A-43D3-8B79-37D633B846F1}">
                  <asvg:svgBlip xmlns:asvg="http://schemas.microsoft.com/office/drawing/2016/SVG/main" r:embed="rId131"/>
                </a:ext>
              </a:extLst>
            </a:blip>
            <a:stretch>
              <a:fillRect l="0" t="0" r="0" b="0"/>
            </a:stretch>
          </a:blipFill>
        </p:spPr>
      </p:sp>
      <p:grpSp>
        <p:nvGrpSpPr>
          <p:cNvPr name="Group 131" id="131"/>
          <p:cNvGrpSpPr>
            <a:grpSpLocks noChangeAspect="true"/>
          </p:cNvGrpSpPr>
          <p:nvPr/>
        </p:nvGrpSpPr>
        <p:grpSpPr>
          <a:xfrm rot="0">
            <a:off x="3094815" y="9175052"/>
            <a:ext cx="124654" cy="81305"/>
            <a:chOff x="0" y="0"/>
            <a:chExt cx="166205" cy="108407"/>
          </a:xfrm>
        </p:grpSpPr>
        <p:sp>
          <p:nvSpPr>
            <p:cNvPr name="Freeform 132" id="132"/>
            <p:cNvSpPr/>
            <p:nvPr/>
          </p:nvSpPr>
          <p:spPr>
            <a:xfrm flipH="false" flipV="false" rot="0">
              <a:off x="-1905" y="0"/>
              <a:ext cx="168021" cy="108458"/>
            </a:xfrm>
            <a:custGeom>
              <a:avLst/>
              <a:gdLst/>
              <a:ahLst/>
              <a:cxnLst/>
              <a:rect r="r" b="b" t="t" l="l"/>
              <a:pathLst>
                <a:path h="108458" w="168021">
                  <a:moveTo>
                    <a:pt x="3937" y="0"/>
                  </a:moveTo>
                  <a:cubicBezTo>
                    <a:pt x="0" y="5207"/>
                    <a:pt x="2032" y="11176"/>
                    <a:pt x="8636" y="16637"/>
                  </a:cubicBezTo>
                  <a:lnTo>
                    <a:pt x="19177" y="22860"/>
                  </a:lnTo>
                  <a:lnTo>
                    <a:pt x="167005" y="108204"/>
                  </a:lnTo>
                  <a:cubicBezTo>
                    <a:pt x="167132" y="108331"/>
                    <a:pt x="167259" y="108331"/>
                    <a:pt x="167386" y="108458"/>
                  </a:cubicBezTo>
                  <a:lnTo>
                    <a:pt x="168021" y="108077"/>
                  </a:lnTo>
                  <a:cubicBezTo>
                    <a:pt x="167767" y="107950"/>
                    <a:pt x="167513" y="107823"/>
                    <a:pt x="167259" y="107696"/>
                  </a:cubicBezTo>
                  <a:lnTo>
                    <a:pt x="19812" y="22606"/>
                  </a:lnTo>
                  <a:lnTo>
                    <a:pt x="9271" y="16256"/>
                  </a:lnTo>
                  <a:cubicBezTo>
                    <a:pt x="2921" y="11176"/>
                    <a:pt x="762" y="5588"/>
                    <a:pt x="3937" y="635"/>
                  </a:cubicBezTo>
                  <a:lnTo>
                    <a:pt x="3937" y="0"/>
                  </a:lnTo>
                  <a:close/>
                </a:path>
              </a:pathLst>
            </a:custGeom>
            <a:blipFill>
              <a:blip r:embed="rId132"/>
              <a:stretch>
                <a:fillRect l="-4232" t="-3606" r="-2156" b="-3079"/>
              </a:stretch>
            </a:blipFill>
          </p:spPr>
        </p:sp>
      </p:grpSp>
      <p:sp>
        <p:nvSpPr>
          <p:cNvPr name="Freeform 133" id="133"/>
          <p:cNvSpPr/>
          <p:nvPr/>
        </p:nvSpPr>
        <p:spPr>
          <a:xfrm flipH="false" flipV="false" rot="0">
            <a:off x="3219469" y="9175604"/>
            <a:ext cx="151409" cy="83353"/>
          </a:xfrm>
          <a:custGeom>
            <a:avLst/>
            <a:gdLst/>
            <a:ahLst/>
            <a:cxnLst/>
            <a:rect r="r" b="b" t="t" l="l"/>
            <a:pathLst>
              <a:path h="83353" w="151409">
                <a:moveTo>
                  <a:pt x="0" y="0"/>
                </a:moveTo>
                <a:lnTo>
                  <a:pt x="151409" y="0"/>
                </a:lnTo>
                <a:lnTo>
                  <a:pt x="151409" y="83353"/>
                </a:lnTo>
                <a:lnTo>
                  <a:pt x="0" y="83353"/>
                </a:lnTo>
                <a:lnTo>
                  <a:pt x="0" y="0"/>
                </a:lnTo>
                <a:close/>
              </a:path>
            </a:pathLst>
          </a:custGeom>
          <a:blipFill>
            <a:blip r:embed="rId133">
              <a:extLst>
                <a:ext uri="{96DAC541-7B7A-43D3-8B79-37D633B846F1}">
                  <asvg:svgBlip xmlns:asvg="http://schemas.microsoft.com/office/drawing/2016/SVG/main" r:embed="rId134"/>
                </a:ext>
              </a:extLst>
            </a:blip>
            <a:stretch>
              <a:fillRect l="0" t="0" r="0" b="0"/>
            </a:stretch>
          </a:blipFill>
        </p:spPr>
      </p:sp>
      <p:grpSp>
        <p:nvGrpSpPr>
          <p:cNvPr name="Group 134" id="134"/>
          <p:cNvGrpSpPr>
            <a:grpSpLocks noChangeAspect="true"/>
          </p:cNvGrpSpPr>
          <p:nvPr/>
        </p:nvGrpSpPr>
        <p:grpSpPr>
          <a:xfrm rot="0">
            <a:off x="3095254" y="9175575"/>
            <a:ext cx="124720" cy="80505"/>
            <a:chOff x="0" y="0"/>
            <a:chExt cx="166294" cy="107340"/>
          </a:xfrm>
        </p:grpSpPr>
        <p:sp>
          <p:nvSpPr>
            <p:cNvPr name="Freeform 135" id="135"/>
            <p:cNvSpPr/>
            <p:nvPr/>
          </p:nvSpPr>
          <p:spPr>
            <a:xfrm flipH="false" flipV="false" rot="0">
              <a:off x="-1778" y="0"/>
              <a:ext cx="168021" cy="107315"/>
            </a:xfrm>
            <a:custGeom>
              <a:avLst/>
              <a:gdLst/>
              <a:ahLst/>
              <a:cxnLst/>
              <a:rect r="r" b="b" t="t" l="l"/>
              <a:pathLst>
                <a:path h="107315" w="168021">
                  <a:moveTo>
                    <a:pt x="3175" y="0"/>
                  </a:moveTo>
                  <a:cubicBezTo>
                    <a:pt x="0" y="4953"/>
                    <a:pt x="2159" y="10541"/>
                    <a:pt x="8509" y="15621"/>
                  </a:cubicBezTo>
                  <a:lnTo>
                    <a:pt x="19050" y="21844"/>
                  </a:lnTo>
                  <a:lnTo>
                    <a:pt x="166624" y="106934"/>
                  </a:lnTo>
                  <a:cubicBezTo>
                    <a:pt x="166878" y="107061"/>
                    <a:pt x="167132" y="107188"/>
                    <a:pt x="167386" y="107315"/>
                  </a:cubicBezTo>
                  <a:lnTo>
                    <a:pt x="168021" y="106934"/>
                  </a:lnTo>
                  <a:cubicBezTo>
                    <a:pt x="167640" y="106680"/>
                    <a:pt x="167259" y="106553"/>
                    <a:pt x="166878" y="106299"/>
                  </a:cubicBezTo>
                  <a:lnTo>
                    <a:pt x="19685" y="21463"/>
                  </a:lnTo>
                  <a:lnTo>
                    <a:pt x="9144" y="15240"/>
                  </a:lnTo>
                  <a:cubicBezTo>
                    <a:pt x="3302" y="10541"/>
                    <a:pt x="1016" y="5461"/>
                    <a:pt x="3175" y="889"/>
                  </a:cubicBezTo>
                  <a:lnTo>
                    <a:pt x="3175" y="0"/>
                  </a:lnTo>
                  <a:close/>
                </a:path>
              </a:pathLst>
            </a:custGeom>
            <a:blipFill>
              <a:blip r:embed="rId135"/>
              <a:stretch>
                <a:fillRect l="-2809" t="-4284" r="-3444" b="-3538"/>
              </a:stretch>
            </a:blipFill>
          </p:spPr>
        </p:sp>
      </p:grpSp>
      <p:sp>
        <p:nvSpPr>
          <p:cNvPr name="Freeform 136" id="136"/>
          <p:cNvSpPr/>
          <p:nvPr/>
        </p:nvSpPr>
        <p:spPr>
          <a:xfrm flipH="false" flipV="false" rot="0">
            <a:off x="3219974" y="9176242"/>
            <a:ext cx="150228" cy="82248"/>
          </a:xfrm>
          <a:custGeom>
            <a:avLst/>
            <a:gdLst/>
            <a:ahLst/>
            <a:cxnLst/>
            <a:rect r="r" b="b" t="t" l="l"/>
            <a:pathLst>
              <a:path h="82248" w="150228">
                <a:moveTo>
                  <a:pt x="0" y="0"/>
                </a:moveTo>
                <a:lnTo>
                  <a:pt x="150228" y="0"/>
                </a:lnTo>
                <a:lnTo>
                  <a:pt x="150228" y="82248"/>
                </a:lnTo>
                <a:lnTo>
                  <a:pt x="0" y="82248"/>
                </a:lnTo>
                <a:lnTo>
                  <a:pt x="0" y="0"/>
                </a:lnTo>
                <a:close/>
              </a:path>
            </a:pathLst>
          </a:custGeom>
          <a:blipFill>
            <a:blip r:embed="rId136">
              <a:extLst>
                <a:ext uri="{96DAC541-7B7A-43D3-8B79-37D633B846F1}">
                  <asvg:svgBlip xmlns:asvg="http://schemas.microsoft.com/office/drawing/2016/SVG/main" r:embed="rId137"/>
                </a:ext>
              </a:extLst>
            </a:blip>
            <a:stretch>
              <a:fillRect l="0" t="0" r="0" b="0"/>
            </a:stretch>
          </a:blipFill>
        </p:spPr>
      </p:sp>
      <p:grpSp>
        <p:nvGrpSpPr>
          <p:cNvPr name="Group 137" id="137"/>
          <p:cNvGrpSpPr>
            <a:grpSpLocks noChangeAspect="true"/>
          </p:cNvGrpSpPr>
          <p:nvPr/>
        </p:nvGrpSpPr>
        <p:grpSpPr>
          <a:xfrm rot="0">
            <a:off x="3095701" y="9176223"/>
            <a:ext cx="124777" cy="79562"/>
            <a:chOff x="0" y="0"/>
            <a:chExt cx="166370" cy="106083"/>
          </a:xfrm>
        </p:grpSpPr>
        <p:sp>
          <p:nvSpPr>
            <p:cNvPr name="Freeform 138" id="138"/>
            <p:cNvSpPr/>
            <p:nvPr/>
          </p:nvSpPr>
          <p:spPr>
            <a:xfrm flipH="false" flipV="false" rot="0">
              <a:off x="-1397" y="0"/>
              <a:ext cx="167767" cy="106172"/>
            </a:xfrm>
            <a:custGeom>
              <a:avLst/>
              <a:gdLst/>
              <a:ahLst/>
              <a:cxnLst/>
              <a:rect r="r" b="b" t="t" l="l"/>
              <a:pathLst>
                <a:path h="106172" w="167767">
                  <a:moveTo>
                    <a:pt x="2286" y="0"/>
                  </a:moveTo>
                  <a:cubicBezTo>
                    <a:pt x="0" y="4572"/>
                    <a:pt x="2286" y="9652"/>
                    <a:pt x="8128" y="14351"/>
                  </a:cubicBezTo>
                  <a:lnTo>
                    <a:pt x="18669" y="20574"/>
                  </a:lnTo>
                  <a:lnTo>
                    <a:pt x="165989" y="105537"/>
                  </a:lnTo>
                  <a:cubicBezTo>
                    <a:pt x="166370" y="105791"/>
                    <a:pt x="166751" y="105918"/>
                    <a:pt x="167132" y="106172"/>
                  </a:cubicBezTo>
                  <a:lnTo>
                    <a:pt x="167767" y="105791"/>
                  </a:lnTo>
                  <a:cubicBezTo>
                    <a:pt x="167259" y="105537"/>
                    <a:pt x="166751" y="105283"/>
                    <a:pt x="166370" y="105029"/>
                  </a:cubicBezTo>
                  <a:lnTo>
                    <a:pt x="19177" y="20193"/>
                  </a:lnTo>
                  <a:lnTo>
                    <a:pt x="8636" y="14097"/>
                  </a:lnTo>
                  <a:cubicBezTo>
                    <a:pt x="3556" y="9906"/>
                    <a:pt x="1143" y="5461"/>
                    <a:pt x="2286" y="1397"/>
                  </a:cubicBezTo>
                  <a:lnTo>
                    <a:pt x="2286" y="0"/>
                  </a:lnTo>
                  <a:close/>
                </a:path>
              </a:pathLst>
            </a:custGeom>
            <a:blipFill>
              <a:blip r:embed="rId138"/>
              <a:stretch>
                <a:fillRect l="-3207" t="-5155" r="-3007" b="-3827"/>
              </a:stretch>
            </a:blipFill>
          </p:spPr>
        </p:sp>
      </p:grpSp>
      <p:sp>
        <p:nvSpPr>
          <p:cNvPr name="Freeform 139" id="139"/>
          <p:cNvSpPr/>
          <p:nvPr/>
        </p:nvSpPr>
        <p:spPr>
          <a:xfrm flipH="false" flipV="false" rot="0">
            <a:off x="3220479" y="9177195"/>
            <a:ext cx="148904" cy="80810"/>
          </a:xfrm>
          <a:custGeom>
            <a:avLst/>
            <a:gdLst/>
            <a:ahLst/>
            <a:cxnLst/>
            <a:rect r="r" b="b" t="t" l="l"/>
            <a:pathLst>
              <a:path h="80810" w="148904">
                <a:moveTo>
                  <a:pt x="0" y="0"/>
                </a:moveTo>
                <a:lnTo>
                  <a:pt x="148904" y="0"/>
                </a:lnTo>
                <a:lnTo>
                  <a:pt x="148904" y="80810"/>
                </a:lnTo>
                <a:lnTo>
                  <a:pt x="0" y="80810"/>
                </a:lnTo>
                <a:lnTo>
                  <a:pt x="0" y="0"/>
                </a:lnTo>
                <a:close/>
              </a:path>
            </a:pathLst>
          </a:custGeom>
          <a:blipFill>
            <a:blip r:embed="rId139">
              <a:extLst>
                <a:ext uri="{96DAC541-7B7A-43D3-8B79-37D633B846F1}">
                  <asvg:svgBlip xmlns:asvg="http://schemas.microsoft.com/office/drawing/2016/SVG/main" r:embed="rId140"/>
                </a:ext>
              </a:extLst>
            </a:blip>
            <a:stretch>
              <a:fillRect l="0" t="0" r="0" b="0"/>
            </a:stretch>
          </a:blipFill>
        </p:spPr>
      </p:sp>
      <p:grpSp>
        <p:nvGrpSpPr>
          <p:cNvPr name="Group 140" id="140"/>
          <p:cNvGrpSpPr>
            <a:grpSpLocks noChangeAspect="true"/>
          </p:cNvGrpSpPr>
          <p:nvPr/>
        </p:nvGrpSpPr>
        <p:grpSpPr>
          <a:xfrm rot="0">
            <a:off x="3096149" y="9177261"/>
            <a:ext cx="124825" cy="78229"/>
            <a:chOff x="0" y="0"/>
            <a:chExt cx="166434" cy="104305"/>
          </a:xfrm>
        </p:grpSpPr>
        <p:sp>
          <p:nvSpPr>
            <p:cNvPr name="Freeform 141" id="141"/>
            <p:cNvSpPr/>
            <p:nvPr/>
          </p:nvSpPr>
          <p:spPr>
            <a:xfrm flipH="false" flipV="false" rot="0">
              <a:off x="-889" y="0"/>
              <a:ext cx="167259" cy="104267"/>
            </a:xfrm>
            <a:custGeom>
              <a:avLst/>
              <a:gdLst/>
              <a:ahLst/>
              <a:cxnLst/>
              <a:rect r="r" b="b" t="t" l="l"/>
              <a:pathLst>
                <a:path h="104267" w="167259">
                  <a:moveTo>
                    <a:pt x="1143" y="0"/>
                  </a:moveTo>
                  <a:cubicBezTo>
                    <a:pt x="0" y="4064"/>
                    <a:pt x="2413" y="8509"/>
                    <a:pt x="7620" y="12700"/>
                  </a:cubicBezTo>
                  <a:lnTo>
                    <a:pt x="18161" y="18796"/>
                  </a:lnTo>
                  <a:lnTo>
                    <a:pt x="165227" y="103505"/>
                  </a:lnTo>
                  <a:cubicBezTo>
                    <a:pt x="165735" y="103759"/>
                    <a:pt x="166116" y="104013"/>
                    <a:pt x="166624" y="104267"/>
                  </a:cubicBezTo>
                  <a:lnTo>
                    <a:pt x="167259" y="103886"/>
                  </a:lnTo>
                  <a:cubicBezTo>
                    <a:pt x="166624" y="103632"/>
                    <a:pt x="165989" y="103251"/>
                    <a:pt x="165481" y="102997"/>
                  </a:cubicBezTo>
                  <a:lnTo>
                    <a:pt x="8128" y="12319"/>
                  </a:lnTo>
                  <a:cubicBezTo>
                    <a:pt x="3429" y="9525"/>
                    <a:pt x="1016" y="5842"/>
                    <a:pt x="1143" y="2159"/>
                  </a:cubicBezTo>
                  <a:cubicBezTo>
                    <a:pt x="1143" y="2159"/>
                    <a:pt x="1143" y="2032"/>
                    <a:pt x="1143" y="1905"/>
                  </a:cubicBezTo>
                  <a:lnTo>
                    <a:pt x="1143" y="0"/>
                  </a:lnTo>
                  <a:close/>
                </a:path>
              </a:pathLst>
            </a:custGeom>
            <a:blipFill>
              <a:blip r:embed="rId141"/>
              <a:stretch>
                <a:fillRect l="-3541" t="-3836" r="-2648" b="-4397"/>
              </a:stretch>
            </a:blipFill>
          </p:spPr>
        </p:sp>
      </p:grpSp>
      <p:sp>
        <p:nvSpPr>
          <p:cNvPr name="Freeform 142" id="142"/>
          <p:cNvSpPr/>
          <p:nvPr/>
        </p:nvSpPr>
        <p:spPr>
          <a:xfrm flipH="false" flipV="false" rot="0">
            <a:off x="3220984" y="9178938"/>
            <a:ext cx="147561" cy="78591"/>
          </a:xfrm>
          <a:custGeom>
            <a:avLst/>
            <a:gdLst/>
            <a:ahLst/>
            <a:cxnLst/>
            <a:rect r="r" b="b" t="t" l="l"/>
            <a:pathLst>
              <a:path h="78591" w="147561">
                <a:moveTo>
                  <a:pt x="0" y="0"/>
                </a:moveTo>
                <a:lnTo>
                  <a:pt x="147561" y="0"/>
                </a:lnTo>
                <a:lnTo>
                  <a:pt x="147561" y="78590"/>
                </a:lnTo>
                <a:lnTo>
                  <a:pt x="0" y="78590"/>
                </a:lnTo>
                <a:lnTo>
                  <a:pt x="0" y="0"/>
                </a:lnTo>
                <a:close/>
              </a:path>
            </a:pathLst>
          </a:custGeom>
          <a:blipFill>
            <a:blip r:embed="rId142">
              <a:extLst>
                <a:ext uri="{96DAC541-7B7A-43D3-8B79-37D633B846F1}">
                  <asvg:svgBlip xmlns:asvg="http://schemas.microsoft.com/office/drawing/2016/SVG/main" r:embed="rId143"/>
                </a:ext>
              </a:extLst>
            </a:blip>
            <a:stretch>
              <a:fillRect l="0" t="0" r="0" b="0"/>
            </a:stretch>
          </a:blipFill>
        </p:spPr>
      </p:sp>
      <p:grpSp>
        <p:nvGrpSpPr>
          <p:cNvPr name="Group 143" id="143"/>
          <p:cNvGrpSpPr>
            <a:grpSpLocks noChangeAspect="true"/>
          </p:cNvGrpSpPr>
          <p:nvPr/>
        </p:nvGrpSpPr>
        <p:grpSpPr>
          <a:xfrm rot="0">
            <a:off x="3096339" y="9178928"/>
            <a:ext cx="125006" cy="76276"/>
            <a:chOff x="0" y="0"/>
            <a:chExt cx="166675" cy="101702"/>
          </a:xfrm>
        </p:grpSpPr>
        <p:sp>
          <p:nvSpPr>
            <p:cNvPr name="Freeform 144" id="144"/>
            <p:cNvSpPr/>
            <p:nvPr/>
          </p:nvSpPr>
          <p:spPr>
            <a:xfrm flipH="false" flipV="false" rot="0">
              <a:off x="-127" y="0"/>
              <a:ext cx="166751" cy="101600"/>
            </a:xfrm>
            <a:custGeom>
              <a:avLst/>
              <a:gdLst/>
              <a:ahLst/>
              <a:cxnLst/>
              <a:rect r="r" b="b" t="t" l="l"/>
              <a:pathLst>
                <a:path h="101600" w="166751">
                  <a:moveTo>
                    <a:pt x="127" y="0"/>
                  </a:moveTo>
                  <a:cubicBezTo>
                    <a:pt x="0" y="3683"/>
                    <a:pt x="2413" y="7366"/>
                    <a:pt x="7112" y="10033"/>
                  </a:cubicBezTo>
                  <a:lnTo>
                    <a:pt x="164465" y="100711"/>
                  </a:lnTo>
                  <a:cubicBezTo>
                    <a:pt x="165100" y="101092"/>
                    <a:pt x="165608" y="101346"/>
                    <a:pt x="166243" y="101600"/>
                  </a:cubicBezTo>
                  <a:lnTo>
                    <a:pt x="166751" y="101346"/>
                  </a:lnTo>
                  <a:cubicBezTo>
                    <a:pt x="165989" y="100965"/>
                    <a:pt x="165227" y="100584"/>
                    <a:pt x="164465" y="100203"/>
                  </a:cubicBezTo>
                  <a:lnTo>
                    <a:pt x="7112" y="9525"/>
                  </a:lnTo>
                  <a:cubicBezTo>
                    <a:pt x="2540" y="6985"/>
                    <a:pt x="254" y="3429"/>
                    <a:pt x="127" y="0"/>
                  </a:cubicBezTo>
                  <a:close/>
                </a:path>
              </a:pathLst>
            </a:custGeom>
            <a:blipFill>
              <a:blip r:embed="rId144"/>
              <a:stretch>
                <a:fillRect l="-1986" t="-3862" r="-2339" b="-4950"/>
              </a:stretch>
            </a:blipFill>
          </p:spPr>
        </p:sp>
      </p:grpSp>
      <p:sp>
        <p:nvSpPr>
          <p:cNvPr name="Freeform 145" id="145"/>
          <p:cNvSpPr/>
          <p:nvPr/>
        </p:nvSpPr>
        <p:spPr>
          <a:xfrm flipH="false" flipV="false" rot="0">
            <a:off x="1847469" y="9064028"/>
            <a:ext cx="402631" cy="379381"/>
          </a:xfrm>
          <a:custGeom>
            <a:avLst/>
            <a:gdLst/>
            <a:ahLst/>
            <a:cxnLst/>
            <a:rect r="r" b="b" t="t" l="l"/>
            <a:pathLst>
              <a:path h="379381" w="402631">
                <a:moveTo>
                  <a:pt x="0" y="0"/>
                </a:moveTo>
                <a:lnTo>
                  <a:pt x="402631" y="0"/>
                </a:lnTo>
                <a:lnTo>
                  <a:pt x="402631" y="379381"/>
                </a:lnTo>
                <a:lnTo>
                  <a:pt x="0" y="379381"/>
                </a:lnTo>
                <a:lnTo>
                  <a:pt x="0" y="0"/>
                </a:lnTo>
                <a:close/>
              </a:path>
            </a:pathLst>
          </a:custGeom>
          <a:blipFill>
            <a:blip r:embed="rId145">
              <a:extLst>
                <a:ext uri="{96DAC541-7B7A-43D3-8B79-37D633B846F1}">
                  <asvg:svgBlip xmlns:asvg="http://schemas.microsoft.com/office/drawing/2016/SVG/main" r:embed="rId146"/>
                </a:ext>
              </a:extLst>
            </a:blip>
            <a:stretch>
              <a:fillRect l="0" t="0" r="0" b="0"/>
            </a:stretch>
          </a:blipFill>
        </p:spPr>
      </p:sp>
      <p:sp>
        <p:nvSpPr>
          <p:cNvPr name="Freeform 146" id="146"/>
          <p:cNvSpPr/>
          <p:nvPr/>
        </p:nvSpPr>
        <p:spPr>
          <a:xfrm flipH="false" flipV="false" rot="0">
            <a:off x="2416426" y="8362255"/>
            <a:ext cx="242145" cy="249022"/>
          </a:xfrm>
          <a:custGeom>
            <a:avLst/>
            <a:gdLst/>
            <a:ahLst/>
            <a:cxnLst/>
            <a:rect r="r" b="b" t="t" l="l"/>
            <a:pathLst>
              <a:path h="249022" w="242145">
                <a:moveTo>
                  <a:pt x="0" y="0"/>
                </a:moveTo>
                <a:lnTo>
                  <a:pt x="242144" y="0"/>
                </a:lnTo>
                <a:lnTo>
                  <a:pt x="242144" y="249021"/>
                </a:lnTo>
                <a:lnTo>
                  <a:pt x="0" y="249021"/>
                </a:lnTo>
                <a:lnTo>
                  <a:pt x="0" y="0"/>
                </a:lnTo>
                <a:close/>
              </a:path>
            </a:pathLst>
          </a:custGeom>
          <a:blipFill>
            <a:blip r:embed="rId147">
              <a:extLst>
                <a:ext uri="{96DAC541-7B7A-43D3-8B79-37D633B846F1}">
                  <asvg:svgBlip xmlns:asvg="http://schemas.microsoft.com/office/drawing/2016/SVG/main" r:embed="rId148"/>
                </a:ext>
              </a:extLst>
            </a:blip>
            <a:stretch>
              <a:fillRect l="0" t="0" r="0" b="0"/>
            </a:stretch>
          </a:blipFill>
        </p:spPr>
      </p:sp>
      <p:sp>
        <p:nvSpPr>
          <p:cNvPr name="Freeform 147" id="147"/>
          <p:cNvSpPr/>
          <p:nvPr/>
        </p:nvSpPr>
        <p:spPr>
          <a:xfrm flipH="false" flipV="false" rot="0">
            <a:off x="2325567" y="9341701"/>
            <a:ext cx="402631" cy="379381"/>
          </a:xfrm>
          <a:custGeom>
            <a:avLst/>
            <a:gdLst/>
            <a:ahLst/>
            <a:cxnLst/>
            <a:rect r="r" b="b" t="t" l="l"/>
            <a:pathLst>
              <a:path h="379381" w="402631">
                <a:moveTo>
                  <a:pt x="0" y="0"/>
                </a:moveTo>
                <a:lnTo>
                  <a:pt x="402631" y="0"/>
                </a:lnTo>
                <a:lnTo>
                  <a:pt x="402631" y="379381"/>
                </a:lnTo>
                <a:lnTo>
                  <a:pt x="0" y="379381"/>
                </a:lnTo>
                <a:lnTo>
                  <a:pt x="0" y="0"/>
                </a:lnTo>
                <a:close/>
              </a:path>
            </a:pathLst>
          </a:custGeom>
          <a:blipFill>
            <a:blip r:embed="rId149">
              <a:extLst>
                <a:ext uri="{96DAC541-7B7A-43D3-8B79-37D633B846F1}">
                  <asvg:svgBlip xmlns:asvg="http://schemas.microsoft.com/office/drawing/2016/SVG/main" r:embed="rId150"/>
                </a:ext>
              </a:extLst>
            </a:blip>
            <a:stretch>
              <a:fillRect l="0" t="0" r="0" b="0"/>
            </a:stretch>
          </a:blipFill>
        </p:spPr>
      </p:sp>
      <p:sp>
        <p:nvSpPr>
          <p:cNvPr name="Freeform 148" id="148"/>
          <p:cNvSpPr/>
          <p:nvPr/>
        </p:nvSpPr>
        <p:spPr>
          <a:xfrm flipH="false" flipV="false" rot="0">
            <a:off x="2436057" y="8187557"/>
            <a:ext cx="1609773" cy="1552289"/>
          </a:xfrm>
          <a:custGeom>
            <a:avLst/>
            <a:gdLst/>
            <a:ahLst/>
            <a:cxnLst/>
            <a:rect r="r" b="b" t="t" l="l"/>
            <a:pathLst>
              <a:path h="1552289" w="1609773">
                <a:moveTo>
                  <a:pt x="0" y="0"/>
                </a:moveTo>
                <a:lnTo>
                  <a:pt x="1609772" y="0"/>
                </a:lnTo>
                <a:lnTo>
                  <a:pt x="1609772" y="1552289"/>
                </a:lnTo>
                <a:lnTo>
                  <a:pt x="0" y="1552289"/>
                </a:lnTo>
                <a:lnTo>
                  <a:pt x="0" y="0"/>
                </a:lnTo>
                <a:close/>
              </a:path>
            </a:pathLst>
          </a:custGeom>
          <a:blipFill>
            <a:blip r:embed="rId151">
              <a:extLst>
                <a:ext uri="{96DAC541-7B7A-43D3-8B79-37D633B846F1}">
                  <asvg:svgBlip xmlns:asvg="http://schemas.microsoft.com/office/drawing/2016/SVG/main" r:embed="rId152"/>
                </a:ext>
              </a:extLst>
            </a:blip>
            <a:stretch>
              <a:fillRect l="0" t="0" r="0" b="0"/>
            </a:stretch>
          </a:blipFill>
        </p:spPr>
      </p:sp>
      <p:grpSp>
        <p:nvGrpSpPr>
          <p:cNvPr name="Group 149" id="149"/>
          <p:cNvGrpSpPr>
            <a:grpSpLocks noChangeAspect="true"/>
          </p:cNvGrpSpPr>
          <p:nvPr/>
        </p:nvGrpSpPr>
        <p:grpSpPr>
          <a:xfrm rot="0">
            <a:off x="3737410" y="9343777"/>
            <a:ext cx="244983" cy="277378"/>
            <a:chOff x="0" y="0"/>
            <a:chExt cx="326644" cy="369837"/>
          </a:xfrm>
        </p:grpSpPr>
        <p:sp>
          <p:nvSpPr>
            <p:cNvPr name="Freeform 150" id="150"/>
            <p:cNvSpPr/>
            <p:nvPr/>
          </p:nvSpPr>
          <p:spPr>
            <a:xfrm flipH="false" flipV="false" rot="0">
              <a:off x="0" y="0"/>
              <a:ext cx="326644" cy="369824"/>
            </a:xfrm>
            <a:custGeom>
              <a:avLst/>
              <a:gdLst/>
              <a:ahLst/>
              <a:cxnLst/>
              <a:rect r="r" b="b" t="t" l="l"/>
              <a:pathLst>
                <a:path h="369824" w="326644">
                  <a:moveTo>
                    <a:pt x="0" y="0"/>
                  </a:moveTo>
                  <a:lnTo>
                    <a:pt x="10287" y="369824"/>
                  </a:lnTo>
                  <a:lnTo>
                    <a:pt x="326644" y="188214"/>
                  </a:lnTo>
                  <a:lnTo>
                    <a:pt x="326517" y="188087"/>
                  </a:lnTo>
                  <a:lnTo>
                    <a:pt x="0" y="0"/>
                  </a:lnTo>
                  <a:close/>
                </a:path>
              </a:pathLst>
            </a:custGeom>
            <a:blipFill>
              <a:blip r:embed="rId153"/>
              <a:stretch>
                <a:fillRect l="-1516" t="-1078" r="-1376" b="-923"/>
              </a:stretch>
            </a:blipFill>
          </p:spPr>
        </p:sp>
      </p:grpSp>
      <p:sp>
        <p:nvSpPr>
          <p:cNvPr name="Freeform 151" id="151"/>
          <p:cNvSpPr/>
          <p:nvPr/>
        </p:nvSpPr>
        <p:spPr>
          <a:xfrm flipH="false" flipV="false" rot="0">
            <a:off x="1517961" y="5679900"/>
            <a:ext cx="2521248" cy="2021586"/>
          </a:xfrm>
          <a:custGeom>
            <a:avLst/>
            <a:gdLst/>
            <a:ahLst/>
            <a:cxnLst/>
            <a:rect r="r" b="b" t="t" l="l"/>
            <a:pathLst>
              <a:path h="2021586" w="2521248">
                <a:moveTo>
                  <a:pt x="0" y="0"/>
                </a:moveTo>
                <a:lnTo>
                  <a:pt x="2521249" y="0"/>
                </a:lnTo>
                <a:lnTo>
                  <a:pt x="2521249" y="2021586"/>
                </a:lnTo>
                <a:lnTo>
                  <a:pt x="0" y="2021586"/>
                </a:lnTo>
                <a:lnTo>
                  <a:pt x="0" y="0"/>
                </a:lnTo>
                <a:close/>
              </a:path>
            </a:pathLst>
          </a:custGeom>
          <a:blipFill>
            <a:blip r:embed="rId154">
              <a:extLst>
                <a:ext uri="{96DAC541-7B7A-43D3-8B79-37D633B846F1}">
                  <asvg:svgBlip xmlns:asvg="http://schemas.microsoft.com/office/drawing/2016/SVG/main" r:embed="rId155"/>
                </a:ext>
              </a:extLst>
            </a:blip>
            <a:stretch>
              <a:fillRect l="0" t="0" r="0" b="0"/>
            </a:stretch>
          </a:blipFill>
        </p:spPr>
      </p:sp>
      <p:sp>
        <p:nvSpPr>
          <p:cNvPr name="Freeform 152" id="152"/>
          <p:cNvSpPr/>
          <p:nvPr/>
        </p:nvSpPr>
        <p:spPr>
          <a:xfrm flipH="false" flipV="false" rot="0">
            <a:off x="1729511" y="7817082"/>
            <a:ext cx="2373211" cy="2148583"/>
          </a:xfrm>
          <a:custGeom>
            <a:avLst/>
            <a:gdLst/>
            <a:ahLst/>
            <a:cxnLst/>
            <a:rect r="r" b="b" t="t" l="l"/>
            <a:pathLst>
              <a:path h="2148583" w="2373211">
                <a:moveTo>
                  <a:pt x="0" y="0"/>
                </a:moveTo>
                <a:lnTo>
                  <a:pt x="2373211" y="0"/>
                </a:lnTo>
                <a:lnTo>
                  <a:pt x="2373211" y="2148583"/>
                </a:lnTo>
                <a:lnTo>
                  <a:pt x="0" y="2148583"/>
                </a:lnTo>
                <a:lnTo>
                  <a:pt x="0" y="0"/>
                </a:lnTo>
                <a:close/>
              </a:path>
            </a:pathLst>
          </a:custGeom>
          <a:blipFill>
            <a:blip r:embed="rId156">
              <a:extLst>
                <a:ext uri="{96DAC541-7B7A-43D3-8B79-37D633B846F1}">
                  <asvg:svgBlip xmlns:asvg="http://schemas.microsoft.com/office/drawing/2016/SVG/main" r:embed="rId157"/>
                </a:ext>
              </a:extLst>
            </a:blip>
            <a:stretch>
              <a:fillRect l="0" t="0" r="0" b="0"/>
            </a:stretch>
          </a:blipFill>
        </p:spPr>
      </p:sp>
      <p:sp>
        <p:nvSpPr>
          <p:cNvPr name="Freeform 153" id="153"/>
          <p:cNvSpPr/>
          <p:nvPr/>
        </p:nvSpPr>
        <p:spPr>
          <a:xfrm flipH="false" flipV="false" rot="0">
            <a:off x="4198677" y="7190346"/>
            <a:ext cx="8581044" cy="3160157"/>
          </a:xfrm>
          <a:custGeom>
            <a:avLst/>
            <a:gdLst/>
            <a:ahLst/>
            <a:cxnLst/>
            <a:rect r="r" b="b" t="t" l="l"/>
            <a:pathLst>
              <a:path h="3160157" w="8581044">
                <a:moveTo>
                  <a:pt x="0" y="0"/>
                </a:moveTo>
                <a:lnTo>
                  <a:pt x="8581044" y="0"/>
                </a:lnTo>
                <a:lnTo>
                  <a:pt x="8581044" y="3160157"/>
                </a:lnTo>
                <a:lnTo>
                  <a:pt x="0" y="3160157"/>
                </a:lnTo>
                <a:lnTo>
                  <a:pt x="0" y="0"/>
                </a:lnTo>
                <a:close/>
              </a:path>
            </a:pathLst>
          </a:custGeom>
          <a:blipFill>
            <a:blip r:embed="rId158">
              <a:extLst>
                <a:ext uri="{96DAC541-7B7A-43D3-8B79-37D633B846F1}">
                  <asvg:svgBlip xmlns:asvg="http://schemas.microsoft.com/office/drawing/2016/SVG/main" r:embed="rId159"/>
                </a:ext>
              </a:extLst>
            </a:blip>
            <a:stretch>
              <a:fillRect l="0" t="0" r="0" b="0"/>
            </a:stretch>
          </a:blipFill>
        </p:spPr>
      </p:sp>
      <p:sp>
        <p:nvSpPr>
          <p:cNvPr name="Freeform 154" id="154"/>
          <p:cNvSpPr/>
          <p:nvPr/>
        </p:nvSpPr>
        <p:spPr>
          <a:xfrm flipH="false" flipV="false" rot="0">
            <a:off x="4198677" y="6288586"/>
            <a:ext cx="7442197" cy="629917"/>
          </a:xfrm>
          <a:custGeom>
            <a:avLst/>
            <a:gdLst/>
            <a:ahLst/>
            <a:cxnLst/>
            <a:rect r="r" b="b" t="t" l="l"/>
            <a:pathLst>
              <a:path h="629917" w="7442197">
                <a:moveTo>
                  <a:pt x="0" y="0"/>
                </a:moveTo>
                <a:lnTo>
                  <a:pt x="7442197" y="0"/>
                </a:lnTo>
                <a:lnTo>
                  <a:pt x="7442197" y="629917"/>
                </a:lnTo>
                <a:lnTo>
                  <a:pt x="0" y="629917"/>
                </a:lnTo>
                <a:lnTo>
                  <a:pt x="0" y="0"/>
                </a:lnTo>
                <a:close/>
              </a:path>
            </a:pathLst>
          </a:custGeom>
          <a:blipFill>
            <a:blip r:embed="rId160">
              <a:extLst>
                <a:ext uri="{96DAC541-7B7A-43D3-8B79-37D633B846F1}">
                  <asvg:svgBlip xmlns:asvg="http://schemas.microsoft.com/office/drawing/2016/SVG/main" r:embed="rId161"/>
                </a:ext>
              </a:extLst>
            </a:blip>
            <a:stretch>
              <a:fillRect l="0" t="0" r="0" b="0"/>
            </a:stretch>
          </a:blipFill>
        </p:spPr>
      </p:sp>
      <p:sp>
        <p:nvSpPr>
          <p:cNvPr name="Freeform 155" id="155"/>
          <p:cNvSpPr/>
          <p:nvPr/>
        </p:nvSpPr>
        <p:spPr>
          <a:xfrm flipH="false" flipV="false" rot="0">
            <a:off x="-63503" y="-63503"/>
            <a:ext cx="11955161" cy="5325942"/>
          </a:xfrm>
          <a:custGeom>
            <a:avLst/>
            <a:gdLst/>
            <a:ahLst/>
            <a:cxnLst/>
            <a:rect r="r" b="b" t="t" l="l"/>
            <a:pathLst>
              <a:path h="5325942" w="11955161">
                <a:moveTo>
                  <a:pt x="0" y="0"/>
                </a:moveTo>
                <a:lnTo>
                  <a:pt x="11955161" y="0"/>
                </a:lnTo>
                <a:lnTo>
                  <a:pt x="11955161" y="5325942"/>
                </a:lnTo>
                <a:lnTo>
                  <a:pt x="0" y="5325942"/>
                </a:lnTo>
                <a:lnTo>
                  <a:pt x="0" y="0"/>
                </a:lnTo>
                <a:close/>
              </a:path>
            </a:pathLst>
          </a:custGeom>
          <a:blipFill>
            <a:blip r:embed="rId162">
              <a:extLst>
                <a:ext uri="{96DAC541-7B7A-43D3-8B79-37D633B846F1}">
                  <asvg:svgBlip xmlns:asvg="http://schemas.microsoft.com/office/drawing/2016/SVG/main" r:embed="rId163"/>
                </a:ext>
              </a:extLst>
            </a:blip>
            <a:stretch>
              <a:fillRect l="0" t="0" r="0" b="0"/>
            </a:stretch>
          </a:blipFill>
        </p:spPr>
      </p:sp>
      <p:sp>
        <p:nvSpPr>
          <p:cNvPr name="Freeform 156" id="156"/>
          <p:cNvSpPr/>
          <p:nvPr/>
        </p:nvSpPr>
        <p:spPr>
          <a:xfrm flipH="false" flipV="false" rot="0">
            <a:off x="13245989" y="5570420"/>
            <a:ext cx="5042011" cy="4716580"/>
          </a:xfrm>
          <a:custGeom>
            <a:avLst/>
            <a:gdLst/>
            <a:ahLst/>
            <a:cxnLst/>
            <a:rect r="r" b="b" t="t" l="l"/>
            <a:pathLst>
              <a:path h="4716580" w="5042011">
                <a:moveTo>
                  <a:pt x="0" y="0"/>
                </a:moveTo>
                <a:lnTo>
                  <a:pt x="5042011" y="0"/>
                </a:lnTo>
                <a:lnTo>
                  <a:pt x="5042011" y="4716580"/>
                </a:lnTo>
                <a:lnTo>
                  <a:pt x="0" y="4716580"/>
                </a:lnTo>
                <a:lnTo>
                  <a:pt x="0" y="0"/>
                </a:lnTo>
                <a:close/>
              </a:path>
            </a:pathLst>
          </a:custGeom>
          <a:blipFill>
            <a:blip r:embed="rId164">
              <a:extLst>
                <a:ext uri="{96DAC541-7B7A-43D3-8B79-37D633B846F1}">
                  <asvg:svgBlip xmlns:asvg="http://schemas.microsoft.com/office/drawing/2016/SVG/main" r:embed="rId165"/>
                </a:ext>
              </a:extLst>
            </a:blip>
            <a:stretch>
              <a:fillRect l="0" t="0" r="0" b="0"/>
            </a:stretch>
          </a:blipFill>
        </p:spPr>
      </p:sp>
      <p:sp>
        <p:nvSpPr>
          <p:cNvPr name="TextBox 157" id="157"/>
          <p:cNvSpPr txBox="true"/>
          <p:nvPr/>
        </p:nvSpPr>
        <p:spPr>
          <a:xfrm rot="0">
            <a:off x="2979391" y="1499730"/>
            <a:ext cx="12575772" cy="927021"/>
          </a:xfrm>
          <a:prstGeom prst="rect">
            <a:avLst/>
          </a:prstGeom>
        </p:spPr>
        <p:txBody>
          <a:bodyPr anchor="t" rtlCol="false" tIns="0" lIns="0" bIns="0" rIns="0">
            <a:spAutoFit/>
          </a:bodyPr>
          <a:lstStyle/>
          <a:p>
            <a:pPr algn="l">
              <a:lnSpc>
                <a:spcPts val="6999"/>
              </a:lnSpc>
            </a:pPr>
            <a:r>
              <a:rPr lang="en-US" b="true" sz="4999">
                <a:solidFill>
                  <a:srgbClr val="1D74B4"/>
                </a:solidFill>
                <a:latin typeface="Poppins Semi-Bold"/>
                <a:ea typeface="Poppins Semi-Bold"/>
                <a:cs typeface="Poppins Semi-Bold"/>
                <a:sym typeface="Poppins Semi-Bold"/>
              </a:rPr>
              <a:t>MONITORING DAN EVALUASI PELATIHAN</a:t>
            </a:r>
          </a:p>
        </p:txBody>
      </p:sp>
      <p:sp>
        <p:nvSpPr>
          <p:cNvPr name="TextBox 158" id="158"/>
          <p:cNvSpPr txBox="true"/>
          <p:nvPr/>
        </p:nvSpPr>
        <p:spPr>
          <a:xfrm rot="0">
            <a:off x="4362250" y="8953948"/>
            <a:ext cx="12461500" cy="537772"/>
          </a:xfrm>
          <a:prstGeom prst="rect">
            <a:avLst/>
          </a:prstGeom>
        </p:spPr>
        <p:txBody>
          <a:bodyPr anchor="t" rtlCol="false" tIns="0" lIns="0" bIns="0" rIns="0">
            <a:spAutoFit/>
          </a:bodyPr>
          <a:lstStyle/>
          <a:p>
            <a:pPr algn="l">
              <a:lnSpc>
                <a:spcPts val="2100"/>
              </a:lnSpc>
            </a:pPr>
            <a:r>
              <a:rPr lang="en-US" sz="1599">
                <a:solidFill>
                  <a:srgbClr val="000000"/>
                </a:solidFill>
                <a:latin typeface="Open Sans"/>
                <a:ea typeface="Open Sans"/>
                <a:cs typeface="Open Sans"/>
                <a:sym typeface="Open Sans"/>
              </a:rPr>
              <a:t>Faktor yang mempengaruhi dampak terhadap kinerja ASN adalah kualitas pelatihan, kemampuan ASN, sumber daya dan dukungan</a:t>
            </a:r>
          </a:p>
        </p:txBody>
      </p:sp>
      <p:sp>
        <p:nvSpPr>
          <p:cNvPr name="TextBox 159" id="159"/>
          <p:cNvSpPr txBox="true"/>
          <p:nvPr/>
        </p:nvSpPr>
        <p:spPr>
          <a:xfrm rot="0">
            <a:off x="4362250" y="6865229"/>
            <a:ext cx="12461472" cy="804472"/>
          </a:xfrm>
          <a:prstGeom prst="rect">
            <a:avLst/>
          </a:prstGeom>
        </p:spPr>
        <p:txBody>
          <a:bodyPr anchor="t" rtlCol="false" tIns="0" lIns="0" bIns="0" rIns="0">
            <a:spAutoFit/>
          </a:bodyPr>
          <a:lstStyle/>
          <a:p>
            <a:pPr algn="just">
              <a:lnSpc>
                <a:spcPts val="2100"/>
              </a:lnSpc>
            </a:pPr>
            <a:r>
              <a:rPr lang="en-US" sz="1599" spc="3">
                <a:solidFill>
                  <a:srgbClr val="000000"/>
                </a:solidFill>
                <a:latin typeface="Open Sans"/>
                <a:ea typeface="Open Sans"/>
                <a:cs typeface="Open Sans"/>
                <a:sym typeface="Open Sans"/>
              </a:rPr>
              <a:t>Umpan balik dari peserta merupakan salah satu cara untuk menilai keberhasilan suatu pelatihan. Umpan balik dapat membantu pelatih/fasilitator untuk memahami kebutuhan dan harapan peserta serta untuk meningkatkan kualitas pelatihan di masa depan.</a:t>
            </a:r>
          </a:p>
        </p:txBody>
      </p:sp>
      <p:sp>
        <p:nvSpPr>
          <p:cNvPr name="TextBox 160" id="160"/>
          <p:cNvSpPr txBox="true"/>
          <p:nvPr/>
        </p:nvSpPr>
        <p:spPr>
          <a:xfrm rot="0">
            <a:off x="4416962" y="3580333"/>
            <a:ext cx="13467264" cy="1871272"/>
          </a:xfrm>
          <a:prstGeom prst="rect">
            <a:avLst/>
          </a:prstGeom>
        </p:spPr>
        <p:txBody>
          <a:bodyPr anchor="t" rtlCol="false" tIns="0" lIns="0" bIns="0" rIns="0">
            <a:spAutoFit/>
          </a:bodyPr>
          <a:lstStyle/>
          <a:p>
            <a:pPr algn="l">
              <a:lnSpc>
                <a:spcPts val="2100"/>
              </a:lnSpc>
            </a:pPr>
            <a:r>
              <a:rPr lang="en-US" sz="1599" spc="1">
                <a:solidFill>
                  <a:srgbClr val="000000"/>
                </a:solidFill>
                <a:latin typeface="Open Sans"/>
                <a:ea typeface="Open Sans"/>
                <a:cs typeface="Open Sans"/>
                <a:sym typeface="Open Sans"/>
              </a:rPr>
              <a:t>1.Peserta pelatihan dapat memahami dan mengaplikasikan pengetahuan yang diperoleh selama pelatihan 2.Peserta pelatihan dapat mengembangkan keterampilan yang relevan dengan tugas dan tanggungjawabnya 3.Peserta pelatihan dapat mengubah perilakunya menjadi lebih baik dan lebih professional 4.Peserta pelatihan dapat meningkatkan kinerjanya Dalam menjalankan tugas dan tanggung jawabnya 5.Peserta pelatihan merasa puas dengan pelatihan yang diberikan 6.Peserta pelatihan dapat mengingat dan mengaplikasikan pengetahuan yang diperoleh selama pelatihan Dalam jangka waktu yang lama 7.Peserta pelatihan dapat mengaplikasikan pengetahuan dan keterampilan yang diperoleh selama pelatihan Dalam situasi kerja yang</a:t>
            </a:r>
          </a:p>
        </p:txBody>
      </p:sp>
      <p:sp>
        <p:nvSpPr>
          <p:cNvPr name="TextBox 161" id="161"/>
          <p:cNvSpPr txBox="true"/>
          <p:nvPr/>
        </p:nvSpPr>
        <p:spPr>
          <a:xfrm rot="0">
            <a:off x="4607604" y="5447233"/>
            <a:ext cx="1132199" cy="271072"/>
          </a:xfrm>
          <a:prstGeom prst="rect">
            <a:avLst/>
          </a:prstGeom>
        </p:spPr>
        <p:txBody>
          <a:bodyPr anchor="t" rtlCol="false" tIns="0" lIns="0" bIns="0" rIns="0">
            <a:spAutoFit/>
          </a:bodyPr>
          <a:lstStyle/>
          <a:p>
            <a:pPr algn="l">
              <a:lnSpc>
                <a:spcPts val="2100"/>
              </a:lnSpc>
            </a:pPr>
            <a:r>
              <a:rPr lang="en-US" sz="1599">
                <a:solidFill>
                  <a:srgbClr val="000000"/>
                </a:solidFill>
                <a:latin typeface="Open Sans"/>
                <a:ea typeface="Open Sans"/>
                <a:cs typeface="Open Sans"/>
                <a:sym typeface="Open Sans"/>
              </a:rPr>
              <a:t>sebenarnya</a:t>
            </a:r>
          </a:p>
        </p:txBody>
      </p:sp>
      <p:sp>
        <p:nvSpPr>
          <p:cNvPr name="TextBox 162" id="162"/>
          <p:cNvSpPr txBox="true"/>
          <p:nvPr/>
        </p:nvSpPr>
        <p:spPr>
          <a:xfrm rot="0">
            <a:off x="4578868" y="6359681"/>
            <a:ext cx="4591545" cy="441427"/>
          </a:xfrm>
          <a:prstGeom prst="rect">
            <a:avLst/>
          </a:prstGeom>
        </p:spPr>
        <p:txBody>
          <a:bodyPr anchor="t" rtlCol="false" tIns="0" lIns="0" bIns="0" rIns="0">
            <a:spAutoFit/>
          </a:bodyPr>
          <a:lstStyle/>
          <a:p>
            <a:pPr algn="l">
              <a:lnSpc>
                <a:spcPts val="3499"/>
              </a:lnSpc>
            </a:pPr>
            <a:r>
              <a:rPr lang="en-US" b="true" sz="2499">
                <a:solidFill>
                  <a:srgbClr val="000000"/>
                </a:solidFill>
                <a:latin typeface="Open Sans Bold"/>
                <a:ea typeface="Open Sans Bold"/>
                <a:cs typeface="Open Sans Bold"/>
                <a:sym typeface="Open Sans Bold"/>
              </a:rPr>
              <a:t>UMPAN BALIK DARI PESERTA</a:t>
            </a:r>
          </a:p>
        </p:txBody>
      </p:sp>
      <p:sp>
        <p:nvSpPr>
          <p:cNvPr name="TextBox 163" id="163"/>
          <p:cNvSpPr txBox="true"/>
          <p:nvPr/>
        </p:nvSpPr>
        <p:spPr>
          <a:xfrm rot="0">
            <a:off x="4578868" y="8496024"/>
            <a:ext cx="5358832" cy="441427"/>
          </a:xfrm>
          <a:prstGeom prst="rect">
            <a:avLst/>
          </a:prstGeom>
        </p:spPr>
        <p:txBody>
          <a:bodyPr anchor="t" rtlCol="false" tIns="0" lIns="0" bIns="0" rIns="0">
            <a:spAutoFit/>
          </a:bodyPr>
          <a:lstStyle/>
          <a:p>
            <a:pPr algn="l">
              <a:lnSpc>
                <a:spcPts val="3499"/>
              </a:lnSpc>
            </a:pPr>
            <a:r>
              <a:rPr lang="en-US" b="true" sz="2499">
                <a:solidFill>
                  <a:srgbClr val="000000"/>
                </a:solidFill>
                <a:latin typeface="Open Sans Bold"/>
                <a:ea typeface="Open Sans Bold"/>
                <a:cs typeface="Open Sans Bold"/>
                <a:sym typeface="Open Sans Bold"/>
              </a:rPr>
              <a:t>DAMPAK TERHADAP KINERJA ASN</a:t>
            </a:r>
          </a:p>
        </p:txBody>
      </p:sp>
      <p:sp>
        <p:nvSpPr>
          <p:cNvPr name="TextBox 164" id="164"/>
          <p:cNvSpPr txBox="true"/>
          <p:nvPr/>
        </p:nvSpPr>
        <p:spPr>
          <a:xfrm rot="0">
            <a:off x="4578868" y="3055734"/>
            <a:ext cx="6238370" cy="441427"/>
          </a:xfrm>
          <a:prstGeom prst="rect">
            <a:avLst/>
          </a:prstGeom>
        </p:spPr>
        <p:txBody>
          <a:bodyPr anchor="t" rtlCol="false" tIns="0" lIns="0" bIns="0" rIns="0">
            <a:spAutoFit/>
          </a:bodyPr>
          <a:lstStyle/>
          <a:p>
            <a:pPr algn="l">
              <a:lnSpc>
                <a:spcPts val="3499"/>
              </a:lnSpc>
            </a:pPr>
            <a:r>
              <a:rPr lang="en-US" b="true" sz="2499">
                <a:solidFill>
                  <a:srgbClr val="000000"/>
                </a:solidFill>
                <a:latin typeface="Open Sans Bold"/>
                <a:ea typeface="Open Sans Bold"/>
                <a:cs typeface="Open Sans Bold"/>
                <a:sym typeface="Open Sans Bold"/>
              </a:rPr>
              <a:t>INDIKATOR KEBERHASILAN PELATIHAN</a:t>
            </a:r>
          </a:p>
        </p:txBody>
      </p:sp>
      <p:sp>
        <p:nvSpPr>
          <p:cNvPr name="TextBox 165" id="165"/>
          <p:cNvSpPr txBox="true"/>
          <p:nvPr/>
        </p:nvSpPr>
        <p:spPr>
          <a:xfrm rot="0">
            <a:off x="17901285" y="9900380"/>
            <a:ext cx="325355" cy="384762"/>
          </a:xfrm>
          <a:prstGeom prst="rect">
            <a:avLst/>
          </a:prstGeom>
        </p:spPr>
        <p:txBody>
          <a:bodyPr anchor="t" rtlCol="false" tIns="0" lIns="0" bIns="0" rIns="0">
            <a:spAutoFit/>
          </a:bodyPr>
          <a:lstStyle/>
          <a:p>
            <a:pPr algn="l">
              <a:lnSpc>
                <a:spcPts val="3080"/>
              </a:lnSpc>
            </a:pPr>
            <a:r>
              <a:rPr lang="en-US" b="true" sz="2200">
                <a:solidFill>
                  <a:srgbClr val="000000"/>
                </a:solidFill>
                <a:latin typeface="Open Sans Bold"/>
                <a:ea typeface="Open Sans Bold"/>
                <a:cs typeface="Open Sans Bold"/>
                <a:sym typeface="Open Sans Bold"/>
              </a:rPr>
              <a:t>20</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19742" y="0"/>
            <a:ext cx="3968258" cy="3774376"/>
          </a:xfrm>
          <a:custGeom>
            <a:avLst/>
            <a:gdLst/>
            <a:ahLst/>
            <a:cxnLst/>
            <a:rect r="r" b="b" t="t" l="l"/>
            <a:pathLst>
              <a:path h="3774376" w="3968258">
                <a:moveTo>
                  <a:pt x="0" y="0"/>
                </a:moveTo>
                <a:lnTo>
                  <a:pt x="3968258" y="0"/>
                </a:lnTo>
                <a:lnTo>
                  <a:pt x="3968258" y="3774377"/>
                </a:lnTo>
                <a:lnTo>
                  <a:pt x="0" y="3774377"/>
                </a:lnTo>
                <a:lnTo>
                  <a:pt x="0" y="0"/>
                </a:lnTo>
                <a:close/>
              </a:path>
            </a:pathLst>
          </a:custGeom>
          <a:blipFill>
            <a:blip r:embed="rId2"/>
            <a:stretch>
              <a:fillRect l="-6" t="0" r="0" b="-55"/>
            </a:stretch>
          </a:blipFill>
        </p:spPr>
      </p:sp>
      <p:sp>
        <p:nvSpPr>
          <p:cNvPr name="Freeform 3" id="3"/>
          <p:cNvSpPr/>
          <p:nvPr/>
        </p:nvSpPr>
        <p:spPr>
          <a:xfrm flipH="false" flipV="false" rot="0">
            <a:off x="1955940" y="2929966"/>
            <a:ext cx="11439525" cy="4819650"/>
          </a:xfrm>
          <a:custGeom>
            <a:avLst/>
            <a:gdLst/>
            <a:ahLst/>
            <a:cxnLst/>
            <a:rect r="r" b="b" t="t" l="l"/>
            <a:pathLst>
              <a:path h="4819650" w="11439525">
                <a:moveTo>
                  <a:pt x="0" y="0"/>
                </a:moveTo>
                <a:lnTo>
                  <a:pt x="11439525" y="0"/>
                </a:lnTo>
                <a:lnTo>
                  <a:pt x="11439525" y="4819650"/>
                </a:lnTo>
                <a:lnTo>
                  <a:pt x="0" y="4819650"/>
                </a:lnTo>
                <a:lnTo>
                  <a:pt x="0" y="0"/>
                </a:lnTo>
                <a:close/>
              </a:path>
            </a:pathLst>
          </a:custGeom>
          <a:blipFill>
            <a:blip r:embed="rId3"/>
            <a:stretch>
              <a:fillRect l="0" t="0" r="0" b="0"/>
            </a:stretch>
          </a:blipFill>
        </p:spPr>
      </p:sp>
      <p:sp>
        <p:nvSpPr>
          <p:cNvPr name="Freeform 4" id="4"/>
          <p:cNvSpPr/>
          <p:nvPr/>
        </p:nvSpPr>
        <p:spPr>
          <a:xfrm flipH="false" flipV="false" rot="0">
            <a:off x="13245989" y="5570420"/>
            <a:ext cx="5042011" cy="4716580"/>
          </a:xfrm>
          <a:custGeom>
            <a:avLst/>
            <a:gdLst/>
            <a:ahLst/>
            <a:cxnLst/>
            <a:rect r="r" b="b" t="t" l="l"/>
            <a:pathLst>
              <a:path h="4716580" w="5042011">
                <a:moveTo>
                  <a:pt x="0" y="0"/>
                </a:moveTo>
                <a:lnTo>
                  <a:pt x="5042011" y="0"/>
                </a:lnTo>
                <a:lnTo>
                  <a:pt x="5042011" y="4716580"/>
                </a:lnTo>
                <a:lnTo>
                  <a:pt x="0" y="4716580"/>
                </a:lnTo>
                <a:lnTo>
                  <a:pt x="0" y="0"/>
                </a:lnTo>
                <a:close/>
              </a:path>
            </a:pathLst>
          </a:custGeom>
          <a:blipFill>
            <a:blip r:embed="rId4"/>
            <a:stretch>
              <a:fillRect l="0" t="0" r="-130662" b="-74482"/>
            </a:stretch>
          </a:blipFill>
        </p:spPr>
      </p:sp>
      <p:sp>
        <p:nvSpPr>
          <p:cNvPr name="Freeform 5" id="5"/>
          <p:cNvSpPr/>
          <p:nvPr/>
        </p:nvSpPr>
        <p:spPr>
          <a:xfrm flipH="false" flipV="false" rot="0">
            <a:off x="7371178" y="7253849"/>
            <a:ext cx="5343525" cy="3033151"/>
          </a:xfrm>
          <a:custGeom>
            <a:avLst/>
            <a:gdLst/>
            <a:ahLst/>
            <a:cxnLst/>
            <a:rect r="r" b="b" t="t" l="l"/>
            <a:pathLst>
              <a:path h="3033151" w="5343525">
                <a:moveTo>
                  <a:pt x="0" y="0"/>
                </a:moveTo>
                <a:lnTo>
                  <a:pt x="5343525" y="0"/>
                </a:lnTo>
                <a:lnTo>
                  <a:pt x="5343525" y="3033151"/>
                </a:lnTo>
                <a:lnTo>
                  <a:pt x="0" y="3033151"/>
                </a:lnTo>
                <a:lnTo>
                  <a:pt x="0" y="0"/>
                </a:lnTo>
                <a:close/>
              </a:path>
            </a:pathLst>
          </a:custGeom>
          <a:blipFill>
            <a:blip r:embed="rId5"/>
            <a:stretch>
              <a:fillRect l="0" t="0" r="0" b="-92186"/>
            </a:stretch>
          </a:blipFill>
        </p:spPr>
      </p:sp>
      <p:sp>
        <p:nvSpPr>
          <p:cNvPr name="Freeform 6" id="6"/>
          <p:cNvSpPr/>
          <p:nvPr/>
        </p:nvSpPr>
        <p:spPr>
          <a:xfrm flipH="false" flipV="false" rot="0">
            <a:off x="601875" y="931964"/>
            <a:ext cx="5368090" cy="859431"/>
          </a:xfrm>
          <a:custGeom>
            <a:avLst/>
            <a:gdLst/>
            <a:ahLst/>
            <a:cxnLst/>
            <a:rect r="r" b="b" t="t" l="l"/>
            <a:pathLst>
              <a:path h="859431" w="5368090">
                <a:moveTo>
                  <a:pt x="0" y="0"/>
                </a:moveTo>
                <a:lnTo>
                  <a:pt x="5368090" y="0"/>
                </a:lnTo>
                <a:lnTo>
                  <a:pt x="5368090" y="859431"/>
                </a:lnTo>
                <a:lnTo>
                  <a:pt x="0" y="8594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2955398" y="942927"/>
            <a:ext cx="2733446" cy="851402"/>
          </a:xfrm>
          <a:custGeom>
            <a:avLst/>
            <a:gdLst/>
            <a:ahLst/>
            <a:cxnLst/>
            <a:rect r="r" b="b" t="t" l="l"/>
            <a:pathLst>
              <a:path h="851402" w="2733446">
                <a:moveTo>
                  <a:pt x="0" y="0"/>
                </a:moveTo>
                <a:lnTo>
                  <a:pt x="2733446" y="0"/>
                </a:lnTo>
                <a:lnTo>
                  <a:pt x="2733446" y="851402"/>
                </a:lnTo>
                <a:lnTo>
                  <a:pt x="0" y="851402"/>
                </a:lnTo>
                <a:lnTo>
                  <a:pt x="0" y="0"/>
                </a:lnTo>
                <a:close/>
              </a:path>
            </a:pathLst>
          </a:custGeom>
          <a:blipFill>
            <a:blip r:embed="rId8"/>
            <a:stretch>
              <a:fillRect l="-168718" t="0" r="-47675" b="0"/>
            </a:stretch>
          </a:blipFill>
        </p:spPr>
      </p:sp>
      <p:sp>
        <p:nvSpPr>
          <p:cNvPr name="Freeform 8" id="8"/>
          <p:cNvSpPr/>
          <p:nvPr/>
        </p:nvSpPr>
        <p:spPr>
          <a:xfrm flipH="false" flipV="false" rot="0">
            <a:off x="911638" y="908618"/>
            <a:ext cx="2150907" cy="896217"/>
          </a:xfrm>
          <a:custGeom>
            <a:avLst/>
            <a:gdLst/>
            <a:ahLst/>
            <a:cxnLst/>
            <a:rect r="r" b="b" t="t" l="l"/>
            <a:pathLst>
              <a:path h="896217" w="2150907">
                <a:moveTo>
                  <a:pt x="0" y="0"/>
                </a:moveTo>
                <a:lnTo>
                  <a:pt x="2150907" y="0"/>
                </a:lnTo>
                <a:lnTo>
                  <a:pt x="2150907" y="896217"/>
                </a:lnTo>
                <a:lnTo>
                  <a:pt x="0" y="896217"/>
                </a:lnTo>
                <a:lnTo>
                  <a:pt x="0" y="0"/>
                </a:lnTo>
                <a:close/>
              </a:path>
            </a:pathLst>
          </a:custGeom>
          <a:blipFill>
            <a:blip r:embed="rId9"/>
            <a:stretch>
              <a:fillRect l="-7172" t="0" r="-1161" b="0"/>
            </a:stretch>
          </a:blipFill>
        </p:spPr>
      </p:sp>
      <p:sp>
        <p:nvSpPr>
          <p:cNvPr name="Freeform 9" id="9"/>
          <p:cNvSpPr/>
          <p:nvPr/>
        </p:nvSpPr>
        <p:spPr>
          <a:xfrm flipH="false" flipV="false" rot="0">
            <a:off x="14252248" y="6269193"/>
            <a:ext cx="3924300" cy="4017807"/>
          </a:xfrm>
          <a:custGeom>
            <a:avLst/>
            <a:gdLst/>
            <a:ahLst/>
            <a:cxnLst/>
            <a:rect r="r" b="b" t="t" l="l"/>
            <a:pathLst>
              <a:path h="4017807" w="3924300">
                <a:moveTo>
                  <a:pt x="0" y="0"/>
                </a:moveTo>
                <a:lnTo>
                  <a:pt x="3924300" y="0"/>
                </a:lnTo>
                <a:lnTo>
                  <a:pt x="3924300" y="4017807"/>
                </a:lnTo>
                <a:lnTo>
                  <a:pt x="0" y="4017807"/>
                </a:lnTo>
                <a:lnTo>
                  <a:pt x="0" y="0"/>
                </a:lnTo>
                <a:close/>
              </a:path>
            </a:pathLst>
          </a:custGeom>
          <a:blipFill>
            <a:blip r:embed="rId10"/>
            <a:stretch>
              <a:fillRect l="0" t="0" r="0" b="-43"/>
            </a:stretch>
          </a:blipFill>
        </p:spPr>
      </p:sp>
      <p:sp>
        <p:nvSpPr>
          <p:cNvPr name="Freeform 10" id="10"/>
          <p:cNvSpPr/>
          <p:nvPr/>
        </p:nvSpPr>
        <p:spPr>
          <a:xfrm flipH="false" flipV="false" rot="0">
            <a:off x="0" y="6269193"/>
            <a:ext cx="3790950" cy="4017807"/>
          </a:xfrm>
          <a:custGeom>
            <a:avLst/>
            <a:gdLst/>
            <a:ahLst/>
            <a:cxnLst/>
            <a:rect r="r" b="b" t="t" l="l"/>
            <a:pathLst>
              <a:path h="4017807" w="3790950">
                <a:moveTo>
                  <a:pt x="0" y="0"/>
                </a:moveTo>
                <a:lnTo>
                  <a:pt x="3790950" y="0"/>
                </a:lnTo>
                <a:lnTo>
                  <a:pt x="3790950" y="4017807"/>
                </a:lnTo>
                <a:lnTo>
                  <a:pt x="0" y="4017807"/>
                </a:lnTo>
                <a:lnTo>
                  <a:pt x="0" y="0"/>
                </a:lnTo>
                <a:close/>
              </a:path>
            </a:pathLst>
          </a:custGeom>
          <a:blipFill>
            <a:blip r:embed="rId11"/>
            <a:stretch>
              <a:fillRect l="0" t="0" r="0" b="-43"/>
            </a:stretch>
          </a:blipFill>
        </p:spPr>
      </p:sp>
      <p:grpSp>
        <p:nvGrpSpPr>
          <p:cNvPr name="Group 11" id="11"/>
          <p:cNvGrpSpPr>
            <a:grpSpLocks noChangeAspect="true"/>
          </p:cNvGrpSpPr>
          <p:nvPr/>
        </p:nvGrpSpPr>
        <p:grpSpPr>
          <a:xfrm rot="0">
            <a:off x="538372" y="845115"/>
            <a:ext cx="5495315" cy="1009774"/>
            <a:chOff x="0" y="0"/>
            <a:chExt cx="5495315" cy="1009777"/>
          </a:xfrm>
        </p:grpSpPr>
        <p:sp>
          <p:nvSpPr>
            <p:cNvPr name="Freeform 12" id="12"/>
            <p:cNvSpPr/>
            <p:nvPr/>
          </p:nvSpPr>
          <p:spPr>
            <a:xfrm flipH="false" flipV="false" rot="0">
              <a:off x="373253" y="63500"/>
              <a:ext cx="2138045" cy="882777"/>
            </a:xfrm>
            <a:custGeom>
              <a:avLst/>
              <a:gdLst/>
              <a:ahLst/>
              <a:cxnLst/>
              <a:rect r="r" b="b" t="t" l="l"/>
              <a:pathLst>
                <a:path h="882777" w="2138045">
                  <a:moveTo>
                    <a:pt x="0" y="882777"/>
                  </a:moveTo>
                  <a:lnTo>
                    <a:pt x="2138045" y="882777"/>
                  </a:lnTo>
                  <a:lnTo>
                    <a:pt x="2138045" y="0"/>
                  </a:lnTo>
                  <a:lnTo>
                    <a:pt x="0" y="0"/>
                  </a:lnTo>
                  <a:close/>
                </a:path>
              </a:pathLst>
            </a:custGeom>
            <a:solidFill>
              <a:srgbClr val="000000">
                <a:alpha val="0"/>
              </a:srgbClr>
            </a:solidFill>
          </p:spPr>
        </p:sp>
        <p:sp>
          <p:nvSpPr>
            <p:cNvPr name="Freeform 13" id="13"/>
            <p:cNvSpPr/>
            <p:nvPr/>
          </p:nvSpPr>
          <p:spPr>
            <a:xfrm flipH="false" flipV="false" rot="0">
              <a:off x="63500" y="86868"/>
              <a:ext cx="5368290" cy="859409"/>
            </a:xfrm>
            <a:custGeom>
              <a:avLst/>
              <a:gdLst/>
              <a:ahLst/>
              <a:cxnLst/>
              <a:rect r="r" b="b" t="t" l="l"/>
              <a:pathLst>
                <a:path h="859409" w="5368290">
                  <a:moveTo>
                    <a:pt x="0" y="859409"/>
                  </a:moveTo>
                  <a:lnTo>
                    <a:pt x="5368290" y="859409"/>
                  </a:lnTo>
                  <a:lnTo>
                    <a:pt x="5368290" y="0"/>
                  </a:lnTo>
                  <a:lnTo>
                    <a:pt x="0" y="0"/>
                  </a:lnTo>
                  <a:close/>
                </a:path>
              </a:pathLst>
            </a:custGeom>
            <a:solidFill>
              <a:srgbClr val="000000">
                <a:alpha val="0"/>
              </a:srgbClr>
            </a:solidFill>
          </p:spPr>
        </p:sp>
        <p:sp>
          <p:nvSpPr>
            <p:cNvPr name="Freeform 14" id="14"/>
            <p:cNvSpPr/>
            <p:nvPr/>
          </p:nvSpPr>
          <p:spPr>
            <a:xfrm flipH="false" flipV="false" rot="0">
              <a:off x="2417064" y="97790"/>
              <a:ext cx="2737866" cy="848487"/>
            </a:xfrm>
            <a:custGeom>
              <a:avLst/>
              <a:gdLst/>
              <a:ahLst/>
              <a:cxnLst/>
              <a:rect r="r" b="b" t="t" l="l"/>
              <a:pathLst>
                <a:path h="848487" w="2737866">
                  <a:moveTo>
                    <a:pt x="0" y="848487"/>
                  </a:moveTo>
                  <a:lnTo>
                    <a:pt x="2737866" y="848487"/>
                  </a:lnTo>
                  <a:lnTo>
                    <a:pt x="2737866" y="0"/>
                  </a:lnTo>
                  <a:lnTo>
                    <a:pt x="0" y="0"/>
                  </a:lnTo>
                  <a:close/>
                </a:path>
              </a:pathLst>
            </a:custGeom>
            <a:solidFill>
              <a:srgbClr val="000000">
                <a:alpha val="0"/>
              </a:srgbClr>
            </a:solidFill>
          </p:spPr>
        </p:sp>
      </p:grpSp>
      <p:grpSp>
        <p:nvGrpSpPr>
          <p:cNvPr name="Group 15" id="15"/>
          <p:cNvGrpSpPr>
            <a:grpSpLocks noChangeAspect="true"/>
          </p:cNvGrpSpPr>
          <p:nvPr/>
        </p:nvGrpSpPr>
        <p:grpSpPr>
          <a:xfrm rot="0">
            <a:off x="-63503" y="-63503"/>
            <a:ext cx="18414997" cy="10413997"/>
            <a:chOff x="0" y="0"/>
            <a:chExt cx="18415000" cy="10414000"/>
          </a:xfrm>
        </p:grpSpPr>
        <p:sp>
          <p:nvSpPr>
            <p:cNvPr name="Freeform 16" id="16"/>
            <p:cNvSpPr/>
            <p:nvPr/>
          </p:nvSpPr>
          <p:spPr>
            <a:xfrm flipH="false" flipV="false" rot="0">
              <a:off x="3063114" y="4247896"/>
              <a:ext cx="114553" cy="114554"/>
            </a:xfrm>
            <a:custGeom>
              <a:avLst/>
              <a:gdLst/>
              <a:ahLst/>
              <a:cxnLst/>
              <a:rect r="r" b="b" t="t" l="l"/>
              <a:pathLst>
                <a:path h="114554" w="114553">
                  <a:moveTo>
                    <a:pt x="114553" y="57277"/>
                  </a:moveTo>
                  <a:cubicBezTo>
                    <a:pt x="114553" y="61087"/>
                    <a:pt x="114172" y="64770"/>
                    <a:pt x="113410" y="68453"/>
                  </a:cubicBezTo>
                  <a:cubicBezTo>
                    <a:pt x="112648" y="72136"/>
                    <a:pt x="111632" y="75692"/>
                    <a:pt x="110108" y="79121"/>
                  </a:cubicBezTo>
                  <a:cubicBezTo>
                    <a:pt x="108584" y="82550"/>
                    <a:pt x="106933" y="85852"/>
                    <a:pt x="104774" y="89027"/>
                  </a:cubicBezTo>
                  <a:cubicBezTo>
                    <a:pt x="102615" y="92202"/>
                    <a:pt x="100329" y="94996"/>
                    <a:pt x="97662" y="97663"/>
                  </a:cubicBezTo>
                  <a:cubicBezTo>
                    <a:pt x="94995" y="100330"/>
                    <a:pt x="92074" y="102743"/>
                    <a:pt x="89026" y="104775"/>
                  </a:cubicBezTo>
                  <a:cubicBezTo>
                    <a:pt x="85978" y="106807"/>
                    <a:pt x="82549" y="108585"/>
                    <a:pt x="79120" y="110109"/>
                  </a:cubicBezTo>
                  <a:cubicBezTo>
                    <a:pt x="75691" y="111633"/>
                    <a:pt x="72135" y="112649"/>
                    <a:pt x="68452" y="113411"/>
                  </a:cubicBezTo>
                  <a:cubicBezTo>
                    <a:pt x="64769" y="114173"/>
                    <a:pt x="61086" y="114554"/>
                    <a:pt x="57276" y="114554"/>
                  </a:cubicBezTo>
                  <a:cubicBezTo>
                    <a:pt x="53466" y="114554"/>
                    <a:pt x="49783" y="114173"/>
                    <a:pt x="46100" y="113411"/>
                  </a:cubicBezTo>
                  <a:cubicBezTo>
                    <a:pt x="42417" y="112649"/>
                    <a:pt x="38861" y="111633"/>
                    <a:pt x="35432" y="110109"/>
                  </a:cubicBezTo>
                  <a:cubicBezTo>
                    <a:pt x="32003" y="108585"/>
                    <a:pt x="28701" y="106934"/>
                    <a:pt x="25526" y="104775"/>
                  </a:cubicBezTo>
                  <a:cubicBezTo>
                    <a:pt x="22351" y="102616"/>
                    <a:pt x="19557" y="100330"/>
                    <a:pt x="16890" y="97663"/>
                  </a:cubicBezTo>
                  <a:cubicBezTo>
                    <a:pt x="14224" y="94996"/>
                    <a:pt x="11811" y="92075"/>
                    <a:pt x="9778" y="89027"/>
                  </a:cubicBezTo>
                  <a:cubicBezTo>
                    <a:pt x="7746" y="85979"/>
                    <a:pt x="5968" y="82550"/>
                    <a:pt x="4444" y="79121"/>
                  </a:cubicBezTo>
                  <a:cubicBezTo>
                    <a:pt x="2921" y="75692"/>
                    <a:pt x="1905" y="72136"/>
                    <a:pt x="1143" y="68453"/>
                  </a:cubicBezTo>
                  <a:cubicBezTo>
                    <a:pt x="381" y="64770"/>
                    <a:pt x="0" y="61087"/>
                    <a:pt x="0" y="57277"/>
                  </a:cubicBezTo>
                  <a:cubicBezTo>
                    <a:pt x="0" y="53467"/>
                    <a:pt x="381" y="49784"/>
                    <a:pt x="1143" y="46101"/>
                  </a:cubicBezTo>
                  <a:cubicBezTo>
                    <a:pt x="1905" y="42418"/>
                    <a:pt x="2921" y="38862"/>
                    <a:pt x="4444" y="35433"/>
                  </a:cubicBezTo>
                  <a:cubicBezTo>
                    <a:pt x="5968" y="32004"/>
                    <a:pt x="7619" y="28702"/>
                    <a:pt x="9778" y="25527"/>
                  </a:cubicBezTo>
                  <a:cubicBezTo>
                    <a:pt x="11937" y="22352"/>
                    <a:pt x="14224" y="19558"/>
                    <a:pt x="16890" y="16891"/>
                  </a:cubicBezTo>
                  <a:cubicBezTo>
                    <a:pt x="19557" y="14224"/>
                    <a:pt x="22478" y="11811"/>
                    <a:pt x="25526" y="9779"/>
                  </a:cubicBezTo>
                  <a:cubicBezTo>
                    <a:pt x="28574" y="7747"/>
                    <a:pt x="32003" y="5969"/>
                    <a:pt x="35432" y="4445"/>
                  </a:cubicBezTo>
                  <a:cubicBezTo>
                    <a:pt x="38861" y="2921"/>
                    <a:pt x="42417" y="1905"/>
                    <a:pt x="46100" y="1143"/>
                  </a:cubicBezTo>
                  <a:cubicBezTo>
                    <a:pt x="49783" y="381"/>
                    <a:pt x="53466" y="0"/>
                    <a:pt x="57276" y="0"/>
                  </a:cubicBezTo>
                  <a:cubicBezTo>
                    <a:pt x="61086" y="0"/>
                    <a:pt x="64769" y="381"/>
                    <a:pt x="68452" y="1143"/>
                  </a:cubicBezTo>
                  <a:cubicBezTo>
                    <a:pt x="72136" y="1905"/>
                    <a:pt x="75692" y="2921"/>
                    <a:pt x="79120" y="4445"/>
                  </a:cubicBezTo>
                  <a:cubicBezTo>
                    <a:pt x="82549" y="5969"/>
                    <a:pt x="85851" y="7620"/>
                    <a:pt x="89026" y="9779"/>
                  </a:cubicBezTo>
                  <a:cubicBezTo>
                    <a:pt x="92201" y="11938"/>
                    <a:pt x="94995" y="14224"/>
                    <a:pt x="97662" y="16891"/>
                  </a:cubicBezTo>
                  <a:cubicBezTo>
                    <a:pt x="100329" y="19558"/>
                    <a:pt x="102742" y="22479"/>
                    <a:pt x="104774" y="25527"/>
                  </a:cubicBezTo>
                  <a:cubicBezTo>
                    <a:pt x="106806" y="28575"/>
                    <a:pt x="108584" y="32004"/>
                    <a:pt x="110108" y="35433"/>
                  </a:cubicBezTo>
                  <a:cubicBezTo>
                    <a:pt x="111632" y="38862"/>
                    <a:pt x="112648" y="42418"/>
                    <a:pt x="113410" y="46101"/>
                  </a:cubicBezTo>
                  <a:cubicBezTo>
                    <a:pt x="114172" y="49784"/>
                    <a:pt x="114553" y="53467"/>
                    <a:pt x="114553" y="57277"/>
                  </a:cubicBezTo>
                  <a:close/>
                </a:path>
              </a:pathLst>
            </a:custGeom>
            <a:solidFill>
              <a:srgbClr val="1D74B4"/>
            </a:solidFill>
          </p:spPr>
        </p:sp>
        <p:sp>
          <p:nvSpPr>
            <p:cNvPr name="Freeform 17" id="17"/>
            <p:cNvSpPr/>
            <p:nvPr/>
          </p:nvSpPr>
          <p:spPr>
            <a:xfrm flipH="false" flipV="false" rot="0">
              <a:off x="3063114" y="4876546"/>
              <a:ext cx="114553" cy="114554"/>
            </a:xfrm>
            <a:custGeom>
              <a:avLst/>
              <a:gdLst/>
              <a:ahLst/>
              <a:cxnLst/>
              <a:rect r="r" b="b" t="t" l="l"/>
              <a:pathLst>
                <a:path h="114554" w="114553">
                  <a:moveTo>
                    <a:pt x="114553" y="57277"/>
                  </a:moveTo>
                  <a:cubicBezTo>
                    <a:pt x="114553" y="61087"/>
                    <a:pt x="114172" y="64770"/>
                    <a:pt x="113410" y="68453"/>
                  </a:cubicBezTo>
                  <a:cubicBezTo>
                    <a:pt x="112648" y="72136"/>
                    <a:pt x="111632" y="75692"/>
                    <a:pt x="110108" y="79121"/>
                  </a:cubicBezTo>
                  <a:cubicBezTo>
                    <a:pt x="108584" y="82550"/>
                    <a:pt x="106933" y="85852"/>
                    <a:pt x="104774" y="89027"/>
                  </a:cubicBezTo>
                  <a:cubicBezTo>
                    <a:pt x="102615" y="92202"/>
                    <a:pt x="100329" y="94996"/>
                    <a:pt x="97662" y="97663"/>
                  </a:cubicBezTo>
                  <a:cubicBezTo>
                    <a:pt x="94995" y="100330"/>
                    <a:pt x="92074" y="102743"/>
                    <a:pt x="89026" y="104775"/>
                  </a:cubicBezTo>
                  <a:cubicBezTo>
                    <a:pt x="85978" y="106807"/>
                    <a:pt x="82549" y="108585"/>
                    <a:pt x="79120" y="110109"/>
                  </a:cubicBezTo>
                  <a:cubicBezTo>
                    <a:pt x="75691" y="111633"/>
                    <a:pt x="72135" y="112649"/>
                    <a:pt x="68452" y="113411"/>
                  </a:cubicBezTo>
                  <a:cubicBezTo>
                    <a:pt x="64769" y="114173"/>
                    <a:pt x="61086" y="114554"/>
                    <a:pt x="57276" y="114554"/>
                  </a:cubicBezTo>
                  <a:cubicBezTo>
                    <a:pt x="53466" y="114554"/>
                    <a:pt x="49783" y="114173"/>
                    <a:pt x="46100" y="113411"/>
                  </a:cubicBezTo>
                  <a:cubicBezTo>
                    <a:pt x="42417" y="112649"/>
                    <a:pt x="38861" y="111633"/>
                    <a:pt x="35432" y="110109"/>
                  </a:cubicBezTo>
                  <a:cubicBezTo>
                    <a:pt x="32003" y="108585"/>
                    <a:pt x="28701" y="106934"/>
                    <a:pt x="25526" y="104775"/>
                  </a:cubicBezTo>
                  <a:cubicBezTo>
                    <a:pt x="22351" y="102616"/>
                    <a:pt x="19557" y="100330"/>
                    <a:pt x="16890" y="97663"/>
                  </a:cubicBezTo>
                  <a:cubicBezTo>
                    <a:pt x="14224" y="94996"/>
                    <a:pt x="11811" y="92075"/>
                    <a:pt x="9778" y="89027"/>
                  </a:cubicBezTo>
                  <a:cubicBezTo>
                    <a:pt x="7746" y="85979"/>
                    <a:pt x="5968" y="82550"/>
                    <a:pt x="4444" y="79121"/>
                  </a:cubicBezTo>
                  <a:cubicBezTo>
                    <a:pt x="2921" y="75692"/>
                    <a:pt x="1905" y="72136"/>
                    <a:pt x="1143" y="68453"/>
                  </a:cubicBezTo>
                  <a:cubicBezTo>
                    <a:pt x="381" y="64770"/>
                    <a:pt x="0" y="61087"/>
                    <a:pt x="0" y="57277"/>
                  </a:cubicBezTo>
                  <a:cubicBezTo>
                    <a:pt x="0" y="53467"/>
                    <a:pt x="381" y="49784"/>
                    <a:pt x="1143" y="46101"/>
                  </a:cubicBezTo>
                  <a:cubicBezTo>
                    <a:pt x="1905" y="42418"/>
                    <a:pt x="2921" y="38862"/>
                    <a:pt x="4444" y="35433"/>
                  </a:cubicBezTo>
                  <a:cubicBezTo>
                    <a:pt x="5968" y="32004"/>
                    <a:pt x="7619" y="28702"/>
                    <a:pt x="9778" y="25527"/>
                  </a:cubicBezTo>
                  <a:cubicBezTo>
                    <a:pt x="11937" y="22352"/>
                    <a:pt x="14224" y="19558"/>
                    <a:pt x="16890" y="16891"/>
                  </a:cubicBezTo>
                  <a:cubicBezTo>
                    <a:pt x="19557" y="14224"/>
                    <a:pt x="22478" y="11811"/>
                    <a:pt x="25526" y="9779"/>
                  </a:cubicBezTo>
                  <a:cubicBezTo>
                    <a:pt x="28574" y="7747"/>
                    <a:pt x="32003" y="5969"/>
                    <a:pt x="35432" y="4445"/>
                  </a:cubicBezTo>
                  <a:cubicBezTo>
                    <a:pt x="38861" y="2921"/>
                    <a:pt x="42417" y="1905"/>
                    <a:pt x="46100" y="1143"/>
                  </a:cubicBezTo>
                  <a:cubicBezTo>
                    <a:pt x="49783" y="381"/>
                    <a:pt x="53466" y="0"/>
                    <a:pt x="57276" y="0"/>
                  </a:cubicBezTo>
                  <a:cubicBezTo>
                    <a:pt x="61086" y="0"/>
                    <a:pt x="64769" y="381"/>
                    <a:pt x="68452" y="1143"/>
                  </a:cubicBezTo>
                  <a:cubicBezTo>
                    <a:pt x="72136" y="1905"/>
                    <a:pt x="75692" y="2921"/>
                    <a:pt x="79120" y="4445"/>
                  </a:cubicBezTo>
                  <a:cubicBezTo>
                    <a:pt x="82549" y="5969"/>
                    <a:pt x="85851" y="7620"/>
                    <a:pt x="89026" y="9779"/>
                  </a:cubicBezTo>
                  <a:cubicBezTo>
                    <a:pt x="92201" y="11938"/>
                    <a:pt x="94995" y="14224"/>
                    <a:pt x="97662" y="16891"/>
                  </a:cubicBezTo>
                  <a:cubicBezTo>
                    <a:pt x="100329" y="19558"/>
                    <a:pt x="102742" y="22479"/>
                    <a:pt x="104774" y="25527"/>
                  </a:cubicBezTo>
                  <a:cubicBezTo>
                    <a:pt x="106806" y="28575"/>
                    <a:pt x="108584" y="32004"/>
                    <a:pt x="110108" y="35433"/>
                  </a:cubicBezTo>
                  <a:cubicBezTo>
                    <a:pt x="111632" y="38862"/>
                    <a:pt x="112648" y="42418"/>
                    <a:pt x="113410" y="46101"/>
                  </a:cubicBezTo>
                  <a:cubicBezTo>
                    <a:pt x="114172" y="49784"/>
                    <a:pt x="114553" y="53467"/>
                    <a:pt x="114553" y="57277"/>
                  </a:cubicBezTo>
                  <a:close/>
                </a:path>
              </a:pathLst>
            </a:custGeom>
            <a:solidFill>
              <a:srgbClr val="1D74B4"/>
            </a:solidFill>
          </p:spPr>
        </p:sp>
        <p:sp>
          <p:nvSpPr>
            <p:cNvPr name="Freeform 18" id="18"/>
            <p:cNvSpPr/>
            <p:nvPr/>
          </p:nvSpPr>
          <p:spPr>
            <a:xfrm flipH="false" flipV="false" rot="0">
              <a:off x="3063114" y="5505196"/>
              <a:ext cx="114553" cy="114554"/>
            </a:xfrm>
            <a:custGeom>
              <a:avLst/>
              <a:gdLst/>
              <a:ahLst/>
              <a:cxnLst/>
              <a:rect r="r" b="b" t="t" l="l"/>
              <a:pathLst>
                <a:path h="114554" w="114553">
                  <a:moveTo>
                    <a:pt x="114553" y="57277"/>
                  </a:moveTo>
                  <a:cubicBezTo>
                    <a:pt x="114553" y="61087"/>
                    <a:pt x="114172" y="64770"/>
                    <a:pt x="113410" y="68453"/>
                  </a:cubicBezTo>
                  <a:cubicBezTo>
                    <a:pt x="112648" y="72136"/>
                    <a:pt x="111632" y="75692"/>
                    <a:pt x="110108" y="79121"/>
                  </a:cubicBezTo>
                  <a:cubicBezTo>
                    <a:pt x="108584" y="82550"/>
                    <a:pt x="106933" y="85852"/>
                    <a:pt x="104774" y="89027"/>
                  </a:cubicBezTo>
                  <a:cubicBezTo>
                    <a:pt x="102615" y="92202"/>
                    <a:pt x="100329" y="94996"/>
                    <a:pt x="97662" y="97663"/>
                  </a:cubicBezTo>
                  <a:cubicBezTo>
                    <a:pt x="94995" y="100330"/>
                    <a:pt x="92074" y="102743"/>
                    <a:pt x="89026" y="104775"/>
                  </a:cubicBezTo>
                  <a:cubicBezTo>
                    <a:pt x="85978" y="106807"/>
                    <a:pt x="82549" y="108585"/>
                    <a:pt x="79120" y="110109"/>
                  </a:cubicBezTo>
                  <a:cubicBezTo>
                    <a:pt x="75691" y="111633"/>
                    <a:pt x="72135" y="112649"/>
                    <a:pt x="68452" y="113411"/>
                  </a:cubicBezTo>
                  <a:cubicBezTo>
                    <a:pt x="64769" y="114173"/>
                    <a:pt x="61086" y="114554"/>
                    <a:pt x="57276" y="114554"/>
                  </a:cubicBezTo>
                  <a:cubicBezTo>
                    <a:pt x="53466" y="114554"/>
                    <a:pt x="49783" y="114173"/>
                    <a:pt x="46100" y="113411"/>
                  </a:cubicBezTo>
                  <a:cubicBezTo>
                    <a:pt x="42417" y="112649"/>
                    <a:pt x="38861" y="111633"/>
                    <a:pt x="35432" y="110109"/>
                  </a:cubicBezTo>
                  <a:cubicBezTo>
                    <a:pt x="32003" y="108585"/>
                    <a:pt x="28701" y="106934"/>
                    <a:pt x="25526" y="104775"/>
                  </a:cubicBezTo>
                  <a:cubicBezTo>
                    <a:pt x="22351" y="102616"/>
                    <a:pt x="19557" y="100330"/>
                    <a:pt x="16890" y="97663"/>
                  </a:cubicBezTo>
                  <a:cubicBezTo>
                    <a:pt x="14224" y="94996"/>
                    <a:pt x="11811" y="92075"/>
                    <a:pt x="9778" y="89027"/>
                  </a:cubicBezTo>
                  <a:cubicBezTo>
                    <a:pt x="7746" y="85979"/>
                    <a:pt x="5968" y="82550"/>
                    <a:pt x="4444" y="79121"/>
                  </a:cubicBezTo>
                  <a:cubicBezTo>
                    <a:pt x="2921" y="75692"/>
                    <a:pt x="1905" y="72136"/>
                    <a:pt x="1143" y="68453"/>
                  </a:cubicBezTo>
                  <a:cubicBezTo>
                    <a:pt x="381" y="64770"/>
                    <a:pt x="0" y="61087"/>
                    <a:pt x="0" y="57277"/>
                  </a:cubicBezTo>
                  <a:cubicBezTo>
                    <a:pt x="0" y="53467"/>
                    <a:pt x="381" y="49784"/>
                    <a:pt x="1143" y="46101"/>
                  </a:cubicBezTo>
                  <a:cubicBezTo>
                    <a:pt x="1905" y="42418"/>
                    <a:pt x="2921" y="38862"/>
                    <a:pt x="4444" y="35433"/>
                  </a:cubicBezTo>
                  <a:cubicBezTo>
                    <a:pt x="5968" y="32004"/>
                    <a:pt x="7619" y="28702"/>
                    <a:pt x="9778" y="25527"/>
                  </a:cubicBezTo>
                  <a:cubicBezTo>
                    <a:pt x="11937" y="22352"/>
                    <a:pt x="14224" y="19558"/>
                    <a:pt x="16890" y="16891"/>
                  </a:cubicBezTo>
                  <a:cubicBezTo>
                    <a:pt x="19557" y="14224"/>
                    <a:pt x="22478" y="11811"/>
                    <a:pt x="25526" y="9779"/>
                  </a:cubicBezTo>
                  <a:cubicBezTo>
                    <a:pt x="28574" y="7747"/>
                    <a:pt x="32003" y="5969"/>
                    <a:pt x="35432" y="4445"/>
                  </a:cubicBezTo>
                  <a:cubicBezTo>
                    <a:pt x="38861" y="2921"/>
                    <a:pt x="42417" y="1905"/>
                    <a:pt x="46100" y="1143"/>
                  </a:cubicBezTo>
                  <a:cubicBezTo>
                    <a:pt x="49783" y="381"/>
                    <a:pt x="53466" y="0"/>
                    <a:pt x="57276" y="0"/>
                  </a:cubicBezTo>
                  <a:cubicBezTo>
                    <a:pt x="61086" y="0"/>
                    <a:pt x="64769" y="381"/>
                    <a:pt x="68452" y="1143"/>
                  </a:cubicBezTo>
                  <a:cubicBezTo>
                    <a:pt x="72136" y="1905"/>
                    <a:pt x="75692" y="2921"/>
                    <a:pt x="79120" y="4445"/>
                  </a:cubicBezTo>
                  <a:cubicBezTo>
                    <a:pt x="82549" y="5969"/>
                    <a:pt x="85851" y="7620"/>
                    <a:pt x="89026" y="9779"/>
                  </a:cubicBezTo>
                  <a:cubicBezTo>
                    <a:pt x="92201" y="11938"/>
                    <a:pt x="94995" y="14224"/>
                    <a:pt x="97662" y="16891"/>
                  </a:cubicBezTo>
                  <a:cubicBezTo>
                    <a:pt x="100329" y="19558"/>
                    <a:pt x="102742" y="22479"/>
                    <a:pt x="104774" y="25527"/>
                  </a:cubicBezTo>
                  <a:cubicBezTo>
                    <a:pt x="106806" y="28575"/>
                    <a:pt x="108584" y="32004"/>
                    <a:pt x="110108" y="35433"/>
                  </a:cubicBezTo>
                  <a:cubicBezTo>
                    <a:pt x="111632" y="38862"/>
                    <a:pt x="112648" y="42418"/>
                    <a:pt x="113410" y="46101"/>
                  </a:cubicBezTo>
                  <a:cubicBezTo>
                    <a:pt x="114172" y="49784"/>
                    <a:pt x="114553" y="53467"/>
                    <a:pt x="114553" y="57277"/>
                  </a:cubicBezTo>
                  <a:close/>
                </a:path>
              </a:pathLst>
            </a:custGeom>
            <a:solidFill>
              <a:srgbClr val="1D74B4"/>
            </a:solidFill>
          </p:spPr>
        </p:sp>
        <p:sp>
          <p:nvSpPr>
            <p:cNvPr name="Freeform 19" id="19"/>
            <p:cNvSpPr/>
            <p:nvPr/>
          </p:nvSpPr>
          <p:spPr>
            <a:xfrm flipH="false" flipV="false" rot="0">
              <a:off x="14383258" y="63500"/>
              <a:ext cx="3968242" cy="3772535"/>
            </a:xfrm>
            <a:custGeom>
              <a:avLst/>
              <a:gdLst/>
              <a:ahLst/>
              <a:cxnLst/>
              <a:rect r="r" b="b" t="t" l="l"/>
              <a:pathLst>
                <a:path h="3772535" w="3968242">
                  <a:moveTo>
                    <a:pt x="0" y="0"/>
                  </a:moveTo>
                  <a:lnTo>
                    <a:pt x="0" y="3772535"/>
                  </a:lnTo>
                  <a:lnTo>
                    <a:pt x="3968242" y="3772535"/>
                  </a:lnTo>
                  <a:lnTo>
                    <a:pt x="3968242" y="0"/>
                  </a:lnTo>
                  <a:close/>
                </a:path>
              </a:pathLst>
            </a:custGeom>
            <a:solidFill>
              <a:srgbClr val="000000">
                <a:alpha val="0"/>
              </a:srgbClr>
            </a:solidFill>
          </p:spPr>
        </p:sp>
        <p:sp>
          <p:nvSpPr>
            <p:cNvPr name="Freeform 20" id="20"/>
            <p:cNvSpPr/>
            <p:nvPr/>
          </p:nvSpPr>
          <p:spPr>
            <a:xfrm flipH="false" flipV="false" rot="0">
              <a:off x="2019427" y="2993517"/>
              <a:ext cx="11435206" cy="4817110"/>
            </a:xfrm>
            <a:custGeom>
              <a:avLst/>
              <a:gdLst/>
              <a:ahLst/>
              <a:cxnLst/>
              <a:rect r="r" b="b" t="t" l="l"/>
              <a:pathLst>
                <a:path h="4817110" w="11435206">
                  <a:moveTo>
                    <a:pt x="0" y="4817110"/>
                  </a:moveTo>
                  <a:lnTo>
                    <a:pt x="11435206" y="4817110"/>
                  </a:lnTo>
                  <a:lnTo>
                    <a:pt x="11435206" y="0"/>
                  </a:lnTo>
                  <a:lnTo>
                    <a:pt x="0" y="0"/>
                  </a:lnTo>
                  <a:close/>
                </a:path>
              </a:pathLst>
            </a:custGeom>
            <a:solidFill>
              <a:srgbClr val="000000">
                <a:alpha val="0"/>
              </a:srgbClr>
            </a:solidFill>
          </p:spPr>
        </p:sp>
        <p:sp>
          <p:nvSpPr>
            <p:cNvPr name="Freeform 21" id="21"/>
            <p:cNvSpPr/>
            <p:nvPr/>
          </p:nvSpPr>
          <p:spPr>
            <a:xfrm flipH="false" flipV="false" rot="0">
              <a:off x="13309473" y="5633974"/>
              <a:ext cx="5042027" cy="4716526"/>
            </a:xfrm>
            <a:custGeom>
              <a:avLst/>
              <a:gdLst/>
              <a:ahLst/>
              <a:cxnLst/>
              <a:rect r="r" b="b" t="t" l="l"/>
              <a:pathLst>
                <a:path h="4716526" w="5042027">
                  <a:moveTo>
                    <a:pt x="0" y="0"/>
                  </a:moveTo>
                  <a:lnTo>
                    <a:pt x="0" y="4716526"/>
                  </a:lnTo>
                  <a:lnTo>
                    <a:pt x="5042027" y="4716526"/>
                  </a:lnTo>
                  <a:lnTo>
                    <a:pt x="5042027" y="0"/>
                  </a:lnTo>
                  <a:close/>
                </a:path>
              </a:pathLst>
            </a:custGeom>
            <a:solidFill>
              <a:srgbClr val="000000">
                <a:alpha val="0"/>
              </a:srgbClr>
            </a:solidFill>
          </p:spPr>
        </p:sp>
        <p:sp>
          <p:nvSpPr>
            <p:cNvPr name="Freeform 22" id="22"/>
            <p:cNvSpPr/>
            <p:nvPr/>
          </p:nvSpPr>
          <p:spPr>
            <a:xfrm flipH="false" flipV="false" rot="0">
              <a:off x="14315694" y="6332728"/>
              <a:ext cx="3927348" cy="4017772"/>
            </a:xfrm>
            <a:custGeom>
              <a:avLst/>
              <a:gdLst/>
              <a:ahLst/>
              <a:cxnLst/>
              <a:rect r="r" b="b" t="t" l="l"/>
              <a:pathLst>
                <a:path h="4017772" w="3927348">
                  <a:moveTo>
                    <a:pt x="0" y="4017772"/>
                  </a:moveTo>
                  <a:lnTo>
                    <a:pt x="3927348" y="4017772"/>
                  </a:lnTo>
                  <a:lnTo>
                    <a:pt x="3927348" y="0"/>
                  </a:lnTo>
                  <a:lnTo>
                    <a:pt x="0" y="0"/>
                  </a:lnTo>
                  <a:close/>
                </a:path>
              </a:pathLst>
            </a:custGeom>
            <a:solidFill>
              <a:srgbClr val="000000">
                <a:alpha val="0"/>
              </a:srgbClr>
            </a:solidFill>
          </p:spPr>
        </p:sp>
        <p:sp>
          <p:nvSpPr>
            <p:cNvPr name="Freeform 23" id="23"/>
            <p:cNvSpPr/>
            <p:nvPr/>
          </p:nvSpPr>
          <p:spPr>
            <a:xfrm flipH="false" flipV="false" rot="0">
              <a:off x="63500" y="6332728"/>
              <a:ext cx="3791839" cy="4017772"/>
            </a:xfrm>
            <a:custGeom>
              <a:avLst/>
              <a:gdLst/>
              <a:ahLst/>
              <a:cxnLst/>
              <a:rect r="r" b="b" t="t" l="l"/>
              <a:pathLst>
                <a:path h="4017772" w="3791839">
                  <a:moveTo>
                    <a:pt x="0" y="4017772"/>
                  </a:moveTo>
                  <a:lnTo>
                    <a:pt x="3791839" y="4017772"/>
                  </a:lnTo>
                  <a:lnTo>
                    <a:pt x="3791839" y="0"/>
                  </a:lnTo>
                  <a:lnTo>
                    <a:pt x="0" y="0"/>
                  </a:lnTo>
                  <a:close/>
                </a:path>
              </a:pathLst>
            </a:custGeom>
            <a:solidFill>
              <a:srgbClr val="000000">
                <a:alpha val="0"/>
              </a:srgbClr>
            </a:solidFill>
          </p:spPr>
        </p:sp>
        <p:sp>
          <p:nvSpPr>
            <p:cNvPr name="Freeform 24" id="24"/>
            <p:cNvSpPr/>
            <p:nvPr/>
          </p:nvSpPr>
          <p:spPr>
            <a:xfrm flipH="false" flipV="false" rot="0">
              <a:off x="7434707" y="7317359"/>
              <a:ext cx="5345049" cy="3033141"/>
            </a:xfrm>
            <a:custGeom>
              <a:avLst/>
              <a:gdLst/>
              <a:ahLst/>
              <a:cxnLst/>
              <a:rect r="r" b="b" t="t" l="l"/>
              <a:pathLst>
                <a:path h="3033141" w="5345049">
                  <a:moveTo>
                    <a:pt x="0" y="0"/>
                  </a:moveTo>
                  <a:lnTo>
                    <a:pt x="0" y="3033141"/>
                  </a:lnTo>
                  <a:lnTo>
                    <a:pt x="5345049" y="3033141"/>
                  </a:lnTo>
                  <a:lnTo>
                    <a:pt x="5345049" y="0"/>
                  </a:lnTo>
                  <a:close/>
                </a:path>
              </a:pathLst>
            </a:custGeom>
            <a:solidFill>
              <a:srgbClr val="000000">
                <a:alpha val="0"/>
              </a:srgbClr>
            </a:solidFill>
          </p:spPr>
        </p:sp>
      </p:grpSp>
      <p:sp>
        <p:nvSpPr>
          <p:cNvPr name="TextBox 25" id="25"/>
          <p:cNvSpPr txBox="true"/>
          <p:nvPr/>
        </p:nvSpPr>
        <p:spPr>
          <a:xfrm rot="0">
            <a:off x="1028700" y="2336854"/>
            <a:ext cx="7672788" cy="927021"/>
          </a:xfrm>
          <a:prstGeom prst="rect">
            <a:avLst/>
          </a:prstGeom>
        </p:spPr>
        <p:txBody>
          <a:bodyPr anchor="t" rtlCol="false" tIns="0" lIns="0" bIns="0" rIns="0">
            <a:spAutoFit/>
          </a:bodyPr>
          <a:lstStyle/>
          <a:p>
            <a:pPr algn="l">
              <a:lnSpc>
                <a:spcPts val="6999"/>
              </a:lnSpc>
            </a:pPr>
            <a:r>
              <a:rPr lang="en-US" b="true" sz="4999">
                <a:solidFill>
                  <a:srgbClr val="1D74B4"/>
                </a:solidFill>
                <a:latin typeface="Poppins Semi-Bold"/>
                <a:ea typeface="Poppins Semi-Bold"/>
                <a:cs typeface="Poppins Semi-Bold"/>
                <a:sym typeface="Poppins Semi-Bold"/>
              </a:rPr>
              <a:t>REKOMENDASI KEDEPAN</a:t>
            </a:r>
          </a:p>
        </p:txBody>
      </p:sp>
      <p:sp>
        <p:nvSpPr>
          <p:cNvPr name="TextBox 26" id="26"/>
          <p:cNvSpPr txBox="true"/>
          <p:nvPr/>
        </p:nvSpPr>
        <p:spPr>
          <a:xfrm rot="0">
            <a:off x="3291830" y="3838423"/>
            <a:ext cx="9510512" cy="1841602"/>
          </a:xfrm>
          <a:prstGeom prst="rect">
            <a:avLst/>
          </a:prstGeom>
        </p:spPr>
        <p:txBody>
          <a:bodyPr anchor="t" rtlCol="false" tIns="0" lIns="0" bIns="0" rIns="0">
            <a:spAutoFit/>
          </a:bodyPr>
          <a:lstStyle/>
          <a:p>
            <a:pPr algn="l">
              <a:lnSpc>
                <a:spcPts val="4949"/>
              </a:lnSpc>
            </a:pPr>
            <a:r>
              <a:rPr lang="en-US" sz="2499">
                <a:solidFill>
                  <a:srgbClr val="1D74B4"/>
                </a:solidFill>
                <a:latin typeface="Open Sans"/>
                <a:ea typeface="Open Sans"/>
                <a:cs typeface="Open Sans"/>
                <a:sym typeface="Open Sans"/>
              </a:rPr>
              <a:t>Meningkatkan investasi dalam pengembangan SDM ASN Mendorong budaya inovasi dan pembelajaran sepanjang hayat Memanfaatkan teknologi digital dalam pelatihan</a:t>
            </a:r>
          </a:p>
        </p:txBody>
      </p:sp>
      <p:sp>
        <p:nvSpPr>
          <p:cNvPr name="TextBox 27" id="27"/>
          <p:cNvSpPr txBox="true"/>
          <p:nvPr/>
        </p:nvSpPr>
        <p:spPr>
          <a:xfrm rot="0">
            <a:off x="17901285" y="9900380"/>
            <a:ext cx="325355" cy="384762"/>
          </a:xfrm>
          <a:prstGeom prst="rect">
            <a:avLst/>
          </a:prstGeom>
        </p:spPr>
        <p:txBody>
          <a:bodyPr anchor="t" rtlCol="false" tIns="0" lIns="0" bIns="0" rIns="0">
            <a:spAutoFit/>
          </a:bodyPr>
          <a:lstStyle/>
          <a:p>
            <a:pPr algn="l">
              <a:lnSpc>
                <a:spcPts val="3080"/>
              </a:lnSpc>
            </a:pPr>
            <a:r>
              <a:rPr lang="en-US" b="true" sz="2200">
                <a:solidFill>
                  <a:srgbClr val="000000"/>
                </a:solidFill>
                <a:latin typeface="Open Sans Bold"/>
                <a:ea typeface="Open Sans Bold"/>
                <a:cs typeface="Open Sans Bold"/>
                <a:sym typeface="Open Sans Bold"/>
              </a:rPr>
              <a:t>21</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087975" cy="10287000"/>
          </a:xfrm>
          <a:custGeom>
            <a:avLst/>
            <a:gdLst/>
            <a:ahLst/>
            <a:cxnLst/>
            <a:rect r="r" b="b" t="t" l="l"/>
            <a:pathLst>
              <a:path h="10287000" w="18087975">
                <a:moveTo>
                  <a:pt x="0" y="0"/>
                </a:moveTo>
                <a:lnTo>
                  <a:pt x="18087975" y="0"/>
                </a:lnTo>
                <a:lnTo>
                  <a:pt x="18087975" y="10287000"/>
                </a:lnTo>
                <a:lnTo>
                  <a:pt x="0" y="10287000"/>
                </a:lnTo>
                <a:lnTo>
                  <a:pt x="0" y="0"/>
                </a:lnTo>
                <a:close/>
              </a:path>
            </a:pathLst>
          </a:custGeom>
          <a:blipFill>
            <a:blip r:embed="rId2">
              <a:alphaModFix amt="50000"/>
            </a:blip>
            <a:stretch>
              <a:fillRect l="0" t="-18201" r="0" b="-18372"/>
            </a:stretch>
          </a:blipFill>
        </p:spPr>
      </p:sp>
      <p:sp>
        <p:nvSpPr>
          <p:cNvPr name="Freeform 3" id="3"/>
          <p:cNvSpPr/>
          <p:nvPr/>
        </p:nvSpPr>
        <p:spPr>
          <a:xfrm flipH="false" flipV="false" rot="0">
            <a:off x="14319742" y="0"/>
            <a:ext cx="3968258" cy="3774376"/>
          </a:xfrm>
          <a:custGeom>
            <a:avLst/>
            <a:gdLst/>
            <a:ahLst/>
            <a:cxnLst/>
            <a:rect r="r" b="b" t="t" l="l"/>
            <a:pathLst>
              <a:path h="3774376" w="3968258">
                <a:moveTo>
                  <a:pt x="0" y="0"/>
                </a:moveTo>
                <a:lnTo>
                  <a:pt x="3968258" y="0"/>
                </a:lnTo>
                <a:lnTo>
                  <a:pt x="3968258" y="3774377"/>
                </a:lnTo>
                <a:lnTo>
                  <a:pt x="0" y="3774377"/>
                </a:lnTo>
                <a:lnTo>
                  <a:pt x="0" y="0"/>
                </a:lnTo>
                <a:close/>
              </a:path>
            </a:pathLst>
          </a:custGeom>
          <a:blipFill>
            <a:blip r:embed="rId3"/>
            <a:stretch>
              <a:fillRect l="-6" t="0" r="0" b="-55"/>
            </a:stretch>
          </a:blipFill>
        </p:spPr>
      </p:sp>
      <p:sp>
        <p:nvSpPr>
          <p:cNvPr name="Freeform 4" id="4"/>
          <p:cNvSpPr/>
          <p:nvPr/>
        </p:nvSpPr>
        <p:spPr>
          <a:xfrm flipH="false" flipV="false" rot="0">
            <a:off x="13245989" y="5570420"/>
            <a:ext cx="5042011" cy="4716580"/>
          </a:xfrm>
          <a:custGeom>
            <a:avLst/>
            <a:gdLst/>
            <a:ahLst/>
            <a:cxnLst/>
            <a:rect r="r" b="b" t="t" l="l"/>
            <a:pathLst>
              <a:path h="4716580" w="5042011">
                <a:moveTo>
                  <a:pt x="0" y="0"/>
                </a:moveTo>
                <a:lnTo>
                  <a:pt x="5042011" y="0"/>
                </a:lnTo>
                <a:lnTo>
                  <a:pt x="5042011" y="4716580"/>
                </a:lnTo>
                <a:lnTo>
                  <a:pt x="0" y="4716580"/>
                </a:lnTo>
                <a:lnTo>
                  <a:pt x="0" y="0"/>
                </a:lnTo>
                <a:close/>
              </a:path>
            </a:pathLst>
          </a:custGeom>
          <a:blipFill>
            <a:blip r:embed="rId4"/>
            <a:stretch>
              <a:fillRect l="0" t="0" r="-130662" b="-74482"/>
            </a:stretch>
          </a:blipFill>
        </p:spPr>
      </p:sp>
      <p:sp>
        <p:nvSpPr>
          <p:cNvPr name="Freeform 5" id="5"/>
          <p:cNvSpPr/>
          <p:nvPr/>
        </p:nvSpPr>
        <p:spPr>
          <a:xfrm flipH="false" flipV="false" rot="0">
            <a:off x="7371178" y="7253849"/>
            <a:ext cx="5343525" cy="3033151"/>
          </a:xfrm>
          <a:custGeom>
            <a:avLst/>
            <a:gdLst/>
            <a:ahLst/>
            <a:cxnLst/>
            <a:rect r="r" b="b" t="t" l="l"/>
            <a:pathLst>
              <a:path h="3033151" w="5343525">
                <a:moveTo>
                  <a:pt x="0" y="0"/>
                </a:moveTo>
                <a:lnTo>
                  <a:pt x="5343525" y="0"/>
                </a:lnTo>
                <a:lnTo>
                  <a:pt x="5343525" y="3033151"/>
                </a:lnTo>
                <a:lnTo>
                  <a:pt x="0" y="3033151"/>
                </a:lnTo>
                <a:lnTo>
                  <a:pt x="0" y="0"/>
                </a:lnTo>
                <a:close/>
              </a:path>
            </a:pathLst>
          </a:custGeom>
          <a:blipFill>
            <a:blip r:embed="rId5"/>
            <a:stretch>
              <a:fillRect l="0" t="0" r="0" b="-92186"/>
            </a:stretch>
          </a:blipFill>
        </p:spPr>
      </p:sp>
      <p:sp>
        <p:nvSpPr>
          <p:cNvPr name="Freeform 6" id="6"/>
          <p:cNvSpPr/>
          <p:nvPr/>
        </p:nvSpPr>
        <p:spPr>
          <a:xfrm flipH="false" flipV="false" rot="0">
            <a:off x="601875" y="931964"/>
            <a:ext cx="5368090" cy="859431"/>
          </a:xfrm>
          <a:custGeom>
            <a:avLst/>
            <a:gdLst/>
            <a:ahLst/>
            <a:cxnLst/>
            <a:rect r="r" b="b" t="t" l="l"/>
            <a:pathLst>
              <a:path h="859431" w="5368090">
                <a:moveTo>
                  <a:pt x="0" y="0"/>
                </a:moveTo>
                <a:lnTo>
                  <a:pt x="5368090" y="0"/>
                </a:lnTo>
                <a:lnTo>
                  <a:pt x="5368090" y="859431"/>
                </a:lnTo>
                <a:lnTo>
                  <a:pt x="0" y="8594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2955398" y="942927"/>
            <a:ext cx="2733446" cy="851402"/>
          </a:xfrm>
          <a:custGeom>
            <a:avLst/>
            <a:gdLst/>
            <a:ahLst/>
            <a:cxnLst/>
            <a:rect r="r" b="b" t="t" l="l"/>
            <a:pathLst>
              <a:path h="851402" w="2733446">
                <a:moveTo>
                  <a:pt x="0" y="0"/>
                </a:moveTo>
                <a:lnTo>
                  <a:pt x="2733446" y="0"/>
                </a:lnTo>
                <a:lnTo>
                  <a:pt x="2733446" y="851402"/>
                </a:lnTo>
                <a:lnTo>
                  <a:pt x="0" y="851402"/>
                </a:lnTo>
                <a:lnTo>
                  <a:pt x="0" y="0"/>
                </a:lnTo>
                <a:close/>
              </a:path>
            </a:pathLst>
          </a:custGeom>
          <a:blipFill>
            <a:blip r:embed="rId8"/>
            <a:stretch>
              <a:fillRect l="-168718" t="0" r="-47675" b="0"/>
            </a:stretch>
          </a:blipFill>
        </p:spPr>
      </p:sp>
      <p:sp>
        <p:nvSpPr>
          <p:cNvPr name="Freeform 8" id="8"/>
          <p:cNvSpPr/>
          <p:nvPr/>
        </p:nvSpPr>
        <p:spPr>
          <a:xfrm flipH="false" flipV="false" rot="0">
            <a:off x="911638" y="908618"/>
            <a:ext cx="2150907" cy="896217"/>
          </a:xfrm>
          <a:custGeom>
            <a:avLst/>
            <a:gdLst/>
            <a:ahLst/>
            <a:cxnLst/>
            <a:rect r="r" b="b" t="t" l="l"/>
            <a:pathLst>
              <a:path h="896217" w="2150907">
                <a:moveTo>
                  <a:pt x="0" y="0"/>
                </a:moveTo>
                <a:lnTo>
                  <a:pt x="2150907" y="0"/>
                </a:lnTo>
                <a:lnTo>
                  <a:pt x="2150907" y="896217"/>
                </a:lnTo>
                <a:lnTo>
                  <a:pt x="0" y="896217"/>
                </a:lnTo>
                <a:lnTo>
                  <a:pt x="0" y="0"/>
                </a:lnTo>
                <a:close/>
              </a:path>
            </a:pathLst>
          </a:custGeom>
          <a:blipFill>
            <a:blip r:embed="rId9"/>
            <a:stretch>
              <a:fillRect l="-7172" t="0" r="-1161" b="0"/>
            </a:stretch>
          </a:blipFill>
        </p:spPr>
      </p:sp>
      <p:sp>
        <p:nvSpPr>
          <p:cNvPr name="Freeform 9" id="9"/>
          <p:cNvSpPr/>
          <p:nvPr/>
        </p:nvSpPr>
        <p:spPr>
          <a:xfrm flipH="false" flipV="false" rot="0">
            <a:off x="-63503" y="-63503"/>
            <a:ext cx="18414997" cy="10413997"/>
          </a:xfrm>
          <a:custGeom>
            <a:avLst/>
            <a:gdLst/>
            <a:ahLst/>
            <a:cxnLst/>
            <a:rect r="r" b="b" t="t" l="l"/>
            <a:pathLst>
              <a:path h="10413997" w="18414997">
                <a:moveTo>
                  <a:pt x="0" y="0"/>
                </a:moveTo>
                <a:lnTo>
                  <a:pt x="18414997" y="0"/>
                </a:lnTo>
                <a:lnTo>
                  <a:pt x="18414997" y="10413997"/>
                </a:lnTo>
                <a:lnTo>
                  <a:pt x="0" y="104139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0" id="10"/>
          <p:cNvSpPr txBox="true"/>
          <p:nvPr/>
        </p:nvSpPr>
        <p:spPr>
          <a:xfrm rot="0">
            <a:off x="1028700" y="2503141"/>
            <a:ext cx="4012559" cy="927021"/>
          </a:xfrm>
          <a:prstGeom prst="rect">
            <a:avLst/>
          </a:prstGeom>
        </p:spPr>
        <p:txBody>
          <a:bodyPr anchor="t" rtlCol="false" tIns="0" lIns="0" bIns="0" rIns="0">
            <a:spAutoFit/>
          </a:bodyPr>
          <a:lstStyle/>
          <a:p>
            <a:pPr algn="l">
              <a:lnSpc>
                <a:spcPts val="6999"/>
              </a:lnSpc>
            </a:pPr>
            <a:r>
              <a:rPr lang="en-US" b="true" sz="4999">
                <a:solidFill>
                  <a:srgbClr val="1D74B4"/>
                </a:solidFill>
                <a:latin typeface="Poppins Semi-Bold"/>
                <a:ea typeface="Poppins Semi-Bold"/>
                <a:cs typeface="Poppins Semi-Bold"/>
                <a:sym typeface="Poppins Semi-Bold"/>
              </a:rPr>
              <a:t>KESIMPULAN</a:t>
            </a:r>
          </a:p>
        </p:txBody>
      </p:sp>
      <p:sp>
        <p:nvSpPr>
          <p:cNvPr name="TextBox 11" id="11"/>
          <p:cNvSpPr txBox="true"/>
          <p:nvPr/>
        </p:nvSpPr>
        <p:spPr>
          <a:xfrm rot="0">
            <a:off x="1195388" y="6989988"/>
            <a:ext cx="8519951" cy="804472"/>
          </a:xfrm>
          <a:prstGeom prst="rect">
            <a:avLst/>
          </a:prstGeom>
        </p:spPr>
        <p:txBody>
          <a:bodyPr anchor="t" rtlCol="false" tIns="0" lIns="0" bIns="0" rIns="0">
            <a:spAutoFit/>
          </a:bodyPr>
          <a:lstStyle/>
          <a:p>
            <a:pPr algn="just">
              <a:lnSpc>
                <a:spcPts val="2100"/>
              </a:lnSpc>
            </a:pPr>
            <a:r>
              <a:rPr lang="en-US" b="true" sz="1599">
                <a:solidFill>
                  <a:srgbClr val="000000"/>
                </a:solidFill>
                <a:latin typeface="Open Sans Bold"/>
                <a:ea typeface="Open Sans Bold"/>
                <a:cs typeface="Open Sans Bold"/>
                <a:sym typeface="Open Sans Bold"/>
              </a:rPr>
              <a:t>KOLABORASI DAN INOVASI MERUPAKAN DUA FAKTOR PENTING YANG DAPAT MENINGKATKAN KINERJA DAN EFISIENSI DALAM BERBAGAI BIDANG TERMASUK PEMERINTAHAN DAN ORGANISASI.</a:t>
            </a:r>
          </a:p>
        </p:txBody>
      </p:sp>
      <p:sp>
        <p:nvSpPr>
          <p:cNvPr name="TextBox 12" id="12"/>
          <p:cNvSpPr txBox="true"/>
          <p:nvPr/>
        </p:nvSpPr>
        <p:spPr>
          <a:xfrm rot="0">
            <a:off x="849954" y="7772657"/>
            <a:ext cx="4141927" cy="442522"/>
          </a:xfrm>
          <a:prstGeom prst="rect">
            <a:avLst/>
          </a:prstGeom>
        </p:spPr>
        <p:txBody>
          <a:bodyPr anchor="t" rtlCol="false" tIns="0" lIns="0" bIns="0" rIns="0">
            <a:spAutoFit/>
          </a:bodyPr>
          <a:lstStyle/>
          <a:p>
            <a:pPr algn="l">
              <a:lnSpc>
                <a:spcPts val="3999"/>
              </a:lnSpc>
            </a:pPr>
            <a:r>
              <a:rPr lang="en-US" sz="1599">
                <a:solidFill>
                  <a:srgbClr val="000000"/>
                </a:solidFill>
                <a:latin typeface="Open Sans"/>
                <a:ea typeface="Open Sans"/>
                <a:cs typeface="Open Sans"/>
                <a:sym typeface="Open Sans"/>
              </a:rPr>
              <a:t>Cara meningkatkan kolaborasi dan inovasi </a:t>
            </a:r>
          </a:p>
        </p:txBody>
      </p:sp>
      <p:sp>
        <p:nvSpPr>
          <p:cNvPr name="TextBox 13" id="13"/>
          <p:cNvSpPr txBox="true"/>
          <p:nvPr/>
        </p:nvSpPr>
        <p:spPr>
          <a:xfrm rot="0">
            <a:off x="1061142" y="8334632"/>
            <a:ext cx="7567851" cy="137722"/>
          </a:xfrm>
          <a:prstGeom prst="rect">
            <a:avLst/>
          </a:prstGeom>
        </p:spPr>
        <p:txBody>
          <a:bodyPr anchor="t" rtlCol="false" tIns="0" lIns="0" bIns="0" rIns="0">
            <a:spAutoFit/>
          </a:bodyPr>
          <a:lstStyle/>
          <a:p>
            <a:pPr algn="l">
              <a:lnSpc>
                <a:spcPts val="799"/>
              </a:lnSpc>
            </a:pPr>
            <a:r>
              <a:rPr lang="en-US" sz="1599">
                <a:solidFill>
                  <a:srgbClr val="000000"/>
                </a:solidFill>
                <a:latin typeface="Open Sans"/>
                <a:ea typeface="Open Sans"/>
                <a:cs typeface="Open Sans"/>
                <a:sym typeface="Open Sans"/>
              </a:rPr>
              <a:t>1. Membangun budaya kolaborasi yang mendukung Kerjasama dan Partisipasi</a:t>
            </a:r>
          </a:p>
        </p:txBody>
      </p:sp>
      <p:sp>
        <p:nvSpPr>
          <p:cNvPr name="TextBox 14" id="14"/>
          <p:cNvSpPr txBox="true"/>
          <p:nvPr/>
        </p:nvSpPr>
        <p:spPr>
          <a:xfrm rot="0">
            <a:off x="849954" y="8353682"/>
            <a:ext cx="7699791" cy="890197"/>
          </a:xfrm>
          <a:prstGeom prst="rect">
            <a:avLst/>
          </a:prstGeom>
        </p:spPr>
        <p:txBody>
          <a:bodyPr anchor="t" rtlCol="false" tIns="0" lIns="0" bIns="0" rIns="0">
            <a:spAutoFit/>
          </a:bodyPr>
          <a:lstStyle/>
          <a:p>
            <a:pPr algn="l">
              <a:lnSpc>
                <a:spcPts val="3250"/>
              </a:lnSpc>
            </a:pPr>
            <a:r>
              <a:rPr lang="en-US" sz="1599">
                <a:solidFill>
                  <a:srgbClr val="000000"/>
                </a:solidFill>
                <a:latin typeface="Open Sans"/>
                <a:ea typeface="Open Sans"/>
                <a:cs typeface="Open Sans"/>
                <a:sym typeface="Open Sans"/>
              </a:rPr>
              <a:t> 2. Mengembangkan tim yang divers dan memliki keahlian yang berbeda-beda</a:t>
            </a:r>
          </a:p>
          <a:p>
            <a:pPr algn="l">
              <a:lnSpc>
                <a:spcPts val="799"/>
              </a:lnSpc>
            </a:pPr>
            <a:r>
              <a:rPr lang="en-US" sz="1599">
                <a:solidFill>
                  <a:srgbClr val="000000"/>
                </a:solidFill>
                <a:latin typeface="Open Sans"/>
                <a:ea typeface="Open Sans"/>
                <a:cs typeface="Open Sans"/>
                <a:sym typeface="Open Sans"/>
              </a:rPr>
              <a:t> 3. Menggunakan teknologi untuk meningkatkan kolaborasi dan inovasi</a:t>
            </a:r>
          </a:p>
          <a:p>
            <a:pPr algn="l">
              <a:lnSpc>
                <a:spcPts val="3250"/>
              </a:lnSpc>
            </a:pPr>
            <a:r>
              <a:rPr lang="en-US" sz="1599">
                <a:solidFill>
                  <a:srgbClr val="000000"/>
                </a:solidFill>
                <a:latin typeface="Open Sans"/>
                <a:ea typeface="Open Sans"/>
                <a:cs typeface="Open Sans"/>
                <a:sym typeface="Open Sans"/>
              </a:rPr>
              <a:t> 4. Membangun system penghargaan yang mendukung inovasi dan kolaborasi</a:t>
            </a:r>
          </a:p>
        </p:txBody>
      </p:sp>
      <p:sp>
        <p:nvSpPr>
          <p:cNvPr name="TextBox 15" id="15"/>
          <p:cNvSpPr txBox="true"/>
          <p:nvPr/>
        </p:nvSpPr>
        <p:spPr>
          <a:xfrm rot="0">
            <a:off x="1122407" y="3421656"/>
            <a:ext cx="7195718" cy="394897"/>
          </a:xfrm>
          <a:prstGeom prst="rect">
            <a:avLst/>
          </a:prstGeom>
        </p:spPr>
        <p:txBody>
          <a:bodyPr anchor="t" rtlCol="false" tIns="0" lIns="0" bIns="0" rIns="0">
            <a:spAutoFit/>
          </a:bodyPr>
          <a:lstStyle/>
          <a:p>
            <a:pPr algn="l">
              <a:lnSpc>
                <a:spcPts val="3410"/>
              </a:lnSpc>
            </a:pPr>
            <a:r>
              <a:rPr lang="en-US" b="true" sz="1599">
                <a:solidFill>
                  <a:srgbClr val="000000"/>
                </a:solidFill>
                <a:latin typeface="Open Sans Bold"/>
                <a:ea typeface="Open Sans Bold"/>
                <a:cs typeface="Open Sans Bold"/>
                <a:sym typeface="Open Sans Bold"/>
              </a:rPr>
              <a:t>PENGUATAN KOMPETENSI ASN ADALAH KUNCI REFORMASI BIROKRASI</a:t>
            </a:r>
          </a:p>
        </p:txBody>
      </p:sp>
      <p:sp>
        <p:nvSpPr>
          <p:cNvPr name="TextBox 16" id="16"/>
          <p:cNvSpPr txBox="true"/>
          <p:nvPr/>
        </p:nvSpPr>
        <p:spPr>
          <a:xfrm rot="0">
            <a:off x="849954" y="3850281"/>
            <a:ext cx="4048868" cy="394897"/>
          </a:xfrm>
          <a:prstGeom prst="rect">
            <a:avLst/>
          </a:prstGeom>
        </p:spPr>
        <p:txBody>
          <a:bodyPr anchor="t" rtlCol="false" tIns="0" lIns="0" bIns="0" rIns="0">
            <a:spAutoFit/>
          </a:bodyPr>
          <a:lstStyle/>
          <a:p>
            <a:pPr algn="l">
              <a:lnSpc>
                <a:spcPts val="3410"/>
              </a:lnSpc>
            </a:pPr>
            <a:r>
              <a:rPr lang="en-US" sz="1599">
                <a:solidFill>
                  <a:srgbClr val="000000"/>
                </a:solidFill>
                <a:latin typeface="Open Sans"/>
                <a:ea typeface="Open Sans"/>
                <a:cs typeface="Open Sans"/>
                <a:sym typeface="Open Sans"/>
              </a:rPr>
              <a:t>Alasan penguatan kompetensi ASN dapat:</a:t>
            </a:r>
          </a:p>
        </p:txBody>
      </p:sp>
      <p:sp>
        <p:nvSpPr>
          <p:cNvPr name="TextBox 17" id="17"/>
          <p:cNvSpPr txBox="true"/>
          <p:nvPr/>
        </p:nvSpPr>
        <p:spPr>
          <a:xfrm rot="0">
            <a:off x="1004735" y="4364631"/>
            <a:ext cx="8906085" cy="137722"/>
          </a:xfrm>
          <a:prstGeom prst="rect">
            <a:avLst/>
          </a:prstGeom>
        </p:spPr>
        <p:txBody>
          <a:bodyPr anchor="t" rtlCol="false" tIns="0" lIns="0" bIns="0" rIns="0">
            <a:spAutoFit/>
          </a:bodyPr>
          <a:lstStyle/>
          <a:p>
            <a:pPr algn="l">
              <a:lnSpc>
                <a:spcPts val="799"/>
              </a:lnSpc>
            </a:pPr>
            <a:r>
              <a:rPr lang="en-US" sz="1599">
                <a:solidFill>
                  <a:srgbClr val="000000"/>
                </a:solidFill>
                <a:latin typeface="Open Sans"/>
                <a:ea typeface="Open Sans"/>
                <a:cs typeface="Open Sans"/>
                <a:sym typeface="Open Sans"/>
              </a:rPr>
              <a:t>1.Meningkatkan kualitas pelayanan publik yaitu dengan meningkatkan kemampuan dan</a:t>
            </a:r>
          </a:p>
        </p:txBody>
      </p:sp>
      <p:sp>
        <p:nvSpPr>
          <p:cNvPr name="TextBox 18" id="18"/>
          <p:cNvSpPr txBox="true"/>
          <p:nvPr/>
        </p:nvSpPr>
        <p:spPr>
          <a:xfrm rot="0">
            <a:off x="1195388" y="4383681"/>
            <a:ext cx="6665547" cy="375847"/>
          </a:xfrm>
          <a:prstGeom prst="rect">
            <a:avLst/>
          </a:prstGeom>
        </p:spPr>
        <p:txBody>
          <a:bodyPr anchor="t" rtlCol="false" tIns="0" lIns="0" bIns="0" rIns="0">
            <a:spAutoFit/>
          </a:bodyPr>
          <a:lstStyle/>
          <a:p>
            <a:pPr algn="l">
              <a:lnSpc>
                <a:spcPts val="3250"/>
              </a:lnSpc>
            </a:pPr>
            <a:r>
              <a:rPr lang="en-US" sz="1599">
                <a:solidFill>
                  <a:srgbClr val="000000"/>
                </a:solidFill>
                <a:latin typeface="Open Sans"/>
                <a:ea typeface="Open Sans"/>
                <a:cs typeface="Open Sans"/>
                <a:sym typeface="Open Sans"/>
              </a:rPr>
              <a:t>pengetahuan ASN Dalam menjalankan tugas dan tanggung jawabnya</a:t>
            </a:r>
          </a:p>
        </p:txBody>
      </p:sp>
      <p:sp>
        <p:nvSpPr>
          <p:cNvPr name="TextBox 19" id="19"/>
          <p:cNvSpPr txBox="true"/>
          <p:nvPr/>
        </p:nvSpPr>
        <p:spPr>
          <a:xfrm rot="0">
            <a:off x="1004735" y="4878981"/>
            <a:ext cx="8905999" cy="137722"/>
          </a:xfrm>
          <a:prstGeom prst="rect">
            <a:avLst/>
          </a:prstGeom>
        </p:spPr>
        <p:txBody>
          <a:bodyPr anchor="t" rtlCol="false" tIns="0" lIns="0" bIns="0" rIns="0">
            <a:spAutoFit/>
          </a:bodyPr>
          <a:lstStyle/>
          <a:p>
            <a:pPr algn="l">
              <a:lnSpc>
                <a:spcPts val="799"/>
              </a:lnSpc>
            </a:pPr>
            <a:r>
              <a:rPr lang="en-US" sz="1599" spc="23">
                <a:solidFill>
                  <a:srgbClr val="000000"/>
                </a:solidFill>
                <a:latin typeface="Open Sans"/>
                <a:ea typeface="Open Sans"/>
                <a:cs typeface="Open Sans"/>
                <a:sym typeface="Open Sans"/>
              </a:rPr>
              <a:t>2.Meningkatkan efisiensi dan efektifitas birokrasi dengan meningkatkan kemampuan ASN</a:t>
            </a:r>
          </a:p>
        </p:txBody>
      </p:sp>
      <p:sp>
        <p:nvSpPr>
          <p:cNvPr name="TextBox 20" id="20"/>
          <p:cNvSpPr txBox="true"/>
          <p:nvPr/>
        </p:nvSpPr>
        <p:spPr>
          <a:xfrm rot="0">
            <a:off x="1195388" y="4898031"/>
            <a:ext cx="7724480" cy="375847"/>
          </a:xfrm>
          <a:prstGeom prst="rect">
            <a:avLst/>
          </a:prstGeom>
        </p:spPr>
        <p:txBody>
          <a:bodyPr anchor="t" rtlCol="false" tIns="0" lIns="0" bIns="0" rIns="0">
            <a:spAutoFit/>
          </a:bodyPr>
          <a:lstStyle/>
          <a:p>
            <a:pPr algn="l">
              <a:lnSpc>
                <a:spcPts val="3250"/>
              </a:lnSpc>
            </a:pPr>
            <a:r>
              <a:rPr lang="en-US" sz="1599">
                <a:solidFill>
                  <a:srgbClr val="000000"/>
                </a:solidFill>
                <a:latin typeface="Open Sans"/>
                <a:ea typeface="Open Sans"/>
                <a:cs typeface="Open Sans"/>
                <a:sym typeface="Open Sans"/>
              </a:rPr>
              <a:t>Dalam mengelola sumber daya dan menjalankan program-program Pemerintah</a:t>
            </a:r>
          </a:p>
        </p:txBody>
      </p:sp>
      <p:sp>
        <p:nvSpPr>
          <p:cNvPr name="TextBox 21" id="21"/>
          <p:cNvSpPr txBox="true"/>
          <p:nvPr/>
        </p:nvSpPr>
        <p:spPr>
          <a:xfrm rot="0">
            <a:off x="1004735" y="5393331"/>
            <a:ext cx="8905942" cy="137722"/>
          </a:xfrm>
          <a:prstGeom prst="rect">
            <a:avLst/>
          </a:prstGeom>
        </p:spPr>
        <p:txBody>
          <a:bodyPr anchor="t" rtlCol="false" tIns="0" lIns="0" bIns="0" rIns="0">
            <a:spAutoFit/>
          </a:bodyPr>
          <a:lstStyle/>
          <a:p>
            <a:pPr algn="l">
              <a:lnSpc>
                <a:spcPts val="799"/>
              </a:lnSpc>
            </a:pPr>
            <a:r>
              <a:rPr lang="en-US" sz="1599">
                <a:solidFill>
                  <a:srgbClr val="000000"/>
                </a:solidFill>
                <a:latin typeface="Open Sans"/>
                <a:ea typeface="Open Sans"/>
                <a:cs typeface="Open Sans"/>
                <a:sym typeface="Open Sans"/>
              </a:rPr>
              <a:t>3.Meningkatkan kredibilitas Pemerintah dengan meningkatkan kemampuan ASN Dalam</a:t>
            </a:r>
          </a:p>
        </p:txBody>
      </p:sp>
      <p:sp>
        <p:nvSpPr>
          <p:cNvPr name="TextBox 22" id="22"/>
          <p:cNvSpPr txBox="true"/>
          <p:nvPr/>
        </p:nvSpPr>
        <p:spPr>
          <a:xfrm rot="0">
            <a:off x="1195388" y="5412381"/>
            <a:ext cx="8401660" cy="375847"/>
          </a:xfrm>
          <a:prstGeom prst="rect">
            <a:avLst/>
          </a:prstGeom>
        </p:spPr>
        <p:txBody>
          <a:bodyPr anchor="t" rtlCol="false" tIns="0" lIns="0" bIns="0" rIns="0">
            <a:spAutoFit/>
          </a:bodyPr>
          <a:lstStyle/>
          <a:p>
            <a:pPr algn="l">
              <a:lnSpc>
                <a:spcPts val="3250"/>
              </a:lnSpc>
            </a:pPr>
            <a:r>
              <a:rPr lang="en-US" sz="1599">
                <a:solidFill>
                  <a:srgbClr val="000000"/>
                </a:solidFill>
                <a:latin typeface="Open Sans"/>
                <a:ea typeface="Open Sans"/>
                <a:cs typeface="Open Sans"/>
                <a:sym typeface="Open Sans"/>
              </a:rPr>
              <a:t>Dalam menjalankan tugas dan tanggung jawabnya secara professional dan transparan.</a:t>
            </a:r>
          </a:p>
        </p:txBody>
      </p:sp>
      <p:sp>
        <p:nvSpPr>
          <p:cNvPr name="TextBox 23" id="23"/>
          <p:cNvSpPr txBox="true"/>
          <p:nvPr/>
        </p:nvSpPr>
        <p:spPr>
          <a:xfrm rot="0">
            <a:off x="1004735" y="5907681"/>
            <a:ext cx="8906008" cy="137722"/>
          </a:xfrm>
          <a:prstGeom prst="rect">
            <a:avLst/>
          </a:prstGeom>
        </p:spPr>
        <p:txBody>
          <a:bodyPr anchor="t" rtlCol="false" tIns="0" lIns="0" bIns="0" rIns="0">
            <a:spAutoFit/>
          </a:bodyPr>
          <a:lstStyle/>
          <a:p>
            <a:pPr algn="l">
              <a:lnSpc>
                <a:spcPts val="799"/>
              </a:lnSpc>
            </a:pPr>
            <a:r>
              <a:rPr lang="en-US" sz="1599">
                <a:solidFill>
                  <a:srgbClr val="000000"/>
                </a:solidFill>
                <a:latin typeface="Open Sans"/>
                <a:ea typeface="Open Sans"/>
                <a:cs typeface="Open Sans"/>
                <a:sym typeface="Open Sans"/>
              </a:rPr>
              <a:t>4.Meningkatkan Partisipasi masyarakat Dalam proses pengambilan keputusan dan</a:t>
            </a:r>
          </a:p>
        </p:txBody>
      </p:sp>
      <p:sp>
        <p:nvSpPr>
          <p:cNvPr name="TextBox 24" id="24"/>
          <p:cNvSpPr txBox="true"/>
          <p:nvPr/>
        </p:nvSpPr>
        <p:spPr>
          <a:xfrm rot="0">
            <a:off x="1195388" y="5926731"/>
            <a:ext cx="4510240" cy="375847"/>
          </a:xfrm>
          <a:prstGeom prst="rect">
            <a:avLst/>
          </a:prstGeom>
        </p:spPr>
        <p:txBody>
          <a:bodyPr anchor="t" rtlCol="false" tIns="0" lIns="0" bIns="0" rIns="0">
            <a:spAutoFit/>
          </a:bodyPr>
          <a:lstStyle/>
          <a:p>
            <a:pPr algn="l">
              <a:lnSpc>
                <a:spcPts val="3250"/>
              </a:lnSpc>
            </a:pPr>
            <a:r>
              <a:rPr lang="en-US" sz="1599">
                <a:solidFill>
                  <a:srgbClr val="000000"/>
                </a:solidFill>
                <a:latin typeface="Open Sans"/>
                <a:ea typeface="Open Sans"/>
                <a:cs typeface="Open Sans"/>
                <a:sym typeface="Open Sans"/>
              </a:rPr>
              <a:t>pengembangan program-program pemerintah</a:t>
            </a:r>
          </a:p>
        </p:txBody>
      </p:sp>
      <p:sp>
        <p:nvSpPr>
          <p:cNvPr name="TextBox 25" id="25"/>
          <p:cNvSpPr txBox="true"/>
          <p:nvPr/>
        </p:nvSpPr>
        <p:spPr>
          <a:xfrm rot="0">
            <a:off x="11148260" y="3430829"/>
            <a:ext cx="5785294" cy="375847"/>
          </a:xfrm>
          <a:prstGeom prst="rect">
            <a:avLst/>
          </a:prstGeom>
        </p:spPr>
        <p:txBody>
          <a:bodyPr anchor="t" rtlCol="false" tIns="0" lIns="0" bIns="0" rIns="0">
            <a:spAutoFit/>
          </a:bodyPr>
          <a:lstStyle/>
          <a:p>
            <a:pPr algn="l">
              <a:lnSpc>
                <a:spcPts val="3266"/>
              </a:lnSpc>
            </a:pPr>
            <a:r>
              <a:rPr lang="en-US" b="true" sz="1599">
                <a:solidFill>
                  <a:srgbClr val="000000"/>
                </a:solidFill>
                <a:latin typeface="Open Sans Bold"/>
                <a:ea typeface="Open Sans Bold"/>
                <a:cs typeface="Open Sans Bold"/>
                <a:sym typeface="Open Sans Bold"/>
              </a:rPr>
              <a:t>PELATIHAN BERBASIS KEBUTUHAN HARUS DIUTAMAKAN</a:t>
            </a:r>
          </a:p>
        </p:txBody>
      </p:sp>
      <p:sp>
        <p:nvSpPr>
          <p:cNvPr name="TextBox 26" id="26"/>
          <p:cNvSpPr txBox="true"/>
          <p:nvPr/>
        </p:nvSpPr>
        <p:spPr>
          <a:xfrm rot="0">
            <a:off x="10872873" y="3841137"/>
            <a:ext cx="1401328" cy="375847"/>
          </a:xfrm>
          <a:prstGeom prst="rect">
            <a:avLst/>
          </a:prstGeom>
        </p:spPr>
        <p:txBody>
          <a:bodyPr anchor="t" rtlCol="false" tIns="0" lIns="0" bIns="0" rIns="0">
            <a:spAutoFit/>
          </a:bodyPr>
          <a:lstStyle/>
          <a:p>
            <a:pPr algn="l">
              <a:lnSpc>
                <a:spcPts val="3266"/>
              </a:lnSpc>
            </a:pPr>
            <a:r>
              <a:rPr lang="en-US" sz="1599">
                <a:solidFill>
                  <a:srgbClr val="000000"/>
                </a:solidFill>
                <a:latin typeface="Open Sans"/>
                <a:ea typeface="Open Sans"/>
                <a:cs typeface="Open Sans"/>
                <a:sym typeface="Open Sans"/>
              </a:rPr>
              <a:t>Alasan adalah:</a:t>
            </a:r>
          </a:p>
        </p:txBody>
      </p:sp>
      <p:sp>
        <p:nvSpPr>
          <p:cNvPr name="TextBox 27" id="27"/>
          <p:cNvSpPr txBox="true"/>
          <p:nvPr/>
        </p:nvSpPr>
        <p:spPr>
          <a:xfrm rot="0">
            <a:off x="11027654" y="4316120"/>
            <a:ext cx="2584723" cy="185347"/>
          </a:xfrm>
          <a:prstGeom prst="rect">
            <a:avLst/>
          </a:prstGeom>
        </p:spPr>
        <p:txBody>
          <a:bodyPr anchor="t" rtlCol="false" tIns="0" lIns="0" bIns="0" rIns="0">
            <a:spAutoFit/>
          </a:bodyPr>
          <a:lstStyle/>
          <a:p>
            <a:pPr algn="l">
              <a:lnSpc>
                <a:spcPts val="1214"/>
              </a:lnSpc>
            </a:pPr>
            <a:r>
              <a:rPr lang="en-US" sz="1599" spc="6">
                <a:solidFill>
                  <a:srgbClr val="000000"/>
                </a:solidFill>
                <a:latin typeface="Open Sans"/>
                <a:ea typeface="Open Sans"/>
                <a:cs typeface="Open Sans"/>
                <a:sym typeface="Open Sans"/>
              </a:rPr>
              <a:t>1.Meningkatkan Relevansi </a:t>
            </a:r>
          </a:p>
        </p:txBody>
      </p:sp>
      <p:sp>
        <p:nvSpPr>
          <p:cNvPr name="TextBox 28" id="28"/>
          <p:cNvSpPr txBox="true"/>
          <p:nvPr/>
        </p:nvSpPr>
        <p:spPr>
          <a:xfrm rot="0">
            <a:off x="11242415" y="4420895"/>
            <a:ext cx="6528759" cy="594922"/>
          </a:xfrm>
          <a:prstGeom prst="rect">
            <a:avLst/>
          </a:prstGeom>
        </p:spPr>
        <p:txBody>
          <a:bodyPr anchor="t" rtlCol="false" tIns="0" lIns="0" bIns="0" rIns="0">
            <a:spAutoFit/>
          </a:bodyPr>
          <a:lstStyle/>
          <a:p>
            <a:pPr algn="l">
              <a:lnSpc>
                <a:spcPts val="2836"/>
              </a:lnSpc>
            </a:pPr>
            <a:r>
              <a:rPr lang="en-US" sz="1599">
                <a:solidFill>
                  <a:srgbClr val="000000"/>
                </a:solidFill>
                <a:latin typeface="Open Sans"/>
                <a:ea typeface="Open Sans"/>
                <a:cs typeface="Open Sans"/>
                <a:sym typeface="Open Sans"/>
              </a:rPr>
              <a:t>Pelatihan berbasis kebutuhan memastikan bahwa materi pelatihan </a:t>
            </a:r>
          </a:p>
          <a:p>
            <a:pPr algn="l">
              <a:lnSpc>
                <a:spcPts val="1214"/>
              </a:lnSpc>
            </a:pPr>
            <a:r>
              <a:rPr lang="en-US" sz="1599">
                <a:solidFill>
                  <a:srgbClr val="000000"/>
                </a:solidFill>
                <a:latin typeface="Open Sans"/>
                <a:ea typeface="Open Sans"/>
                <a:cs typeface="Open Sans"/>
                <a:sym typeface="Open Sans"/>
              </a:rPr>
              <a:t>relevan dengan kebutuhan individu atau organisasi</a:t>
            </a:r>
          </a:p>
        </p:txBody>
      </p:sp>
      <p:sp>
        <p:nvSpPr>
          <p:cNvPr name="TextBox 29" id="29"/>
          <p:cNvSpPr txBox="true"/>
          <p:nvPr/>
        </p:nvSpPr>
        <p:spPr>
          <a:xfrm rot="0">
            <a:off x="10872873" y="4935245"/>
            <a:ext cx="2761821" cy="337747"/>
          </a:xfrm>
          <a:prstGeom prst="rect">
            <a:avLst/>
          </a:prstGeom>
        </p:spPr>
        <p:txBody>
          <a:bodyPr anchor="t" rtlCol="false" tIns="0" lIns="0" bIns="0" rIns="0">
            <a:spAutoFit/>
          </a:bodyPr>
          <a:lstStyle/>
          <a:p>
            <a:pPr algn="l">
              <a:lnSpc>
                <a:spcPts val="2836"/>
              </a:lnSpc>
            </a:pPr>
            <a:r>
              <a:rPr lang="en-US" sz="1599">
                <a:solidFill>
                  <a:srgbClr val="000000"/>
                </a:solidFill>
                <a:latin typeface="Open Sans"/>
                <a:ea typeface="Open Sans"/>
                <a:cs typeface="Open Sans"/>
                <a:sym typeface="Open Sans"/>
              </a:rPr>
              <a:t> 2. Meningkatkan efektifitas</a:t>
            </a:r>
          </a:p>
        </p:txBody>
      </p:sp>
      <p:sp>
        <p:nvSpPr>
          <p:cNvPr name="TextBox 30" id="30"/>
          <p:cNvSpPr txBox="true"/>
          <p:nvPr/>
        </p:nvSpPr>
        <p:spPr>
          <a:xfrm rot="0">
            <a:off x="10872873" y="5344820"/>
            <a:ext cx="53835" cy="185347"/>
          </a:xfrm>
          <a:prstGeom prst="rect">
            <a:avLst/>
          </a:prstGeom>
        </p:spPr>
        <p:txBody>
          <a:bodyPr anchor="t" rtlCol="false" tIns="0" lIns="0" bIns="0" rIns="0">
            <a:spAutoFit/>
          </a:bodyPr>
          <a:lstStyle/>
          <a:p>
            <a:pPr algn="l">
              <a:lnSpc>
                <a:spcPts val="1214"/>
              </a:lnSpc>
            </a:pPr>
            <a:r>
              <a:rPr lang="en-US" sz="1599">
                <a:solidFill>
                  <a:srgbClr val="000000"/>
                </a:solidFill>
                <a:latin typeface="Open Sans"/>
                <a:ea typeface="Open Sans"/>
                <a:cs typeface="Open Sans"/>
                <a:sym typeface="Open Sans"/>
              </a:rPr>
              <a:t> </a:t>
            </a:r>
          </a:p>
        </p:txBody>
      </p:sp>
      <p:sp>
        <p:nvSpPr>
          <p:cNvPr name="TextBox 31" id="31"/>
          <p:cNvSpPr txBox="true"/>
          <p:nvPr/>
        </p:nvSpPr>
        <p:spPr>
          <a:xfrm rot="0">
            <a:off x="11242415" y="5344820"/>
            <a:ext cx="6158046" cy="699697"/>
          </a:xfrm>
          <a:prstGeom prst="rect">
            <a:avLst/>
          </a:prstGeom>
        </p:spPr>
        <p:txBody>
          <a:bodyPr anchor="t" rtlCol="false" tIns="0" lIns="0" bIns="0" rIns="0">
            <a:spAutoFit/>
          </a:bodyPr>
          <a:lstStyle/>
          <a:p>
            <a:pPr algn="l">
              <a:lnSpc>
                <a:spcPts val="1214"/>
              </a:lnSpc>
            </a:pPr>
            <a:r>
              <a:rPr lang="en-US" sz="1599">
                <a:solidFill>
                  <a:srgbClr val="000000"/>
                </a:solidFill>
                <a:latin typeface="Open Sans"/>
                <a:ea typeface="Open Sans"/>
                <a:cs typeface="Open Sans"/>
                <a:sym typeface="Open Sans"/>
              </a:rPr>
              <a:t>Pelatihan berbasis kebutuhan memastikan bahwa pelatihan </a:t>
            </a:r>
          </a:p>
          <a:p>
            <a:pPr algn="l">
              <a:lnSpc>
                <a:spcPts val="2836"/>
              </a:lnSpc>
            </a:pPr>
            <a:r>
              <a:rPr lang="en-US" sz="1599">
                <a:solidFill>
                  <a:srgbClr val="000000"/>
                </a:solidFill>
                <a:latin typeface="Open Sans"/>
                <a:ea typeface="Open Sans"/>
                <a:cs typeface="Open Sans"/>
                <a:sym typeface="Open Sans"/>
              </a:rPr>
              <a:t>memiliki dampak yang signifikan terhadap kinerja individu atau </a:t>
            </a:r>
          </a:p>
          <a:p>
            <a:pPr algn="l">
              <a:lnSpc>
                <a:spcPts val="1214"/>
              </a:lnSpc>
            </a:pPr>
            <a:r>
              <a:rPr lang="en-US" sz="1599">
                <a:solidFill>
                  <a:srgbClr val="000000"/>
                </a:solidFill>
                <a:latin typeface="Open Sans"/>
                <a:ea typeface="Open Sans"/>
                <a:cs typeface="Open Sans"/>
                <a:sym typeface="Open Sans"/>
              </a:rPr>
              <a:t>organisasi</a:t>
            </a:r>
          </a:p>
        </p:txBody>
      </p:sp>
      <p:sp>
        <p:nvSpPr>
          <p:cNvPr name="TextBox 32" id="32"/>
          <p:cNvSpPr txBox="true"/>
          <p:nvPr/>
        </p:nvSpPr>
        <p:spPr>
          <a:xfrm rot="0">
            <a:off x="10872873" y="5963945"/>
            <a:ext cx="2599725" cy="337747"/>
          </a:xfrm>
          <a:prstGeom prst="rect">
            <a:avLst/>
          </a:prstGeom>
        </p:spPr>
        <p:txBody>
          <a:bodyPr anchor="t" rtlCol="false" tIns="0" lIns="0" bIns="0" rIns="0">
            <a:spAutoFit/>
          </a:bodyPr>
          <a:lstStyle/>
          <a:p>
            <a:pPr algn="l">
              <a:lnSpc>
                <a:spcPts val="2836"/>
              </a:lnSpc>
            </a:pPr>
            <a:r>
              <a:rPr lang="en-US" sz="1599">
                <a:solidFill>
                  <a:srgbClr val="000000"/>
                </a:solidFill>
                <a:latin typeface="Open Sans"/>
                <a:ea typeface="Open Sans"/>
                <a:cs typeface="Open Sans"/>
                <a:sym typeface="Open Sans"/>
              </a:rPr>
              <a:t> 3. Meningkatkan efisiensi</a:t>
            </a:r>
          </a:p>
        </p:txBody>
      </p:sp>
      <p:sp>
        <p:nvSpPr>
          <p:cNvPr name="TextBox 33" id="33"/>
          <p:cNvSpPr txBox="true"/>
          <p:nvPr/>
        </p:nvSpPr>
        <p:spPr>
          <a:xfrm rot="0">
            <a:off x="10872873" y="6373520"/>
            <a:ext cx="53835" cy="185347"/>
          </a:xfrm>
          <a:prstGeom prst="rect">
            <a:avLst/>
          </a:prstGeom>
        </p:spPr>
        <p:txBody>
          <a:bodyPr anchor="t" rtlCol="false" tIns="0" lIns="0" bIns="0" rIns="0">
            <a:spAutoFit/>
          </a:bodyPr>
          <a:lstStyle/>
          <a:p>
            <a:pPr algn="l">
              <a:lnSpc>
                <a:spcPts val="1214"/>
              </a:lnSpc>
            </a:pPr>
            <a:r>
              <a:rPr lang="en-US" sz="1599">
                <a:solidFill>
                  <a:srgbClr val="000000"/>
                </a:solidFill>
                <a:latin typeface="Open Sans"/>
                <a:ea typeface="Open Sans"/>
                <a:cs typeface="Open Sans"/>
                <a:sym typeface="Open Sans"/>
              </a:rPr>
              <a:t> </a:t>
            </a:r>
          </a:p>
        </p:txBody>
      </p:sp>
      <p:sp>
        <p:nvSpPr>
          <p:cNvPr name="TextBox 34" id="34"/>
          <p:cNvSpPr txBox="true"/>
          <p:nvPr/>
        </p:nvSpPr>
        <p:spPr>
          <a:xfrm rot="0">
            <a:off x="11242415" y="6373520"/>
            <a:ext cx="6196908" cy="442522"/>
          </a:xfrm>
          <a:prstGeom prst="rect">
            <a:avLst/>
          </a:prstGeom>
        </p:spPr>
        <p:txBody>
          <a:bodyPr anchor="t" rtlCol="false" tIns="0" lIns="0" bIns="0" rIns="0">
            <a:spAutoFit/>
          </a:bodyPr>
          <a:lstStyle/>
          <a:p>
            <a:pPr algn="l">
              <a:lnSpc>
                <a:spcPts val="1214"/>
              </a:lnSpc>
            </a:pPr>
            <a:r>
              <a:rPr lang="en-US" sz="1599">
                <a:solidFill>
                  <a:srgbClr val="000000"/>
                </a:solidFill>
                <a:latin typeface="Open Sans"/>
                <a:ea typeface="Open Sans"/>
                <a:cs typeface="Open Sans"/>
                <a:sym typeface="Open Sans"/>
              </a:rPr>
              <a:t>Pelatihan berbasis kebutuhan memastikan bahwa sumber daya </a:t>
            </a:r>
          </a:p>
          <a:p>
            <a:pPr algn="l">
              <a:lnSpc>
                <a:spcPts val="2836"/>
              </a:lnSpc>
            </a:pPr>
            <a:r>
              <a:rPr lang="en-US" sz="1599">
                <a:solidFill>
                  <a:srgbClr val="000000"/>
                </a:solidFill>
                <a:latin typeface="Open Sans"/>
                <a:ea typeface="Open Sans"/>
                <a:cs typeface="Open Sans"/>
                <a:sym typeface="Open Sans"/>
              </a:rPr>
              <a:t>pelatihan digunakan secara efektif dan efisien</a:t>
            </a:r>
          </a:p>
        </p:txBody>
      </p:sp>
      <p:sp>
        <p:nvSpPr>
          <p:cNvPr name="TextBox 35" id="35"/>
          <p:cNvSpPr txBox="true"/>
          <p:nvPr/>
        </p:nvSpPr>
        <p:spPr>
          <a:xfrm rot="0">
            <a:off x="10872873" y="6887870"/>
            <a:ext cx="2750591" cy="185347"/>
          </a:xfrm>
          <a:prstGeom prst="rect">
            <a:avLst/>
          </a:prstGeom>
        </p:spPr>
        <p:txBody>
          <a:bodyPr anchor="t" rtlCol="false" tIns="0" lIns="0" bIns="0" rIns="0">
            <a:spAutoFit/>
          </a:bodyPr>
          <a:lstStyle/>
          <a:p>
            <a:pPr algn="l">
              <a:lnSpc>
                <a:spcPts val="1214"/>
              </a:lnSpc>
            </a:pPr>
            <a:r>
              <a:rPr lang="en-US" sz="1599">
                <a:solidFill>
                  <a:srgbClr val="000000"/>
                </a:solidFill>
                <a:latin typeface="Open Sans"/>
                <a:ea typeface="Open Sans"/>
                <a:cs typeface="Open Sans"/>
                <a:sym typeface="Open Sans"/>
              </a:rPr>
              <a:t> 4. Meningkatkan kepuasan</a:t>
            </a:r>
          </a:p>
        </p:txBody>
      </p:sp>
      <p:sp>
        <p:nvSpPr>
          <p:cNvPr name="TextBox 36" id="36"/>
          <p:cNvSpPr txBox="true"/>
          <p:nvPr/>
        </p:nvSpPr>
        <p:spPr>
          <a:xfrm rot="0">
            <a:off x="10872873" y="6992645"/>
            <a:ext cx="53835" cy="337747"/>
          </a:xfrm>
          <a:prstGeom prst="rect">
            <a:avLst/>
          </a:prstGeom>
        </p:spPr>
        <p:txBody>
          <a:bodyPr anchor="t" rtlCol="false" tIns="0" lIns="0" bIns="0" rIns="0">
            <a:spAutoFit/>
          </a:bodyPr>
          <a:lstStyle/>
          <a:p>
            <a:pPr algn="l">
              <a:lnSpc>
                <a:spcPts val="2836"/>
              </a:lnSpc>
            </a:pPr>
            <a:r>
              <a:rPr lang="en-US" sz="1599">
                <a:solidFill>
                  <a:srgbClr val="000000"/>
                </a:solidFill>
                <a:latin typeface="Open Sans"/>
                <a:ea typeface="Open Sans"/>
                <a:cs typeface="Open Sans"/>
                <a:sym typeface="Open Sans"/>
              </a:rPr>
              <a:t> </a:t>
            </a:r>
          </a:p>
        </p:txBody>
      </p:sp>
      <p:sp>
        <p:nvSpPr>
          <p:cNvPr name="TextBox 37" id="37"/>
          <p:cNvSpPr txBox="true"/>
          <p:nvPr/>
        </p:nvSpPr>
        <p:spPr>
          <a:xfrm rot="0">
            <a:off x="11242415" y="6992645"/>
            <a:ext cx="6188564" cy="594922"/>
          </a:xfrm>
          <a:prstGeom prst="rect">
            <a:avLst/>
          </a:prstGeom>
        </p:spPr>
        <p:txBody>
          <a:bodyPr anchor="t" rtlCol="false" tIns="0" lIns="0" bIns="0" rIns="0">
            <a:spAutoFit/>
          </a:bodyPr>
          <a:lstStyle/>
          <a:p>
            <a:pPr algn="l">
              <a:lnSpc>
                <a:spcPts val="2836"/>
              </a:lnSpc>
            </a:pPr>
            <a:r>
              <a:rPr lang="en-US" sz="1599">
                <a:solidFill>
                  <a:srgbClr val="000000"/>
                </a:solidFill>
                <a:latin typeface="Open Sans"/>
                <a:ea typeface="Open Sans"/>
                <a:cs typeface="Open Sans"/>
                <a:sym typeface="Open Sans"/>
              </a:rPr>
              <a:t>Pelatihan berbasis kebutuhan memastikan bahwa individu atau </a:t>
            </a:r>
          </a:p>
          <a:p>
            <a:pPr algn="l">
              <a:lnSpc>
                <a:spcPts val="1214"/>
              </a:lnSpc>
            </a:pPr>
            <a:r>
              <a:rPr lang="en-US" sz="1599">
                <a:solidFill>
                  <a:srgbClr val="000000"/>
                </a:solidFill>
                <a:latin typeface="Open Sans"/>
                <a:ea typeface="Open Sans"/>
                <a:cs typeface="Open Sans"/>
                <a:sym typeface="Open Sans"/>
              </a:rPr>
              <a:t>organisasi merasa puas dengan hasil pelatihan</a:t>
            </a:r>
          </a:p>
        </p:txBody>
      </p:sp>
      <p:sp>
        <p:nvSpPr>
          <p:cNvPr name="TextBox 38" id="38"/>
          <p:cNvSpPr txBox="true"/>
          <p:nvPr/>
        </p:nvSpPr>
        <p:spPr>
          <a:xfrm rot="0">
            <a:off x="17901285" y="9900380"/>
            <a:ext cx="325355" cy="384762"/>
          </a:xfrm>
          <a:prstGeom prst="rect">
            <a:avLst/>
          </a:prstGeom>
        </p:spPr>
        <p:txBody>
          <a:bodyPr anchor="t" rtlCol="false" tIns="0" lIns="0" bIns="0" rIns="0">
            <a:spAutoFit/>
          </a:bodyPr>
          <a:lstStyle/>
          <a:p>
            <a:pPr algn="l">
              <a:lnSpc>
                <a:spcPts val="3080"/>
              </a:lnSpc>
            </a:pPr>
            <a:r>
              <a:rPr lang="en-US" b="true" sz="2200">
                <a:solidFill>
                  <a:srgbClr val="000000"/>
                </a:solidFill>
                <a:latin typeface="Open Sans Bold"/>
                <a:ea typeface="Open Sans Bold"/>
                <a:cs typeface="Open Sans Bold"/>
                <a:sym typeface="Open Sans Bold"/>
              </a:rPr>
              <a:t>22</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19742" y="0"/>
            <a:ext cx="3968258" cy="3774376"/>
          </a:xfrm>
          <a:custGeom>
            <a:avLst/>
            <a:gdLst/>
            <a:ahLst/>
            <a:cxnLst/>
            <a:rect r="r" b="b" t="t" l="l"/>
            <a:pathLst>
              <a:path h="3774376" w="3968258">
                <a:moveTo>
                  <a:pt x="0" y="0"/>
                </a:moveTo>
                <a:lnTo>
                  <a:pt x="3968258" y="0"/>
                </a:lnTo>
                <a:lnTo>
                  <a:pt x="3968258" y="3774377"/>
                </a:lnTo>
                <a:lnTo>
                  <a:pt x="0" y="3774377"/>
                </a:lnTo>
                <a:lnTo>
                  <a:pt x="0" y="0"/>
                </a:lnTo>
                <a:close/>
              </a:path>
            </a:pathLst>
          </a:custGeom>
          <a:blipFill>
            <a:blip r:embed="rId2"/>
            <a:stretch>
              <a:fillRect l="-6" t="0" r="0" b="-55"/>
            </a:stretch>
          </a:blipFill>
        </p:spPr>
      </p:sp>
      <p:sp>
        <p:nvSpPr>
          <p:cNvPr name="Freeform 3" id="3"/>
          <p:cNvSpPr/>
          <p:nvPr/>
        </p:nvSpPr>
        <p:spPr>
          <a:xfrm flipH="false" flipV="false" rot="0">
            <a:off x="13245989" y="5570420"/>
            <a:ext cx="5042011" cy="4716580"/>
          </a:xfrm>
          <a:custGeom>
            <a:avLst/>
            <a:gdLst/>
            <a:ahLst/>
            <a:cxnLst/>
            <a:rect r="r" b="b" t="t" l="l"/>
            <a:pathLst>
              <a:path h="4716580" w="5042011">
                <a:moveTo>
                  <a:pt x="0" y="0"/>
                </a:moveTo>
                <a:lnTo>
                  <a:pt x="5042011" y="0"/>
                </a:lnTo>
                <a:lnTo>
                  <a:pt x="5042011" y="4716580"/>
                </a:lnTo>
                <a:lnTo>
                  <a:pt x="0" y="4716580"/>
                </a:lnTo>
                <a:lnTo>
                  <a:pt x="0" y="0"/>
                </a:lnTo>
                <a:close/>
              </a:path>
            </a:pathLst>
          </a:custGeom>
          <a:blipFill>
            <a:blip r:embed="rId3"/>
            <a:stretch>
              <a:fillRect l="0" t="0" r="-130662" b="-74482"/>
            </a:stretch>
          </a:blipFill>
        </p:spPr>
      </p:sp>
      <p:sp>
        <p:nvSpPr>
          <p:cNvPr name="Freeform 4" id="4"/>
          <p:cNvSpPr/>
          <p:nvPr/>
        </p:nvSpPr>
        <p:spPr>
          <a:xfrm flipH="false" flipV="false" rot="0">
            <a:off x="7371178" y="7253849"/>
            <a:ext cx="5343525" cy="3033151"/>
          </a:xfrm>
          <a:custGeom>
            <a:avLst/>
            <a:gdLst/>
            <a:ahLst/>
            <a:cxnLst/>
            <a:rect r="r" b="b" t="t" l="l"/>
            <a:pathLst>
              <a:path h="3033151" w="5343525">
                <a:moveTo>
                  <a:pt x="0" y="0"/>
                </a:moveTo>
                <a:lnTo>
                  <a:pt x="5343525" y="0"/>
                </a:lnTo>
                <a:lnTo>
                  <a:pt x="5343525" y="3033151"/>
                </a:lnTo>
                <a:lnTo>
                  <a:pt x="0" y="3033151"/>
                </a:lnTo>
                <a:lnTo>
                  <a:pt x="0" y="0"/>
                </a:lnTo>
                <a:close/>
              </a:path>
            </a:pathLst>
          </a:custGeom>
          <a:blipFill>
            <a:blip r:embed="rId4"/>
            <a:stretch>
              <a:fillRect l="0" t="0" r="0" b="-92186"/>
            </a:stretch>
          </a:blipFill>
        </p:spPr>
      </p:sp>
      <p:sp>
        <p:nvSpPr>
          <p:cNvPr name="Freeform 5" id="5"/>
          <p:cNvSpPr/>
          <p:nvPr/>
        </p:nvSpPr>
        <p:spPr>
          <a:xfrm flipH="false" flipV="false" rot="0">
            <a:off x="631898" y="1199883"/>
            <a:ext cx="5368090" cy="859431"/>
          </a:xfrm>
          <a:custGeom>
            <a:avLst/>
            <a:gdLst/>
            <a:ahLst/>
            <a:cxnLst/>
            <a:rect r="r" b="b" t="t" l="l"/>
            <a:pathLst>
              <a:path h="859431" w="5368090">
                <a:moveTo>
                  <a:pt x="0" y="0"/>
                </a:moveTo>
                <a:lnTo>
                  <a:pt x="5368090" y="0"/>
                </a:lnTo>
                <a:lnTo>
                  <a:pt x="5368090" y="859432"/>
                </a:lnTo>
                <a:lnTo>
                  <a:pt x="0" y="8594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2985421" y="1210856"/>
            <a:ext cx="2733446" cy="851402"/>
          </a:xfrm>
          <a:custGeom>
            <a:avLst/>
            <a:gdLst/>
            <a:ahLst/>
            <a:cxnLst/>
            <a:rect r="r" b="b" t="t" l="l"/>
            <a:pathLst>
              <a:path h="851402" w="2733446">
                <a:moveTo>
                  <a:pt x="0" y="0"/>
                </a:moveTo>
                <a:lnTo>
                  <a:pt x="2733446" y="0"/>
                </a:lnTo>
                <a:lnTo>
                  <a:pt x="2733446" y="851402"/>
                </a:lnTo>
                <a:lnTo>
                  <a:pt x="0" y="851402"/>
                </a:lnTo>
                <a:lnTo>
                  <a:pt x="0" y="0"/>
                </a:lnTo>
                <a:close/>
              </a:path>
            </a:pathLst>
          </a:custGeom>
          <a:blipFill>
            <a:blip r:embed="rId7"/>
            <a:stretch>
              <a:fillRect l="-168718" t="0" r="-47675" b="0"/>
            </a:stretch>
          </a:blipFill>
        </p:spPr>
      </p:sp>
      <p:sp>
        <p:nvSpPr>
          <p:cNvPr name="Freeform 7" id="7"/>
          <p:cNvSpPr/>
          <p:nvPr/>
        </p:nvSpPr>
        <p:spPr>
          <a:xfrm flipH="false" flipV="false" rot="0">
            <a:off x="941651" y="1176538"/>
            <a:ext cx="2150907" cy="896217"/>
          </a:xfrm>
          <a:custGeom>
            <a:avLst/>
            <a:gdLst/>
            <a:ahLst/>
            <a:cxnLst/>
            <a:rect r="r" b="b" t="t" l="l"/>
            <a:pathLst>
              <a:path h="896217" w="2150907">
                <a:moveTo>
                  <a:pt x="0" y="0"/>
                </a:moveTo>
                <a:lnTo>
                  <a:pt x="2150907" y="0"/>
                </a:lnTo>
                <a:lnTo>
                  <a:pt x="2150907" y="896216"/>
                </a:lnTo>
                <a:lnTo>
                  <a:pt x="0" y="896216"/>
                </a:lnTo>
                <a:lnTo>
                  <a:pt x="0" y="0"/>
                </a:lnTo>
                <a:close/>
              </a:path>
            </a:pathLst>
          </a:custGeom>
          <a:blipFill>
            <a:blip r:embed="rId8"/>
            <a:stretch>
              <a:fillRect l="-7172" t="0" r="-1161" b="0"/>
            </a:stretch>
          </a:blipFill>
        </p:spPr>
      </p:sp>
      <p:sp>
        <p:nvSpPr>
          <p:cNvPr name="Freeform 8" id="8"/>
          <p:cNvSpPr/>
          <p:nvPr/>
        </p:nvSpPr>
        <p:spPr>
          <a:xfrm flipH="false" flipV="false" rot="0">
            <a:off x="11075022" y="3138516"/>
            <a:ext cx="7038975" cy="7148484"/>
          </a:xfrm>
          <a:custGeom>
            <a:avLst/>
            <a:gdLst/>
            <a:ahLst/>
            <a:cxnLst/>
            <a:rect r="r" b="b" t="t" l="l"/>
            <a:pathLst>
              <a:path h="7148484" w="7038975">
                <a:moveTo>
                  <a:pt x="0" y="0"/>
                </a:moveTo>
                <a:lnTo>
                  <a:pt x="7038975" y="0"/>
                </a:lnTo>
                <a:lnTo>
                  <a:pt x="7038975" y="7148484"/>
                </a:lnTo>
                <a:lnTo>
                  <a:pt x="0" y="7148484"/>
                </a:lnTo>
                <a:lnTo>
                  <a:pt x="0" y="0"/>
                </a:lnTo>
                <a:close/>
              </a:path>
            </a:pathLst>
          </a:custGeom>
          <a:blipFill>
            <a:blip r:embed="rId9"/>
            <a:stretch>
              <a:fillRect l="0" t="0" r="0" b="-67"/>
            </a:stretch>
          </a:blipFill>
        </p:spPr>
      </p:sp>
      <p:sp>
        <p:nvSpPr>
          <p:cNvPr name="Freeform 9" id="9"/>
          <p:cNvSpPr/>
          <p:nvPr/>
        </p:nvSpPr>
        <p:spPr>
          <a:xfrm flipH="false" flipV="false" rot="0">
            <a:off x="241430" y="3381413"/>
            <a:ext cx="10972800" cy="2552700"/>
          </a:xfrm>
          <a:custGeom>
            <a:avLst/>
            <a:gdLst/>
            <a:ahLst/>
            <a:cxnLst/>
            <a:rect r="r" b="b" t="t" l="l"/>
            <a:pathLst>
              <a:path h="2552700" w="10972800">
                <a:moveTo>
                  <a:pt x="0" y="0"/>
                </a:moveTo>
                <a:lnTo>
                  <a:pt x="10972800" y="0"/>
                </a:lnTo>
                <a:lnTo>
                  <a:pt x="10972800" y="2552700"/>
                </a:lnTo>
                <a:lnTo>
                  <a:pt x="0" y="2552700"/>
                </a:lnTo>
                <a:lnTo>
                  <a:pt x="0" y="0"/>
                </a:lnTo>
                <a:close/>
              </a:path>
            </a:pathLst>
          </a:custGeom>
          <a:blipFill>
            <a:blip r:embed="rId10"/>
            <a:stretch>
              <a:fillRect l="0" t="0" r="0" b="0"/>
            </a:stretch>
          </a:blipFill>
        </p:spPr>
      </p:sp>
      <p:grpSp>
        <p:nvGrpSpPr>
          <p:cNvPr name="Group 10" id="10"/>
          <p:cNvGrpSpPr>
            <a:grpSpLocks noChangeAspect="true"/>
          </p:cNvGrpSpPr>
          <p:nvPr/>
        </p:nvGrpSpPr>
        <p:grpSpPr>
          <a:xfrm rot="0">
            <a:off x="568395" y="1113044"/>
            <a:ext cx="5495315" cy="1009774"/>
            <a:chOff x="0" y="0"/>
            <a:chExt cx="5495315" cy="1009777"/>
          </a:xfrm>
        </p:grpSpPr>
        <p:sp>
          <p:nvSpPr>
            <p:cNvPr name="Freeform 11" id="11"/>
            <p:cNvSpPr/>
            <p:nvPr/>
          </p:nvSpPr>
          <p:spPr>
            <a:xfrm flipH="false" flipV="false" rot="0">
              <a:off x="373253" y="63500"/>
              <a:ext cx="2138045" cy="882777"/>
            </a:xfrm>
            <a:custGeom>
              <a:avLst/>
              <a:gdLst/>
              <a:ahLst/>
              <a:cxnLst/>
              <a:rect r="r" b="b" t="t" l="l"/>
              <a:pathLst>
                <a:path h="882777" w="2138045">
                  <a:moveTo>
                    <a:pt x="0" y="882777"/>
                  </a:moveTo>
                  <a:lnTo>
                    <a:pt x="2138045" y="882777"/>
                  </a:lnTo>
                  <a:lnTo>
                    <a:pt x="2138045" y="0"/>
                  </a:lnTo>
                  <a:lnTo>
                    <a:pt x="0" y="0"/>
                  </a:lnTo>
                  <a:close/>
                </a:path>
              </a:pathLst>
            </a:custGeom>
            <a:solidFill>
              <a:srgbClr val="000000">
                <a:alpha val="0"/>
              </a:srgbClr>
            </a:solidFill>
          </p:spPr>
        </p:sp>
        <p:sp>
          <p:nvSpPr>
            <p:cNvPr name="Freeform 12" id="12"/>
            <p:cNvSpPr/>
            <p:nvPr/>
          </p:nvSpPr>
          <p:spPr>
            <a:xfrm flipH="false" flipV="false" rot="0">
              <a:off x="63500" y="86868"/>
              <a:ext cx="5368290" cy="859409"/>
            </a:xfrm>
            <a:custGeom>
              <a:avLst/>
              <a:gdLst/>
              <a:ahLst/>
              <a:cxnLst/>
              <a:rect r="r" b="b" t="t" l="l"/>
              <a:pathLst>
                <a:path h="859409" w="5368290">
                  <a:moveTo>
                    <a:pt x="0" y="859409"/>
                  </a:moveTo>
                  <a:lnTo>
                    <a:pt x="5368290" y="859409"/>
                  </a:lnTo>
                  <a:lnTo>
                    <a:pt x="5368290" y="0"/>
                  </a:lnTo>
                  <a:lnTo>
                    <a:pt x="0" y="0"/>
                  </a:lnTo>
                  <a:close/>
                </a:path>
              </a:pathLst>
            </a:custGeom>
            <a:solidFill>
              <a:srgbClr val="000000">
                <a:alpha val="0"/>
              </a:srgbClr>
            </a:solidFill>
          </p:spPr>
        </p:sp>
        <p:sp>
          <p:nvSpPr>
            <p:cNvPr name="Freeform 13" id="13"/>
            <p:cNvSpPr/>
            <p:nvPr/>
          </p:nvSpPr>
          <p:spPr>
            <a:xfrm flipH="false" flipV="false" rot="0">
              <a:off x="2417064" y="97790"/>
              <a:ext cx="2737866" cy="848487"/>
            </a:xfrm>
            <a:custGeom>
              <a:avLst/>
              <a:gdLst/>
              <a:ahLst/>
              <a:cxnLst/>
              <a:rect r="r" b="b" t="t" l="l"/>
              <a:pathLst>
                <a:path h="848487" w="2737866">
                  <a:moveTo>
                    <a:pt x="0" y="848487"/>
                  </a:moveTo>
                  <a:lnTo>
                    <a:pt x="2737866" y="848487"/>
                  </a:lnTo>
                  <a:lnTo>
                    <a:pt x="2737866" y="0"/>
                  </a:lnTo>
                  <a:lnTo>
                    <a:pt x="0" y="0"/>
                  </a:lnTo>
                  <a:close/>
                </a:path>
              </a:pathLst>
            </a:custGeom>
            <a:solidFill>
              <a:srgbClr val="000000">
                <a:alpha val="0"/>
              </a:srgbClr>
            </a:solidFill>
          </p:spPr>
        </p:sp>
      </p:grpSp>
      <p:sp>
        <p:nvSpPr>
          <p:cNvPr name="Freeform 14" id="14"/>
          <p:cNvSpPr/>
          <p:nvPr/>
        </p:nvSpPr>
        <p:spPr>
          <a:xfrm flipH="false" flipV="false" rot="0">
            <a:off x="177937" y="-63503"/>
            <a:ext cx="18173567" cy="10413997"/>
          </a:xfrm>
          <a:custGeom>
            <a:avLst/>
            <a:gdLst/>
            <a:ahLst/>
            <a:cxnLst/>
            <a:rect r="r" b="b" t="t" l="l"/>
            <a:pathLst>
              <a:path h="10413997" w="18173567">
                <a:moveTo>
                  <a:pt x="0" y="0"/>
                </a:moveTo>
                <a:lnTo>
                  <a:pt x="18173566" y="0"/>
                </a:lnTo>
                <a:lnTo>
                  <a:pt x="18173566" y="10413997"/>
                </a:lnTo>
                <a:lnTo>
                  <a:pt x="0" y="104139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5" id="15"/>
          <p:cNvSpPr txBox="true"/>
          <p:nvPr/>
        </p:nvSpPr>
        <p:spPr>
          <a:xfrm rot="0">
            <a:off x="758514" y="4710703"/>
            <a:ext cx="9864728" cy="1331862"/>
          </a:xfrm>
          <a:prstGeom prst="rect">
            <a:avLst/>
          </a:prstGeom>
        </p:spPr>
        <p:txBody>
          <a:bodyPr anchor="t" rtlCol="false" tIns="0" lIns="0" bIns="0" rIns="0">
            <a:spAutoFit/>
          </a:bodyPr>
          <a:lstStyle/>
          <a:p>
            <a:pPr algn="l">
              <a:lnSpc>
                <a:spcPts val="7661"/>
              </a:lnSpc>
            </a:pPr>
            <a:r>
              <a:rPr lang="en-US" sz="15323">
                <a:solidFill>
                  <a:srgbClr val="1D74B4"/>
                </a:solidFill>
                <a:latin typeface="Great Vibes"/>
                <a:ea typeface="Great Vibes"/>
                <a:cs typeface="Great Vibes"/>
                <a:sym typeface="Great Vibes"/>
              </a:rPr>
              <a:t>Terima Kasih</a:t>
            </a:r>
          </a:p>
        </p:txBody>
      </p:sp>
      <p:sp>
        <p:nvSpPr>
          <p:cNvPr name="TextBox 16" id="16"/>
          <p:cNvSpPr txBox="true"/>
          <p:nvPr/>
        </p:nvSpPr>
        <p:spPr>
          <a:xfrm rot="0">
            <a:off x="1028700" y="6460179"/>
            <a:ext cx="1473165" cy="914752"/>
          </a:xfrm>
          <a:prstGeom prst="rect">
            <a:avLst/>
          </a:prstGeom>
        </p:spPr>
        <p:txBody>
          <a:bodyPr anchor="t" rtlCol="false" tIns="0" lIns="0" bIns="0" rIns="0">
            <a:spAutoFit/>
          </a:bodyPr>
          <a:lstStyle/>
          <a:p>
            <a:pPr algn="l">
              <a:lnSpc>
                <a:spcPts val="5499"/>
              </a:lnSpc>
            </a:pPr>
            <a:r>
              <a:rPr lang="en-US" b="true" sz="2199" i="true">
                <a:solidFill>
                  <a:srgbClr val="000000"/>
                </a:solidFill>
                <a:latin typeface="Open Sauce Bold Italics"/>
                <a:ea typeface="Open Sauce Bold Italics"/>
                <a:cs typeface="Open Sauce Bold Italics"/>
                <a:sym typeface="Open Sauce Bold Italics"/>
              </a:rPr>
              <a:t>Phone</a:t>
            </a:r>
          </a:p>
          <a:p>
            <a:pPr algn="l">
              <a:lnSpc>
                <a:spcPts val="799"/>
              </a:lnSpc>
            </a:pPr>
            <a:r>
              <a:rPr lang="en-US" b="true" sz="1599">
                <a:solidFill>
                  <a:srgbClr val="1D74B4"/>
                </a:solidFill>
                <a:latin typeface="Open Sans Bold"/>
                <a:ea typeface="Open Sans Bold"/>
                <a:cs typeface="Open Sans Bold"/>
                <a:sym typeface="Open Sans Bold"/>
              </a:rPr>
              <a:t>+6261 4525430</a:t>
            </a:r>
          </a:p>
        </p:txBody>
      </p:sp>
      <p:sp>
        <p:nvSpPr>
          <p:cNvPr name="TextBox 17" id="17"/>
          <p:cNvSpPr txBox="true"/>
          <p:nvPr/>
        </p:nvSpPr>
        <p:spPr>
          <a:xfrm rot="0">
            <a:off x="1028700" y="7400534"/>
            <a:ext cx="3237519" cy="914752"/>
          </a:xfrm>
          <a:prstGeom prst="rect">
            <a:avLst/>
          </a:prstGeom>
        </p:spPr>
        <p:txBody>
          <a:bodyPr anchor="t" rtlCol="false" tIns="0" lIns="0" bIns="0" rIns="0">
            <a:spAutoFit/>
          </a:bodyPr>
          <a:lstStyle/>
          <a:p>
            <a:pPr algn="l">
              <a:lnSpc>
                <a:spcPts val="5499"/>
              </a:lnSpc>
            </a:pPr>
            <a:r>
              <a:rPr lang="en-US" b="true" sz="2199" i="true">
                <a:solidFill>
                  <a:srgbClr val="000000"/>
                </a:solidFill>
                <a:latin typeface="Open Sauce Bold Italics"/>
                <a:ea typeface="Open Sauce Bold Italics"/>
                <a:cs typeface="Open Sauce Bold Italics"/>
                <a:sym typeface="Open Sauce Bold Italics"/>
              </a:rPr>
              <a:t>Website </a:t>
            </a:r>
          </a:p>
          <a:p>
            <a:pPr algn="l">
              <a:lnSpc>
                <a:spcPts val="799"/>
              </a:lnSpc>
            </a:pPr>
            <a:r>
              <a:rPr lang="en-US" b="true" sz="1599">
                <a:solidFill>
                  <a:srgbClr val="1D74B4"/>
                </a:solidFill>
                <a:latin typeface="Open Sans Bold"/>
                <a:ea typeface="Open Sans Bold"/>
                <a:cs typeface="Open Sans Bold"/>
                <a:sym typeface="Open Sans Bold"/>
              </a:rPr>
              <a:t>https://bpsdm.sumutprov.go.id</a:t>
            </a:r>
          </a:p>
        </p:txBody>
      </p:sp>
      <p:sp>
        <p:nvSpPr>
          <p:cNvPr name="TextBox 18" id="18"/>
          <p:cNvSpPr txBox="true"/>
          <p:nvPr/>
        </p:nvSpPr>
        <p:spPr>
          <a:xfrm rot="0">
            <a:off x="1028700" y="8569490"/>
            <a:ext cx="8543315" cy="686152"/>
          </a:xfrm>
          <a:prstGeom prst="rect">
            <a:avLst/>
          </a:prstGeom>
        </p:spPr>
        <p:txBody>
          <a:bodyPr anchor="t" rtlCol="false" tIns="0" lIns="0" bIns="0" rIns="0">
            <a:spAutoFit/>
          </a:bodyPr>
          <a:lstStyle/>
          <a:p>
            <a:pPr algn="l">
              <a:lnSpc>
                <a:spcPts val="3079"/>
              </a:lnSpc>
            </a:pPr>
            <a:r>
              <a:rPr lang="en-US" b="true" sz="2199" i="true">
                <a:solidFill>
                  <a:srgbClr val="000000"/>
                </a:solidFill>
                <a:latin typeface="Open Sauce Bold Italics"/>
                <a:ea typeface="Open Sauce Bold Italics"/>
                <a:cs typeface="Open Sauce Bold Italics"/>
                <a:sym typeface="Open Sauce Bold Italics"/>
              </a:rPr>
              <a:t>Address</a:t>
            </a:r>
          </a:p>
          <a:p>
            <a:pPr algn="l">
              <a:lnSpc>
                <a:spcPts val="2239"/>
              </a:lnSpc>
            </a:pPr>
            <a:r>
              <a:rPr lang="en-US" b="true" sz="1599">
                <a:solidFill>
                  <a:srgbClr val="1D74B4"/>
                </a:solidFill>
                <a:latin typeface="Open Sans Bold"/>
                <a:ea typeface="Open Sans Bold"/>
                <a:cs typeface="Open Sans Bold"/>
                <a:sym typeface="Open Sans Bold"/>
              </a:rPr>
              <a:t>Jl. Ngalengko No.1, Perintis, Kec. Medan Timur, Kota Medan, Sumatera Utara 20236</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560532" y="768001"/>
            <a:ext cx="7321534" cy="7321534"/>
          </a:xfrm>
          <a:custGeom>
            <a:avLst/>
            <a:gdLst/>
            <a:ahLst/>
            <a:cxnLst/>
            <a:rect r="r" b="b" t="t" l="l"/>
            <a:pathLst>
              <a:path h="7321534" w="7321534">
                <a:moveTo>
                  <a:pt x="0" y="0"/>
                </a:moveTo>
                <a:lnTo>
                  <a:pt x="7321534" y="0"/>
                </a:lnTo>
                <a:lnTo>
                  <a:pt x="7321534" y="7321534"/>
                </a:lnTo>
                <a:lnTo>
                  <a:pt x="0" y="73215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3702094" y="1814312"/>
            <a:ext cx="4585906" cy="5038411"/>
            <a:chOff x="0" y="0"/>
            <a:chExt cx="6114542" cy="6717881"/>
          </a:xfrm>
        </p:grpSpPr>
        <p:sp>
          <p:nvSpPr>
            <p:cNvPr name="Freeform 4" id="4"/>
            <p:cNvSpPr/>
            <p:nvPr/>
          </p:nvSpPr>
          <p:spPr>
            <a:xfrm flipH="false" flipV="false" rot="0">
              <a:off x="0" y="0"/>
              <a:ext cx="6114542" cy="6717919"/>
            </a:xfrm>
            <a:custGeom>
              <a:avLst/>
              <a:gdLst/>
              <a:ahLst/>
              <a:cxnLst/>
              <a:rect r="r" b="b" t="t" l="l"/>
              <a:pathLst>
                <a:path h="6717919" w="6114542">
                  <a:moveTo>
                    <a:pt x="3357118" y="0"/>
                  </a:moveTo>
                  <a:cubicBezTo>
                    <a:pt x="1502791" y="1016"/>
                    <a:pt x="0" y="1504442"/>
                    <a:pt x="0" y="3358896"/>
                  </a:cubicBezTo>
                  <a:cubicBezTo>
                    <a:pt x="0" y="5213985"/>
                    <a:pt x="1503807" y="6717919"/>
                    <a:pt x="3358896" y="6717919"/>
                  </a:cubicBezTo>
                  <a:cubicBezTo>
                    <a:pt x="4499483" y="6717919"/>
                    <a:pt x="5507355" y="6149340"/>
                    <a:pt x="6114542" y="5280152"/>
                  </a:cubicBezTo>
                  <a:lnTo>
                    <a:pt x="6114542" y="5280152"/>
                  </a:lnTo>
                  <a:lnTo>
                    <a:pt x="6114542" y="1437767"/>
                  </a:lnTo>
                  <a:lnTo>
                    <a:pt x="6114542" y="1437767"/>
                  </a:lnTo>
                  <a:cubicBezTo>
                    <a:pt x="5507736" y="569087"/>
                    <a:pt x="4500626" y="635"/>
                    <a:pt x="3360801" y="0"/>
                  </a:cubicBezTo>
                  <a:close/>
                </a:path>
              </a:pathLst>
            </a:custGeom>
            <a:blipFill>
              <a:blip r:embed="rId4"/>
              <a:stretch>
                <a:fillRect l="-46066" t="0" r="-18734" b="0"/>
              </a:stretch>
            </a:blipFill>
          </p:spPr>
        </p:sp>
      </p:grpSp>
      <p:sp>
        <p:nvSpPr>
          <p:cNvPr name="Freeform 5" id="5"/>
          <p:cNvSpPr/>
          <p:nvPr/>
        </p:nvSpPr>
        <p:spPr>
          <a:xfrm flipH="false" flipV="false" rot="0">
            <a:off x="678456" y="398821"/>
            <a:ext cx="5368090" cy="859431"/>
          </a:xfrm>
          <a:custGeom>
            <a:avLst/>
            <a:gdLst/>
            <a:ahLst/>
            <a:cxnLst/>
            <a:rect r="r" b="b" t="t" l="l"/>
            <a:pathLst>
              <a:path h="859431" w="5368090">
                <a:moveTo>
                  <a:pt x="0" y="0"/>
                </a:moveTo>
                <a:lnTo>
                  <a:pt x="5368090" y="0"/>
                </a:lnTo>
                <a:lnTo>
                  <a:pt x="5368090" y="859431"/>
                </a:lnTo>
                <a:lnTo>
                  <a:pt x="0" y="8594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028843" y="3538099"/>
            <a:ext cx="4114819" cy="1411338"/>
          </a:xfrm>
          <a:custGeom>
            <a:avLst/>
            <a:gdLst/>
            <a:ahLst/>
            <a:cxnLst/>
            <a:rect r="r" b="b" t="t" l="l"/>
            <a:pathLst>
              <a:path h="1411338" w="4114819">
                <a:moveTo>
                  <a:pt x="0" y="0"/>
                </a:moveTo>
                <a:lnTo>
                  <a:pt x="4114819" y="0"/>
                </a:lnTo>
                <a:lnTo>
                  <a:pt x="4114819" y="1411339"/>
                </a:lnTo>
                <a:lnTo>
                  <a:pt x="0" y="14113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028843" y="5502011"/>
            <a:ext cx="4114819" cy="1411338"/>
          </a:xfrm>
          <a:custGeom>
            <a:avLst/>
            <a:gdLst/>
            <a:ahLst/>
            <a:cxnLst/>
            <a:rect r="r" b="b" t="t" l="l"/>
            <a:pathLst>
              <a:path h="1411338" w="4114819">
                <a:moveTo>
                  <a:pt x="0" y="0"/>
                </a:moveTo>
                <a:lnTo>
                  <a:pt x="4114819" y="0"/>
                </a:lnTo>
                <a:lnTo>
                  <a:pt x="4114819" y="1411339"/>
                </a:lnTo>
                <a:lnTo>
                  <a:pt x="0" y="1411339"/>
                </a:lnTo>
                <a:lnTo>
                  <a:pt x="0" y="0"/>
                </a:lnTo>
                <a:close/>
              </a:path>
            </a:pathLst>
          </a:custGeom>
          <a:blipFill>
            <a:blip r:embed="rId7">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028843" y="7842685"/>
            <a:ext cx="4114819" cy="1411338"/>
          </a:xfrm>
          <a:custGeom>
            <a:avLst/>
            <a:gdLst/>
            <a:ahLst/>
            <a:cxnLst/>
            <a:rect r="r" b="b" t="t" l="l"/>
            <a:pathLst>
              <a:path h="1411338" w="4114819">
                <a:moveTo>
                  <a:pt x="0" y="0"/>
                </a:moveTo>
                <a:lnTo>
                  <a:pt x="4114819" y="0"/>
                </a:lnTo>
                <a:lnTo>
                  <a:pt x="4114819" y="1411338"/>
                </a:lnTo>
                <a:lnTo>
                  <a:pt x="0" y="1411338"/>
                </a:lnTo>
                <a:lnTo>
                  <a:pt x="0" y="0"/>
                </a:lnTo>
                <a:close/>
              </a:path>
            </a:pathLst>
          </a:custGeom>
          <a:blipFill>
            <a:blip r:embed="rId7">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1430238" y="-528914"/>
            <a:ext cx="2844851" cy="2844851"/>
          </a:xfrm>
          <a:custGeom>
            <a:avLst/>
            <a:gdLst/>
            <a:ahLst/>
            <a:cxnLst/>
            <a:rect r="r" b="b" t="t" l="l"/>
            <a:pathLst>
              <a:path h="2844851" w="2844851">
                <a:moveTo>
                  <a:pt x="0" y="0"/>
                </a:moveTo>
                <a:lnTo>
                  <a:pt x="2844851" y="0"/>
                </a:lnTo>
                <a:lnTo>
                  <a:pt x="2844851" y="2844851"/>
                </a:lnTo>
                <a:lnTo>
                  <a:pt x="0" y="284485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988219" y="375476"/>
            <a:ext cx="4777216" cy="896217"/>
          </a:xfrm>
          <a:custGeom>
            <a:avLst/>
            <a:gdLst/>
            <a:ahLst/>
            <a:cxnLst/>
            <a:rect r="r" b="b" t="t" l="l"/>
            <a:pathLst>
              <a:path h="896217" w="4777216">
                <a:moveTo>
                  <a:pt x="0" y="0"/>
                </a:moveTo>
                <a:lnTo>
                  <a:pt x="4777216" y="0"/>
                </a:lnTo>
                <a:lnTo>
                  <a:pt x="4777216" y="896216"/>
                </a:lnTo>
                <a:lnTo>
                  <a:pt x="0" y="896216"/>
                </a:lnTo>
                <a:lnTo>
                  <a:pt x="0" y="0"/>
                </a:lnTo>
                <a:close/>
              </a:path>
            </a:pathLst>
          </a:custGeom>
          <a:blipFill>
            <a:blip r:embed="rId13"/>
            <a:stretch>
              <a:fillRect l="0" t="0" r="0" b="0"/>
            </a:stretch>
          </a:blipFill>
        </p:spPr>
      </p:sp>
      <p:sp>
        <p:nvSpPr>
          <p:cNvPr name="Freeform 11" id="11"/>
          <p:cNvSpPr/>
          <p:nvPr/>
        </p:nvSpPr>
        <p:spPr>
          <a:xfrm flipH="false" flipV="false" rot="0">
            <a:off x="14946068" y="0"/>
            <a:ext cx="3341932" cy="3394272"/>
          </a:xfrm>
          <a:custGeom>
            <a:avLst/>
            <a:gdLst/>
            <a:ahLst/>
            <a:cxnLst/>
            <a:rect r="r" b="b" t="t" l="l"/>
            <a:pathLst>
              <a:path h="3394272" w="3341932">
                <a:moveTo>
                  <a:pt x="0" y="0"/>
                </a:moveTo>
                <a:lnTo>
                  <a:pt x="3341932" y="0"/>
                </a:lnTo>
                <a:lnTo>
                  <a:pt x="3341932" y="3394272"/>
                </a:lnTo>
                <a:lnTo>
                  <a:pt x="0" y="3394272"/>
                </a:lnTo>
                <a:lnTo>
                  <a:pt x="0" y="0"/>
                </a:lnTo>
                <a:close/>
              </a:path>
            </a:pathLst>
          </a:custGeom>
          <a:blipFill>
            <a:blip r:embed="rId14"/>
            <a:stretch>
              <a:fillRect l="0" t="-71739" r="-59893" b="0"/>
            </a:stretch>
          </a:blipFill>
        </p:spPr>
      </p:sp>
      <p:sp>
        <p:nvSpPr>
          <p:cNvPr name="Freeform 12" id="12"/>
          <p:cNvSpPr/>
          <p:nvPr/>
        </p:nvSpPr>
        <p:spPr>
          <a:xfrm flipH="false" flipV="false" rot="0">
            <a:off x="14668557" y="5911929"/>
            <a:ext cx="3619443" cy="4375071"/>
          </a:xfrm>
          <a:custGeom>
            <a:avLst/>
            <a:gdLst/>
            <a:ahLst/>
            <a:cxnLst/>
            <a:rect r="r" b="b" t="t" l="l"/>
            <a:pathLst>
              <a:path h="4375071" w="3619443">
                <a:moveTo>
                  <a:pt x="0" y="0"/>
                </a:moveTo>
                <a:lnTo>
                  <a:pt x="3619443" y="0"/>
                </a:lnTo>
                <a:lnTo>
                  <a:pt x="3619443" y="4375071"/>
                </a:lnTo>
                <a:lnTo>
                  <a:pt x="0" y="4375071"/>
                </a:lnTo>
                <a:lnTo>
                  <a:pt x="0" y="0"/>
                </a:lnTo>
                <a:close/>
              </a:path>
            </a:pathLst>
          </a:custGeom>
          <a:blipFill>
            <a:blip r:embed="rId15"/>
            <a:stretch>
              <a:fillRect l="-43" t="-42" r="0" b="0"/>
            </a:stretch>
          </a:blipFill>
        </p:spPr>
      </p:sp>
      <p:grpSp>
        <p:nvGrpSpPr>
          <p:cNvPr name="Group 13" id="13"/>
          <p:cNvGrpSpPr>
            <a:grpSpLocks noChangeAspect="true"/>
          </p:cNvGrpSpPr>
          <p:nvPr/>
        </p:nvGrpSpPr>
        <p:grpSpPr>
          <a:xfrm rot="0">
            <a:off x="614963" y="311972"/>
            <a:ext cx="5495315" cy="1009774"/>
            <a:chOff x="0" y="0"/>
            <a:chExt cx="5495315" cy="1009777"/>
          </a:xfrm>
        </p:grpSpPr>
        <p:sp>
          <p:nvSpPr>
            <p:cNvPr name="Freeform 14" id="14"/>
            <p:cNvSpPr/>
            <p:nvPr/>
          </p:nvSpPr>
          <p:spPr>
            <a:xfrm flipH="false" flipV="false" rot="0">
              <a:off x="373253" y="63500"/>
              <a:ext cx="2138045" cy="882777"/>
            </a:xfrm>
            <a:custGeom>
              <a:avLst/>
              <a:gdLst/>
              <a:ahLst/>
              <a:cxnLst/>
              <a:rect r="r" b="b" t="t" l="l"/>
              <a:pathLst>
                <a:path h="882777" w="2138045">
                  <a:moveTo>
                    <a:pt x="0" y="882777"/>
                  </a:moveTo>
                  <a:lnTo>
                    <a:pt x="2138045" y="882777"/>
                  </a:lnTo>
                  <a:lnTo>
                    <a:pt x="2138045" y="0"/>
                  </a:lnTo>
                  <a:lnTo>
                    <a:pt x="0" y="0"/>
                  </a:lnTo>
                  <a:close/>
                </a:path>
              </a:pathLst>
            </a:custGeom>
            <a:solidFill>
              <a:srgbClr val="000000">
                <a:alpha val="0"/>
              </a:srgbClr>
            </a:solidFill>
          </p:spPr>
        </p:sp>
        <p:sp>
          <p:nvSpPr>
            <p:cNvPr name="Freeform 15" id="15"/>
            <p:cNvSpPr/>
            <p:nvPr/>
          </p:nvSpPr>
          <p:spPr>
            <a:xfrm flipH="false" flipV="false" rot="0">
              <a:off x="63500" y="86868"/>
              <a:ext cx="5368290" cy="859409"/>
            </a:xfrm>
            <a:custGeom>
              <a:avLst/>
              <a:gdLst/>
              <a:ahLst/>
              <a:cxnLst/>
              <a:rect r="r" b="b" t="t" l="l"/>
              <a:pathLst>
                <a:path h="859409" w="5368290">
                  <a:moveTo>
                    <a:pt x="0" y="859409"/>
                  </a:moveTo>
                  <a:lnTo>
                    <a:pt x="5368290" y="859409"/>
                  </a:lnTo>
                  <a:lnTo>
                    <a:pt x="5368290" y="0"/>
                  </a:lnTo>
                  <a:lnTo>
                    <a:pt x="0" y="0"/>
                  </a:lnTo>
                  <a:close/>
                </a:path>
              </a:pathLst>
            </a:custGeom>
            <a:solidFill>
              <a:srgbClr val="000000">
                <a:alpha val="0"/>
              </a:srgbClr>
            </a:solidFill>
          </p:spPr>
        </p:sp>
        <p:sp>
          <p:nvSpPr>
            <p:cNvPr name="Freeform 16" id="16"/>
            <p:cNvSpPr/>
            <p:nvPr/>
          </p:nvSpPr>
          <p:spPr>
            <a:xfrm flipH="false" flipV="false" rot="0">
              <a:off x="2417064" y="97790"/>
              <a:ext cx="2737866" cy="848487"/>
            </a:xfrm>
            <a:custGeom>
              <a:avLst/>
              <a:gdLst/>
              <a:ahLst/>
              <a:cxnLst/>
              <a:rect r="r" b="b" t="t" l="l"/>
              <a:pathLst>
                <a:path h="848487" w="2737866">
                  <a:moveTo>
                    <a:pt x="0" y="848487"/>
                  </a:moveTo>
                  <a:lnTo>
                    <a:pt x="2737866" y="848487"/>
                  </a:lnTo>
                  <a:lnTo>
                    <a:pt x="2737866" y="0"/>
                  </a:lnTo>
                  <a:lnTo>
                    <a:pt x="0" y="0"/>
                  </a:lnTo>
                  <a:close/>
                </a:path>
              </a:pathLst>
            </a:custGeom>
            <a:solidFill>
              <a:srgbClr val="000000">
                <a:alpha val="0"/>
              </a:srgbClr>
            </a:solidFill>
          </p:spPr>
        </p:sp>
      </p:grpSp>
      <p:sp>
        <p:nvSpPr>
          <p:cNvPr name="Freeform 17" id="17"/>
          <p:cNvSpPr/>
          <p:nvPr/>
        </p:nvSpPr>
        <p:spPr>
          <a:xfrm flipH="false" flipV="false" rot="0">
            <a:off x="965197" y="3455546"/>
            <a:ext cx="10528592" cy="1557518"/>
          </a:xfrm>
          <a:custGeom>
            <a:avLst/>
            <a:gdLst/>
            <a:ahLst/>
            <a:cxnLst/>
            <a:rect r="r" b="b" t="t" l="l"/>
            <a:pathLst>
              <a:path h="1557518" w="10528592">
                <a:moveTo>
                  <a:pt x="0" y="0"/>
                </a:moveTo>
                <a:lnTo>
                  <a:pt x="10528592" y="0"/>
                </a:lnTo>
                <a:lnTo>
                  <a:pt x="10528592" y="1557519"/>
                </a:lnTo>
                <a:lnTo>
                  <a:pt x="0" y="1557519"/>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8" id="18"/>
          <p:cNvSpPr/>
          <p:nvPr/>
        </p:nvSpPr>
        <p:spPr>
          <a:xfrm flipH="false" flipV="false" rot="0">
            <a:off x="965197" y="5419458"/>
            <a:ext cx="10528649" cy="1557518"/>
          </a:xfrm>
          <a:custGeom>
            <a:avLst/>
            <a:gdLst/>
            <a:ahLst/>
            <a:cxnLst/>
            <a:rect r="r" b="b" t="t" l="l"/>
            <a:pathLst>
              <a:path h="1557518" w="10528649">
                <a:moveTo>
                  <a:pt x="0" y="0"/>
                </a:moveTo>
                <a:lnTo>
                  <a:pt x="10528649" y="0"/>
                </a:lnTo>
                <a:lnTo>
                  <a:pt x="10528649" y="1557519"/>
                </a:lnTo>
                <a:lnTo>
                  <a:pt x="0" y="1557519"/>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9" id="19"/>
          <p:cNvSpPr/>
          <p:nvPr/>
        </p:nvSpPr>
        <p:spPr>
          <a:xfrm flipH="false" flipV="false" rot="0">
            <a:off x="965197" y="7760132"/>
            <a:ext cx="10528706" cy="1557518"/>
          </a:xfrm>
          <a:custGeom>
            <a:avLst/>
            <a:gdLst/>
            <a:ahLst/>
            <a:cxnLst/>
            <a:rect r="r" b="b" t="t" l="l"/>
            <a:pathLst>
              <a:path h="1557518" w="10528706">
                <a:moveTo>
                  <a:pt x="0" y="0"/>
                </a:moveTo>
                <a:lnTo>
                  <a:pt x="10528706" y="0"/>
                </a:lnTo>
                <a:lnTo>
                  <a:pt x="10528706" y="1557518"/>
                </a:lnTo>
                <a:lnTo>
                  <a:pt x="0" y="155751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nvGrpSpPr>
          <p:cNvPr name="Group 20" id="20"/>
          <p:cNvGrpSpPr>
            <a:grpSpLocks noChangeAspect="true"/>
          </p:cNvGrpSpPr>
          <p:nvPr/>
        </p:nvGrpSpPr>
        <p:grpSpPr>
          <a:xfrm rot="0">
            <a:off x="11366744" y="-63503"/>
            <a:ext cx="6984759" cy="10413997"/>
            <a:chOff x="0" y="0"/>
            <a:chExt cx="6984759" cy="10414000"/>
          </a:xfrm>
        </p:grpSpPr>
        <p:sp>
          <p:nvSpPr>
            <p:cNvPr name="Freeform 21" id="21"/>
            <p:cNvSpPr/>
            <p:nvPr/>
          </p:nvSpPr>
          <p:spPr>
            <a:xfrm flipH="false" flipV="false" rot="0">
              <a:off x="63500" y="63500"/>
              <a:ext cx="2844927" cy="2315972"/>
            </a:xfrm>
            <a:custGeom>
              <a:avLst/>
              <a:gdLst/>
              <a:ahLst/>
              <a:cxnLst/>
              <a:rect r="r" b="b" t="t" l="l"/>
              <a:pathLst>
                <a:path h="2315972" w="2844927">
                  <a:moveTo>
                    <a:pt x="0" y="0"/>
                  </a:moveTo>
                  <a:lnTo>
                    <a:pt x="0" y="2315972"/>
                  </a:lnTo>
                  <a:lnTo>
                    <a:pt x="2844927" y="2315972"/>
                  </a:lnTo>
                  <a:lnTo>
                    <a:pt x="2844927" y="0"/>
                  </a:lnTo>
                  <a:close/>
                </a:path>
              </a:pathLst>
            </a:custGeom>
            <a:solidFill>
              <a:srgbClr val="000000">
                <a:alpha val="0"/>
              </a:srgbClr>
            </a:solidFill>
          </p:spPr>
        </p:sp>
        <p:sp>
          <p:nvSpPr>
            <p:cNvPr name="Freeform 22" id="22"/>
            <p:cNvSpPr/>
            <p:nvPr/>
          </p:nvSpPr>
          <p:spPr>
            <a:xfrm flipH="false" flipV="false" rot="0">
              <a:off x="3579368" y="63500"/>
              <a:ext cx="3341878" cy="3390646"/>
            </a:xfrm>
            <a:custGeom>
              <a:avLst/>
              <a:gdLst/>
              <a:ahLst/>
              <a:cxnLst/>
              <a:rect r="r" b="b" t="t" l="l"/>
              <a:pathLst>
                <a:path h="3390646" w="3341878">
                  <a:moveTo>
                    <a:pt x="0" y="0"/>
                  </a:moveTo>
                  <a:lnTo>
                    <a:pt x="0" y="3390646"/>
                  </a:lnTo>
                  <a:lnTo>
                    <a:pt x="3341878" y="3390646"/>
                  </a:lnTo>
                  <a:lnTo>
                    <a:pt x="3341878" y="0"/>
                  </a:lnTo>
                  <a:close/>
                </a:path>
              </a:pathLst>
            </a:custGeom>
            <a:solidFill>
              <a:srgbClr val="000000">
                <a:alpha val="0"/>
              </a:srgbClr>
            </a:solidFill>
          </p:spPr>
        </p:sp>
        <p:sp>
          <p:nvSpPr>
            <p:cNvPr name="Freeform 23" id="23"/>
            <p:cNvSpPr/>
            <p:nvPr/>
          </p:nvSpPr>
          <p:spPr>
            <a:xfrm flipH="false" flipV="false" rot="0">
              <a:off x="1257300" y="894969"/>
              <a:ext cx="5663946" cy="7194550"/>
            </a:xfrm>
            <a:custGeom>
              <a:avLst/>
              <a:gdLst/>
              <a:ahLst/>
              <a:cxnLst/>
              <a:rect r="r" b="b" t="t" l="l"/>
              <a:pathLst>
                <a:path h="7194550" w="5663946">
                  <a:moveTo>
                    <a:pt x="0" y="0"/>
                  </a:moveTo>
                  <a:lnTo>
                    <a:pt x="0" y="7194550"/>
                  </a:lnTo>
                  <a:lnTo>
                    <a:pt x="5663946" y="7194550"/>
                  </a:lnTo>
                  <a:lnTo>
                    <a:pt x="5663946" y="0"/>
                  </a:lnTo>
                  <a:close/>
                </a:path>
              </a:pathLst>
            </a:custGeom>
            <a:solidFill>
              <a:srgbClr val="000000">
                <a:alpha val="0"/>
              </a:srgbClr>
            </a:solidFill>
          </p:spPr>
        </p:sp>
        <p:sp>
          <p:nvSpPr>
            <p:cNvPr name="Freeform 24" id="24"/>
            <p:cNvSpPr/>
            <p:nvPr/>
          </p:nvSpPr>
          <p:spPr>
            <a:xfrm flipH="false" flipV="false" rot="0">
              <a:off x="2335403" y="1877822"/>
              <a:ext cx="4585843" cy="5038344"/>
            </a:xfrm>
            <a:custGeom>
              <a:avLst/>
              <a:gdLst/>
              <a:ahLst/>
              <a:cxnLst/>
              <a:rect r="r" b="b" t="t" l="l"/>
              <a:pathLst>
                <a:path h="5038344" w="4585843">
                  <a:moveTo>
                    <a:pt x="0" y="0"/>
                  </a:moveTo>
                  <a:lnTo>
                    <a:pt x="0" y="5038344"/>
                  </a:lnTo>
                  <a:lnTo>
                    <a:pt x="4585843" y="5038344"/>
                  </a:lnTo>
                  <a:lnTo>
                    <a:pt x="4585843" y="0"/>
                  </a:lnTo>
                  <a:close/>
                </a:path>
              </a:pathLst>
            </a:custGeom>
            <a:solidFill>
              <a:srgbClr val="000000">
                <a:alpha val="0"/>
              </a:srgbClr>
            </a:solidFill>
          </p:spPr>
        </p:sp>
        <p:sp>
          <p:nvSpPr>
            <p:cNvPr name="Freeform 25" id="25"/>
            <p:cNvSpPr/>
            <p:nvPr/>
          </p:nvSpPr>
          <p:spPr>
            <a:xfrm flipH="false" flipV="false" rot="0">
              <a:off x="3301873" y="5975477"/>
              <a:ext cx="3619500" cy="4375023"/>
            </a:xfrm>
            <a:custGeom>
              <a:avLst/>
              <a:gdLst/>
              <a:ahLst/>
              <a:cxnLst/>
              <a:rect r="r" b="b" t="t" l="l"/>
              <a:pathLst>
                <a:path h="4375023" w="3619500">
                  <a:moveTo>
                    <a:pt x="0" y="0"/>
                  </a:moveTo>
                  <a:lnTo>
                    <a:pt x="0" y="4375023"/>
                  </a:lnTo>
                  <a:lnTo>
                    <a:pt x="3619500" y="4375023"/>
                  </a:lnTo>
                  <a:lnTo>
                    <a:pt x="3619500" y="0"/>
                  </a:lnTo>
                  <a:close/>
                </a:path>
              </a:pathLst>
            </a:custGeom>
            <a:solidFill>
              <a:srgbClr val="000000">
                <a:alpha val="0"/>
              </a:srgbClr>
            </a:solidFill>
          </p:spPr>
        </p:sp>
      </p:grpSp>
      <p:sp>
        <p:nvSpPr>
          <p:cNvPr name="TextBox 26" id="26"/>
          <p:cNvSpPr txBox="true"/>
          <p:nvPr/>
        </p:nvSpPr>
        <p:spPr>
          <a:xfrm rot="0">
            <a:off x="5381958" y="3693547"/>
            <a:ext cx="2463603" cy="1033072"/>
          </a:xfrm>
          <a:prstGeom prst="rect">
            <a:avLst/>
          </a:prstGeom>
        </p:spPr>
        <p:txBody>
          <a:bodyPr anchor="t" rtlCol="false" tIns="0" lIns="0" bIns="0" rIns="0">
            <a:spAutoFit/>
          </a:bodyPr>
          <a:lstStyle/>
          <a:p>
            <a:pPr algn="l">
              <a:lnSpc>
                <a:spcPts val="2025"/>
              </a:lnSpc>
            </a:pPr>
            <a:r>
              <a:rPr lang="en-US" sz="1599" spc="7">
                <a:solidFill>
                  <a:srgbClr val="000000"/>
                </a:solidFill>
                <a:latin typeface="Open Sans"/>
                <a:ea typeface="Open Sans"/>
                <a:cs typeface="Open Sans"/>
                <a:sym typeface="Open Sans"/>
              </a:rPr>
              <a:t>1.Pelaksana Kebijakan 2.Pengelola sumber daya 3.Pelayan publik dan 4.Pengembang Kebijakan</a:t>
            </a:r>
          </a:p>
        </p:txBody>
      </p:sp>
      <p:sp>
        <p:nvSpPr>
          <p:cNvPr name="TextBox 27" id="27"/>
          <p:cNvSpPr txBox="true"/>
          <p:nvPr/>
        </p:nvSpPr>
        <p:spPr>
          <a:xfrm rot="0">
            <a:off x="5317350" y="5676957"/>
            <a:ext cx="6354528" cy="823522"/>
          </a:xfrm>
          <a:prstGeom prst="rect">
            <a:avLst/>
          </a:prstGeom>
        </p:spPr>
        <p:txBody>
          <a:bodyPr anchor="t" rtlCol="false" tIns="0" lIns="0" bIns="0" rIns="0">
            <a:spAutoFit/>
          </a:bodyPr>
          <a:lstStyle/>
          <a:p>
            <a:pPr algn="l">
              <a:lnSpc>
                <a:spcPts val="2175"/>
              </a:lnSpc>
            </a:pPr>
            <a:r>
              <a:rPr lang="en-US" sz="1599">
                <a:solidFill>
                  <a:srgbClr val="000000"/>
                </a:solidFill>
                <a:latin typeface="Open Sans"/>
                <a:ea typeface="Open Sans"/>
                <a:cs typeface="Open Sans"/>
                <a:sym typeface="Open Sans"/>
              </a:rPr>
              <a:t>Tututan reformasi birokrasi yaitu pengurangan birokrasi, peningkatan transparansi, pengembngan system manajemen dan peningkatan kapasitas asn</a:t>
            </a:r>
          </a:p>
        </p:txBody>
      </p:sp>
      <p:sp>
        <p:nvSpPr>
          <p:cNvPr name="TextBox 28" id="28"/>
          <p:cNvSpPr txBox="true"/>
          <p:nvPr/>
        </p:nvSpPr>
        <p:spPr>
          <a:xfrm rot="0">
            <a:off x="5317350" y="6781857"/>
            <a:ext cx="6381436" cy="823522"/>
          </a:xfrm>
          <a:prstGeom prst="rect">
            <a:avLst/>
          </a:prstGeom>
        </p:spPr>
        <p:txBody>
          <a:bodyPr anchor="t" rtlCol="false" tIns="0" lIns="0" bIns="0" rIns="0">
            <a:spAutoFit/>
          </a:bodyPr>
          <a:lstStyle/>
          <a:p>
            <a:pPr algn="l">
              <a:lnSpc>
                <a:spcPts val="2175"/>
              </a:lnSpc>
            </a:pPr>
            <a:r>
              <a:rPr lang="en-US" sz="1599">
                <a:solidFill>
                  <a:srgbClr val="000000"/>
                </a:solidFill>
                <a:latin typeface="Open Sans"/>
                <a:ea typeface="Open Sans"/>
                <a:cs typeface="Open Sans"/>
                <a:sym typeface="Open Sans"/>
              </a:rPr>
              <a:t>Tuntutan pelayanan publik yaitu : peningkatan kualitas pelayanan, pengembangan system pelayanan, peningkatan Partisipasi masyarakat dan pengembangan system terpadu.</a:t>
            </a:r>
          </a:p>
        </p:txBody>
      </p:sp>
      <p:sp>
        <p:nvSpPr>
          <p:cNvPr name="TextBox 29" id="29"/>
          <p:cNvSpPr txBox="true"/>
          <p:nvPr/>
        </p:nvSpPr>
        <p:spPr>
          <a:xfrm rot="0">
            <a:off x="5317246" y="7994075"/>
            <a:ext cx="5185505" cy="271072"/>
          </a:xfrm>
          <a:prstGeom prst="rect">
            <a:avLst/>
          </a:prstGeom>
        </p:spPr>
        <p:txBody>
          <a:bodyPr anchor="t" rtlCol="false" tIns="0" lIns="0" bIns="0" rIns="0">
            <a:spAutoFit/>
          </a:bodyPr>
          <a:lstStyle/>
          <a:p>
            <a:pPr algn="l">
              <a:lnSpc>
                <a:spcPts val="2175"/>
              </a:lnSpc>
            </a:pPr>
            <a:r>
              <a:rPr lang="en-US" sz="1599">
                <a:solidFill>
                  <a:srgbClr val="000000"/>
                </a:solidFill>
                <a:latin typeface="Open Sans"/>
                <a:ea typeface="Open Sans"/>
                <a:cs typeface="Open Sans"/>
                <a:sym typeface="Open Sans"/>
              </a:rPr>
              <a:t>Alasan pentingnya pembaruan kompetensi asn yaitu :</a:t>
            </a:r>
          </a:p>
        </p:txBody>
      </p:sp>
      <p:sp>
        <p:nvSpPr>
          <p:cNvPr name="TextBox 30" id="30"/>
          <p:cNvSpPr txBox="true"/>
          <p:nvPr/>
        </p:nvSpPr>
        <p:spPr>
          <a:xfrm rot="0">
            <a:off x="5472027" y="8270300"/>
            <a:ext cx="9588789" cy="271072"/>
          </a:xfrm>
          <a:prstGeom prst="rect">
            <a:avLst/>
          </a:prstGeom>
        </p:spPr>
        <p:txBody>
          <a:bodyPr anchor="t" rtlCol="false" tIns="0" lIns="0" bIns="0" rIns="0">
            <a:spAutoFit/>
          </a:bodyPr>
          <a:lstStyle/>
          <a:p>
            <a:pPr algn="l">
              <a:lnSpc>
                <a:spcPts val="2175"/>
              </a:lnSpc>
            </a:pPr>
            <a:r>
              <a:rPr lang="en-US" sz="1599" spc="1">
                <a:solidFill>
                  <a:srgbClr val="000000"/>
                </a:solidFill>
                <a:latin typeface="Open Sans"/>
                <a:ea typeface="Open Sans"/>
                <a:cs typeface="Open Sans"/>
                <a:sym typeface="Open Sans"/>
              </a:rPr>
              <a:t>1.Perkembangan teknologi yang cepat dan terus menerus sehingga asn harus memiliki kompetensi</a:t>
            </a:r>
          </a:p>
        </p:txBody>
      </p:sp>
      <p:sp>
        <p:nvSpPr>
          <p:cNvPr name="TextBox 31" id="31"/>
          <p:cNvSpPr txBox="true"/>
          <p:nvPr/>
        </p:nvSpPr>
        <p:spPr>
          <a:xfrm rot="0">
            <a:off x="5662670" y="8546525"/>
            <a:ext cx="3681689" cy="271072"/>
          </a:xfrm>
          <a:prstGeom prst="rect">
            <a:avLst/>
          </a:prstGeom>
        </p:spPr>
        <p:txBody>
          <a:bodyPr anchor="t" rtlCol="false" tIns="0" lIns="0" bIns="0" rIns="0">
            <a:spAutoFit/>
          </a:bodyPr>
          <a:lstStyle/>
          <a:p>
            <a:pPr algn="l">
              <a:lnSpc>
                <a:spcPts val="2175"/>
              </a:lnSpc>
            </a:pPr>
            <a:r>
              <a:rPr lang="en-US" sz="1599">
                <a:solidFill>
                  <a:srgbClr val="000000"/>
                </a:solidFill>
                <a:latin typeface="Open Sans"/>
                <a:ea typeface="Open Sans"/>
                <a:cs typeface="Open Sans"/>
                <a:sym typeface="Open Sans"/>
              </a:rPr>
              <a:t>yang relevan dengan teknologi terkini.</a:t>
            </a:r>
          </a:p>
        </p:txBody>
      </p:sp>
      <p:sp>
        <p:nvSpPr>
          <p:cNvPr name="TextBox 32" id="32"/>
          <p:cNvSpPr txBox="true"/>
          <p:nvPr/>
        </p:nvSpPr>
        <p:spPr>
          <a:xfrm rot="0">
            <a:off x="5317246" y="8822750"/>
            <a:ext cx="9801816" cy="271072"/>
          </a:xfrm>
          <a:prstGeom prst="rect">
            <a:avLst/>
          </a:prstGeom>
        </p:spPr>
        <p:txBody>
          <a:bodyPr anchor="t" rtlCol="false" tIns="0" lIns="0" bIns="0" rIns="0">
            <a:spAutoFit/>
          </a:bodyPr>
          <a:lstStyle/>
          <a:p>
            <a:pPr algn="l">
              <a:lnSpc>
                <a:spcPts val="2175"/>
              </a:lnSpc>
            </a:pPr>
            <a:r>
              <a:rPr lang="en-US" sz="1599">
                <a:solidFill>
                  <a:srgbClr val="000000"/>
                </a:solidFill>
                <a:latin typeface="Open Sans"/>
                <a:ea typeface="Open Sans"/>
                <a:cs typeface="Open Sans"/>
                <a:sym typeface="Open Sans"/>
              </a:rPr>
              <a:t> 2. Perubahan Kebijakan Pemerintah dan Perkembangan masyarakat yang cepat dan terus menerus </a:t>
            </a:r>
          </a:p>
        </p:txBody>
      </p:sp>
      <p:sp>
        <p:nvSpPr>
          <p:cNvPr name="TextBox 33" id="33"/>
          <p:cNvSpPr txBox="true"/>
          <p:nvPr/>
        </p:nvSpPr>
        <p:spPr>
          <a:xfrm rot="0">
            <a:off x="5686787" y="9098975"/>
            <a:ext cx="8876090" cy="271072"/>
          </a:xfrm>
          <a:prstGeom prst="rect">
            <a:avLst/>
          </a:prstGeom>
        </p:spPr>
        <p:txBody>
          <a:bodyPr anchor="t" rtlCol="false" tIns="0" lIns="0" bIns="0" rIns="0">
            <a:spAutoFit/>
          </a:bodyPr>
          <a:lstStyle/>
          <a:p>
            <a:pPr algn="l">
              <a:lnSpc>
                <a:spcPts val="2175"/>
              </a:lnSpc>
            </a:pPr>
            <a:r>
              <a:rPr lang="en-US" sz="1599">
                <a:solidFill>
                  <a:srgbClr val="000000"/>
                </a:solidFill>
                <a:latin typeface="Open Sans"/>
                <a:ea typeface="Open Sans"/>
                <a:cs typeface="Open Sans"/>
                <a:sym typeface="Open Sans"/>
              </a:rPr>
              <a:t>mengharuskan asn untuk memiliki kompetensi yang relevan dengan kebutuhan masyarakat</a:t>
            </a:r>
          </a:p>
        </p:txBody>
      </p:sp>
      <p:sp>
        <p:nvSpPr>
          <p:cNvPr name="TextBox 34" id="34"/>
          <p:cNvSpPr txBox="true"/>
          <p:nvPr/>
        </p:nvSpPr>
        <p:spPr>
          <a:xfrm rot="0">
            <a:off x="5317246" y="9375200"/>
            <a:ext cx="9786185" cy="271072"/>
          </a:xfrm>
          <a:prstGeom prst="rect">
            <a:avLst/>
          </a:prstGeom>
        </p:spPr>
        <p:txBody>
          <a:bodyPr anchor="t" rtlCol="false" tIns="0" lIns="0" bIns="0" rIns="0">
            <a:spAutoFit/>
          </a:bodyPr>
          <a:lstStyle/>
          <a:p>
            <a:pPr algn="l">
              <a:lnSpc>
                <a:spcPts val="2175"/>
              </a:lnSpc>
            </a:pPr>
            <a:r>
              <a:rPr lang="en-US" sz="1599">
                <a:solidFill>
                  <a:srgbClr val="000000"/>
                </a:solidFill>
                <a:latin typeface="Open Sans"/>
                <a:ea typeface="Open Sans"/>
                <a:cs typeface="Open Sans"/>
                <a:sym typeface="Open Sans"/>
              </a:rPr>
              <a:t> 3. Persaingan global yang semakin ketat memerlukan ASN untuk memiliki kompetensi yang relevan </a:t>
            </a:r>
          </a:p>
        </p:txBody>
      </p:sp>
      <p:sp>
        <p:nvSpPr>
          <p:cNvPr name="TextBox 35" id="35"/>
          <p:cNvSpPr txBox="true"/>
          <p:nvPr/>
        </p:nvSpPr>
        <p:spPr>
          <a:xfrm rot="0">
            <a:off x="5686787" y="9651425"/>
            <a:ext cx="2289267" cy="271072"/>
          </a:xfrm>
          <a:prstGeom prst="rect">
            <a:avLst/>
          </a:prstGeom>
        </p:spPr>
        <p:txBody>
          <a:bodyPr anchor="t" rtlCol="false" tIns="0" lIns="0" bIns="0" rIns="0">
            <a:spAutoFit/>
          </a:bodyPr>
          <a:lstStyle/>
          <a:p>
            <a:pPr algn="l">
              <a:lnSpc>
                <a:spcPts val="2175"/>
              </a:lnSpc>
            </a:pPr>
            <a:r>
              <a:rPr lang="en-US" sz="1599">
                <a:solidFill>
                  <a:srgbClr val="000000"/>
                </a:solidFill>
                <a:latin typeface="Open Sans"/>
                <a:ea typeface="Open Sans"/>
                <a:cs typeface="Open Sans"/>
                <a:sym typeface="Open Sans"/>
              </a:rPr>
              <a:t>dengan standart global.</a:t>
            </a:r>
          </a:p>
        </p:txBody>
      </p:sp>
      <p:sp>
        <p:nvSpPr>
          <p:cNvPr name="TextBox 36" id="36"/>
          <p:cNvSpPr txBox="true"/>
          <p:nvPr/>
        </p:nvSpPr>
        <p:spPr>
          <a:xfrm rot="0">
            <a:off x="1705585" y="3655095"/>
            <a:ext cx="2816523" cy="1112825"/>
          </a:xfrm>
          <a:prstGeom prst="rect">
            <a:avLst/>
          </a:prstGeom>
        </p:spPr>
        <p:txBody>
          <a:bodyPr anchor="t" rtlCol="false" tIns="0" lIns="0" bIns="0" rIns="0">
            <a:spAutoFit/>
          </a:bodyPr>
          <a:lstStyle/>
          <a:p>
            <a:pPr algn="ctr">
              <a:lnSpc>
                <a:spcPts val="2925"/>
              </a:lnSpc>
            </a:pPr>
            <a:r>
              <a:rPr lang="en-US" b="true" sz="2105">
                <a:solidFill>
                  <a:srgbClr val="000000"/>
                </a:solidFill>
                <a:latin typeface="Open Sans Bold"/>
                <a:ea typeface="Open Sans Bold"/>
                <a:cs typeface="Open Sans Bold"/>
                <a:sym typeface="Open Sans Bold"/>
              </a:rPr>
              <a:t>PERAN ASN SEBAGAI TULANG PUNGGUNG PEMERINTAHAN</a:t>
            </a:r>
          </a:p>
        </p:txBody>
      </p:sp>
      <p:sp>
        <p:nvSpPr>
          <p:cNvPr name="TextBox 37" id="37"/>
          <p:cNvSpPr txBox="true"/>
          <p:nvPr/>
        </p:nvSpPr>
        <p:spPr>
          <a:xfrm rot="0">
            <a:off x="1539792" y="5634809"/>
            <a:ext cx="3154709" cy="1112825"/>
          </a:xfrm>
          <a:prstGeom prst="rect">
            <a:avLst/>
          </a:prstGeom>
        </p:spPr>
        <p:txBody>
          <a:bodyPr anchor="t" rtlCol="false" tIns="0" lIns="0" bIns="0" rIns="0">
            <a:spAutoFit/>
          </a:bodyPr>
          <a:lstStyle/>
          <a:p>
            <a:pPr algn="ctr">
              <a:lnSpc>
                <a:spcPts val="2925"/>
              </a:lnSpc>
            </a:pPr>
            <a:r>
              <a:rPr lang="en-US" b="true" sz="2105">
                <a:solidFill>
                  <a:srgbClr val="000000"/>
                </a:solidFill>
                <a:latin typeface="Open Sans Bold"/>
                <a:ea typeface="Open Sans Bold"/>
                <a:cs typeface="Open Sans Bold"/>
                <a:sym typeface="Open Sans Bold"/>
              </a:rPr>
              <a:t>TUNTUTAN REFORMASI BIROKRASI DAN PELAYANAN PUBLIK</a:t>
            </a:r>
          </a:p>
        </p:txBody>
      </p:sp>
      <p:sp>
        <p:nvSpPr>
          <p:cNvPr name="TextBox 38" id="38"/>
          <p:cNvSpPr txBox="true"/>
          <p:nvPr/>
        </p:nvSpPr>
        <p:spPr>
          <a:xfrm rot="0">
            <a:off x="1335453" y="7965958"/>
            <a:ext cx="3571494" cy="1112825"/>
          </a:xfrm>
          <a:prstGeom prst="rect">
            <a:avLst/>
          </a:prstGeom>
        </p:spPr>
        <p:txBody>
          <a:bodyPr anchor="t" rtlCol="false" tIns="0" lIns="0" bIns="0" rIns="0">
            <a:spAutoFit/>
          </a:bodyPr>
          <a:lstStyle/>
          <a:p>
            <a:pPr algn="ctr">
              <a:lnSpc>
                <a:spcPts val="2925"/>
              </a:lnSpc>
            </a:pPr>
            <a:r>
              <a:rPr lang="en-US" b="true" sz="2105">
                <a:solidFill>
                  <a:srgbClr val="000000"/>
                </a:solidFill>
                <a:latin typeface="Open Sans Bold"/>
                <a:ea typeface="Open Sans Bold"/>
                <a:cs typeface="Open Sans Bold"/>
                <a:sym typeface="Open Sans Bold"/>
              </a:rPr>
              <a:t>KOMPETENSI ASN HARUS TERUS DIPERBARUI SESUAI PERKEMBANGAN ZAMAN</a:t>
            </a:r>
          </a:p>
        </p:txBody>
      </p:sp>
      <p:sp>
        <p:nvSpPr>
          <p:cNvPr name="TextBox 39" id="39"/>
          <p:cNvSpPr txBox="true"/>
          <p:nvPr/>
        </p:nvSpPr>
        <p:spPr>
          <a:xfrm rot="0">
            <a:off x="1028700" y="1463297"/>
            <a:ext cx="7993961" cy="1498521"/>
          </a:xfrm>
          <a:prstGeom prst="rect">
            <a:avLst/>
          </a:prstGeom>
        </p:spPr>
        <p:txBody>
          <a:bodyPr anchor="t" rtlCol="false" tIns="0" lIns="0" bIns="0" rIns="0">
            <a:spAutoFit/>
          </a:bodyPr>
          <a:lstStyle/>
          <a:p>
            <a:pPr algn="l">
              <a:lnSpc>
                <a:spcPts val="11199"/>
              </a:lnSpc>
            </a:pPr>
            <a:r>
              <a:rPr lang="en-US" b="true" sz="7999">
                <a:solidFill>
                  <a:srgbClr val="1D74B4"/>
                </a:solidFill>
                <a:latin typeface="Poppins Semi-Bold"/>
                <a:ea typeface="Poppins Semi-Bold"/>
                <a:cs typeface="Poppins Semi-Bold"/>
                <a:sym typeface="Poppins Semi-Bold"/>
              </a:rPr>
              <a:t>PENGANTAR</a:t>
            </a:r>
          </a:p>
          <a:p>
            <a:pPr algn="l">
              <a:lnSpc>
                <a:spcPts val="3499"/>
              </a:lnSpc>
            </a:pPr>
            <a:r>
              <a:rPr lang="en-US" b="true" sz="2499">
                <a:solidFill>
                  <a:srgbClr val="8C52FF"/>
                </a:solidFill>
                <a:latin typeface="Poppins Semi-Bold"/>
                <a:ea typeface="Poppins Semi-Bold"/>
                <a:cs typeface="Poppins Semi-Bold"/>
                <a:sym typeface="Poppins Semi-Bold"/>
              </a:rPr>
              <a:t>ASN SEBAGAI TULANG PUNGGUNG PEMERINTAHAN</a:t>
            </a:r>
          </a:p>
        </p:txBody>
      </p:sp>
      <p:sp>
        <p:nvSpPr>
          <p:cNvPr name="TextBox 40" id="40"/>
          <p:cNvSpPr txBox="true"/>
          <p:nvPr/>
        </p:nvSpPr>
        <p:spPr>
          <a:xfrm rot="0">
            <a:off x="18067753" y="9899942"/>
            <a:ext cx="162649" cy="384648"/>
          </a:xfrm>
          <a:prstGeom prst="rect">
            <a:avLst/>
          </a:prstGeom>
        </p:spPr>
        <p:txBody>
          <a:bodyPr anchor="t" rtlCol="false" tIns="0" lIns="0" bIns="0" rIns="0">
            <a:spAutoFit/>
          </a:bodyPr>
          <a:lstStyle/>
          <a:p>
            <a:pPr algn="l">
              <a:lnSpc>
                <a:spcPts val="3079"/>
              </a:lnSpc>
            </a:pPr>
            <a:r>
              <a:rPr lang="en-US" b="true" sz="2199">
                <a:solidFill>
                  <a:srgbClr val="000000"/>
                </a:solidFill>
                <a:latin typeface="Open Sans Bold"/>
                <a:ea typeface="Open Sans Bold"/>
                <a:cs typeface="Open Sans Bold"/>
                <a:sym typeface="Open Sans Bold"/>
              </a:rPr>
              <a:t>3</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
            <a:ext cx="4084282" cy="3020711"/>
          </a:xfrm>
          <a:custGeom>
            <a:avLst/>
            <a:gdLst/>
            <a:ahLst/>
            <a:cxnLst/>
            <a:rect r="r" b="b" t="t" l="l"/>
            <a:pathLst>
              <a:path h="3020711" w="4084282">
                <a:moveTo>
                  <a:pt x="0" y="0"/>
                </a:moveTo>
                <a:lnTo>
                  <a:pt x="4084282" y="0"/>
                </a:lnTo>
                <a:lnTo>
                  <a:pt x="4084282" y="3020710"/>
                </a:lnTo>
                <a:lnTo>
                  <a:pt x="0" y="3020710"/>
                </a:lnTo>
                <a:lnTo>
                  <a:pt x="0" y="0"/>
                </a:lnTo>
                <a:close/>
              </a:path>
            </a:pathLst>
          </a:custGeom>
          <a:blipFill>
            <a:blip r:embed="rId2"/>
            <a:stretch>
              <a:fillRect l="0" t="0" r="0" b="-96"/>
            </a:stretch>
          </a:blipFill>
        </p:spPr>
      </p:sp>
      <p:sp>
        <p:nvSpPr>
          <p:cNvPr name="Freeform 3" id="3"/>
          <p:cNvSpPr/>
          <p:nvPr/>
        </p:nvSpPr>
        <p:spPr>
          <a:xfrm flipH="false" flipV="false" rot="0">
            <a:off x="14946068" y="0"/>
            <a:ext cx="3341932" cy="3394272"/>
          </a:xfrm>
          <a:custGeom>
            <a:avLst/>
            <a:gdLst/>
            <a:ahLst/>
            <a:cxnLst/>
            <a:rect r="r" b="b" t="t" l="l"/>
            <a:pathLst>
              <a:path h="3394272" w="3341932">
                <a:moveTo>
                  <a:pt x="0" y="0"/>
                </a:moveTo>
                <a:lnTo>
                  <a:pt x="3341932" y="0"/>
                </a:lnTo>
                <a:lnTo>
                  <a:pt x="3341932" y="3394272"/>
                </a:lnTo>
                <a:lnTo>
                  <a:pt x="0" y="3394272"/>
                </a:lnTo>
                <a:lnTo>
                  <a:pt x="0" y="0"/>
                </a:lnTo>
                <a:close/>
              </a:path>
            </a:pathLst>
          </a:custGeom>
          <a:blipFill>
            <a:blip r:embed="rId3"/>
            <a:stretch>
              <a:fillRect l="0" t="-71739" r="-59893" b="0"/>
            </a:stretch>
          </a:blipFill>
        </p:spPr>
      </p:sp>
      <p:sp>
        <p:nvSpPr>
          <p:cNvPr name="Freeform 4" id="4"/>
          <p:cNvSpPr/>
          <p:nvPr/>
        </p:nvSpPr>
        <p:spPr>
          <a:xfrm flipH="false" flipV="false" rot="0">
            <a:off x="6459845" y="735835"/>
            <a:ext cx="5368090" cy="859431"/>
          </a:xfrm>
          <a:custGeom>
            <a:avLst/>
            <a:gdLst/>
            <a:ahLst/>
            <a:cxnLst/>
            <a:rect r="r" b="b" t="t" l="l"/>
            <a:pathLst>
              <a:path h="859431" w="5368090">
                <a:moveTo>
                  <a:pt x="0" y="0"/>
                </a:moveTo>
                <a:lnTo>
                  <a:pt x="5368090" y="0"/>
                </a:lnTo>
                <a:lnTo>
                  <a:pt x="5368090" y="859431"/>
                </a:lnTo>
                <a:lnTo>
                  <a:pt x="0" y="8594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8813368" y="746808"/>
            <a:ext cx="2733446" cy="851402"/>
          </a:xfrm>
          <a:custGeom>
            <a:avLst/>
            <a:gdLst/>
            <a:ahLst/>
            <a:cxnLst/>
            <a:rect r="r" b="b" t="t" l="l"/>
            <a:pathLst>
              <a:path h="851402" w="2733446">
                <a:moveTo>
                  <a:pt x="0" y="0"/>
                </a:moveTo>
                <a:lnTo>
                  <a:pt x="2733447" y="0"/>
                </a:lnTo>
                <a:lnTo>
                  <a:pt x="2733447" y="851401"/>
                </a:lnTo>
                <a:lnTo>
                  <a:pt x="0" y="851401"/>
                </a:lnTo>
                <a:lnTo>
                  <a:pt x="0" y="0"/>
                </a:lnTo>
                <a:close/>
              </a:path>
            </a:pathLst>
          </a:custGeom>
          <a:blipFill>
            <a:blip r:embed="rId6"/>
            <a:stretch>
              <a:fillRect l="-168718" t="0" r="-47675" b="0"/>
            </a:stretch>
          </a:blipFill>
        </p:spPr>
      </p:sp>
      <p:sp>
        <p:nvSpPr>
          <p:cNvPr name="Freeform 6" id="6"/>
          <p:cNvSpPr/>
          <p:nvPr/>
        </p:nvSpPr>
        <p:spPr>
          <a:xfrm flipH="false" flipV="false" rot="0">
            <a:off x="6769598" y="712489"/>
            <a:ext cx="2150907" cy="896217"/>
          </a:xfrm>
          <a:custGeom>
            <a:avLst/>
            <a:gdLst/>
            <a:ahLst/>
            <a:cxnLst/>
            <a:rect r="r" b="b" t="t" l="l"/>
            <a:pathLst>
              <a:path h="896217" w="2150907">
                <a:moveTo>
                  <a:pt x="0" y="0"/>
                </a:moveTo>
                <a:lnTo>
                  <a:pt x="2150907" y="0"/>
                </a:lnTo>
                <a:lnTo>
                  <a:pt x="2150907" y="896217"/>
                </a:lnTo>
                <a:lnTo>
                  <a:pt x="0" y="896217"/>
                </a:lnTo>
                <a:lnTo>
                  <a:pt x="0" y="0"/>
                </a:lnTo>
                <a:close/>
              </a:path>
            </a:pathLst>
          </a:custGeom>
          <a:blipFill>
            <a:blip r:embed="rId7"/>
            <a:stretch>
              <a:fillRect l="-7171" t="0" r="-1162" b="0"/>
            </a:stretch>
          </a:blipFill>
        </p:spPr>
      </p:sp>
      <p:sp>
        <p:nvSpPr>
          <p:cNvPr name="Freeform 7" id="7"/>
          <p:cNvSpPr/>
          <p:nvPr/>
        </p:nvSpPr>
        <p:spPr>
          <a:xfrm flipH="false" flipV="false" rot="0">
            <a:off x="6861934" y="2660094"/>
            <a:ext cx="11426066" cy="7626906"/>
          </a:xfrm>
          <a:custGeom>
            <a:avLst/>
            <a:gdLst/>
            <a:ahLst/>
            <a:cxnLst/>
            <a:rect r="r" b="b" t="t" l="l"/>
            <a:pathLst>
              <a:path h="7626906" w="11426066">
                <a:moveTo>
                  <a:pt x="0" y="0"/>
                </a:moveTo>
                <a:lnTo>
                  <a:pt x="11426066" y="0"/>
                </a:lnTo>
                <a:lnTo>
                  <a:pt x="11426066" y="7626906"/>
                </a:lnTo>
                <a:lnTo>
                  <a:pt x="0" y="7626906"/>
                </a:lnTo>
                <a:lnTo>
                  <a:pt x="0" y="0"/>
                </a:lnTo>
                <a:close/>
              </a:path>
            </a:pathLst>
          </a:custGeom>
          <a:blipFill>
            <a:blip r:embed="rId8"/>
            <a:stretch>
              <a:fillRect l="0" t="0" r="-34" b="-34"/>
            </a:stretch>
          </a:blipFill>
        </p:spPr>
      </p:sp>
      <p:sp>
        <p:nvSpPr>
          <p:cNvPr name="Freeform 8" id="8"/>
          <p:cNvSpPr/>
          <p:nvPr/>
        </p:nvSpPr>
        <p:spPr>
          <a:xfrm flipH="false" flipV="false" rot="0">
            <a:off x="0" y="6870954"/>
            <a:ext cx="3091434" cy="3416046"/>
          </a:xfrm>
          <a:custGeom>
            <a:avLst/>
            <a:gdLst/>
            <a:ahLst/>
            <a:cxnLst/>
            <a:rect r="r" b="b" t="t" l="l"/>
            <a:pathLst>
              <a:path h="3416046" w="3091434">
                <a:moveTo>
                  <a:pt x="0" y="0"/>
                </a:moveTo>
                <a:lnTo>
                  <a:pt x="3091434" y="0"/>
                </a:lnTo>
                <a:lnTo>
                  <a:pt x="3091434" y="3416046"/>
                </a:lnTo>
                <a:lnTo>
                  <a:pt x="0" y="3416046"/>
                </a:lnTo>
                <a:lnTo>
                  <a:pt x="0" y="0"/>
                </a:lnTo>
                <a:close/>
              </a:path>
            </a:pathLst>
          </a:custGeom>
          <a:blipFill>
            <a:blip r:embed="rId9"/>
            <a:stretch>
              <a:fillRect l="-45119" t="0" r="0" b="-100"/>
            </a:stretch>
          </a:blipFill>
        </p:spPr>
      </p:sp>
      <p:grpSp>
        <p:nvGrpSpPr>
          <p:cNvPr name="Group 9" id="9"/>
          <p:cNvGrpSpPr>
            <a:grpSpLocks noChangeAspect="true"/>
          </p:cNvGrpSpPr>
          <p:nvPr/>
        </p:nvGrpSpPr>
        <p:grpSpPr>
          <a:xfrm rot="0">
            <a:off x="0" y="0"/>
            <a:ext cx="4082491" cy="3018930"/>
            <a:chOff x="0" y="0"/>
            <a:chExt cx="4082491" cy="3018930"/>
          </a:xfrm>
        </p:grpSpPr>
        <p:sp>
          <p:nvSpPr>
            <p:cNvPr name="Freeform 10" id="10"/>
            <p:cNvSpPr/>
            <p:nvPr/>
          </p:nvSpPr>
          <p:spPr>
            <a:xfrm flipH="false" flipV="false" rot="0">
              <a:off x="0" y="0"/>
              <a:ext cx="4082542" cy="3018917"/>
            </a:xfrm>
            <a:custGeom>
              <a:avLst/>
              <a:gdLst/>
              <a:ahLst/>
              <a:cxnLst/>
              <a:rect r="r" b="b" t="t" l="l"/>
              <a:pathLst>
                <a:path h="3018917" w="4082542">
                  <a:moveTo>
                    <a:pt x="0" y="0"/>
                  </a:moveTo>
                  <a:lnTo>
                    <a:pt x="0" y="3018917"/>
                  </a:lnTo>
                  <a:lnTo>
                    <a:pt x="4082542" y="3018917"/>
                  </a:lnTo>
                  <a:lnTo>
                    <a:pt x="4082542" y="0"/>
                  </a:lnTo>
                  <a:close/>
                </a:path>
              </a:pathLst>
            </a:custGeom>
            <a:solidFill>
              <a:srgbClr val="000000">
                <a:alpha val="0"/>
              </a:srgbClr>
            </a:solidFill>
          </p:spPr>
        </p:sp>
      </p:grpSp>
      <p:grpSp>
        <p:nvGrpSpPr>
          <p:cNvPr name="Group 11" id="11"/>
          <p:cNvGrpSpPr>
            <a:grpSpLocks noChangeAspect="true"/>
          </p:cNvGrpSpPr>
          <p:nvPr/>
        </p:nvGrpSpPr>
        <p:grpSpPr>
          <a:xfrm rot="0">
            <a:off x="0" y="6870954"/>
            <a:ext cx="3092577" cy="3416046"/>
            <a:chOff x="0" y="0"/>
            <a:chExt cx="3092577" cy="3416046"/>
          </a:xfrm>
        </p:grpSpPr>
        <p:sp>
          <p:nvSpPr>
            <p:cNvPr name="Freeform 12" id="12"/>
            <p:cNvSpPr/>
            <p:nvPr/>
          </p:nvSpPr>
          <p:spPr>
            <a:xfrm flipH="false" flipV="false" rot="0">
              <a:off x="0" y="0"/>
              <a:ext cx="3092577" cy="3416046"/>
            </a:xfrm>
            <a:custGeom>
              <a:avLst/>
              <a:gdLst/>
              <a:ahLst/>
              <a:cxnLst/>
              <a:rect r="r" b="b" t="t" l="l"/>
              <a:pathLst>
                <a:path h="3416046" w="3092577">
                  <a:moveTo>
                    <a:pt x="0" y="0"/>
                  </a:moveTo>
                  <a:lnTo>
                    <a:pt x="0" y="3416046"/>
                  </a:lnTo>
                  <a:lnTo>
                    <a:pt x="3092577" y="3416046"/>
                  </a:lnTo>
                  <a:lnTo>
                    <a:pt x="3092577" y="0"/>
                  </a:lnTo>
                  <a:close/>
                </a:path>
              </a:pathLst>
            </a:custGeom>
            <a:solidFill>
              <a:srgbClr val="000000">
                <a:alpha val="0"/>
              </a:srgbClr>
            </a:solidFill>
          </p:spPr>
        </p:sp>
      </p:grpSp>
      <p:grpSp>
        <p:nvGrpSpPr>
          <p:cNvPr name="Group 13" id="13"/>
          <p:cNvGrpSpPr>
            <a:grpSpLocks noChangeAspect="true"/>
          </p:cNvGrpSpPr>
          <p:nvPr/>
        </p:nvGrpSpPr>
        <p:grpSpPr>
          <a:xfrm rot="0">
            <a:off x="949576" y="4992814"/>
            <a:ext cx="85725" cy="85725"/>
            <a:chOff x="0" y="0"/>
            <a:chExt cx="85725" cy="85725"/>
          </a:xfrm>
        </p:grpSpPr>
        <p:sp>
          <p:nvSpPr>
            <p:cNvPr name="Freeform 14" id="14"/>
            <p:cNvSpPr/>
            <p:nvPr/>
          </p:nvSpPr>
          <p:spPr>
            <a:xfrm flipH="false" flipV="false" rot="0">
              <a:off x="0" y="0"/>
              <a:ext cx="85725" cy="85725"/>
            </a:xfrm>
            <a:custGeom>
              <a:avLst/>
              <a:gdLst/>
              <a:ahLst/>
              <a:cxnLst/>
              <a:rect r="r" b="b" t="t" l="l"/>
              <a:pathLst>
                <a:path h="85725" w="85725">
                  <a:moveTo>
                    <a:pt x="85725" y="42926"/>
                  </a:moveTo>
                  <a:cubicBezTo>
                    <a:pt x="85725" y="48641"/>
                    <a:pt x="84582" y="54102"/>
                    <a:pt x="82423" y="59309"/>
                  </a:cubicBezTo>
                  <a:cubicBezTo>
                    <a:pt x="80264" y="64516"/>
                    <a:pt x="77089" y="69215"/>
                    <a:pt x="73152" y="73152"/>
                  </a:cubicBezTo>
                  <a:cubicBezTo>
                    <a:pt x="69215" y="77089"/>
                    <a:pt x="64516" y="80264"/>
                    <a:pt x="59309" y="82423"/>
                  </a:cubicBezTo>
                  <a:cubicBezTo>
                    <a:pt x="54102" y="84582"/>
                    <a:pt x="48641" y="85725"/>
                    <a:pt x="42926" y="85725"/>
                  </a:cubicBezTo>
                  <a:cubicBezTo>
                    <a:pt x="37211" y="85725"/>
                    <a:pt x="31750" y="84582"/>
                    <a:pt x="26543" y="82423"/>
                  </a:cubicBezTo>
                  <a:cubicBezTo>
                    <a:pt x="21336" y="80264"/>
                    <a:pt x="16510" y="77216"/>
                    <a:pt x="12573" y="73152"/>
                  </a:cubicBezTo>
                  <a:cubicBezTo>
                    <a:pt x="8636" y="69088"/>
                    <a:pt x="5461" y="64516"/>
                    <a:pt x="3302" y="59309"/>
                  </a:cubicBezTo>
                  <a:cubicBezTo>
                    <a:pt x="1143" y="54102"/>
                    <a:pt x="0" y="48514"/>
                    <a:pt x="0" y="42926"/>
                  </a:cubicBezTo>
                  <a:cubicBezTo>
                    <a:pt x="0" y="37338"/>
                    <a:pt x="1143" y="31750"/>
                    <a:pt x="3302" y="26416"/>
                  </a:cubicBezTo>
                  <a:cubicBezTo>
                    <a:pt x="5461" y="21082"/>
                    <a:pt x="8509" y="16510"/>
                    <a:pt x="12573" y="12573"/>
                  </a:cubicBezTo>
                  <a:cubicBezTo>
                    <a:pt x="16637" y="8636"/>
                    <a:pt x="21209" y="5461"/>
                    <a:pt x="26416" y="3302"/>
                  </a:cubicBezTo>
                  <a:cubicBezTo>
                    <a:pt x="31623" y="1143"/>
                    <a:pt x="37211" y="0"/>
                    <a:pt x="42926" y="0"/>
                  </a:cubicBezTo>
                  <a:cubicBezTo>
                    <a:pt x="48641" y="0"/>
                    <a:pt x="54102" y="1143"/>
                    <a:pt x="59309" y="3302"/>
                  </a:cubicBezTo>
                  <a:cubicBezTo>
                    <a:pt x="64516" y="5461"/>
                    <a:pt x="69215" y="8636"/>
                    <a:pt x="73152" y="12573"/>
                  </a:cubicBezTo>
                  <a:cubicBezTo>
                    <a:pt x="77089" y="16510"/>
                    <a:pt x="80264" y="21209"/>
                    <a:pt x="82423" y="26416"/>
                  </a:cubicBezTo>
                  <a:cubicBezTo>
                    <a:pt x="84582" y="31623"/>
                    <a:pt x="85725" y="37084"/>
                    <a:pt x="85725" y="42799"/>
                  </a:cubicBezTo>
                  <a:close/>
                </a:path>
              </a:pathLst>
            </a:custGeom>
            <a:solidFill>
              <a:srgbClr val="000000"/>
            </a:solidFill>
          </p:spPr>
        </p:sp>
      </p:grpSp>
      <p:grpSp>
        <p:nvGrpSpPr>
          <p:cNvPr name="Group 15" id="15"/>
          <p:cNvGrpSpPr>
            <a:grpSpLocks noChangeAspect="true"/>
          </p:cNvGrpSpPr>
          <p:nvPr/>
        </p:nvGrpSpPr>
        <p:grpSpPr>
          <a:xfrm rot="0">
            <a:off x="949576" y="5345240"/>
            <a:ext cx="85725" cy="85725"/>
            <a:chOff x="0" y="0"/>
            <a:chExt cx="85725" cy="85725"/>
          </a:xfrm>
        </p:grpSpPr>
        <p:sp>
          <p:nvSpPr>
            <p:cNvPr name="Freeform 16" id="16"/>
            <p:cNvSpPr/>
            <p:nvPr/>
          </p:nvSpPr>
          <p:spPr>
            <a:xfrm flipH="false" flipV="false" rot="0">
              <a:off x="0" y="0"/>
              <a:ext cx="85725" cy="85725"/>
            </a:xfrm>
            <a:custGeom>
              <a:avLst/>
              <a:gdLst/>
              <a:ahLst/>
              <a:cxnLst/>
              <a:rect r="r" b="b" t="t" l="l"/>
              <a:pathLst>
                <a:path h="85725" w="85725">
                  <a:moveTo>
                    <a:pt x="85725" y="42926"/>
                  </a:moveTo>
                  <a:cubicBezTo>
                    <a:pt x="85725" y="48641"/>
                    <a:pt x="84582" y="54102"/>
                    <a:pt x="82423" y="59309"/>
                  </a:cubicBezTo>
                  <a:cubicBezTo>
                    <a:pt x="80264" y="64516"/>
                    <a:pt x="77089" y="69215"/>
                    <a:pt x="73152" y="73152"/>
                  </a:cubicBezTo>
                  <a:cubicBezTo>
                    <a:pt x="69215" y="77089"/>
                    <a:pt x="64516" y="80264"/>
                    <a:pt x="59309" y="82423"/>
                  </a:cubicBezTo>
                  <a:cubicBezTo>
                    <a:pt x="54102" y="84582"/>
                    <a:pt x="48641" y="85725"/>
                    <a:pt x="42926" y="85725"/>
                  </a:cubicBezTo>
                  <a:cubicBezTo>
                    <a:pt x="37211" y="85725"/>
                    <a:pt x="31750" y="84582"/>
                    <a:pt x="26543" y="82423"/>
                  </a:cubicBezTo>
                  <a:cubicBezTo>
                    <a:pt x="21336" y="80264"/>
                    <a:pt x="16510" y="77216"/>
                    <a:pt x="12573" y="73152"/>
                  </a:cubicBezTo>
                  <a:cubicBezTo>
                    <a:pt x="8636" y="69088"/>
                    <a:pt x="5461" y="64516"/>
                    <a:pt x="3302" y="59309"/>
                  </a:cubicBezTo>
                  <a:cubicBezTo>
                    <a:pt x="1143" y="54102"/>
                    <a:pt x="0" y="48514"/>
                    <a:pt x="0" y="42926"/>
                  </a:cubicBezTo>
                  <a:cubicBezTo>
                    <a:pt x="0" y="37338"/>
                    <a:pt x="1143" y="31750"/>
                    <a:pt x="3302" y="26416"/>
                  </a:cubicBezTo>
                  <a:cubicBezTo>
                    <a:pt x="5461" y="21082"/>
                    <a:pt x="8509" y="16510"/>
                    <a:pt x="12573" y="12573"/>
                  </a:cubicBezTo>
                  <a:cubicBezTo>
                    <a:pt x="16637" y="8636"/>
                    <a:pt x="21209" y="5461"/>
                    <a:pt x="26416" y="3302"/>
                  </a:cubicBezTo>
                  <a:cubicBezTo>
                    <a:pt x="31623" y="1143"/>
                    <a:pt x="37211" y="0"/>
                    <a:pt x="42926" y="0"/>
                  </a:cubicBezTo>
                  <a:cubicBezTo>
                    <a:pt x="48641" y="0"/>
                    <a:pt x="54102" y="1143"/>
                    <a:pt x="59309" y="3302"/>
                  </a:cubicBezTo>
                  <a:cubicBezTo>
                    <a:pt x="64516" y="5461"/>
                    <a:pt x="69215" y="8636"/>
                    <a:pt x="73152" y="12573"/>
                  </a:cubicBezTo>
                  <a:cubicBezTo>
                    <a:pt x="77089" y="16510"/>
                    <a:pt x="80264" y="21209"/>
                    <a:pt x="82423" y="26416"/>
                  </a:cubicBezTo>
                  <a:cubicBezTo>
                    <a:pt x="84582" y="31623"/>
                    <a:pt x="85725" y="37084"/>
                    <a:pt x="85725" y="42799"/>
                  </a:cubicBezTo>
                  <a:close/>
                </a:path>
              </a:pathLst>
            </a:custGeom>
            <a:solidFill>
              <a:srgbClr val="000000"/>
            </a:solidFill>
          </p:spPr>
        </p:sp>
      </p:grpSp>
      <p:grpSp>
        <p:nvGrpSpPr>
          <p:cNvPr name="Group 17" id="17"/>
          <p:cNvGrpSpPr>
            <a:grpSpLocks noChangeAspect="true"/>
          </p:cNvGrpSpPr>
          <p:nvPr/>
        </p:nvGrpSpPr>
        <p:grpSpPr>
          <a:xfrm rot="0">
            <a:off x="949576" y="5697664"/>
            <a:ext cx="85725" cy="85725"/>
            <a:chOff x="0" y="0"/>
            <a:chExt cx="85725" cy="85725"/>
          </a:xfrm>
        </p:grpSpPr>
        <p:sp>
          <p:nvSpPr>
            <p:cNvPr name="Freeform 18" id="18"/>
            <p:cNvSpPr/>
            <p:nvPr/>
          </p:nvSpPr>
          <p:spPr>
            <a:xfrm flipH="false" flipV="false" rot="0">
              <a:off x="0" y="0"/>
              <a:ext cx="85725" cy="85725"/>
            </a:xfrm>
            <a:custGeom>
              <a:avLst/>
              <a:gdLst/>
              <a:ahLst/>
              <a:cxnLst/>
              <a:rect r="r" b="b" t="t" l="l"/>
              <a:pathLst>
                <a:path h="85725" w="85725">
                  <a:moveTo>
                    <a:pt x="85725" y="42926"/>
                  </a:moveTo>
                  <a:cubicBezTo>
                    <a:pt x="85725" y="48641"/>
                    <a:pt x="84582" y="54102"/>
                    <a:pt x="82423" y="59309"/>
                  </a:cubicBezTo>
                  <a:cubicBezTo>
                    <a:pt x="80264" y="64516"/>
                    <a:pt x="77089" y="69215"/>
                    <a:pt x="73152" y="73152"/>
                  </a:cubicBezTo>
                  <a:cubicBezTo>
                    <a:pt x="69215" y="77089"/>
                    <a:pt x="64516" y="80264"/>
                    <a:pt x="59309" y="82423"/>
                  </a:cubicBezTo>
                  <a:cubicBezTo>
                    <a:pt x="54102" y="84582"/>
                    <a:pt x="48641" y="85725"/>
                    <a:pt x="42926" y="85725"/>
                  </a:cubicBezTo>
                  <a:cubicBezTo>
                    <a:pt x="37211" y="85725"/>
                    <a:pt x="31750" y="84582"/>
                    <a:pt x="26543" y="82423"/>
                  </a:cubicBezTo>
                  <a:cubicBezTo>
                    <a:pt x="21336" y="80264"/>
                    <a:pt x="16510" y="77216"/>
                    <a:pt x="12573" y="73152"/>
                  </a:cubicBezTo>
                  <a:cubicBezTo>
                    <a:pt x="8636" y="69088"/>
                    <a:pt x="5461" y="64516"/>
                    <a:pt x="3302" y="59309"/>
                  </a:cubicBezTo>
                  <a:cubicBezTo>
                    <a:pt x="1143" y="54102"/>
                    <a:pt x="0" y="48514"/>
                    <a:pt x="0" y="42926"/>
                  </a:cubicBezTo>
                  <a:cubicBezTo>
                    <a:pt x="0" y="37338"/>
                    <a:pt x="1143" y="31750"/>
                    <a:pt x="3302" y="26416"/>
                  </a:cubicBezTo>
                  <a:cubicBezTo>
                    <a:pt x="5461" y="21082"/>
                    <a:pt x="8509" y="16510"/>
                    <a:pt x="12573" y="12573"/>
                  </a:cubicBezTo>
                  <a:cubicBezTo>
                    <a:pt x="16637" y="8636"/>
                    <a:pt x="21209" y="5461"/>
                    <a:pt x="26416" y="3302"/>
                  </a:cubicBezTo>
                  <a:cubicBezTo>
                    <a:pt x="31623" y="1143"/>
                    <a:pt x="37211" y="0"/>
                    <a:pt x="42926" y="0"/>
                  </a:cubicBezTo>
                  <a:cubicBezTo>
                    <a:pt x="48641" y="0"/>
                    <a:pt x="54102" y="1143"/>
                    <a:pt x="59309" y="3302"/>
                  </a:cubicBezTo>
                  <a:cubicBezTo>
                    <a:pt x="64516" y="5461"/>
                    <a:pt x="69215" y="8636"/>
                    <a:pt x="73152" y="12573"/>
                  </a:cubicBezTo>
                  <a:cubicBezTo>
                    <a:pt x="77089" y="16510"/>
                    <a:pt x="80264" y="21209"/>
                    <a:pt x="82423" y="26416"/>
                  </a:cubicBezTo>
                  <a:cubicBezTo>
                    <a:pt x="84582" y="31623"/>
                    <a:pt x="85725" y="37084"/>
                    <a:pt x="85725" y="42799"/>
                  </a:cubicBezTo>
                  <a:close/>
                </a:path>
              </a:pathLst>
            </a:custGeom>
            <a:solidFill>
              <a:srgbClr val="000000"/>
            </a:solidFill>
          </p:spPr>
        </p:sp>
      </p:grpSp>
      <p:grpSp>
        <p:nvGrpSpPr>
          <p:cNvPr name="Group 19" id="19"/>
          <p:cNvGrpSpPr>
            <a:grpSpLocks noChangeAspect="true"/>
          </p:cNvGrpSpPr>
          <p:nvPr/>
        </p:nvGrpSpPr>
        <p:grpSpPr>
          <a:xfrm rot="0">
            <a:off x="949576" y="6050090"/>
            <a:ext cx="85725" cy="85725"/>
            <a:chOff x="0" y="0"/>
            <a:chExt cx="85725" cy="85725"/>
          </a:xfrm>
        </p:grpSpPr>
        <p:sp>
          <p:nvSpPr>
            <p:cNvPr name="Freeform 20" id="20"/>
            <p:cNvSpPr/>
            <p:nvPr/>
          </p:nvSpPr>
          <p:spPr>
            <a:xfrm flipH="false" flipV="false" rot="0">
              <a:off x="0" y="0"/>
              <a:ext cx="85725" cy="85725"/>
            </a:xfrm>
            <a:custGeom>
              <a:avLst/>
              <a:gdLst/>
              <a:ahLst/>
              <a:cxnLst/>
              <a:rect r="r" b="b" t="t" l="l"/>
              <a:pathLst>
                <a:path h="85725" w="85725">
                  <a:moveTo>
                    <a:pt x="85725" y="42926"/>
                  </a:moveTo>
                  <a:cubicBezTo>
                    <a:pt x="85725" y="48641"/>
                    <a:pt x="84582" y="54102"/>
                    <a:pt x="82423" y="59309"/>
                  </a:cubicBezTo>
                  <a:cubicBezTo>
                    <a:pt x="80264" y="64516"/>
                    <a:pt x="77089" y="69215"/>
                    <a:pt x="73152" y="73152"/>
                  </a:cubicBezTo>
                  <a:cubicBezTo>
                    <a:pt x="69215" y="77089"/>
                    <a:pt x="64516" y="80264"/>
                    <a:pt x="59309" y="82423"/>
                  </a:cubicBezTo>
                  <a:cubicBezTo>
                    <a:pt x="54102" y="84582"/>
                    <a:pt x="48641" y="85725"/>
                    <a:pt x="42926" y="85725"/>
                  </a:cubicBezTo>
                  <a:cubicBezTo>
                    <a:pt x="37211" y="85725"/>
                    <a:pt x="31750" y="84582"/>
                    <a:pt x="26543" y="82423"/>
                  </a:cubicBezTo>
                  <a:cubicBezTo>
                    <a:pt x="21336" y="80264"/>
                    <a:pt x="16510" y="77216"/>
                    <a:pt x="12573" y="73152"/>
                  </a:cubicBezTo>
                  <a:cubicBezTo>
                    <a:pt x="8636" y="69088"/>
                    <a:pt x="5461" y="64516"/>
                    <a:pt x="3302" y="59309"/>
                  </a:cubicBezTo>
                  <a:cubicBezTo>
                    <a:pt x="1143" y="54102"/>
                    <a:pt x="0" y="48514"/>
                    <a:pt x="0" y="42926"/>
                  </a:cubicBezTo>
                  <a:cubicBezTo>
                    <a:pt x="0" y="37338"/>
                    <a:pt x="1143" y="31750"/>
                    <a:pt x="3302" y="26416"/>
                  </a:cubicBezTo>
                  <a:cubicBezTo>
                    <a:pt x="5461" y="21082"/>
                    <a:pt x="8509" y="16510"/>
                    <a:pt x="12573" y="12573"/>
                  </a:cubicBezTo>
                  <a:cubicBezTo>
                    <a:pt x="16637" y="8636"/>
                    <a:pt x="21209" y="5461"/>
                    <a:pt x="26416" y="3302"/>
                  </a:cubicBezTo>
                  <a:cubicBezTo>
                    <a:pt x="31623" y="1143"/>
                    <a:pt x="37211" y="0"/>
                    <a:pt x="42926" y="0"/>
                  </a:cubicBezTo>
                  <a:cubicBezTo>
                    <a:pt x="48641" y="0"/>
                    <a:pt x="54102" y="1143"/>
                    <a:pt x="59309" y="3302"/>
                  </a:cubicBezTo>
                  <a:cubicBezTo>
                    <a:pt x="64516" y="5461"/>
                    <a:pt x="69215" y="8636"/>
                    <a:pt x="73152" y="12573"/>
                  </a:cubicBezTo>
                  <a:cubicBezTo>
                    <a:pt x="77089" y="16510"/>
                    <a:pt x="80264" y="21209"/>
                    <a:pt x="82423" y="26416"/>
                  </a:cubicBezTo>
                  <a:cubicBezTo>
                    <a:pt x="84582" y="31623"/>
                    <a:pt x="85725" y="37084"/>
                    <a:pt x="85725" y="42799"/>
                  </a:cubicBezTo>
                  <a:close/>
                </a:path>
              </a:pathLst>
            </a:custGeom>
            <a:solidFill>
              <a:srgbClr val="000000"/>
            </a:solidFill>
          </p:spPr>
        </p:sp>
      </p:grpSp>
      <p:grpSp>
        <p:nvGrpSpPr>
          <p:cNvPr name="Group 21" id="21"/>
          <p:cNvGrpSpPr>
            <a:grpSpLocks noChangeAspect="true"/>
          </p:cNvGrpSpPr>
          <p:nvPr/>
        </p:nvGrpSpPr>
        <p:grpSpPr>
          <a:xfrm rot="0">
            <a:off x="949576" y="6402514"/>
            <a:ext cx="85725" cy="85725"/>
            <a:chOff x="0" y="0"/>
            <a:chExt cx="85725" cy="85725"/>
          </a:xfrm>
        </p:grpSpPr>
        <p:sp>
          <p:nvSpPr>
            <p:cNvPr name="Freeform 22" id="22"/>
            <p:cNvSpPr/>
            <p:nvPr/>
          </p:nvSpPr>
          <p:spPr>
            <a:xfrm flipH="false" flipV="false" rot="0">
              <a:off x="0" y="0"/>
              <a:ext cx="85725" cy="85725"/>
            </a:xfrm>
            <a:custGeom>
              <a:avLst/>
              <a:gdLst/>
              <a:ahLst/>
              <a:cxnLst/>
              <a:rect r="r" b="b" t="t" l="l"/>
              <a:pathLst>
                <a:path h="85725" w="85725">
                  <a:moveTo>
                    <a:pt x="85725" y="42926"/>
                  </a:moveTo>
                  <a:cubicBezTo>
                    <a:pt x="85725" y="48641"/>
                    <a:pt x="84582" y="54102"/>
                    <a:pt x="82423" y="59309"/>
                  </a:cubicBezTo>
                  <a:cubicBezTo>
                    <a:pt x="80264" y="64516"/>
                    <a:pt x="77089" y="69215"/>
                    <a:pt x="73152" y="73152"/>
                  </a:cubicBezTo>
                  <a:cubicBezTo>
                    <a:pt x="69215" y="77089"/>
                    <a:pt x="64516" y="80264"/>
                    <a:pt x="59309" y="82423"/>
                  </a:cubicBezTo>
                  <a:cubicBezTo>
                    <a:pt x="54102" y="84582"/>
                    <a:pt x="48641" y="85725"/>
                    <a:pt x="42926" y="85725"/>
                  </a:cubicBezTo>
                  <a:cubicBezTo>
                    <a:pt x="37211" y="85725"/>
                    <a:pt x="31750" y="84582"/>
                    <a:pt x="26543" y="82423"/>
                  </a:cubicBezTo>
                  <a:cubicBezTo>
                    <a:pt x="21336" y="80264"/>
                    <a:pt x="16510" y="77216"/>
                    <a:pt x="12573" y="73152"/>
                  </a:cubicBezTo>
                  <a:cubicBezTo>
                    <a:pt x="8636" y="69088"/>
                    <a:pt x="5461" y="64516"/>
                    <a:pt x="3302" y="59309"/>
                  </a:cubicBezTo>
                  <a:cubicBezTo>
                    <a:pt x="1143" y="54102"/>
                    <a:pt x="0" y="48514"/>
                    <a:pt x="0" y="42926"/>
                  </a:cubicBezTo>
                  <a:cubicBezTo>
                    <a:pt x="0" y="37338"/>
                    <a:pt x="1143" y="31750"/>
                    <a:pt x="3302" y="26416"/>
                  </a:cubicBezTo>
                  <a:cubicBezTo>
                    <a:pt x="5461" y="21082"/>
                    <a:pt x="8509" y="16510"/>
                    <a:pt x="12573" y="12573"/>
                  </a:cubicBezTo>
                  <a:cubicBezTo>
                    <a:pt x="16637" y="8636"/>
                    <a:pt x="21209" y="5461"/>
                    <a:pt x="26416" y="3302"/>
                  </a:cubicBezTo>
                  <a:cubicBezTo>
                    <a:pt x="31623" y="1143"/>
                    <a:pt x="37211" y="0"/>
                    <a:pt x="42926" y="0"/>
                  </a:cubicBezTo>
                  <a:cubicBezTo>
                    <a:pt x="48641" y="0"/>
                    <a:pt x="54102" y="1143"/>
                    <a:pt x="59309" y="3302"/>
                  </a:cubicBezTo>
                  <a:cubicBezTo>
                    <a:pt x="64516" y="5461"/>
                    <a:pt x="69215" y="8636"/>
                    <a:pt x="73152" y="12573"/>
                  </a:cubicBezTo>
                  <a:cubicBezTo>
                    <a:pt x="77089" y="16510"/>
                    <a:pt x="80264" y="21209"/>
                    <a:pt x="82423" y="26416"/>
                  </a:cubicBezTo>
                  <a:cubicBezTo>
                    <a:pt x="84582" y="31623"/>
                    <a:pt x="85725" y="37084"/>
                    <a:pt x="85725" y="42799"/>
                  </a:cubicBezTo>
                  <a:close/>
                </a:path>
              </a:pathLst>
            </a:custGeom>
            <a:solidFill>
              <a:srgbClr val="000000"/>
            </a:solidFill>
          </p:spPr>
        </p:sp>
      </p:grpSp>
      <p:grpSp>
        <p:nvGrpSpPr>
          <p:cNvPr name="Group 23" id="23"/>
          <p:cNvGrpSpPr>
            <a:grpSpLocks noChangeAspect="true"/>
          </p:cNvGrpSpPr>
          <p:nvPr/>
        </p:nvGrpSpPr>
        <p:grpSpPr>
          <a:xfrm rot="0">
            <a:off x="6396342" y="648995"/>
            <a:ext cx="5495315" cy="1009774"/>
            <a:chOff x="0" y="0"/>
            <a:chExt cx="5495315" cy="1009777"/>
          </a:xfrm>
        </p:grpSpPr>
        <p:sp>
          <p:nvSpPr>
            <p:cNvPr name="Freeform 24" id="24"/>
            <p:cNvSpPr/>
            <p:nvPr/>
          </p:nvSpPr>
          <p:spPr>
            <a:xfrm flipH="false" flipV="false" rot="0">
              <a:off x="373253" y="63500"/>
              <a:ext cx="2138045" cy="882777"/>
            </a:xfrm>
            <a:custGeom>
              <a:avLst/>
              <a:gdLst/>
              <a:ahLst/>
              <a:cxnLst/>
              <a:rect r="r" b="b" t="t" l="l"/>
              <a:pathLst>
                <a:path h="882777" w="2138045">
                  <a:moveTo>
                    <a:pt x="0" y="882777"/>
                  </a:moveTo>
                  <a:lnTo>
                    <a:pt x="2138045" y="882777"/>
                  </a:lnTo>
                  <a:lnTo>
                    <a:pt x="2138045" y="0"/>
                  </a:lnTo>
                  <a:lnTo>
                    <a:pt x="0" y="0"/>
                  </a:lnTo>
                  <a:close/>
                </a:path>
              </a:pathLst>
            </a:custGeom>
            <a:solidFill>
              <a:srgbClr val="000000">
                <a:alpha val="0"/>
              </a:srgbClr>
            </a:solidFill>
          </p:spPr>
        </p:sp>
        <p:sp>
          <p:nvSpPr>
            <p:cNvPr name="Freeform 25" id="25"/>
            <p:cNvSpPr/>
            <p:nvPr/>
          </p:nvSpPr>
          <p:spPr>
            <a:xfrm flipH="false" flipV="false" rot="0">
              <a:off x="63500" y="86868"/>
              <a:ext cx="5368290" cy="859409"/>
            </a:xfrm>
            <a:custGeom>
              <a:avLst/>
              <a:gdLst/>
              <a:ahLst/>
              <a:cxnLst/>
              <a:rect r="r" b="b" t="t" l="l"/>
              <a:pathLst>
                <a:path h="859409" w="5368290">
                  <a:moveTo>
                    <a:pt x="0" y="859409"/>
                  </a:moveTo>
                  <a:lnTo>
                    <a:pt x="5368290" y="859409"/>
                  </a:lnTo>
                  <a:lnTo>
                    <a:pt x="5368290" y="0"/>
                  </a:lnTo>
                  <a:lnTo>
                    <a:pt x="0" y="0"/>
                  </a:lnTo>
                  <a:close/>
                </a:path>
              </a:pathLst>
            </a:custGeom>
            <a:solidFill>
              <a:srgbClr val="000000">
                <a:alpha val="0"/>
              </a:srgbClr>
            </a:solidFill>
          </p:spPr>
        </p:sp>
        <p:sp>
          <p:nvSpPr>
            <p:cNvPr name="Freeform 26" id="26"/>
            <p:cNvSpPr/>
            <p:nvPr/>
          </p:nvSpPr>
          <p:spPr>
            <a:xfrm flipH="false" flipV="false" rot="0">
              <a:off x="2417064" y="97790"/>
              <a:ext cx="2737866" cy="848487"/>
            </a:xfrm>
            <a:custGeom>
              <a:avLst/>
              <a:gdLst/>
              <a:ahLst/>
              <a:cxnLst/>
              <a:rect r="r" b="b" t="t" l="l"/>
              <a:pathLst>
                <a:path h="848487" w="2737866">
                  <a:moveTo>
                    <a:pt x="0" y="848487"/>
                  </a:moveTo>
                  <a:lnTo>
                    <a:pt x="2737866" y="848487"/>
                  </a:lnTo>
                  <a:lnTo>
                    <a:pt x="2737866" y="0"/>
                  </a:lnTo>
                  <a:lnTo>
                    <a:pt x="0" y="0"/>
                  </a:lnTo>
                  <a:close/>
                </a:path>
              </a:pathLst>
            </a:custGeom>
            <a:solidFill>
              <a:srgbClr val="000000">
                <a:alpha val="0"/>
              </a:srgbClr>
            </a:solidFill>
          </p:spPr>
        </p:sp>
      </p:grpSp>
      <p:grpSp>
        <p:nvGrpSpPr>
          <p:cNvPr name="Group 27" id="27"/>
          <p:cNvGrpSpPr>
            <a:grpSpLocks noChangeAspect="true"/>
          </p:cNvGrpSpPr>
          <p:nvPr/>
        </p:nvGrpSpPr>
        <p:grpSpPr>
          <a:xfrm rot="0">
            <a:off x="6798431" y="-63503"/>
            <a:ext cx="11553073" cy="10413997"/>
            <a:chOff x="0" y="0"/>
            <a:chExt cx="11553076" cy="10414000"/>
          </a:xfrm>
        </p:grpSpPr>
        <p:sp>
          <p:nvSpPr>
            <p:cNvPr name="Freeform 28" id="28"/>
            <p:cNvSpPr/>
            <p:nvPr/>
          </p:nvSpPr>
          <p:spPr>
            <a:xfrm flipH="false" flipV="false" rot="0">
              <a:off x="8147685" y="63500"/>
              <a:ext cx="3341878" cy="3390646"/>
            </a:xfrm>
            <a:custGeom>
              <a:avLst/>
              <a:gdLst/>
              <a:ahLst/>
              <a:cxnLst/>
              <a:rect r="r" b="b" t="t" l="l"/>
              <a:pathLst>
                <a:path h="3390646" w="3341878">
                  <a:moveTo>
                    <a:pt x="0" y="0"/>
                  </a:moveTo>
                  <a:lnTo>
                    <a:pt x="0" y="3390646"/>
                  </a:lnTo>
                  <a:lnTo>
                    <a:pt x="3341878" y="3390646"/>
                  </a:lnTo>
                  <a:lnTo>
                    <a:pt x="3341878" y="0"/>
                  </a:lnTo>
                  <a:close/>
                </a:path>
              </a:pathLst>
            </a:custGeom>
            <a:solidFill>
              <a:srgbClr val="000000">
                <a:alpha val="0"/>
              </a:srgbClr>
            </a:solidFill>
          </p:spPr>
        </p:sp>
        <p:sp>
          <p:nvSpPr>
            <p:cNvPr name="Freeform 29" id="29"/>
            <p:cNvSpPr/>
            <p:nvPr/>
          </p:nvSpPr>
          <p:spPr>
            <a:xfrm flipH="false" flipV="false" rot="0">
              <a:off x="63500" y="2723642"/>
              <a:ext cx="11426063" cy="7626858"/>
            </a:xfrm>
            <a:custGeom>
              <a:avLst/>
              <a:gdLst/>
              <a:ahLst/>
              <a:cxnLst/>
              <a:rect r="r" b="b" t="t" l="l"/>
              <a:pathLst>
                <a:path h="7626858" w="11426063">
                  <a:moveTo>
                    <a:pt x="0" y="7626858"/>
                  </a:moveTo>
                  <a:lnTo>
                    <a:pt x="11426063" y="7626858"/>
                  </a:lnTo>
                  <a:lnTo>
                    <a:pt x="11426063" y="0"/>
                  </a:lnTo>
                  <a:lnTo>
                    <a:pt x="0" y="0"/>
                  </a:lnTo>
                  <a:close/>
                </a:path>
              </a:pathLst>
            </a:custGeom>
            <a:solidFill>
              <a:srgbClr val="000000">
                <a:alpha val="0"/>
              </a:srgbClr>
            </a:solidFill>
          </p:spPr>
        </p:sp>
      </p:grpSp>
      <p:sp>
        <p:nvSpPr>
          <p:cNvPr name="TextBox 30" id="30"/>
          <p:cNvSpPr txBox="true"/>
          <p:nvPr/>
        </p:nvSpPr>
        <p:spPr>
          <a:xfrm rot="0">
            <a:off x="3157833" y="2316480"/>
            <a:ext cx="12211574" cy="1416015"/>
          </a:xfrm>
          <a:prstGeom prst="rect">
            <a:avLst/>
          </a:prstGeom>
        </p:spPr>
        <p:txBody>
          <a:bodyPr anchor="t" rtlCol="false" tIns="0" lIns="0" bIns="0" rIns="0">
            <a:spAutoFit/>
          </a:bodyPr>
          <a:lstStyle/>
          <a:p>
            <a:pPr algn="ctr">
              <a:lnSpc>
                <a:spcPts val="5026"/>
              </a:lnSpc>
            </a:pPr>
            <a:r>
              <a:rPr lang="en-US" b="true" sz="5499">
                <a:solidFill>
                  <a:srgbClr val="1D74B4"/>
                </a:solidFill>
                <a:latin typeface="Poppins Semi-Bold"/>
                <a:ea typeface="Poppins Semi-Bold"/>
                <a:cs typeface="Poppins Semi-Bold"/>
                <a:sym typeface="Poppins Semi-Bold"/>
              </a:rPr>
              <a:t>DASAR HUKUM PENGEMBANGAN KOMPETENSI ASN</a:t>
            </a:r>
          </a:p>
        </p:txBody>
      </p:sp>
      <p:sp>
        <p:nvSpPr>
          <p:cNvPr name="TextBox 31" id="31"/>
          <p:cNvSpPr txBox="true"/>
          <p:nvPr/>
        </p:nvSpPr>
        <p:spPr>
          <a:xfrm rot="0">
            <a:off x="1183834" y="4825155"/>
            <a:ext cx="10734199" cy="1760668"/>
          </a:xfrm>
          <a:prstGeom prst="rect">
            <a:avLst/>
          </a:prstGeom>
        </p:spPr>
        <p:txBody>
          <a:bodyPr anchor="t" rtlCol="false" tIns="0" lIns="0" bIns="0" rIns="0">
            <a:spAutoFit/>
          </a:bodyPr>
          <a:lstStyle/>
          <a:p>
            <a:pPr algn="l">
              <a:lnSpc>
                <a:spcPts val="2775"/>
              </a:lnSpc>
            </a:pPr>
            <a:r>
              <a:rPr lang="en-US" sz="2099">
                <a:solidFill>
                  <a:srgbClr val="000000"/>
                </a:solidFill>
                <a:latin typeface="Open Sauce"/>
                <a:ea typeface="Open Sauce"/>
                <a:cs typeface="Open Sauce"/>
                <a:sym typeface="Open Sauce"/>
              </a:rPr>
              <a:t>UU No. 5 Tahun 2014 tentang Aparatur Sipil Negara PP No. 11 Tahun 2017 tentang Manajemen Pegawai Negeri Sipil PP No. 17 Tahun 2020 tentang Manajemen ASN PermenPAN-RB No. 8 Tahun 2021 tentang Sistem Manajemen Talenta ASN Peraturan Lembaga Administrasi Negara (LAN) terkait Pengembangan Kompetensi</a:t>
            </a:r>
          </a:p>
        </p:txBody>
      </p:sp>
      <p:sp>
        <p:nvSpPr>
          <p:cNvPr name="TextBox 32" id="32"/>
          <p:cNvSpPr txBox="true"/>
          <p:nvPr/>
        </p:nvSpPr>
        <p:spPr>
          <a:xfrm rot="0">
            <a:off x="18069201" y="9899942"/>
            <a:ext cx="162649" cy="384648"/>
          </a:xfrm>
          <a:prstGeom prst="rect">
            <a:avLst/>
          </a:prstGeom>
        </p:spPr>
        <p:txBody>
          <a:bodyPr anchor="t" rtlCol="false" tIns="0" lIns="0" bIns="0" rIns="0">
            <a:spAutoFit/>
          </a:bodyPr>
          <a:lstStyle/>
          <a:p>
            <a:pPr algn="l">
              <a:lnSpc>
                <a:spcPts val="3079"/>
              </a:lnSpc>
            </a:pPr>
            <a:r>
              <a:rPr lang="en-US" b="true" sz="2199">
                <a:solidFill>
                  <a:srgbClr val="000000"/>
                </a:solidFill>
                <a:latin typeface="Open Sans Bold"/>
                <a:ea typeface="Open Sans Bold"/>
                <a:cs typeface="Open Sans Bold"/>
                <a:sym typeface="Open Sans Bold"/>
              </a:rPr>
              <a:t>4</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7467" y="217103"/>
            <a:ext cx="5368090" cy="859431"/>
          </a:xfrm>
          <a:custGeom>
            <a:avLst/>
            <a:gdLst/>
            <a:ahLst/>
            <a:cxnLst/>
            <a:rect r="r" b="b" t="t" l="l"/>
            <a:pathLst>
              <a:path h="859431" w="5368090">
                <a:moveTo>
                  <a:pt x="0" y="0"/>
                </a:moveTo>
                <a:lnTo>
                  <a:pt x="5368090" y="0"/>
                </a:lnTo>
                <a:lnTo>
                  <a:pt x="5368090" y="859432"/>
                </a:lnTo>
                <a:lnTo>
                  <a:pt x="0" y="8594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17230" y="193758"/>
            <a:ext cx="4777216" cy="896217"/>
          </a:xfrm>
          <a:custGeom>
            <a:avLst/>
            <a:gdLst/>
            <a:ahLst/>
            <a:cxnLst/>
            <a:rect r="r" b="b" t="t" l="l"/>
            <a:pathLst>
              <a:path h="896217" w="4777216">
                <a:moveTo>
                  <a:pt x="0" y="0"/>
                </a:moveTo>
                <a:lnTo>
                  <a:pt x="4777216" y="0"/>
                </a:lnTo>
                <a:lnTo>
                  <a:pt x="4777216" y="896216"/>
                </a:lnTo>
                <a:lnTo>
                  <a:pt x="0" y="896216"/>
                </a:lnTo>
                <a:lnTo>
                  <a:pt x="0" y="0"/>
                </a:lnTo>
                <a:close/>
              </a:path>
            </a:pathLst>
          </a:custGeom>
          <a:blipFill>
            <a:blip r:embed="rId4"/>
            <a:stretch>
              <a:fillRect l="0" t="0" r="0" b="0"/>
            </a:stretch>
          </a:blipFill>
        </p:spPr>
      </p:sp>
      <p:grpSp>
        <p:nvGrpSpPr>
          <p:cNvPr name="Group 4" id="4"/>
          <p:cNvGrpSpPr>
            <a:grpSpLocks noChangeAspect="true"/>
          </p:cNvGrpSpPr>
          <p:nvPr/>
        </p:nvGrpSpPr>
        <p:grpSpPr>
          <a:xfrm rot="0">
            <a:off x="9292504" y="2459841"/>
            <a:ext cx="66675" cy="66675"/>
            <a:chOff x="0" y="0"/>
            <a:chExt cx="66675" cy="66675"/>
          </a:xfrm>
        </p:grpSpPr>
        <p:sp>
          <p:nvSpPr>
            <p:cNvPr name="Freeform 5" id="5"/>
            <p:cNvSpPr/>
            <p:nvPr/>
          </p:nvSpPr>
          <p:spPr>
            <a:xfrm flipH="false" flipV="false" rot="0">
              <a:off x="0" y="0"/>
              <a:ext cx="66675" cy="66548"/>
            </a:xfrm>
            <a:custGeom>
              <a:avLst/>
              <a:gdLst/>
              <a:ahLst/>
              <a:cxnLst/>
              <a:rect r="r" b="b" t="t" l="l"/>
              <a:pathLst>
                <a:path h="66548" w="66675">
                  <a:moveTo>
                    <a:pt x="66675" y="33274"/>
                  </a:moveTo>
                  <a:cubicBezTo>
                    <a:pt x="66675" y="37719"/>
                    <a:pt x="65786" y="41910"/>
                    <a:pt x="64135" y="45974"/>
                  </a:cubicBezTo>
                  <a:cubicBezTo>
                    <a:pt x="62484" y="50038"/>
                    <a:pt x="60071" y="53721"/>
                    <a:pt x="56896" y="56769"/>
                  </a:cubicBezTo>
                  <a:cubicBezTo>
                    <a:pt x="53721" y="59817"/>
                    <a:pt x="50165" y="62357"/>
                    <a:pt x="46101" y="64008"/>
                  </a:cubicBezTo>
                  <a:cubicBezTo>
                    <a:pt x="42037" y="65659"/>
                    <a:pt x="37719" y="66548"/>
                    <a:pt x="33401" y="66548"/>
                  </a:cubicBezTo>
                  <a:cubicBezTo>
                    <a:pt x="29083" y="66548"/>
                    <a:pt x="24765" y="65659"/>
                    <a:pt x="20701" y="64008"/>
                  </a:cubicBezTo>
                  <a:cubicBezTo>
                    <a:pt x="16637" y="62357"/>
                    <a:pt x="12954" y="59944"/>
                    <a:pt x="9906" y="56769"/>
                  </a:cubicBezTo>
                  <a:cubicBezTo>
                    <a:pt x="6858" y="53594"/>
                    <a:pt x="4191" y="50165"/>
                    <a:pt x="2540" y="46101"/>
                  </a:cubicBezTo>
                  <a:cubicBezTo>
                    <a:pt x="889" y="42037"/>
                    <a:pt x="0" y="37719"/>
                    <a:pt x="0" y="33401"/>
                  </a:cubicBezTo>
                  <a:cubicBezTo>
                    <a:pt x="0" y="29083"/>
                    <a:pt x="889" y="24765"/>
                    <a:pt x="2540" y="20701"/>
                  </a:cubicBezTo>
                  <a:cubicBezTo>
                    <a:pt x="4191" y="16637"/>
                    <a:pt x="6604" y="12954"/>
                    <a:pt x="9779" y="9779"/>
                  </a:cubicBezTo>
                  <a:cubicBezTo>
                    <a:pt x="12954" y="6604"/>
                    <a:pt x="16510" y="4191"/>
                    <a:pt x="20574" y="2540"/>
                  </a:cubicBezTo>
                  <a:cubicBezTo>
                    <a:pt x="24638" y="889"/>
                    <a:pt x="28956" y="0"/>
                    <a:pt x="33274" y="0"/>
                  </a:cubicBezTo>
                  <a:cubicBezTo>
                    <a:pt x="37592" y="0"/>
                    <a:pt x="41910" y="889"/>
                    <a:pt x="45974" y="2540"/>
                  </a:cubicBezTo>
                  <a:cubicBezTo>
                    <a:pt x="50038" y="4191"/>
                    <a:pt x="53721" y="6604"/>
                    <a:pt x="56769" y="9779"/>
                  </a:cubicBezTo>
                  <a:cubicBezTo>
                    <a:pt x="59817" y="12954"/>
                    <a:pt x="62357" y="16510"/>
                    <a:pt x="64008" y="20574"/>
                  </a:cubicBezTo>
                  <a:cubicBezTo>
                    <a:pt x="65659" y="24638"/>
                    <a:pt x="66548" y="28956"/>
                    <a:pt x="66548" y="33274"/>
                  </a:cubicBezTo>
                  <a:close/>
                </a:path>
              </a:pathLst>
            </a:custGeom>
            <a:solidFill>
              <a:srgbClr val="8C52FF"/>
            </a:solidFill>
          </p:spPr>
        </p:sp>
      </p:grpSp>
      <p:sp>
        <p:nvSpPr>
          <p:cNvPr name="Freeform 6" id="6"/>
          <p:cNvSpPr/>
          <p:nvPr/>
        </p:nvSpPr>
        <p:spPr>
          <a:xfrm flipH="false" flipV="false" rot="0">
            <a:off x="0" y="7496861"/>
            <a:ext cx="4747165" cy="2790139"/>
          </a:xfrm>
          <a:custGeom>
            <a:avLst/>
            <a:gdLst/>
            <a:ahLst/>
            <a:cxnLst/>
            <a:rect r="r" b="b" t="t" l="l"/>
            <a:pathLst>
              <a:path h="2790139" w="4747165">
                <a:moveTo>
                  <a:pt x="0" y="0"/>
                </a:moveTo>
                <a:lnTo>
                  <a:pt x="4747165" y="0"/>
                </a:lnTo>
                <a:lnTo>
                  <a:pt x="4747165" y="2790139"/>
                </a:lnTo>
                <a:lnTo>
                  <a:pt x="0" y="2790139"/>
                </a:lnTo>
                <a:lnTo>
                  <a:pt x="0" y="0"/>
                </a:lnTo>
                <a:close/>
              </a:path>
            </a:pathLst>
          </a:custGeom>
          <a:blipFill>
            <a:blip r:embed="rId5"/>
            <a:stretch>
              <a:fillRect l="0" t="-65" r="-34" b="0"/>
            </a:stretch>
          </a:blipFill>
        </p:spPr>
      </p:sp>
      <p:sp>
        <p:nvSpPr>
          <p:cNvPr name="Freeform 7" id="7"/>
          <p:cNvSpPr/>
          <p:nvPr/>
        </p:nvSpPr>
        <p:spPr>
          <a:xfrm flipH="false" flipV="false" rot="0">
            <a:off x="14946068" y="0"/>
            <a:ext cx="3341932" cy="3394272"/>
          </a:xfrm>
          <a:custGeom>
            <a:avLst/>
            <a:gdLst/>
            <a:ahLst/>
            <a:cxnLst/>
            <a:rect r="r" b="b" t="t" l="l"/>
            <a:pathLst>
              <a:path h="3394272" w="3341932">
                <a:moveTo>
                  <a:pt x="0" y="0"/>
                </a:moveTo>
                <a:lnTo>
                  <a:pt x="3341932" y="0"/>
                </a:lnTo>
                <a:lnTo>
                  <a:pt x="3341932" y="3394272"/>
                </a:lnTo>
                <a:lnTo>
                  <a:pt x="0" y="3394272"/>
                </a:lnTo>
                <a:lnTo>
                  <a:pt x="0" y="0"/>
                </a:lnTo>
                <a:close/>
              </a:path>
            </a:pathLst>
          </a:custGeom>
          <a:blipFill>
            <a:blip r:embed="rId6"/>
            <a:stretch>
              <a:fillRect l="0" t="-71739" r="-59893" b="0"/>
            </a:stretch>
          </a:blipFill>
        </p:spPr>
      </p:sp>
      <p:sp>
        <p:nvSpPr>
          <p:cNvPr name="Freeform 8" id="8"/>
          <p:cNvSpPr/>
          <p:nvPr/>
        </p:nvSpPr>
        <p:spPr>
          <a:xfrm flipH="false" flipV="false" rot="0">
            <a:off x="15038613" y="0"/>
            <a:ext cx="3248025" cy="1821456"/>
          </a:xfrm>
          <a:custGeom>
            <a:avLst/>
            <a:gdLst/>
            <a:ahLst/>
            <a:cxnLst/>
            <a:rect r="r" b="b" t="t" l="l"/>
            <a:pathLst>
              <a:path h="1821456" w="3248025">
                <a:moveTo>
                  <a:pt x="0" y="0"/>
                </a:moveTo>
                <a:lnTo>
                  <a:pt x="3248025" y="0"/>
                </a:lnTo>
                <a:lnTo>
                  <a:pt x="3248025" y="1821457"/>
                </a:lnTo>
                <a:lnTo>
                  <a:pt x="0" y="1821457"/>
                </a:lnTo>
                <a:lnTo>
                  <a:pt x="0" y="0"/>
                </a:lnTo>
                <a:close/>
              </a:path>
            </a:pathLst>
          </a:custGeom>
          <a:blipFill>
            <a:blip r:embed="rId7"/>
            <a:stretch>
              <a:fillRect l="0" t="-19228" r="0" b="0"/>
            </a:stretch>
          </a:blipFill>
        </p:spPr>
      </p:sp>
      <p:grpSp>
        <p:nvGrpSpPr>
          <p:cNvPr name="Group 9" id="9"/>
          <p:cNvGrpSpPr>
            <a:grpSpLocks noChangeAspect="true"/>
          </p:cNvGrpSpPr>
          <p:nvPr/>
        </p:nvGrpSpPr>
        <p:grpSpPr>
          <a:xfrm rot="0">
            <a:off x="771525" y="2459841"/>
            <a:ext cx="66675" cy="66675"/>
            <a:chOff x="0" y="0"/>
            <a:chExt cx="66675" cy="66675"/>
          </a:xfrm>
        </p:grpSpPr>
        <p:sp>
          <p:nvSpPr>
            <p:cNvPr name="Freeform 10" id="10"/>
            <p:cNvSpPr/>
            <p:nvPr/>
          </p:nvSpPr>
          <p:spPr>
            <a:xfrm flipH="false" flipV="false" rot="0">
              <a:off x="0" y="0"/>
              <a:ext cx="66675" cy="66548"/>
            </a:xfrm>
            <a:custGeom>
              <a:avLst/>
              <a:gdLst/>
              <a:ahLst/>
              <a:cxnLst/>
              <a:rect r="r" b="b" t="t" l="l"/>
              <a:pathLst>
                <a:path h="66548" w="66675">
                  <a:moveTo>
                    <a:pt x="66675" y="33274"/>
                  </a:moveTo>
                  <a:cubicBezTo>
                    <a:pt x="66675" y="37719"/>
                    <a:pt x="65786" y="41910"/>
                    <a:pt x="64135" y="45974"/>
                  </a:cubicBezTo>
                  <a:cubicBezTo>
                    <a:pt x="62484" y="50038"/>
                    <a:pt x="60071" y="53721"/>
                    <a:pt x="56896" y="56769"/>
                  </a:cubicBezTo>
                  <a:cubicBezTo>
                    <a:pt x="53721" y="59817"/>
                    <a:pt x="50165" y="62357"/>
                    <a:pt x="46101" y="64008"/>
                  </a:cubicBezTo>
                  <a:cubicBezTo>
                    <a:pt x="42037" y="65659"/>
                    <a:pt x="37719" y="66548"/>
                    <a:pt x="33401" y="66548"/>
                  </a:cubicBezTo>
                  <a:cubicBezTo>
                    <a:pt x="29083" y="66548"/>
                    <a:pt x="24765" y="65659"/>
                    <a:pt x="20701" y="64008"/>
                  </a:cubicBezTo>
                  <a:cubicBezTo>
                    <a:pt x="16637" y="62357"/>
                    <a:pt x="12954" y="59944"/>
                    <a:pt x="9906" y="56769"/>
                  </a:cubicBezTo>
                  <a:cubicBezTo>
                    <a:pt x="6858" y="53594"/>
                    <a:pt x="4191" y="50165"/>
                    <a:pt x="2540" y="46101"/>
                  </a:cubicBezTo>
                  <a:cubicBezTo>
                    <a:pt x="889" y="42037"/>
                    <a:pt x="0" y="37719"/>
                    <a:pt x="0" y="33401"/>
                  </a:cubicBezTo>
                  <a:cubicBezTo>
                    <a:pt x="0" y="29083"/>
                    <a:pt x="889" y="24765"/>
                    <a:pt x="2540" y="20701"/>
                  </a:cubicBezTo>
                  <a:cubicBezTo>
                    <a:pt x="4191" y="16637"/>
                    <a:pt x="6604" y="12954"/>
                    <a:pt x="9779" y="9779"/>
                  </a:cubicBezTo>
                  <a:cubicBezTo>
                    <a:pt x="12954" y="6604"/>
                    <a:pt x="16510" y="4191"/>
                    <a:pt x="20574" y="2540"/>
                  </a:cubicBezTo>
                  <a:cubicBezTo>
                    <a:pt x="24638" y="889"/>
                    <a:pt x="28956" y="0"/>
                    <a:pt x="33274" y="0"/>
                  </a:cubicBezTo>
                  <a:cubicBezTo>
                    <a:pt x="37592" y="0"/>
                    <a:pt x="41910" y="889"/>
                    <a:pt x="45974" y="2540"/>
                  </a:cubicBezTo>
                  <a:cubicBezTo>
                    <a:pt x="50038" y="4191"/>
                    <a:pt x="53721" y="6604"/>
                    <a:pt x="56769" y="9779"/>
                  </a:cubicBezTo>
                  <a:cubicBezTo>
                    <a:pt x="59817" y="12954"/>
                    <a:pt x="62357" y="16510"/>
                    <a:pt x="64008" y="20574"/>
                  </a:cubicBezTo>
                  <a:cubicBezTo>
                    <a:pt x="65659" y="24638"/>
                    <a:pt x="66548" y="28956"/>
                    <a:pt x="66548" y="33274"/>
                  </a:cubicBezTo>
                  <a:close/>
                </a:path>
              </a:pathLst>
            </a:custGeom>
            <a:solidFill>
              <a:srgbClr val="8C52FF"/>
            </a:solidFill>
          </p:spPr>
        </p:sp>
      </p:grpSp>
      <p:grpSp>
        <p:nvGrpSpPr>
          <p:cNvPr name="Group 11" id="11"/>
          <p:cNvGrpSpPr>
            <a:grpSpLocks noChangeAspect="true"/>
          </p:cNvGrpSpPr>
          <p:nvPr/>
        </p:nvGrpSpPr>
        <p:grpSpPr>
          <a:xfrm rot="0">
            <a:off x="771525" y="6734594"/>
            <a:ext cx="66675" cy="66675"/>
            <a:chOff x="0" y="0"/>
            <a:chExt cx="66675" cy="66675"/>
          </a:xfrm>
        </p:grpSpPr>
        <p:sp>
          <p:nvSpPr>
            <p:cNvPr name="Freeform 12" id="12"/>
            <p:cNvSpPr/>
            <p:nvPr/>
          </p:nvSpPr>
          <p:spPr>
            <a:xfrm flipH="false" flipV="false" rot="0">
              <a:off x="0" y="0"/>
              <a:ext cx="66675" cy="66548"/>
            </a:xfrm>
            <a:custGeom>
              <a:avLst/>
              <a:gdLst/>
              <a:ahLst/>
              <a:cxnLst/>
              <a:rect r="r" b="b" t="t" l="l"/>
              <a:pathLst>
                <a:path h="66548" w="66675">
                  <a:moveTo>
                    <a:pt x="66675" y="33274"/>
                  </a:moveTo>
                  <a:cubicBezTo>
                    <a:pt x="66675" y="37719"/>
                    <a:pt x="65786" y="41910"/>
                    <a:pt x="64135" y="45974"/>
                  </a:cubicBezTo>
                  <a:cubicBezTo>
                    <a:pt x="62484" y="50038"/>
                    <a:pt x="60071" y="53721"/>
                    <a:pt x="56896" y="56769"/>
                  </a:cubicBezTo>
                  <a:cubicBezTo>
                    <a:pt x="53721" y="59817"/>
                    <a:pt x="50165" y="62357"/>
                    <a:pt x="46101" y="64008"/>
                  </a:cubicBezTo>
                  <a:cubicBezTo>
                    <a:pt x="42037" y="65659"/>
                    <a:pt x="37719" y="66548"/>
                    <a:pt x="33401" y="66548"/>
                  </a:cubicBezTo>
                  <a:cubicBezTo>
                    <a:pt x="29083" y="66548"/>
                    <a:pt x="24765" y="65659"/>
                    <a:pt x="20701" y="64008"/>
                  </a:cubicBezTo>
                  <a:cubicBezTo>
                    <a:pt x="16637" y="62357"/>
                    <a:pt x="12954" y="59944"/>
                    <a:pt x="9906" y="56769"/>
                  </a:cubicBezTo>
                  <a:cubicBezTo>
                    <a:pt x="6858" y="53594"/>
                    <a:pt x="4191" y="50165"/>
                    <a:pt x="2540" y="46101"/>
                  </a:cubicBezTo>
                  <a:cubicBezTo>
                    <a:pt x="889" y="42037"/>
                    <a:pt x="0" y="37719"/>
                    <a:pt x="0" y="33401"/>
                  </a:cubicBezTo>
                  <a:cubicBezTo>
                    <a:pt x="0" y="29083"/>
                    <a:pt x="889" y="24765"/>
                    <a:pt x="2540" y="20701"/>
                  </a:cubicBezTo>
                  <a:cubicBezTo>
                    <a:pt x="4191" y="16637"/>
                    <a:pt x="6604" y="12827"/>
                    <a:pt x="9779" y="9779"/>
                  </a:cubicBezTo>
                  <a:cubicBezTo>
                    <a:pt x="12954" y="6731"/>
                    <a:pt x="16510" y="4191"/>
                    <a:pt x="20574" y="2540"/>
                  </a:cubicBezTo>
                  <a:cubicBezTo>
                    <a:pt x="24638" y="889"/>
                    <a:pt x="28956" y="0"/>
                    <a:pt x="33274" y="0"/>
                  </a:cubicBezTo>
                  <a:cubicBezTo>
                    <a:pt x="37592" y="0"/>
                    <a:pt x="41910" y="889"/>
                    <a:pt x="45974" y="2540"/>
                  </a:cubicBezTo>
                  <a:cubicBezTo>
                    <a:pt x="50038" y="4191"/>
                    <a:pt x="53721" y="6604"/>
                    <a:pt x="56769" y="9779"/>
                  </a:cubicBezTo>
                  <a:cubicBezTo>
                    <a:pt x="59817" y="12954"/>
                    <a:pt x="62357" y="16510"/>
                    <a:pt x="64008" y="20574"/>
                  </a:cubicBezTo>
                  <a:cubicBezTo>
                    <a:pt x="65659" y="24638"/>
                    <a:pt x="66548" y="28956"/>
                    <a:pt x="66548" y="33274"/>
                  </a:cubicBezTo>
                  <a:close/>
                </a:path>
              </a:pathLst>
            </a:custGeom>
            <a:solidFill>
              <a:srgbClr val="8C52FF"/>
            </a:solidFill>
          </p:spPr>
        </p:sp>
      </p:grpSp>
      <p:grpSp>
        <p:nvGrpSpPr>
          <p:cNvPr name="Group 13" id="13"/>
          <p:cNvGrpSpPr>
            <a:grpSpLocks noChangeAspect="true"/>
          </p:cNvGrpSpPr>
          <p:nvPr/>
        </p:nvGrpSpPr>
        <p:grpSpPr>
          <a:xfrm rot="0">
            <a:off x="0" y="7496861"/>
            <a:ext cx="4745374" cy="2790139"/>
            <a:chOff x="0" y="0"/>
            <a:chExt cx="4745380" cy="2790139"/>
          </a:xfrm>
        </p:grpSpPr>
        <p:sp>
          <p:nvSpPr>
            <p:cNvPr name="Freeform 14" id="14"/>
            <p:cNvSpPr/>
            <p:nvPr/>
          </p:nvSpPr>
          <p:spPr>
            <a:xfrm flipH="false" flipV="false" rot="0">
              <a:off x="0" y="0"/>
              <a:ext cx="4745355" cy="2790190"/>
            </a:xfrm>
            <a:custGeom>
              <a:avLst/>
              <a:gdLst/>
              <a:ahLst/>
              <a:cxnLst/>
              <a:rect r="r" b="b" t="t" l="l"/>
              <a:pathLst>
                <a:path h="2790190" w="4745355">
                  <a:moveTo>
                    <a:pt x="0" y="0"/>
                  </a:moveTo>
                  <a:lnTo>
                    <a:pt x="0" y="2790190"/>
                  </a:lnTo>
                  <a:lnTo>
                    <a:pt x="4745355" y="2790190"/>
                  </a:lnTo>
                  <a:lnTo>
                    <a:pt x="4745355" y="0"/>
                  </a:lnTo>
                  <a:close/>
                </a:path>
              </a:pathLst>
            </a:custGeom>
            <a:solidFill>
              <a:srgbClr val="000000">
                <a:alpha val="0"/>
              </a:srgbClr>
            </a:solidFill>
          </p:spPr>
        </p:sp>
      </p:grpSp>
      <p:grpSp>
        <p:nvGrpSpPr>
          <p:cNvPr name="Group 15" id="15"/>
          <p:cNvGrpSpPr>
            <a:grpSpLocks noChangeAspect="true"/>
          </p:cNvGrpSpPr>
          <p:nvPr/>
        </p:nvGrpSpPr>
        <p:grpSpPr>
          <a:xfrm rot="0">
            <a:off x="243964" y="130264"/>
            <a:ext cx="5495315" cy="1009774"/>
            <a:chOff x="0" y="0"/>
            <a:chExt cx="5495315" cy="1009777"/>
          </a:xfrm>
        </p:grpSpPr>
        <p:sp>
          <p:nvSpPr>
            <p:cNvPr name="Freeform 16" id="16"/>
            <p:cNvSpPr/>
            <p:nvPr/>
          </p:nvSpPr>
          <p:spPr>
            <a:xfrm flipH="false" flipV="false" rot="0">
              <a:off x="373253" y="63500"/>
              <a:ext cx="2138045" cy="882777"/>
            </a:xfrm>
            <a:custGeom>
              <a:avLst/>
              <a:gdLst/>
              <a:ahLst/>
              <a:cxnLst/>
              <a:rect r="r" b="b" t="t" l="l"/>
              <a:pathLst>
                <a:path h="882777" w="2138045">
                  <a:moveTo>
                    <a:pt x="0" y="882777"/>
                  </a:moveTo>
                  <a:lnTo>
                    <a:pt x="2138045" y="882777"/>
                  </a:lnTo>
                  <a:lnTo>
                    <a:pt x="2138045" y="0"/>
                  </a:lnTo>
                  <a:lnTo>
                    <a:pt x="0" y="0"/>
                  </a:lnTo>
                  <a:close/>
                </a:path>
              </a:pathLst>
            </a:custGeom>
            <a:solidFill>
              <a:srgbClr val="000000">
                <a:alpha val="0"/>
              </a:srgbClr>
            </a:solidFill>
          </p:spPr>
        </p:sp>
        <p:sp>
          <p:nvSpPr>
            <p:cNvPr name="Freeform 17" id="17"/>
            <p:cNvSpPr/>
            <p:nvPr/>
          </p:nvSpPr>
          <p:spPr>
            <a:xfrm flipH="false" flipV="false" rot="0">
              <a:off x="63500" y="86868"/>
              <a:ext cx="5368290" cy="859409"/>
            </a:xfrm>
            <a:custGeom>
              <a:avLst/>
              <a:gdLst/>
              <a:ahLst/>
              <a:cxnLst/>
              <a:rect r="r" b="b" t="t" l="l"/>
              <a:pathLst>
                <a:path h="859409" w="5368290">
                  <a:moveTo>
                    <a:pt x="0" y="859409"/>
                  </a:moveTo>
                  <a:lnTo>
                    <a:pt x="5368290" y="859409"/>
                  </a:lnTo>
                  <a:lnTo>
                    <a:pt x="5368290" y="0"/>
                  </a:lnTo>
                  <a:lnTo>
                    <a:pt x="0" y="0"/>
                  </a:lnTo>
                  <a:close/>
                </a:path>
              </a:pathLst>
            </a:custGeom>
            <a:solidFill>
              <a:srgbClr val="000000">
                <a:alpha val="0"/>
              </a:srgbClr>
            </a:solidFill>
          </p:spPr>
        </p:sp>
        <p:sp>
          <p:nvSpPr>
            <p:cNvPr name="Freeform 18" id="18"/>
            <p:cNvSpPr/>
            <p:nvPr/>
          </p:nvSpPr>
          <p:spPr>
            <a:xfrm flipH="false" flipV="false" rot="0">
              <a:off x="2417064" y="97790"/>
              <a:ext cx="2737866" cy="848487"/>
            </a:xfrm>
            <a:custGeom>
              <a:avLst/>
              <a:gdLst/>
              <a:ahLst/>
              <a:cxnLst/>
              <a:rect r="r" b="b" t="t" l="l"/>
              <a:pathLst>
                <a:path h="848487" w="2737866">
                  <a:moveTo>
                    <a:pt x="0" y="848487"/>
                  </a:moveTo>
                  <a:lnTo>
                    <a:pt x="2737866" y="848487"/>
                  </a:lnTo>
                  <a:lnTo>
                    <a:pt x="2737866" y="0"/>
                  </a:lnTo>
                  <a:lnTo>
                    <a:pt x="0" y="0"/>
                  </a:lnTo>
                  <a:close/>
                </a:path>
              </a:pathLst>
            </a:custGeom>
            <a:solidFill>
              <a:srgbClr val="000000">
                <a:alpha val="0"/>
              </a:srgbClr>
            </a:solidFill>
          </p:spPr>
        </p:sp>
      </p:grpSp>
      <p:grpSp>
        <p:nvGrpSpPr>
          <p:cNvPr name="Group 19" id="19"/>
          <p:cNvGrpSpPr>
            <a:grpSpLocks noChangeAspect="true"/>
          </p:cNvGrpSpPr>
          <p:nvPr/>
        </p:nvGrpSpPr>
        <p:grpSpPr>
          <a:xfrm rot="0">
            <a:off x="9267825" y="6734594"/>
            <a:ext cx="66675" cy="66675"/>
            <a:chOff x="0" y="0"/>
            <a:chExt cx="66675" cy="66675"/>
          </a:xfrm>
        </p:grpSpPr>
        <p:sp>
          <p:nvSpPr>
            <p:cNvPr name="Freeform 20" id="20"/>
            <p:cNvSpPr/>
            <p:nvPr/>
          </p:nvSpPr>
          <p:spPr>
            <a:xfrm flipH="false" flipV="false" rot="0">
              <a:off x="0" y="0"/>
              <a:ext cx="66675" cy="66548"/>
            </a:xfrm>
            <a:custGeom>
              <a:avLst/>
              <a:gdLst/>
              <a:ahLst/>
              <a:cxnLst/>
              <a:rect r="r" b="b" t="t" l="l"/>
              <a:pathLst>
                <a:path h="66548" w="66675">
                  <a:moveTo>
                    <a:pt x="66675" y="33274"/>
                  </a:moveTo>
                  <a:cubicBezTo>
                    <a:pt x="66675" y="37719"/>
                    <a:pt x="65786" y="41910"/>
                    <a:pt x="64135" y="45974"/>
                  </a:cubicBezTo>
                  <a:cubicBezTo>
                    <a:pt x="62484" y="50038"/>
                    <a:pt x="60071" y="53721"/>
                    <a:pt x="56896" y="56769"/>
                  </a:cubicBezTo>
                  <a:cubicBezTo>
                    <a:pt x="53721" y="59817"/>
                    <a:pt x="50165" y="62357"/>
                    <a:pt x="46101" y="64008"/>
                  </a:cubicBezTo>
                  <a:cubicBezTo>
                    <a:pt x="42037" y="65659"/>
                    <a:pt x="37719" y="66548"/>
                    <a:pt x="33401" y="66548"/>
                  </a:cubicBezTo>
                  <a:cubicBezTo>
                    <a:pt x="29083" y="66548"/>
                    <a:pt x="24765" y="65659"/>
                    <a:pt x="20701" y="64008"/>
                  </a:cubicBezTo>
                  <a:cubicBezTo>
                    <a:pt x="16637" y="62357"/>
                    <a:pt x="12954" y="59944"/>
                    <a:pt x="9906" y="56769"/>
                  </a:cubicBezTo>
                  <a:cubicBezTo>
                    <a:pt x="6858" y="53594"/>
                    <a:pt x="4191" y="50165"/>
                    <a:pt x="2540" y="46101"/>
                  </a:cubicBezTo>
                  <a:cubicBezTo>
                    <a:pt x="889" y="42037"/>
                    <a:pt x="0" y="37719"/>
                    <a:pt x="0" y="33401"/>
                  </a:cubicBezTo>
                  <a:cubicBezTo>
                    <a:pt x="0" y="29083"/>
                    <a:pt x="889" y="24765"/>
                    <a:pt x="2540" y="20701"/>
                  </a:cubicBezTo>
                  <a:cubicBezTo>
                    <a:pt x="4191" y="16637"/>
                    <a:pt x="6604" y="12827"/>
                    <a:pt x="9779" y="9779"/>
                  </a:cubicBezTo>
                  <a:cubicBezTo>
                    <a:pt x="12954" y="6731"/>
                    <a:pt x="16510" y="4191"/>
                    <a:pt x="20574" y="2540"/>
                  </a:cubicBezTo>
                  <a:cubicBezTo>
                    <a:pt x="24638" y="889"/>
                    <a:pt x="28956" y="0"/>
                    <a:pt x="33274" y="0"/>
                  </a:cubicBezTo>
                  <a:cubicBezTo>
                    <a:pt x="37592" y="0"/>
                    <a:pt x="41910" y="889"/>
                    <a:pt x="45974" y="2540"/>
                  </a:cubicBezTo>
                  <a:cubicBezTo>
                    <a:pt x="50038" y="4191"/>
                    <a:pt x="53721" y="6604"/>
                    <a:pt x="56769" y="9779"/>
                  </a:cubicBezTo>
                  <a:cubicBezTo>
                    <a:pt x="59817" y="12954"/>
                    <a:pt x="62357" y="16510"/>
                    <a:pt x="64008" y="20574"/>
                  </a:cubicBezTo>
                  <a:cubicBezTo>
                    <a:pt x="65659" y="24638"/>
                    <a:pt x="66548" y="28956"/>
                    <a:pt x="66548" y="33274"/>
                  </a:cubicBezTo>
                  <a:close/>
                </a:path>
              </a:pathLst>
            </a:custGeom>
            <a:solidFill>
              <a:srgbClr val="8C52FF"/>
            </a:solidFill>
          </p:spPr>
        </p:sp>
      </p:grpSp>
      <p:grpSp>
        <p:nvGrpSpPr>
          <p:cNvPr name="Group 21" id="21"/>
          <p:cNvGrpSpPr>
            <a:grpSpLocks noChangeAspect="true"/>
          </p:cNvGrpSpPr>
          <p:nvPr/>
        </p:nvGrpSpPr>
        <p:grpSpPr>
          <a:xfrm rot="0">
            <a:off x="14882565" y="-63503"/>
            <a:ext cx="3468938" cy="3517630"/>
            <a:chOff x="0" y="0"/>
            <a:chExt cx="3468942" cy="3517633"/>
          </a:xfrm>
        </p:grpSpPr>
        <p:sp>
          <p:nvSpPr>
            <p:cNvPr name="Freeform 22" id="22"/>
            <p:cNvSpPr/>
            <p:nvPr/>
          </p:nvSpPr>
          <p:spPr>
            <a:xfrm flipH="false" flipV="false" rot="0">
              <a:off x="63500" y="63500"/>
              <a:ext cx="3341878" cy="3390646"/>
            </a:xfrm>
            <a:custGeom>
              <a:avLst/>
              <a:gdLst/>
              <a:ahLst/>
              <a:cxnLst/>
              <a:rect r="r" b="b" t="t" l="l"/>
              <a:pathLst>
                <a:path h="3390646" w="3341878">
                  <a:moveTo>
                    <a:pt x="0" y="0"/>
                  </a:moveTo>
                  <a:lnTo>
                    <a:pt x="0" y="3390646"/>
                  </a:lnTo>
                  <a:lnTo>
                    <a:pt x="3341878" y="3390646"/>
                  </a:lnTo>
                  <a:lnTo>
                    <a:pt x="3341878" y="0"/>
                  </a:lnTo>
                  <a:close/>
                </a:path>
              </a:pathLst>
            </a:custGeom>
            <a:solidFill>
              <a:srgbClr val="000000">
                <a:alpha val="0"/>
              </a:srgbClr>
            </a:solidFill>
          </p:spPr>
        </p:sp>
        <p:sp>
          <p:nvSpPr>
            <p:cNvPr name="Freeform 23" id="23"/>
            <p:cNvSpPr/>
            <p:nvPr/>
          </p:nvSpPr>
          <p:spPr>
            <a:xfrm flipH="false" flipV="false" rot="0">
              <a:off x="156083" y="63500"/>
              <a:ext cx="3249295" cy="1818767"/>
            </a:xfrm>
            <a:custGeom>
              <a:avLst/>
              <a:gdLst/>
              <a:ahLst/>
              <a:cxnLst/>
              <a:rect r="r" b="b" t="t" l="l"/>
              <a:pathLst>
                <a:path h="1818767" w="3249295">
                  <a:moveTo>
                    <a:pt x="0" y="0"/>
                  </a:moveTo>
                  <a:lnTo>
                    <a:pt x="0" y="1818767"/>
                  </a:lnTo>
                  <a:lnTo>
                    <a:pt x="3249295" y="1818767"/>
                  </a:lnTo>
                  <a:lnTo>
                    <a:pt x="3249295" y="0"/>
                  </a:lnTo>
                  <a:close/>
                </a:path>
              </a:pathLst>
            </a:custGeom>
            <a:solidFill>
              <a:srgbClr val="000000">
                <a:alpha val="0"/>
              </a:srgbClr>
            </a:solidFill>
          </p:spPr>
        </p:sp>
      </p:grpSp>
      <p:sp>
        <p:nvSpPr>
          <p:cNvPr name="TextBox 24" id="24"/>
          <p:cNvSpPr txBox="true"/>
          <p:nvPr/>
        </p:nvSpPr>
        <p:spPr>
          <a:xfrm rot="0">
            <a:off x="647700" y="1605544"/>
            <a:ext cx="14013437" cy="498396"/>
          </a:xfrm>
          <a:prstGeom prst="rect">
            <a:avLst/>
          </a:prstGeom>
        </p:spPr>
        <p:txBody>
          <a:bodyPr anchor="t" rtlCol="false" tIns="0" lIns="0" bIns="0" rIns="0">
            <a:spAutoFit/>
          </a:bodyPr>
          <a:lstStyle/>
          <a:p>
            <a:pPr algn="l">
              <a:lnSpc>
                <a:spcPts val="2499"/>
              </a:lnSpc>
            </a:pPr>
            <a:r>
              <a:rPr lang="en-US" b="true" sz="4999">
                <a:solidFill>
                  <a:srgbClr val="1D74B4"/>
                </a:solidFill>
                <a:latin typeface="Poppins Semi-Bold"/>
                <a:ea typeface="Poppins Semi-Bold"/>
                <a:cs typeface="Poppins Semi-Bold"/>
                <a:sym typeface="Poppins Semi-Bold"/>
              </a:rPr>
              <a:t>URGENSI PENGEMBANGAN KOMPETENSI ASN</a:t>
            </a:r>
          </a:p>
        </p:txBody>
      </p:sp>
      <p:sp>
        <p:nvSpPr>
          <p:cNvPr name="TextBox 25" id="25"/>
          <p:cNvSpPr txBox="true"/>
          <p:nvPr/>
        </p:nvSpPr>
        <p:spPr>
          <a:xfrm rot="0">
            <a:off x="971550" y="2225145"/>
            <a:ext cx="6633934" cy="438150"/>
          </a:xfrm>
          <a:prstGeom prst="rect">
            <a:avLst/>
          </a:prstGeom>
        </p:spPr>
        <p:txBody>
          <a:bodyPr anchor="t" rtlCol="false" tIns="0" lIns="0" bIns="0" rIns="0">
            <a:spAutoFit/>
          </a:bodyPr>
          <a:lstStyle/>
          <a:p>
            <a:pPr algn="l">
              <a:lnSpc>
                <a:spcPts val="3750"/>
              </a:lnSpc>
            </a:pPr>
            <a:r>
              <a:rPr lang="en-US" b="true" sz="1500">
                <a:solidFill>
                  <a:srgbClr val="8C52FF"/>
                </a:solidFill>
                <a:latin typeface="Poppins Semi-Bold"/>
                <a:ea typeface="Poppins Semi-Bold"/>
                <a:cs typeface="Poppins Semi-Bold"/>
                <a:sym typeface="Poppins Semi-Bold"/>
              </a:rPr>
              <a:t>ADAPTASI TERHADAP PERUBAHAN KEBIJAKAN NASIONAL DAN GLOBAL</a:t>
            </a:r>
          </a:p>
        </p:txBody>
      </p:sp>
      <p:sp>
        <p:nvSpPr>
          <p:cNvPr name="TextBox 26" id="26"/>
          <p:cNvSpPr txBox="true"/>
          <p:nvPr/>
        </p:nvSpPr>
        <p:spPr>
          <a:xfrm rot="0">
            <a:off x="971550" y="6618732"/>
            <a:ext cx="4391139" cy="264881"/>
          </a:xfrm>
          <a:prstGeom prst="rect">
            <a:avLst/>
          </a:prstGeom>
        </p:spPr>
        <p:txBody>
          <a:bodyPr anchor="t" rtlCol="false" tIns="0" lIns="0" bIns="0" rIns="0">
            <a:spAutoFit/>
          </a:bodyPr>
          <a:lstStyle/>
          <a:p>
            <a:pPr algn="l">
              <a:lnSpc>
                <a:spcPts val="2100"/>
              </a:lnSpc>
            </a:pPr>
            <a:r>
              <a:rPr lang="en-US" b="true" sz="1500">
                <a:solidFill>
                  <a:srgbClr val="8C52FF"/>
                </a:solidFill>
                <a:latin typeface="Open Sans Bold"/>
                <a:ea typeface="Open Sans Bold"/>
                <a:cs typeface="Open Sans Bold"/>
                <a:sym typeface="Open Sans Bold"/>
              </a:rPr>
              <a:t>PENINGKATAN KUALITAS PELAYANAN PUBLIK</a:t>
            </a:r>
          </a:p>
        </p:txBody>
      </p:sp>
      <p:sp>
        <p:nvSpPr>
          <p:cNvPr name="TextBox 27" id="27"/>
          <p:cNvSpPr txBox="true"/>
          <p:nvPr/>
        </p:nvSpPr>
        <p:spPr>
          <a:xfrm rot="0">
            <a:off x="9467850" y="6618732"/>
            <a:ext cx="5194002" cy="264881"/>
          </a:xfrm>
          <a:prstGeom prst="rect">
            <a:avLst/>
          </a:prstGeom>
        </p:spPr>
        <p:txBody>
          <a:bodyPr anchor="t" rtlCol="false" tIns="0" lIns="0" bIns="0" rIns="0">
            <a:spAutoFit/>
          </a:bodyPr>
          <a:lstStyle/>
          <a:p>
            <a:pPr algn="l">
              <a:lnSpc>
                <a:spcPts val="2100"/>
              </a:lnSpc>
            </a:pPr>
            <a:r>
              <a:rPr lang="en-US" b="true" sz="1500">
                <a:solidFill>
                  <a:srgbClr val="8C52FF"/>
                </a:solidFill>
                <a:latin typeface="Open Sans Bold"/>
                <a:ea typeface="Open Sans Bold"/>
                <a:cs typeface="Open Sans Bold"/>
                <a:sym typeface="Open Sans Bold"/>
              </a:rPr>
              <a:t>PENGUATAN PROFESIONALISME DAN INTEGRITAS ASN</a:t>
            </a:r>
          </a:p>
        </p:txBody>
      </p:sp>
      <p:sp>
        <p:nvSpPr>
          <p:cNvPr name="TextBox 28" id="28"/>
          <p:cNvSpPr txBox="true"/>
          <p:nvPr/>
        </p:nvSpPr>
        <p:spPr>
          <a:xfrm rot="0">
            <a:off x="9492529" y="2343988"/>
            <a:ext cx="5713171" cy="264881"/>
          </a:xfrm>
          <a:prstGeom prst="rect">
            <a:avLst/>
          </a:prstGeom>
        </p:spPr>
        <p:txBody>
          <a:bodyPr anchor="t" rtlCol="false" tIns="0" lIns="0" bIns="0" rIns="0">
            <a:spAutoFit/>
          </a:bodyPr>
          <a:lstStyle/>
          <a:p>
            <a:pPr algn="l">
              <a:lnSpc>
                <a:spcPts val="2100"/>
              </a:lnSpc>
            </a:pPr>
            <a:r>
              <a:rPr lang="en-US" b="true" sz="1500">
                <a:solidFill>
                  <a:srgbClr val="8C52FF"/>
                </a:solidFill>
                <a:latin typeface="Open Sans Bold"/>
                <a:ea typeface="Open Sans Bold"/>
                <a:cs typeface="Open Sans Bold"/>
                <a:sym typeface="Open Sans Bold"/>
              </a:rPr>
              <a:t>PENGUASAAN TEKNOLOGI DIGITAL DALAM PEMERINTAHAN</a:t>
            </a:r>
          </a:p>
        </p:txBody>
      </p:sp>
      <p:sp>
        <p:nvSpPr>
          <p:cNvPr name="TextBox 29" id="29"/>
          <p:cNvSpPr txBox="true"/>
          <p:nvPr/>
        </p:nvSpPr>
        <p:spPr>
          <a:xfrm rot="0">
            <a:off x="9313783" y="7209158"/>
            <a:ext cx="8940403" cy="560156"/>
          </a:xfrm>
          <a:prstGeom prst="rect">
            <a:avLst/>
          </a:prstGeom>
        </p:spPr>
        <p:txBody>
          <a:bodyPr anchor="t" rtlCol="false" tIns="0" lIns="0" bIns="0" rIns="0">
            <a:spAutoFit/>
          </a:bodyPr>
          <a:lstStyle/>
          <a:p>
            <a:pPr algn="r">
              <a:lnSpc>
                <a:spcPts val="2250"/>
              </a:lnSpc>
            </a:pPr>
            <a:r>
              <a:rPr lang="en-US" sz="1500">
                <a:solidFill>
                  <a:srgbClr val="000000"/>
                </a:solidFill>
                <a:latin typeface="Open Sans"/>
                <a:ea typeface="Open Sans"/>
                <a:cs typeface="Open Sans"/>
                <a:sym typeface="Open Sans"/>
              </a:rPr>
              <a:t>1.Mengembangkan kompetensi ASN melalui Pendidikan, pelatihan dan pengalaman kerja dan yang terintegrasi untuk meningkatkan efisiensi serta</a:t>
            </a:r>
          </a:p>
        </p:txBody>
      </p:sp>
      <p:sp>
        <p:nvSpPr>
          <p:cNvPr name="TextBox 30" id="30"/>
          <p:cNvSpPr txBox="true"/>
          <p:nvPr/>
        </p:nvSpPr>
        <p:spPr>
          <a:xfrm rot="0">
            <a:off x="9492529" y="7494908"/>
            <a:ext cx="3404140" cy="560156"/>
          </a:xfrm>
          <a:prstGeom prst="rect">
            <a:avLst/>
          </a:prstGeom>
        </p:spPr>
        <p:txBody>
          <a:bodyPr anchor="t" rtlCol="false" tIns="0" lIns="0" bIns="0" rIns="0">
            <a:spAutoFit/>
          </a:bodyPr>
          <a:lstStyle/>
          <a:p>
            <a:pPr algn="l">
              <a:lnSpc>
                <a:spcPts val="2250"/>
              </a:lnSpc>
            </a:pPr>
            <a:r>
              <a:rPr lang="en-US" sz="1500">
                <a:solidFill>
                  <a:srgbClr val="000000"/>
                </a:solidFill>
                <a:latin typeface="Open Sans"/>
                <a:ea typeface="Open Sans"/>
                <a:cs typeface="Open Sans"/>
                <a:sym typeface="Open Sans"/>
              </a:rPr>
              <a:t>mengembangkan system informasi efektifitas pelayanan publik</a:t>
            </a:r>
          </a:p>
        </p:txBody>
      </p:sp>
      <p:sp>
        <p:nvSpPr>
          <p:cNvPr name="TextBox 31" id="31"/>
          <p:cNvSpPr txBox="true"/>
          <p:nvPr/>
        </p:nvSpPr>
        <p:spPr>
          <a:xfrm rot="0">
            <a:off x="9313783" y="8066408"/>
            <a:ext cx="8940365" cy="274406"/>
          </a:xfrm>
          <a:prstGeom prst="rect">
            <a:avLst/>
          </a:prstGeom>
        </p:spPr>
        <p:txBody>
          <a:bodyPr anchor="t" rtlCol="false" tIns="0" lIns="0" bIns="0" rIns="0">
            <a:spAutoFit/>
          </a:bodyPr>
          <a:lstStyle/>
          <a:p>
            <a:pPr algn="l">
              <a:lnSpc>
                <a:spcPts val="2250"/>
              </a:lnSpc>
            </a:pPr>
            <a:r>
              <a:rPr lang="en-US" sz="1500" spc="6">
                <a:solidFill>
                  <a:srgbClr val="000000"/>
                </a:solidFill>
                <a:latin typeface="Open Sans"/>
                <a:ea typeface="Open Sans"/>
                <a:cs typeface="Open Sans"/>
                <a:sym typeface="Open Sans"/>
              </a:rPr>
              <a:t>2.Mengembangkan system manajemen yang efektif dan efisien serta mengembangkan Kerjasama</a:t>
            </a:r>
          </a:p>
        </p:txBody>
      </p:sp>
      <p:sp>
        <p:nvSpPr>
          <p:cNvPr name="TextBox 32" id="32"/>
          <p:cNvSpPr txBox="true"/>
          <p:nvPr/>
        </p:nvSpPr>
        <p:spPr>
          <a:xfrm rot="0">
            <a:off x="9492529" y="8352158"/>
            <a:ext cx="7964910" cy="274406"/>
          </a:xfrm>
          <a:prstGeom prst="rect">
            <a:avLst/>
          </a:prstGeom>
        </p:spPr>
        <p:txBody>
          <a:bodyPr anchor="t" rtlCol="false" tIns="0" lIns="0" bIns="0" rIns="0">
            <a:spAutoFit/>
          </a:bodyPr>
          <a:lstStyle/>
          <a:p>
            <a:pPr algn="l">
              <a:lnSpc>
                <a:spcPts val="2250"/>
              </a:lnSpc>
            </a:pPr>
            <a:r>
              <a:rPr lang="en-US" sz="1500">
                <a:solidFill>
                  <a:srgbClr val="000000"/>
                </a:solidFill>
                <a:latin typeface="Open Sans"/>
                <a:ea typeface="Open Sans"/>
                <a:cs typeface="Open Sans"/>
                <a:sym typeface="Open Sans"/>
              </a:rPr>
              <a:t>antar instansi Pemerintah dan antar ASN untuk meningkatkan kualitas pelayanan publik</a:t>
            </a:r>
          </a:p>
        </p:txBody>
      </p:sp>
      <p:sp>
        <p:nvSpPr>
          <p:cNvPr name="TextBox 33" id="33"/>
          <p:cNvSpPr txBox="true"/>
          <p:nvPr/>
        </p:nvSpPr>
        <p:spPr>
          <a:xfrm rot="0">
            <a:off x="9313783" y="8637908"/>
            <a:ext cx="8940327" cy="845906"/>
          </a:xfrm>
          <a:prstGeom prst="rect">
            <a:avLst/>
          </a:prstGeom>
        </p:spPr>
        <p:txBody>
          <a:bodyPr anchor="t" rtlCol="false" tIns="0" lIns="0" bIns="0" rIns="0">
            <a:spAutoFit/>
          </a:bodyPr>
          <a:lstStyle/>
          <a:p>
            <a:pPr algn="just">
              <a:lnSpc>
                <a:spcPts val="2250"/>
              </a:lnSpc>
            </a:pPr>
            <a:r>
              <a:rPr lang="en-US" sz="1500">
                <a:solidFill>
                  <a:srgbClr val="000000"/>
                </a:solidFill>
                <a:latin typeface="Open Sans"/>
                <a:ea typeface="Open Sans"/>
                <a:cs typeface="Open Sans"/>
                <a:sym typeface="Open Sans"/>
              </a:rPr>
              <a:t>3.Mengembangkan kultur organisasi yang mendukung profesionalisme dan integritas ASN dan mengembangkan system pengawasan yang efektif dan efisien untuk meningkatkan kualitas pelayanan publik</a:t>
            </a:r>
          </a:p>
        </p:txBody>
      </p:sp>
      <p:sp>
        <p:nvSpPr>
          <p:cNvPr name="TextBox 34" id="34"/>
          <p:cNvSpPr txBox="true"/>
          <p:nvPr/>
        </p:nvSpPr>
        <p:spPr>
          <a:xfrm rot="0">
            <a:off x="9313783" y="9495158"/>
            <a:ext cx="8940289" cy="274406"/>
          </a:xfrm>
          <a:prstGeom prst="rect">
            <a:avLst/>
          </a:prstGeom>
        </p:spPr>
        <p:txBody>
          <a:bodyPr anchor="t" rtlCol="false" tIns="0" lIns="0" bIns="0" rIns="0">
            <a:spAutoFit/>
          </a:bodyPr>
          <a:lstStyle/>
          <a:p>
            <a:pPr algn="l">
              <a:lnSpc>
                <a:spcPts val="2250"/>
              </a:lnSpc>
            </a:pPr>
            <a:r>
              <a:rPr lang="en-US" sz="1500" spc="28">
                <a:solidFill>
                  <a:srgbClr val="000000"/>
                </a:solidFill>
                <a:latin typeface="Open Sans"/>
                <a:ea typeface="Open Sans"/>
                <a:cs typeface="Open Sans"/>
                <a:sym typeface="Open Sans"/>
              </a:rPr>
              <a:t>4.Mengembangkan system Evaluasi dan kultur kolaborasi yang efektif, efisien yang mendukung</a:t>
            </a:r>
          </a:p>
        </p:txBody>
      </p:sp>
      <p:sp>
        <p:nvSpPr>
          <p:cNvPr name="TextBox 35" id="35"/>
          <p:cNvSpPr txBox="true"/>
          <p:nvPr/>
        </p:nvSpPr>
        <p:spPr>
          <a:xfrm rot="0">
            <a:off x="9492529" y="9780908"/>
            <a:ext cx="5343144" cy="274406"/>
          </a:xfrm>
          <a:prstGeom prst="rect">
            <a:avLst/>
          </a:prstGeom>
        </p:spPr>
        <p:txBody>
          <a:bodyPr anchor="t" rtlCol="false" tIns="0" lIns="0" bIns="0" rIns="0">
            <a:spAutoFit/>
          </a:bodyPr>
          <a:lstStyle/>
          <a:p>
            <a:pPr algn="l">
              <a:lnSpc>
                <a:spcPts val="2250"/>
              </a:lnSpc>
            </a:pPr>
            <a:r>
              <a:rPr lang="en-US" sz="1500">
                <a:solidFill>
                  <a:srgbClr val="000000"/>
                </a:solidFill>
                <a:latin typeface="Open Sans"/>
                <a:ea typeface="Open Sans"/>
                <a:cs typeface="Open Sans"/>
                <a:sym typeface="Open Sans"/>
              </a:rPr>
              <a:t>integrasi ASN dan meningkatkan kualitas pelayanan publik.</a:t>
            </a:r>
          </a:p>
        </p:txBody>
      </p:sp>
      <p:sp>
        <p:nvSpPr>
          <p:cNvPr name="TextBox 36" id="36"/>
          <p:cNvSpPr txBox="true"/>
          <p:nvPr/>
        </p:nvSpPr>
        <p:spPr>
          <a:xfrm rot="0">
            <a:off x="18056276" y="10081355"/>
            <a:ext cx="162706" cy="203787"/>
          </a:xfrm>
          <a:prstGeom prst="rect">
            <a:avLst/>
          </a:prstGeom>
        </p:spPr>
        <p:txBody>
          <a:bodyPr anchor="t" rtlCol="false" tIns="0" lIns="0" bIns="0" rIns="0">
            <a:spAutoFit/>
          </a:bodyPr>
          <a:lstStyle/>
          <a:p>
            <a:pPr algn="l">
              <a:lnSpc>
                <a:spcPts val="1100"/>
              </a:lnSpc>
            </a:pPr>
            <a:r>
              <a:rPr lang="en-US" b="true" sz="2200">
                <a:solidFill>
                  <a:srgbClr val="000000"/>
                </a:solidFill>
                <a:latin typeface="Open Sans Bold"/>
                <a:ea typeface="Open Sans Bold"/>
                <a:cs typeface="Open Sans Bold"/>
                <a:sym typeface="Open Sans Bold"/>
              </a:rPr>
              <a:t>5</a:t>
            </a:r>
          </a:p>
        </p:txBody>
      </p:sp>
      <p:sp>
        <p:nvSpPr>
          <p:cNvPr name="TextBox 37" id="37"/>
          <p:cNvSpPr txBox="true"/>
          <p:nvPr/>
        </p:nvSpPr>
        <p:spPr>
          <a:xfrm rot="0">
            <a:off x="647700" y="6932295"/>
            <a:ext cx="5098894" cy="242859"/>
          </a:xfrm>
          <a:prstGeom prst="rect">
            <a:avLst/>
          </a:prstGeom>
        </p:spPr>
        <p:txBody>
          <a:bodyPr anchor="t" rtlCol="false" tIns="0" lIns="0" bIns="0" rIns="0">
            <a:spAutoFit/>
          </a:bodyPr>
          <a:lstStyle/>
          <a:p>
            <a:pPr algn="l">
              <a:lnSpc>
                <a:spcPts val="1819"/>
              </a:lnSpc>
            </a:pPr>
            <a:r>
              <a:rPr lang="en-US" b="true" sz="1299">
                <a:solidFill>
                  <a:srgbClr val="000000"/>
                </a:solidFill>
                <a:latin typeface="Open Sans Bold"/>
                <a:ea typeface="Open Sans Bold"/>
                <a:cs typeface="Open Sans Bold"/>
                <a:sym typeface="Open Sans Bold"/>
              </a:rPr>
              <a:t>STRATEGI PENINGKATAN PELAYANAN PUBLIK YAITU DENGAN</a:t>
            </a:r>
          </a:p>
        </p:txBody>
      </p:sp>
      <p:sp>
        <p:nvSpPr>
          <p:cNvPr name="TextBox 38" id="38"/>
          <p:cNvSpPr txBox="true"/>
          <p:nvPr/>
        </p:nvSpPr>
        <p:spPr>
          <a:xfrm rot="0">
            <a:off x="647700" y="2660494"/>
            <a:ext cx="7029917" cy="242859"/>
          </a:xfrm>
          <a:prstGeom prst="rect">
            <a:avLst/>
          </a:prstGeom>
        </p:spPr>
        <p:txBody>
          <a:bodyPr anchor="t" rtlCol="false" tIns="0" lIns="0" bIns="0" rIns="0">
            <a:spAutoFit/>
          </a:bodyPr>
          <a:lstStyle/>
          <a:p>
            <a:pPr algn="l">
              <a:lnSpc>
                <a:spcPts val="1819"/>
              </a:lnSpc>
            </a:pPr>
            <a:r>
              <a:rPr lang="en-US" b="true" sz="1299">
                <a:solidFill>
                  <a:srgbClr val="000000"/>
                </a:solidFill>
                <a:latin typeface="Open Sans Bold"/>
                <a:ea typeface="Open Sans Bold"/>
                <a:cs typeface="Open Sans Bold"/>
                <a:sym typeface="Open Sans Bold"/>
              </a:rPr>
              <a:t>PENTINGNYA ADAPTASI TERHADAP PERUBAHAN KEBIJAKAN NASIONAL DAN GLOBAL</a:t>
            </a:r>
          </a:p>
        </p:txBody>
      </p:sp>
      <p:sp>
        <p:nvSpPr>
          <p:cNvPr name="TextBox 39" id="39"/>
          <p:cNvSpPr txBox="true"/>
          <p:nvPr/>
        </p:nvSpPr>
        <p:spPr>
          <a:xfrm rot="0">
            <a:off x="9277350" y="6932295"/>
            <a:ext cx="5098894" cy="242859"/>
          </a:xfrm>
          <a:prstGeom prst="rect">
            <a:avLst/>
          </a:prstGeom>
        </p:spPr>
        <p:txBody>
          <a:bodyPr anchor="t" rtlCol="false" tIns="0" lIns="0" bIns="0" rIns="0">
            <a:spAutoFit/>
          </a:bodyPr>
          <a:lstStyle/>
          <a:p>
            <a:pPr algn="l">
              <a:lnSpc>
                <a:spcPts val="1819"/>
              </a:lnSpc>
            </a:pPr>
            <a:r>
              <a:rPr lang="en-US" b="true" sz="1299">
                <a:solidFill>
                  <a:srgbClr val="000000"/>
                </a:solidFill>
                <a:latin typeface="Open Sans Bold"/>
                <a:ea typeface="Open Sans Bold"/>
                <a:cs typeface="Open Sans Bold"/>
                <a:sym typeface="Open Sans Bold"/>
              </a:rPr>
              <a:t>STRATEGI PENINGKATAN PELAYANAN PUBLIK YAITU DENGAN</a:t>
            </a:r>
          </a:p>
        </p:txBody>
      </p:sp>
      <p:sp>
        <p:nvSpPr>
          <p:cNvPr name="TextBox 40" id="40"/>
          <p:cNvSpPr txBox="true"/>
          <p:nvPr/>
        </p:nvSpPr>
        <p:spPr>
          <a:xfrm rot="0">
            <a:off x="9277350" y="2680840"/>
            <a:ext cx="8252374" cy="928659"/>
          </a:xfrm>
          <a:prstGeom prst="rect">
            <a:avLst/>
          </a:prstGeom>
        </p:spPr>
        <p:txBody>
          <a:bodyPr anchor="t" rtlCol="false" tIns="0" lIns="0" bIns="0" rIns="0">
            <a:spAutoFit/>
          </a:bodyPr>
          <a:lstStyle/>
          <a:p>
            <a:pPr algn="just">
              <a:lnSpc>
                <a:spcPts val="1424"/>
              </a:lnSpc>
            </a:pPr>
            <a:r>
              <a:rPr lang="en-US" b="true" sz="1299">
                <a:solidFill>
                  <a:srgbClr val="000000"/>
                </a:solidFill>
                <a:latin typeface="Open Sans Bold"/>
                <a:ea typeface="Open Sans Bold"/>
                <a:cs typeface="Open Sans Bold"/>
                <a:sym typeface="Open Sans Bold"/>
              </a:rPr>
              <a:t>MERUPAKAN HAL YANG SANGAT PENTING DALAM MENINGKATKAN EFISIENSI, EFEKTIFITAS DAN TRANSPARANSI PEMERINTAHAN. JUGA UNTUK MENINGKATKAN PARTISIPASI MASYARAKAT DAN MENINGKATKAN KUALITAS PELAYANAN PUBLIK. STRATEGINYA ADALAH DENGAN: </a:t>
            </a:r>
          </a:p>
        </p:txBody>
      </p:sp>
      <p:sp>
        <p:nvSpPr>
          <p:cNvPr name="TextBox 41" id="41"/>
          <p:cNvSpPr txBox="true"/>
          <p:nvPr/>
        </p:nvSpPr>
        <p:spPr>
          <a:xfrm rot="0">
            <a:off x="802481" y="7211873"/>
            <a:ext cx="7793050" cy="594922"/>
          </a:xfrm>
          <a:prstGeom prst="rect">
            <a:avLst/>
          </a:prstGeom>
        </p:spPr>
        <p:txBody>
          <a:bodyPr anchor="t" rtlCol="false" tIns="0" lIns="0" bIns="0" rIns="0">
            <a:spAutoFit/>
          </a:bodyPr>
          <a:lstStyle/>
          <a:p>
            <a:pPr algn="just">
              <a:lnSpc>
                <a:spcPts val="2399"/>
              </a:lnSpc>
            </a:pPr>
            <a:r>
              <a:rPr lang="en-US" sz="1599" spc="1">
                <a:solidFill>
                  <a:srgbClr val="000000"/>
                </a:solidFill>
                <a:latin typeface="Open Sans"/>
                <a:ea typeface="Open Sans"/>
                <a:cs typeface="Open Sans"/>
                <a:sym typeface="Open Sans"/>
              </a:rPr>
              <a:t>1.Mengembangkan system pelayanan publik yang efektif, efisien dan transparan 2.Meningkatkan kompetensi ASN Dalam menyediakan pelayanan publik yang</a:t>
            </a:r>
          </a:p>
        </p:txBody>
      </p:sp>
      <p:sp>
        <p:nvSpPr>
          <p:cNvPr name="TextBox 42" id="42"/>
          <p:cNvSpPr txBox="true"/>
          <p:nvPr/>
        </p:nvSpPr>
        <p:spPr>
          <a:xfrm rot="0">
            <a:off x="993134" y="7821473"/>
            <a:ext cx="1071086" cy="290122"/>
          </a:xfrm>
          <a:prstGeom prst="rect">
            <a:avLst/>
          </a:prstGeom>
        </p:spPr>
        <p:txBody>
          <a:bodyPr anchor="t" rtlCol="false" tIns="0" lIns="0" bIns="0" rIns="0">
            <a:spAutoFit/>
          </a:bodyPr>
          <a:lstStyle/>
          <a:p>
            <a:pPr algn="l">
              <a:lnSpc>
                <a:spcPts val="2399"/>
              </a:lnSpc>
            </a:pPr>
            <a:r>
              <a:rPr lang="en-US" sz="1599">
                <a:solidFill>
                  <a:srgbClr val="000000"/>
                </a:solidFill>
                <a:latin typeface="Open Sans"/>
                <a:ea typeface="Open Sans"/>
                <a:cs typeface="Open Sans"/>
                <a:sym typeface="Open Sans"/>
              </a:rPr>
              <a:t>berkualitas</a:t>
            </a:r>
          </a:p>
        </p:txBody>
      </p:sp>
      <p:sp>
        <p:nvSpPr>
          <p:cNvPr name="TextBox 43" id="43"/>
          <p:cNvSpPr txBox="true"/>
          <p:nvPr/>
        </p:nvSpPr>
        <p:spPr>
          <a:xfrm rot="0">
            <a:off x="802481" y="8126273"/>
            <a:ext cx="7792964" cy="290122"/>
          </a:xfrm>
          <a:prstGeom prst="rect">
            <a:avLst/>
          </a:prstGeom>
        </p:spPr>
        <p:txBody>
          <a:bodyPr anchor="t" rtlCol="false" tIns="0" lIns="0" bIns="0" rIns="0">
            <a:spAutoFit/>
          </a:bodyPr>
          <a:lstStyle/>
          <a:p>
            <a:pPr algn="l">
              <a:lnSpc>
                <a:spcPts val="2399"/>
              </a:lnSpc>
            </a:pPr>
            <a:r>
              <a:rPr lang="en-US" sz="1599">
                <a:solidFill>
                  <a:srgbClr val="000000"/>
                </a:solidFill>
                <a:latin typeface="Open Sans"/>
                <a:ea typeface="Open Sans"/>
                <a:cs typeface="Open Sans"/>
                <a:sym typeface="Open Sans"/>
              </a:rPr>
              <a:t>3.Menggunakan teknologi informasi untuk meningkatkan efisiensi dan</a:t>
            </a:r>
          </a:p>
        </p:txBody>
      </p:sp>
      <p:sp>
        <p:nvSpPr>
          <p:cNvPr name="TextBox 44" id="44"/>
          <p:cNvSpPr txBox="true"/>
          <p:nvPr/>
        </p:nvSpPr>
        <p:spPr>
          <a:xfrm rot="0">
            <a:off x="993134" y="8431073"/>
            <a:ext cx="2649474" cy="290122"/>
          </a:xfrm>
          <a:prstGeom prst="rect">
            <a:avLst/>
          </a:prstGeom>
        </p:spPr>
        <p:txBody>
          <a:bodyPr anchor="t" rtlCol="false" tIns="0" lIns="0" bIns="0" rIns="0">
            <a:spAutoFit/>
          </a:bodyPr>
          <a:lstStyle/>
          <a:p>
            <a:pPr algn="l">
              <a:lnSpc>
                <a:spcPts val="2399"/>
              </a:lnSpc>
            </a:pPr>
            <a:r>
              <a:rPr lang="en-US" sz="1599">
                <a:solidFill>
                  <a:srgbClr val="000000"/>
                </a:solidFill>
                <a:latin typeface="Open Sans"/>
                <a:ea typeface="Open Sans"/>
                <a:cs typeface="Open Sans"/>
                <a:sym typeface="Open Sans"/>
              </a:rPr>
              <a:t>efektifitas pelayanan publik</a:t>
            </a:r>
          </a:p>
        </p:txBody>
      </p:sp>
      <p:sp>
        <p:nvSpPr>
          <p:cNvPr name="TextBox 45" id="45"/>
          <p:cNvSpPr txBox="true"/>
          <p:nvPr/>
        </p:nvSpPr>
        <p:spPr>
          <a:xfrm rot="0">
            <a:off x="802481" y="8735873"/>
            <a:ext cx="7792984" cy="290122"/>
          </a:xfrm>
          <a:prstGeom prst="rect">
            <a:avLst/>
          </a:prstGeom>
        </p:spPr>
        <p:txBody>
          <a:bodyPr anchor="t" rtlCol="false" tIns="0" lIns="0" bIns="0" rIns="0">
            <a:spAutoFit/>
          </a:bodyPr>
          <a:lstStyle/>
          <a:p>
            <a:pPr algn="l">
              <a:lnSpc>
                <a:spcPts val="2399"/>
              </a:lnSpc>
            </a:pPr>
            <a:r>
              <a:rPr lang="en-US" sz="1599" spc="25">
                <a:solidFill>
                  <a:srgbClr val="000000"/>
                </a:solidFill>
                <a:latin typeface="Open Sans"/>
                <a:ea typeface="Open Sans"/>
                <a:cs typeface="Open Sans"/>
                <a:sym typeface="Open Sans"/>
              </a:rPr>
              <a:t>4.Meningkatkan Partisipasi masyarakat Dalam proses pengambilan keputusan</a:t>
            </a:r>
          </a:p>
        </p:txBody>
      </p:sp>
      <p:sp>
        <p:nvSpPr>
          <p:cNvPr name="TextBox 46" id="46"/>
          <p:cNvSpPr txBox="true"/>
          <p:nvPr/>
        </p:nvSpPr>
        <p:spPr>
          <a:xfrm rot="0">
            <a:off x="993134" y="9040673"/>
            <a:ext cx="3644055" cy="290122"/>
          </a:xfrm>
          <a:prstGeom prst="rect">
            <a:avLst/>
          </a:prstGeom>
        </p:spPr>
        <p:txBody>
          <a:bodyPr anchor="t" rtlCol="false" tIns="0" lIns="0" bIns="0" rIns="0">
            <a:spAutoFit/>
          </a:bodyPr>
          <a:lstStyle/>
          <a:p>
            <a:pPr algn="l">
              <a:lnSpc>
                <a:spcPts val="2399"/>
              </a:lnSpc>
            </a:pPr>
            <a:r>
              <a:rPr lang="en-US" sz="1599">
                <a:solidFill>
                  <a:srgbClr val="000000"/>
                </a:solidFill>
                <a:latin typeface="Open Sans"/>
                <a:ea typeface="Open Sans"/>
                <a:cs typeface="Open Sans"/>
                <a:sym typeface="Open Sans"/>
              </a:rPr>
              <a:t>dan pengembangan pelayanan publik</a:t>
            </a:r>
          </a:p>
        </p:txBody>
      </p:sp>
      <p:sp>
        <p:nvSpPr>
          <p:cNvPr name="TextBox 47" id="47"/>
          <p:cNvSpPr txBox="true"/>
          <p:nvPr/>
        </p:nvSpPr>
        <p:spPr>
          <a:xfrm rot="0">
            <a:off x="802481" y="9345473"/>
            <a:ext cx="7792917" cy="290122"/>
          </a:xfrm>
          <a:prstGeom prst="rect">
            <a:avLst/>
          </a:prstGeom>
        </p:spPr>
        <p:txBody>
          <a:bodyPr anchor="t" rtlCol="false" tIns="0" lIns="0" bIns="0" rIns="0">
            <a:spAutoFit/>
          </a:bodyPr>
          <a:lstStyle/>
          <a:p>
            <a:pPr algn="l">
              <a:lnSpc>
                <a:spcPts val="2399"/>
              </a:lnSpc>
            </a:pPr>
            <a:r>
              <a:rPr lang="en-US" sz="1599">
                <a:solidFill>
                  <a:srgbClr val="000000"/>
                </a:solidFill>
                <a:latin typeface="Open Sans"/>
                <a:ea typeface="Open Sans"/>
                <a:cs typeface="Open Sans"/>
                <a:sym typeface="Open Sans"/>
              </a:rPr>
              <a:t>5.Mengembangkan standar pelayanan publik yang jelas dan terukur untuk</a:t>
            </a:r>
          </a:p>
        </p:txBody>
      </p:sp>
      <p:sp>
        <p:nvSpPr>
          <p:cNvPr name="TextBox 48" id="48"/>
          <p:cNvSpPr txBox="true"/>
          <p:nvPr/>
        </p:nvSpPr>
        <p:spPr>
          <a:xfrm rot="0">
            <a:off x="993134" y="9650273"/>
            <a:ext cx="3692214" cy="290122"/>
          </a:xfrm>
          <a:prstGeom prst="rect">
            <a:avLst/>
          </a:prstGeom>
        </p:spPr>
        <p:txBody>
          <a:bodyPr anchor="t" rtlCol="false" tIns="0" lIns="0" bIns="0" rIns="0">
            <a:spAutoFit/>
          </a:bodyPr>
          <a:lstStyle/>
          <a:p>
            <a:pPr algn="l">
              <a:lnSpc>
                <a:spcPts val="2399"/>
              </a:lnSpc>
            </a:pPr>
            <a:r>
              <a:rPr lang="en-US" sz="1599">
                <a:solidFill>
                  <a:srgbClr val="000000"/>
                </a:solidFill>
                <a:latin typeface="Open Sans"/>
                <a:ea typeface="Open Sans"/>
                <a:cs typeface="Open Sans"/>
                <a:sym typeface="Open Sans"/>
              </a:rPr>
              <a:t>memastikan kualitas pelayanan publik</a:t>
            </a:r>
          </a:p>
        </p:txBody>
      </p:sp>
      <p:sp>
        <p:nvSpPr>
          <p:cNvPr name="TextBox 49" id="49"/>
          <p:cNvSpPr txBox="true"/>
          <p:nvPr/>
        </p:nvSpPr>
        <p:spPr>
          <a:xfrm rot="0">
            <a:off x="802481" y="2940072"/>
            <a:ext cx="7793050" cy="290122"/>
          </a:xfrm>
          <a:prstGeom prst="rect">
            <a:avLst/>
          </a:prstGeom>
        </p:spPr>
        <p:txBody>
          <a:bodyPr anchor="t" rtlCol="false" tIns="0" lIns="0" bIns="0" rIns="0">
            <a:spAutoFit/>
          </a:bodyPr>
          <a:lstStyle/>
          <a:p>
            <a:pPr algn="l">
              <a:lnSpc>
                <a:spcPts val="2399"/>
              </a:lnSpc>
            </a:pPr>
            <a:r>
              <a:rPr lang="en-US" sz="1599" spc="12">
                <a:solidFill>
                  <a:srgbClr val="000000"/>
                </a:solidFill>
                <a:latin typeface="Open Sans"/>
                <a:ea typeface="Open Sans"/>
                <a:cs typeface="Open Sans"/>
                <a:sym typeface="Open Sans"/>
              </a:rPr>
              <a:t>1.Meningkatkan efektifitas pelayanan publik dan memastikan bahwa pelayanan</a:t>
            </a:r>
          </a:p>
        </p:txBody>
      </p:sp>
      <p:sp>
        <p:nvSpPr>
          <p:cNvPr name="TextBox 50" id="50"/>
          <p:cNvSpPr txBox="true"/>
          <p:nvPr/>
        </p:nvSpPr>
        <p:spPr>
          <a:xfrm rot="0">
            <a:off x="993134" y="3244872"/>
            <a:ext cx="4317797" cy="290122"/>
          </a:xfrm>
          <a:prstGeom prst="rect">
            <a:avLst/>
          </a:prstGeom>
        </p:spPr>
        <p:txBody>
          <a:bodyPr anchor="t" rtlCol="false" tIns="0" lIns="0" bIns="0" rIns="0">
            <a:spAutoFit/>
          </a:bodyPr>
          <a:lstStyle/>
          <a:p>
            <a:pPr algn="l">
              <a:lnSpc>
                <a:spcPts val="2399"/>
              </a:lnSpc>
            </a:pPr>
            <a:r>
              <a:rPr lang="en-US" sz="1599">
                <a:solidFill>
                  <a:srgbClr val="000000"/>
                </a:solidFill>
                <a:latin typeface="Open Sans"/>
                <a:ea typeface="Open Sans"/>
                <a:cs typeface="Open Sans"/>
                <a:sym typeface="Open Sans"/>
              </a:rPr>
              <a:t>publik sesuai dengan kebutuhan masyarakat</a:t>
            </a:r>
          </a:p>
        </p:txBody>
      </p:sp>
      <p:sp>
        <p:nvSpPr>
          <p:cNvPr name="TextBox 51" id="51"/>
          <p:cNvSpPr txBox="true"/>
          <p:nvPr/>
        </p:nvSpPr>
        <p:spPr>
          <a:xfrm rot="0">
            <a:off x="802481" y="3549672"/>
            <a:ext cx="7792917" cy="290122"/>
          </a:xfrm>
          <a:prstGeom prst="rect">
            <a:avLst/>
          </a:prstGeom>
        </p:spPr>
        <p:txBody>
          <a:bodyPr anchor="t" rtlCol="false" tIns="0" lIns="0" bIns="0" rIns="0">
            <a:spAutoFit/>
          </a:bodyPr>
          <a:lstStyle/>
          <a:p>
            <a:pPr algn="l">
              <a:lnSpc>
                <a:spcPts val="2399"/>
              </a:lnSpc>
            </a:pPr>
            <a:r>
              <a:rPr lang="en-US" sz="1599">
                <a:solidFill>
                  <a:srgbClr val="000000"/>
                </a:solidFill>
                <a:latin typeface="Open Sans"/>
                <a:ea typeface="Open Sans"/>
                <a:cs typeface="Open Sans"/>
                <a:sym typeface="Open Sans"/>
              </a:rPr>
              <a:t>2.Meningkatkan kredibilitas Pemerintah dan memastikan bahwa Pemerintah</a:t>
            </a:r>
          </a:p>
        </p:txBody>
      </p:sp>
      <p:sp>
        <p:nvSpPr>
          <p:cNvPr name="TextBox 52" id="52"/>
          <p:cNvSpPr txBox="true"/>
          <p:nvPr/>
        </p:nvSpPr>
        <p:spPr>
          <a:xfrm rot="0">
            <a:off x="993134" y="3854472"/>
            <a:ext cx="6243628" cy="290122"/>
          </a:xfrm>
          <a:prstGeom prst="rect">
            <a:avLst/>
          </a:prstGeom>
        </p:spPr>
        <p:txBody>
          <a:bodyPr anchor="t" rtlCol="false" tIns="0" lIns="0" bIns="0" rIns="0">
            <a:spAutoFit/>
          </a:bodyPr>
          <a:lstStyle/>
          <a:p>
            <a:pPr algn="l">
              <a:lnSpc>
                <a:spcPts val="2399"/>
              </a:lnSpc>
            </a:pPr>
            <a:r>
              <a:rPr lang="en-US" sz="1599">
                <a:solidFill>
                  <a:srgbClr val="000000"/>
                </a:solidFill>
                <a:latin typeface="Open Sans"/>
                <a:ea typeface="Open Sans"/>
                <a:cs typeface="Open Sans"/>
                <a:sym typeface="Open Sans"/>
              </a:rPr>
              <a:t>dapat menjalankan tugas dan tanggung jawabnya dengan efektif</a:t>
            </a:r>
          </a:p>
        </p:txBody>
      </p:sp>
      <p:sp>
        <p:nvSpPr>
          <p:cNvPr name="TextBox 53" id="53"/>
          <p:cNvSpPr txBox="true"/>
          <p:nvPr/>
        </p:nvSpPr>
        <p:spPr>
          <a:xfrm rot="0">
            <a:off x="802481" y="4159272"/>
            <a:ext cx="7792936" cy="290122"/>
          </a:xfrm>
          <a:prstGeom prst="rect">
            <a:avLst/>
          </a:prstGeom>
        </p:spPr>
        <p:txBody>
          <a:bodyPr anchor="t" rtlCol="false" tIns="0" lIns="0" bIns="0" rIns="0">
            <a:spAutoFit/>
          </a:bodyPr>
          <a:lstStyle/>
          <a:p>
            <a:pPr algn="l">
              <a:lnSpc>
                <a:spcPts val="2399"/>
              </a:lnSpc>
            </a:pPr>
            <a:r>
              <a:rPr lang="en-US" sz="1599">
                <a:solidFill>
                  <a:srgbClr val="000000"/>
                </a:solidFill>
                <a:latin typeface="Open Sans"/>
                <a:ea typeface="Open Sans"/>
                <a:cs typeface="Open Sans"/>
                <a:sym typeface="Open Sans"/>
              </a:rPr>
              <a:t>3.Meningkatkan daya saing negara dan memastikan bahwa Negara dapat</a:t>
            </a:r>
          </a:p>
        </p:txBody>
      </p:sp>
      <p:sp>
        <p:nvSpPr>
          <p:cNvPr name="TextBox 54" id="54"/>
          <p:cNvSpPr txBox="true"/>
          <p:nvPr/>
        </p:nvSpPr>
        <p:spPr>
          <a:xfrm rot="0">
            <a:off x="993134" y="4464072"/>
            <a:ext cx="4808306" cy="290122"/>
          </a:xfrm>
          <a:prstGeom prst="rect">
            <a:avLst/>
          </a:prstGeom>
        </p:spPr>
        <p:txBody>
          <a:bodyPr anchor="t" rtlCol="false" tIns="0" lIns="0" bIns="0" rIns="0">
            <a:spAutoFit/>
          </a:bodyPr>
          <a:lstStyle/>
          <a:p>
            <a:pPr algn="l">
              <a:lnSpc>
                <a:spcPts val="2399"/>
              </a:lnSpc>
            </a:pPr>
            <a:r>
              <a:rPr lang="en-US" sz="1599">
                <a:solidFill>
                  <a:srgbClr val="000000"/>
                </a:solidFill>
                <a:latin typeface="Open Sans"/>
                <a:ea typeface="Open Sans"/>
                <a:cs typeface="Open Sans"/>
                <a:sym typeface="Open Sans"/>
              </a:rPr>
              <a:t>bersaing dengan negara lain Dalam kancah global</a:t>
            </a:r>
          </a:p>
        </p:txBody>
      </p:sp>
      <p:sp>
        <p:nvSpPr>
          <p:cNvPr name="TextBox 55" id="55"/>
          <p:cNvSpPr txBox="true"/>
          <p:nvPr/>
        </p:nvSpPr>
        <p:spPr>
          <a:xfrm rot="0">
            <a:off x="802481" y="4768872"/>
            <a:ext cx="7792917" cy="290122"/>
          </a:xfrm>
          <a:prstGeom prst="rect">
            <a:avLst/>
          </a:prstGeom>
        </p:spPr>
        <p:txBody>
          <a:bodyPr anchor="t" rtlCol="false" tIns="0" lIns="0" bIns="0" rIns="0">
            <a:spAutoFit/>
          </a:bodyPr>
          <a:lstStyle/>
          <a:p>
            <a:pPr algn="l">
              <a:lnSpc>
                <a:spcPts val="2399"/>
              </a:lnSpc>
            </a:pPr>
            <a:r>
              <a:rPr lang="en-US" sz="1599">
                <a:solidFill>
                  <a:srgbClr val="000000"/>
                </a:solidFill>
                <a:latin typeface="Open Sans"/>
                <a:ea typeface="Open Sans"/>
                <a:cs typeface="Open Sans"/>
                <a:sym typeface="Open Sans"/>
              </a:rPr>
              <a:t>4.Meningkatkan kualitas kehidupan masyarakat dan memastikan bahwa</a:t>
            </a:r>
          </a:p>
        </p:txBody>
      </p:sp>
      <p:sp>
        <p:nvSpPr>
          <p:cNvPr name="TextBox 56" id="56"/>
          <p:cNvSpPr txBox="true"/>
          <p:nvPr/>
        </p:nvSpPr>
        <p:spPr>
          <a:xfrm rot="0">
            <a:off x="993134" y="5073672"/>
            <a:ext cx="6577917" cy="290122"/>
          </a:xfrm>
          <a:prstGeom prst="rect">
            <a:avLst/>
          </a:prstGeom>
        </p:spPr>
        <p:txBody>
          <a:bodyPr anchor="t" rtlCol="false" tIns="0" lIns="0" bIns="0" rIns="0">
            <a:spAutoFit/>
          </a:bodyPr>
          <a:lstStyle/>
          <a:p>
            <a:pPr algn="l">
              <a:lnSpc>
                <a:spcPts val="2399"/>
              </a:lnSpc>
            </a:pPr>
            <a:r>
              <a:rPr lang="en-US" sz="1599">
                <a:solidFill>
                  <a:srgbClr val="000000"/>
                </a:solidFill>
                <a:latin typeface="Open Sans"/>
                <a:ea typeface="Open Sans"/>
                <a:cs typeface="Open Sans"/>
                <a:sym typeface="Open Sans"/>
              </a:rPr>
              <a:t>masyarakat dapat menikmati pelayanan publik yang baik dan efektif</a:t>
            </a:r>
          </a:p>
        </p:txBody>
      </p:sp>
      <p:sp>
        <p:nvSpPr>
          <p:cNvPr name="TextBox 57" id="57"/>
          <p:cNvSpPr txBox="true"/>
          <p:nvPr/>
        </p:nvSpPr>
        <p:spPr>
          <a:xfrm rot="0">
            <a:off x="9323461" y="3631606"/>
            <a:ext cx="8930488" cy="899722"/>
          </a:xfrm>
          <a:prstGeom prst="rect">
            <a:avLst/>
          </a:prstGeom>
        </p:spPr>
        <p:txBody>
          <a:bodyPr anchor="t" rtlCol="false" tIns="0" lIns="0" bIns="0" rIns="0">
            <a:spAutoFit/>
          </a:bodyPr>
          <a:lstStyle/>
          <a:p>
            <a:pPr algn="just">
              <a:lnSpc>
                <a:spcPts val="2399"/>
              </a:lnSpc>
            </a:pPr>
            <a:r>
              <a:rPr lang="en-US" sz="1599">
                <a:solidFill>
                  <a:srgbClr val="000000"/>
                </a:solidFill>
                <a:latin typeface="Open Sans"/>
                <a:ea typeface="Open Sans"/>
                <a:cs typeface="Open Sans"/>
                <a:sym typeface="Open Sans"/>
              </a:rPr>
              <a:t>1.Mengembangkan infrastruktur teknologi informasi, meningkatkan kapasitas ASN, mengembangkan aplikasi dan layanan digital, meningkatkan keamanan siber dan mengembangkan kultur digital.</a:t>
            </a:r>
          </a:p>
        </p:txBody>
      </p:sp>
      <p:sp>
        <p:nvSpPr>
          <p:cNvPr name="TextBox 58" id="58"/>
          <p:cNvSpPr txBox="true"/>
          <p:nvPr/>
        </p:nvSpPr>
        <p:spPr>
          <a:xfrm rot="0">
            <a:off x="9323461" y="4546006"/>
            <a:ext cx="8930411" cy="290122"/>
          </a:xfrm>
          <a:prstGeom prst="rect">
            <a:avLst/>
          </a:prstGeom>
        </p:spPr>
        <p:txBody>
          <a:bodyPr anchor="t" rtlCol="false" tIns="0" lIns="0" bIns="0" rIns="0">
            <a:spAutoFit/>
          </a:bodyPr>
          <a:lstStyle/>
          <a:p>
            <a:pPr algn="l">
              <a:lnSpc>
                <a:spcPts val="2399"/>
              </a:lnSpc>
            </a:pPr>
            <a:r>
              <a:rPr lang="en-US" sz="1599">
                <a:solidFill>
                  <a:srgbClr val="000000"/>
                </a:solidFill>
                <a:latin typeface="Open Sans"/>
                <a:ea typeface="Open Sans"/>
                <a:cs typeface="Open Sans"/>
                <a:sym typeface="Open Sans"/>
              </a:rPr>
              <a:t>2.Mengembangkan system manajemen yang efektif dan efisien untuk meningkatkan</a:t>
            </a:r>
          </a:p>
        </p:txBody>
      </p:sp>
      <p:sp>
        <p:nvSpPr>
          <p:cNvPr name="TextBox 59" id="59"/>
          <p:cNvSpPr txBox="true"/>
          <p:nvPr/>
        </p:nvSpPr>
        <p:spPr>
          <a:xfrm rot="0">
            <a:off x="9514113" y="4850806"/>
            <a:ext cx="2445801" cy="290122"/>
          </a:xfrm>
          <a:prstGeom prst="rect">
            <a:avLst/>
          </a:prstGeom>
        </p:spPr>
        <p:txBody>
          <a:bodyPr anchor="t" rtlCol="false" tIns="0" lIns="0" bIns="0" rIns="0">
            <a:spAutoFit/>
          </a:bodyPr>
          <a:lstStyle/>
          <a:p>
            <a:pPr algn="l">
              <a:lnSpc>
                <a:spcPts val="2399"/>
              </a:lnSpc>
            </a:pPr>
            <a:r>
              <a:rPr lang="en-US" sz="1599">
                <a:solidFill>
                  <a:srgbClr val="000000"/>
                </a:solidFill>
                <a:latin typeface="Open Sans"/>
                <a:ea typeface="Open Sans"/>
                <a:cs typeface="Open Sans"/>
                <a:sym typeface="Open Sans"/>
              </a:rPr>
              <a:t>kualitas pelayanan publik</a:t>
            </a:r>
          </a:p>
        </p:txBody>
      </p:sp>
      <p:sp>
        <p:nvSpPr>
          <p:cNvPr name="TextBox 60" id="60"/>
          <p:cNvSpPr txBox="true"/>
          <p:nvPr/>
        </p:nvSpPr>
        <p:spPr>
          <a:xfrm rot="0">
            <a:off x="9323461" y="5155606"/>
            <a:ext cx="8930459" cy="594922"/>
          </a:xfrm>
          <a:prstGeom prst="rect">
            <a:avLst/>
          </a:prstGeom>
        </p:spPr>
        <p:txBody>
          <a:bodyPr anchor="t" rtlCol="false" tIns="0" lIns="0" bIns="0" rIns="0">
            <a:spAutoFit/>
          </a:bodyPr>
          <a:lstStyle/>
          <a:p>
            <a:pPr algn="l">
              <a:lnSpc>
                <a:spcPts val="2399"/>
              </a:lnSpc>
            </a:pPr>
            <a:r>
              <a:rPr lang="en-US" sz="1599" spc="1">
                <a:solidFill>
                  <a:srgbClr val="000000"/>
                </a:solidFill>
                <a:latin typeface="Open Sans"/>
                <a:ea typeface="Open Sans"/>
                <a:cs typeface="Open Sans"/>
                <a:sym typeface="Open Sans"/>
              </a:rPr>
              <a:t>3.Mengembangkan kultur organisasi yang mendukung profesionalisme dan integritas ASN 4.Mengembnagkan system Evaluasi yang efektif dan efisien untuk meningkatkan kualitas</a:t>
            </a:r>
          </a:p>
        </p:txBody>
      </p:sp>
      <p:sp>
        <p:nvSpPr>
          <p:cNvPr name="TextBox 61" id="61"/>
          <p:cNvSpPr txBox="true"/>
          <p:nvPr/>
        </p:nvSpPr>
        <p:spPr>
          <a:xfrm rot="0">
            <a:off x="9514113" y="5765206"/>
            <a:ext cx="1648711" cy="290122"/>
          </a:xfrm>
          <a:prstGeom prst="rect">
            <a:avLst/>
          </a:prstGeom>
        </p:spPr>
        <p:txBody>
          <a:bodyPr anchor="t" rtlCol="false" tIns="0" lIns="0" bIns="0" rIns="0">
            <a:spAutoFit/>
          </a:bodyPr>
          <a:lstStyle/>
          <a:p>
            <a:pPr algn="l">
              <a:lnSpc>
                <a:spcPts val="2399"/>
              </a:lnSpc>
            </a:pPr>
            <a:r>
              <a:rPr lang="en-US" sz="1599">
                <a:solidFill>
                  <a:srgbClr val="000000"/>
                </a:solidFill>
                <a:latin typeface="Open Sans"/>
                <a:ea typeface="Open Sans"/>
                <a:cs typeface="Open Sans"/>
                <a:sym typeface="Open Sans"/>
              </a:rPr>
              <a:t>pelayanan publik</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5320017" cy="3774376"/>
          </a:xfrm>
          <a:custGeom>
            <a:avLst/>
            <a:gdLst/>
            <a:ahLst/>
            <a:cxnLst/>
            <a:rect r="r" b="b" t="t" l="l"/>
            <a:pathLst>
              <a:path h="3774376" w="5320017">
                <a:moveTo>
                  <a:pt x="0" y="0"/>
                </a:moveTo>
                <a:lnTo>
                  <a:pt x="5320017" y="0"/>
                </a:lnTo>
                <a:lnTo>
                  <a:pt x="5320017" y="3774377"/>
                </a:lnTo>
                <a:lnTo>
                  <a:pt x="0" y="3774377"/>
                </a:lnTo>
                <a:lnTo>
                  <a:pt x="0" y="0"/>
                </a:lnTo>
                <a:close/>
              </a:path>
            </a:pathLst>
          </a:custGeom>
          <a:blipFill>
            <a:blip r:embed="rId2"/>
            <a:stretch>
              <a:fillRect l="0" t="0" r="-33" b="-55"/>
            </a:stretch>
          </a:blipFill>
        </p:spPr>
      </p:sp>
      <p:sp>
        <p:nvSpPr>
          <p:cNvPr name="Freeform 3" id="3"/>
          <p:cNvSpPr/>
          <p:nvPr/>
        </p:nvSpPr>
        <p:spPr>
          <a:xfrm flipH="false" flipV="false" rot="0">
            <a:off x="0" y="5570420"/>
            <a:ext cx="8694439" cy="4716580"/>
          </a:xfrm>
          <a:custGeom>
            <a:avLst/>
            <a:gdLst/>
            <a:ahLst/>
            <a:cxnLst/>
            <a:rect r="r" b="b" t="t" l="l"/>
            <a:pathLst>
              <a:path h="4716580" w="8694439">
                <a:moveTo>
                  <a:pt x="0" y="0"/>
                </a:moveTo>
                <a:lnTo>
                  <a:pt x="8694439" y="0"/>
                </a:lnTo>
                <a:lnTo>
                  <a:pt x="8694439" y="4716580"/>
                </a:lnTo>
                <a:lnTo>
                  <a:pt x="0" y="4716580"/>
                </a:lnTo>
                <a:lnTo>
                  <a:pt x="0" y="0"/>
                </a:lnTo>
                <a:close/>
              </a:path>
            </a:pathLst>
          </a:custGeom>
          <a:blipFill>
            <a:blip r:embed="rId3"/>
            <a:stretch>
              <a:fillRect l="-33763" t="0" r="0" b="-74482"/>
            </a:stretch>
          </a:blipFill>
        </p:spPr>
      </p:sp>
      <p:sp>
        <p:nvSpPr>
          <p:cNvPr name="Freeform 4" id="4"/>
          <p:cNvSpPr/>
          <p:nvPr/>
        </p:nvSpPr>
        <p:spPr>
          <a:xfrm flipH="false" flipV="false" rot="0">
            <a:off x="12225633" y="718128"/>
            <a:ext cx="5368090" cy="859431"/>
          </a:xfrm>
          <a:custGeom>
            <a:avLst/>
            <a:gdLst/>
            <a:ahLst/>
            <a:cxnLst/>
            <a:rect r="r" b="b" t="t" l="l"/>
            <a:pathLst>
              <a:path h="859431" w="5368090">
                <a:moveTo>
                  <a:pt x="0" y="0"/>
                </a:moveTo>
                <a:lnTo>
                  <a:pt x="5368090" y="0"/>
                </a:lnTo>
                <a:lnTo>
                  <a:pt x="5368090" y="859431"/>
                </a:lnTo>
                <a:lnTo>
                  <a:pt x="0" y="8594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4579155" y="729091"/>
            <a:ext cx="2733446" cy="851402"/>
          </a:xfrm>
          <a:custGeom>
            <a:avLst/>
            <a:gdLst/>
            <a:ahLst/>
            <a:cxnLst/>
            <a:rect r="r" b="b" t="t" l="l"/>
            <a:pathLst>
              <a:path h="851402" w="2733446">
                <a:moveTo>
                  <a:pt x="0" y="0"/>
                </a:moveTo>
                <a:lnTo>
                  <a:pt x="2733447" y="0"/>
                </a:lnTo>
                <a:lnTo>
                  <a:pt x="2733447" y="851402"/>
                </a:lnTo>
                <a:lnTo>
                  <a:pt x="0" y="851402"/>
                </a:lnTo>
                <a:lnTo>
                  <a:pt x="0" y="0"/>
                </a:lnTo>
                <a:close/>
              </a:path>
            </a:pathLst>
          </a:custGeom>
          <a:blipFill>
            <a:blip r:embed="rId6"/>
            <a:stretch>
              <a:fillRect l="-168718" t="0" r="-47675" b="0"/>
            </a:stretch>
          </a:blipFill>
        </p:spPr>
      </p:sp>
      <p:sp>
        <p:nvSpPr>
          <p:cNvPr name="Freeform 6" id="6"/>
          <p:cNvSpPr/>
          <p:nvPr/>
        </p:nvSpPr>
        <p:spPr>
          <a:xfrm flipH="false" flipV="false" rot="0">
            <a:off x="12535395" y="694782"/>
            <a:ext cx="2150907" cy="896217"/>
          </a:xfrm>
          <a:custGeom>
            <a:avLst/>
            <a:gdLst/>
            <a:ahLst/>
            <a:cxnLst/>
            <a:rect r="r" b="b" t="t" l="l"/>
            <a:pathLst>
              <a:path h="896217" w="2150907">
                <a:moveTo>
                  <a:pt x="0" y="0"/>
                </a:moveTo>
                <a:lnTo>
                  <a:pt x="2150907" y="0"/>
                </a:lnTo>
                <a:lnTo>
                  <a:pt x="2150907" y="896217"/>
                </a:lnTo>
                <a:lnTo>
                  <a:pt x="0" y="896217"/>
                </a:lnTo>
                <a:lnTo>
                  <a:pt x="0" y="0"/>
                </a:lnTo>
                <a:close/>
              </a:path>
            </a:pathLst>
          </a:custGeom>
          <a:blipFill>
            <a:blip r:embed="rId7"/>
            <a:stretch>
              <a:fillRect l="-7172" t="0" r="-1161" b="0"/>
            </a:stretch>
          </a:blipFill>
        </p:spPr>
      </p:sp>
      <p:grpSp>
        <p:nvGrpSpPr>
          <p:cNvPr name="Group 7" id="7"/>
          <p:cNvGrpSpPr>
            <a:grpSpLocks noChangeAspect="true"/>
          </p:cNvGrpSpPr>
          <p:nvPr/>
        </p:nvGrpSpPr>
        <p:grpSpPr>
          <a:xfrm rot="0">
            <a:off x="0" y="1082831"/>
            <a:ext cx="6867030" cy="8121339"/>
            <a:chOff x="0" y="0"/>
            <a:chExt cx="9156040" cy="10828452"/>
          </a:xfrm>
        </p:grpSpPr>
        <p:sp>
          <p:nvSpPr>
            <p:cNvPr name="Freeform 8" id="8"/>
            <p:cNvSpPr/>
            <p:nvPr/>
          </p:nvSpPr>
          <p:spPr>
            <a:xfrm flipH="false" flipV="false" rot="0">
              <a:off x="0" y="0"/>
              <a:ext cx="9223122" cy="10828401"/>
            </a:xfrm>
            <a:custGeom>
              <a:avLst/>
              <a:gdLst/>
              <a:ahLst/>
              <a:cxnLst/>
              <a:rect r="r" b="b" t="t" l="l"/>
              <a:pathLst>
                <a:path h="10828401" w="9223122">
                  <a:moveTo>
                    <a:pt x="802259" y="0"/>
                  </a:moveTo>
                  <a:cubicBezTo>
                    <a:pt x="513334" y="0"/>
                    <a:pt x="236220" y="83058"/>
                    <a:pt x="0" y="232283"/>
                  </a:cubicBezTo>
                  <a:lnTo>
                    <a:pt x="0" y="10596118"/>
                  </a:lnTo>
                  <a:lnTo>
                    <a:pt x="0" y="10596118"/>
                  </a:lnTo>
                  <a:cubicBezTo>
                    <a:pt x="235839" y="10745216"/>
                    <a:pt x="512699" y="10828275"/>
                    <a:pt x="801243" y="10828401"/>
                  </a:cubicBezTo>
                  <a:lnTo>
                    <a:pt x="5376418" y="10828401"/>
                  </a:lnTo>
                  <a:cubicBezTo>
                    <a:pt x="5910707" y="10828020"/>
                    <a:pt x="6404483" y="10543794"/>
                    <a:pt x="6673215" y="10081895"/>
                  </a:cubicBezTo>
                  <a:lnTo>
                    <a:pt x="8954643" y="6160643"/>
                  </a:lnTo>
                  <a:cubicBezTo>
                    <a:pt x="9223122" y="5699252"/>
                    <a:pt x="9223122" y="5129149"/>
                    <a:pt x="8954643" y="4667758"/>
                  </a:cubicBezTo>
                  <a:lnTo>
                    <a:pt x="6673215" y="746506"/>
                  </a:lnTo>
                  <a:cubicBezTo>
                    <a:pt x="6404356" y="284353"/>
                    <a:pt x="5909945" y="0"/>
                    <a:pt x="5375275" y="0"/>
                  </a:cubicBezTo>
                  <a:close/>
                </a:path>
              </a:pathLst>
            </a:custGeom>
            <a:blipFill>
              <a:blip r:embed="rId8"/>
              <a:stretch>
                <a:fillRect l="-67843" t="0" r="-9555" b="0"/>
              </a:stretch>
            </a:blipFill>
          </p:spPr>
        </p:sp>
      </p:grpSp>
      <p:grpSp>
        <p:nvGrpSpPr>
          <p:cNvPr name="Group 9" id="9"/>
          <p:cNvGrpSpPr>
            <a:grpSpLocks noChangeAspect="true"/>
          </p:cNvGrpSpPr>
          <p:nvPr/>
        </p:nvGrpSpPr>
        <p:grpSpPr>
          <a:xfrm rot="0">
            <a:off x="-63503" y="-63503"/>
            <a:ext cx="8823360" cy="10413997"/>
            <a:chOff x="0" y="0"/>
            <a:chExt cx="8823350" cy="10414000"/>
          </a:xfrm>
        </p:grpSpPr>
        <p:sp>
          <p:nvSpPr>
            <p:cNvPr name="Freeform 10" id="10"/>
            <p:cNvSpPr/>
            <p:nvPr/>
          </p:nvSpPr>
          <p:spPr>
            <a:xfrm flipH="false" flipV="false" rot="0">
              <a:off x="63500" y="63500"/>
              <a:ext cx="5318252" cy="3772535"/>
            </a:xfrm>
            <a:custGeom>
              <a:avLst/>
              <a:gdLst/>
              <a:ahLst/>
              <a:cxnLst/>
              <a:rect r="r" b="b" t="t" l="l"/>
              <a:pathLst>
                <a:path h="3772535" w="5318252">
                  <a:moveTo>
                    <a:pt x="0" y="0"/>
                  </a:moveTo>
                  <a:lnTo>
                    <a:pt x="0" y="3772535"/>
                  </a:lnTo>
                  <a:lnTo>
                    <a:pt x="5318252" y="3772535"/>
                  </a:lnTo>
                  <a:lnTo>
                    <a:pt x="5318252" y="0"/>
                  </a:lnTo>
                  <a:close/>
                </a:path>
              </a:pathLst>
            </a:custGeom>
            <a:solidFill>
              <a:srgbClr val="000000">
                <a:alpha val="0"/>
              </a:srgbClr>
            </a:solidFill>
          </p:spPr>
        </p:sp>
        <p:sp>
          <p:nvSpPr>
            <p:cNvPr name="Freeform 11" id="11"/>
            <p:cNvSpPr/>
            <p:nvPr/>
          </p:nvSpPr>
          <p:spPr>
            <a:xfrm flipH="false" flipV="false" rot="0">
              <a:off x="63500" y="1146302"/>
              <a:ext cx="7041769" cy="8121396"/>
            </a:xfrm>
            <a:custGeom>
              <a:avLst/>
              <a:gdLst/>
              <a:ahLst/>
              <a:cxnLst/>
              <a:rect r="r" b="b" t="t" l="l"/>
              <a:pathLst>
                <a:path h="8121396" w="7041769">
                  <a:moveTo>
                    <a:pt x="0" y="0"/>
                  </a:moveTo>
                  <a:lnTo>
                    <a:pt x="0" y="8121396"/>
                  </a:lnTo>
                  <a:lnTo>
                    <a:pt x="7041769" y="8121396"/>
                  </a:lnTo>
                  <a:lnTo>
                    <a:pt x="7041769" y="0"/>
                  </a:lnTo>
                  <a:close/>
                </a:path>
              </a:pathLst>
            </a:custGeom>
            <a:solidFill>
              <a:srgbClr val="000000">
                <a:alpha val="0"/>
              </a:srgbClr>
            </a:solidFill>
          </p:spPr>
        </p:sp>
        <p:sp>
          <p:nvSpPr>
            <p:cNvPr name="Freeform 12" id="12"/>
            <p:cNvSpPr/>
            <p:nvPr/>
          </p:nvSpPr>
          <p:spPr>
            <a:xfrm flipH="false" flipV="false" rot="0">
              <a:off x="63500" y="5633974"/>
              <a:ext cx="8696325" cy="4716526"/>
            </a:xfrm>
            <a:custGeom>
              <a:avLst/>
              <a:gdLst/>
              <a:ahLst/>
              <a:cxnLst/>
              <a:rect r="r" b="b" t="t" l="l"/>
              <a:pathLst>
                <a:path h="4716526" w="8696325">
                  <a:moveTo>
                    <a:pt x="0" y="0"/>
                  </a:moveTo>
                  <a:lnTo>
                    <a:pt x="0" y="4716526"/>
                  </a:lnTo>
                  <a:lnTo>
                    <a:pt x="8696325" y="4716526"/>
                  </a:lnTo>
                  <a:lnTo>
                    <a:pt x="8696325" y="0"/>
                  </a:lnTo>
                  <a:close/>
                </a:path>
              </a:pathLst>
            </a:custGeom>
            <a:solidFill>
              <a:srgbClr val="000000">
                <a:alpha val="0"/>
              </a:srgbClr>
            </a:solidFill>
          </p:spPr>
        </p:sp>
      </p:grpSp>
      <p:sp>
        <p:nvSpPr>
          <p:cNvPr name="Freeform 13" id="13"/>
          <p:cNvSpPr/>
          <p:nvPr/>
        </p:nvSpPr>
        <p:spPr>
          <a:xfrm flipH="false" flipV="false" rot="0">
            <a:off x="10222859" y="4987271"/>
            <a:ext cx="7099945" cy="908428"/>
          </a:xfrm>
          <a:custGeom>
            <a:avLst/>
            <a:gdLst/>
            <a:ahLst/>
            <a:cxnLst/>
            <a:rect r="r" b="b" t="t" l="l"/>
            <a:pathLst>
              <a:path h="908428" w="7099945">
                <a:moveTo>
                  <a:pt x="0" y="0"/>
                </a:moveTo>
                <a:lnTo>
                  <a:pt x="7099944" y="0"/>
                </a:lnTo>
                <a:lnTo>
                  <a:pt x="7099944" y="908428"/>
                </a:lnTo>
                <a:lnTo>
                  <a:pt x="0" y="90842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0">
            <a:off x="10222859" y="6102020"/>
            <a:ext cx="7099945" cy="908428"/>
          </a:xfrm>
          <a:custGeom>
            <a:avLst/>
            <a:gdLst/>
            <a:ahLst/>
            <a:cxnLst/>
            <a:rect r="r" b="b" t="t" l="l"/>
            <a:pathLst>
              <a:path h="908428" w="7099945">
                <a:moveTo>
                  <a:pt x="0" y="0"/>
                </a:moveTo>
                <a:lnTo>
                  <a:pt x="7099944" y="0"/>
                </a:lnTo>
                <a:lnTo>
                  <a:pt x="7099944" y="908428"/>
                </a:lnTo>
                <a:lnTo>
                  <a:pt x="0" y="90842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p:cNvSpPr/>
          <p:nvPr/>
        </p:nvSpPr>
        <p:spPr>
          <a:xfrm flipH="false" flipV="false" rot="0">
            <a:off x="10222859" y="7216769"/>
            <a:ext cx="7099945" cy="908428"/>
          </a:xfrm>
          <a:custGeom>
            <a:avLst/>
            <a:gdLst/>
            <a:ahLst/>
            <a:cxnLst/>
            <a:rect r="r" b="b" t="t" l="l"/>
            <a:pathLst>
              <a:path h="908428" w="7099945">
                <a:moveTo>
                  <a:pt x="0" y="0"/>
                </a:moveTo>
                <a:lnTo>
                  <a:pt x="7099944" y="0"/>
                </a:lnTo>
                <a:lnTo>
                  <a:pt x="7099944" y="908427"/>
                </a:lnTo>
                <a:lnTo>
                  <a:pt x="0" y="908427"/>
                </a:lnTo>
                <a:lnTo>
                  <a:pt x="0" y="0"/>
                </a:lnTo>
                <a:close/>
              </a:path>
            </a:pathLst>
          </a:custGeom>
          <a:blipFill>
            <a:blip r:embed="rId11">
              <a:extLst>
                <a:ext uri="{96DAC541-7B7A-43D3-8B79-37D633B846F1}">
                  <asvg:svgBlip xmlns:asvg="http://schemas.microsoft.com/office/drawing/2016/SVG/main" r:embed="rId13"/>
                </a:ext>
              </a:extLst>
            </a:blip>
            <a:stretch>
              <a:fillRect l="0" t="0" r="0" b="0"/>
            </a:stretch>
          </a:blipFill>
        </p:spPr>
      </p:sp>
      <p:sp>
        <p:nvSpPr>
          <p:cNvPr name="Freeform 16" id="16"/>
          <p:cNvSpPr/>
          <p:nvPr/>
        </p:nvSpPr>
        <p:spPr>
          <a:xfrm flipH="false" flipV="false" rot="0">
            <a:off x="10222859" y="8331518"/>
            <a:ext cx="7099945" cy="908428"/>
          </a:xfrm>
          <a:custGeom>
            <a:avLst/>
            <a:gdLst/>
            <a:ahLst/>
            <a:cxnLst/>
            <a:rect r="r" b="b" t="t" l="l"/>
            <a:pathLst>
              <a:path h="908428" w="7099945">
                <a:moveTo>
                  <a:pt x="0" y="0"/>
                </a:moveTo>
                <a:lnTo>
                  <a:pt x="7099944" y="0"/>
                </a:lnTo>
                <a:lnTo>
                  <a:pt x="7099944" y="908427"/>
                </a:lnTo>
                <a:lnTo>
                  <a:pt x="0" y="908427"/>
                </a:lnTo>
                <a:lnTo>
                  <a:pt x="0" y="0"/>
                </a:lnTo>
                <a:close/>
              </a:path>
            </a:pathLst>
          </a:custGeom>
          <a:blipFill>
            <a:blip r:embed="rId11">
              <a:extLst>
                <a:ext uri="{96DAC541-7B7A-43D3-8B79-37D633B846F1}">
                  <asvg:svgBlip xmlns:asvg="http://schemas.microsoft.com/office/drawing/2016/SVG/main" r:embed="rId14"/>
                </a:ext>
              </a:extLst>
            </a:blip>
            <a:stretch>
              <a:fillRect l="0" t="0" r="0" b="0"/>
            </a:stretch>
          </a:blipFill>
        </p:spPr>
      </p:sp>
      <p:grpSp>
        <p:nvGrpSpPr>
          <p:cNvPr name="Group 17" id="17"/>
          <p:cNvGrpSpPr>
            <a:grpSpLocks noChangeAspect="true"/>
          </p:cNvGrpSpPr>
          <p:nvPr/>
        </p:nvGrpSpPr>
        <p:grpSpPr>
          <a:xfrm rot="0">
            <a:off x="12162130" y="631279"/>
            <a:ext cx="5495315" cy="1009774"/>
            <a:chOff x="0" y="0"/>
            <a:chExt cx="5495315" cy="1009777"/>
          </a:xfrm>
        </p:grpSpPr>
        <p:sp>
          <p:nvSpPr>
            <p:cNvPr name="Freeform 18" id="18"/>
            <p:cNvSpPr/>
            <p:nvPr/>
          </p:nvSpPr>
          <p:spPr>
            <a:xfrm flipH="false" flipV="false" rot="0">
              <a:off x="373253" y="63500"/>
              <a:ext cx="2138045" cy="882777"/>
            </a:xfrm>
            <a:custGeom>
              <a:avLst/>
              <a:gdLst/>
              <a:ahLst/>
              <a:cxnLst/>
              <a:rect r="r" b="b" t="t" l="l"/>
              <a:pathLst>
                <a:path h="882777" w="2138045">
                  <a:moveTo>
                    <a:pt x="0" y="882777"/>
                  </a:moveTo>
                  <a:lnTo>
                    <a:pt x="2138045" y="882777"/>
                  </a:lnTo>
                  <a:lnTo>
                    <a:pt x="2138045" y="0"/>
                  </a:lnTo>
                  <a:lnTo>
                    <a:pt x="0" y="0"/>
                  </a:lnTo>
                  <a:close/>
                </a:path>
              </a:pathLst>
            </a:custGeom>
            <a:solidFill>
              <a:srgbClr val="000000">
                <a:alpha val="0"/>
              </a:srgbClr>
            </a:solidFill>
          </p:spPr>
        </p:sp>
        <p:sp>
          <p:nvSpPr>
            <p:cNvPr name="Freeform 19" id="19"/>
            <p:cNvSpPr/>
            <p:nvPr/>
          </p:nvSpPr>
          <p:spPr>
            <a:xfrm flipH="false" flipV="false" rot="0">
              <a:off x="63500" y="86868"/>
              <a:ext cx="5368290" cy="859409"/>
            </a:xfrm>
            <a:custGeom>
              <a:avLst/>
              <a:gdLst/>
              <a:ahLst/>
              <a:cxnLst/>
              <a:rect r="r" b="b" t="t" l="l"/>
              <a:pathLst>
                <a:path h="859409" w="5368290">
                  <a:moveTo>
                    <a:pt x="0" y="859409"/>
                  </a:moveTo>
                  <a:lnTo>
                    <a:pt x="5368290" y="859409"/>
                  </a:lnTo>
                  <a:lnTo>
                    <a:pt x="5368290" y="0"/>
                  </a:lnTo>
                  <a:lnTo>
                    <a:pt x="0" y="0"/>
                  </a:lnTo>
                  <a:close/>
                </a:path>
              </a:pathLst>
            </a:custGeom>
            <a:solidFill>
              <a:srgbClr val="000000">
                <a:alpha val="0"/>
              </a:srgbClr>
            </a:solidFill>
          </p:spPr>
        </p:sp>
        <p:sp>
          <p:nvSpPr>
            <p:cNvPr name="Freeform 20" id="20"/>
            <p:cNvSpPr/>
            <p:nvPr/>
          </p:nvSpPr>
          <p:spPr>
            <a:xfrm flipH="false" flipV="false" rot="0">
              <a:off x="2417064" y="97790"/>
              <a:ext cx="2737866" cy="848487"/>
            </a:xfrm>
            <a:custGeom>
              <a:avLst/>
              <a:gdLst/>
              <a:ahLst/>
              <a:cxnLst/>
              <a:rect r="r" b="b" t="t" l="l"/>
              <a:pathLst>
                <a:path h="848487" w="2737866">
                  <a:moveTo>
                    <a:pt x="0" y="848487"/>
                  </a:moveTo>
                  <a:lnTo>
                    <a:pt x="2737866" y="848487"/>
                  </a:lnTo>
                  <a:lnTo>
                    <a:pt x="2737866" y="0"/>
                  </a:lnTo>
                  <a:lnTo>
                    <a:pt x="0" y="0"/>
                  </a:lnTo>
                  <a:close/>
                </a:path>
              </a:pathLst>
            </a:custGeom>
            <a:solidFill>
              <a:srgbClr val="000000">
                <a:alpha val="0"/>
              </a:srgbClr>
            </a:solidFill>
          </p:spPr>
        </p:sp>
      </p:grpSp>
      <p:sp>
        <p:nvSpPr>
          <p:cNvPr name="TextBox 21" id="21"/>
          <p:cNvSpPr txBox="true"/>
          <p:nvPr/>
        </p:nvSpPr>
        <p:spPr>
          <a:xfrm rot="0">
            <a:off x="7173116" y="2694384"/>
            <a:ext cx="10287791" cy="1609725"/>
          </a:xfrm>
          <a:prstGeom prst="rect">
            <a:avLst/>
          </a:prstGeom>
        </p:spPr>
        <p:txBody>
          <a:bodyPr anchor="t" rtlCol="false" tIns="0" lIns="0" bIns="0" rIns="0">
            <a:spAutoFit/>
          </a:bodyPr>
          <a:lstStyle/>
          <a:p>
            <a:pPr algn="r">
              <a:lnSpc>
                <a:spcPts val="5777"/>
              </a:lnSpc>
            </a:pPr>
            <a:r>
              <a:rPr lang="en-US" b="true" sz="6300">
                <a:solidFill>
                  <a:srgbClr val="1D74B4"/>
                </a:solidFill>
                <a:latin typeface="Poppins Bold"/>
                <a:ea typeface="Poppins Bold"/>
                <a:cs typeface="Poppins Bold"/>
                <a:sym typeface="Poppins Bold"/>
              </a:rPr>
              <a:t>PRINSIP PENGEMBANGAN KOMPETENSI ASN</a:t>
            </a:r>
          </a:p>
        </p:txBody>
      </p:sp>
      <p:sp>
        <p:nvSpPr>
          <p:cNvPr name="TextBox 22" id="22"/>
          <p:cNvSpPr txBox="true"/>
          <p:nvPr/>
        </p:nvSpPr>
        <p:spPr>
          <a:xfrm rot="0">
            <a:off x="11294307" y="5291785"/>
            <a:ext cx="162382" cy="305581"/>
          </a:xfrm>
          <a:prstGeom prst="rect">
            <a:avLst/>
          </a:prstGeom>
        </p:spPr>
        <p:txBody>
          <a:bodyPr anchor="t" rtlCol="false" tIns="0" lIns="0" bIns="0" rIns="0">
            <a:spAutoFit/>
          </a:bodyPr>
          <a:lstStyle/>
          <a:p>
            <a:pPr algn="l">
              <a:lnSpc>
                <a:spcPts val="2525"/>
              </a:lnSpc>
            </a:pPr>
            <a:r>
              <a:rPr lang="en-US" b="true" sz="1803">
                <a:solidFill>
                  <a:srgbClr val="FFFFFF"/>
                </a:solidFill>
                <a:latin typeface="Open Sauce Bold"/>
                <a:ea typeface="Open Sauce Bold"/>
                <a:cs typeface="Open Sauce Bold"/>
                <a:sym typeface="Open Sauce Bold"/>
              </a:rPr>
              <a:t>1.</a:t>
            </a:r>
          </a:p>
        </p:txBody>
      </p:sp>
      <p:sp>
        <p:nvSpPr>
          <p:cNvPr name="TextBox 23" id="23"/>
          <p:cNvSpPr txBox="true"/>
          <p:nvPr/>
        </p:nvSpPr>
        <p:spPr>
          <a:xfrm rot="0">
            <a:off x="11294307" y="8636032"/>
            <a:ext cx="208169" cy="305581"/>
          </a:xfrm>
          <a:prstGeom prst="rect">
            <a:avLst/>
          </a:prstGeom>
        </p:spPr>
        <p:txBody>
          <a:bodyPr anchor="t" rtlCol="false" tIns="0" lIns="0" bIns="0" rIns="0">
            <a:spAutoFit/>
          </a:bodyPr>
          <a:lstStyle/>
          <a:p>
            <a:pPr algn="l">
              <a:lnSpc>
                <a:spcPts val="2525"/>
              </a:lnSpc>
            </a:pPr>
            <a:r>
              <a:rPr lang="en-US" b="true" sz="1803">
                <a:solidFill>
                  <a:srgbClr val="FFFFFF"/>
                </a:solidFill>
                <a:latin typeface="Open Sauce Bold"/>
                <a:ea typeface="Open Sauce Bold"/>
                <a:cs typeface="Open Sauce Bold"/>
                <a:sym typeface="Open Sauce Bold"/>
              </a:rPr>
              <a:t>4.</a:t>
            </a:r>
          </a:p>
        </p:txBody>
      </p:sp>
      <p:sp>
        <p:nvSpPr>
          <p:cNvPr name="TextBox 24" id="24"/>
          <p:cNvSpPr txBox="true"/>
          <p:nvPr/>
        </p:nvSpPr>
        <p:spPr>
          <a:xfrm rot="0">
            <a:off x="11294307" y="6406534"/>
            <a:ext cx="208407" cy="305581"/>
          </a:xfrm>
          <a:prstGeom prst="rect">
            <a:avLst/>
          </a:prstGeom>
        </p:spPr>
        <p:txBody>
          <a:bodyPr anchor="t" rtlCol="false" tIns="0" lIns="0" bIns="0" rIns="0">
            <a:spAutoFit/>
          </a:bodyPr>
          <a:lstStyle/>
          <a:p>
            <a:pPr algn="l">
              <a:lnSpc>
                <a:spcPts val="2525"/>
              </a:lnSpc>
            </a:pPr>
            <a:r>
              <a:rPr lang="en-US" b="true" sz="1803">
                <a:solidFill>
                  <a:srgbClr val="FFFFFF"/>
                </a:solidFill>
                <a:latin typeface="Open Sauce Bold"/>
                <a:ea typeface="Open Sauce Bold"/>
                <a:cs typeface="Open Sauce Bold"/>
                <a:sym typeface="Open Sauce Bold"/>
              </a:rPr>
              <a:t>2.</a:t>
            </a:r>
          </a:p>
        </p:txBody>
      </p:sp>
      <p:sp>
        <p:nvSpPr>
          <p:cNvPr name="TextBox 25" id="25"/>
          <p:cNvSpPr txBox="true"/>
          <p:nvPr/>
        </p:nvSpPr>
        <p:spPr>
          <a:xfrm rot="0">
            <a:off x="11294307" y="7521283"/>
            <a:ext cx="3878104" cy="305581"/>
          </a:xfrm>
          <a:prstGeom prst="rect">
            <a:avLst/>
          </a:prstGeom>
        </p:spPr>
        <p:txBody>
          <a:bodyPr anchor="t" rtlCol="false" tIns="0" lIns="0" bIns="0" rIns="0">
            <a:spAutoFit/>
          </a:bodyPr>
          <a:lstStyle/>
          <a:p>
            <a:pPr algn="l">
              <a:lnSpc>
                <a:spcPts val="2525"/>
              </a:lnSpc>
            </a:pPr>
            <a:r>
              <a:rPr lang="en-US" b="true" sz="1803">
                <a:solidFill>
                  <a:srgbClr val="FFFFFF"/>
                </a:solidFill>
                <a:latin typeface="Open Sauce Bold"/>
                <a:ea typeface="Open Sauce Bold"/>
                <a:cs typeface="Open Sauce Bold"/>
                <a:sym typeface="Open Sauce Bold"/>
              </a:rPr>
              <a:t>3.Meningkatkan daya saing ASN</a:t>
            </a:r>
          </a:p>
        </p:txBody>
      </p:sp>
      <p:sp>
        <p:nvSpPr>
          <p:cNvPr name="TextBox 26" id="26"/>
          <p:cNvSpPr txBox="true"/>
          <p:nvPr/>
        </p:nvSpPr>
        <p:spPr>
          <a:xfrm rot="0">
            <a:off x="11644151" y="6391961"/>
            <a:ext cx="3437125" cy="312734"/>
          </a:xfrm>
          <a:prstGeom prst="rect">
            <a:avLst/>
          </a:prstGeom>
        </p:spPr>
        <p:txBody>
          <a:bodyPr anchor="t" rtlCol="false" tIns="0" lIns="0" bIns="0" rIns="0">
            <a:spAutoFit/>
          </a:bodyPr>
          <a:lstStyle/>
          <a:p>
            <a:pPr algn="l">
              <a:lnSpc>
                <a:spcPts val="2525"/>
              </a:lnSpc>
            </a:pPr>
            <a:r>
              <a:rPr lang="en-US" b="true" sz="1803">
                <a:solidFill>
                  <a:srgbClr val="FFFFFF"/>
                </a:solidFill>
                <a:latin typeface="Open Sans Bold"/>
                <a:ea typeface="Open Sans Bold"/>
                <a:cs typeface="Open Sans Bold"/>
                <a:sym typeface="Open Sans Bold"/>
              </a:rPr>
              <a:t>Berkelanjutan dan sistematis</a:t>
            </a:r>
          </a:p>
        </p:txBody>
      </p:sp>
      <p:sp>
        <p:nvSpPr>
          <p:cNvPr name="TextBox 27" id="27"/>
          <p:cNvSpPr txBox="true"/>
          <p:nvPr/>
        </p:nvSpPr>
        <p:spPr>
          <a:xfrm rot="0">
            <a:off x="11644151" y="5277212"/>
            <a:ext cx="3595792" cy="312734"/>
          </a:xfrm>
          <a:prstGeom prst="rect">
            <a:avLst/>
          </a:prstGeom>
        </p:spPr>
        <p:txBody>
          <a:bodyPr anchor="t" rtlCol="false" tIns="0" lIns="0" bIns="0" rIns="0">
            <a:spAutoFit/>
          </a:bodyPr>
          <a:lstStyle/>
          <a:p>
            <a:pPr algn="l">
              <a:lnSpc>
                <a:spcPts val="2525"/>
              </a:lnSpc>
            </a:pPr>
            <a:r>
              <a:rPr lang="en-US" b="true" sz="1803">
                <a:solidFill>
                  <a:srgbClr val="FFFFFF"/>
                </a:solidFill>
                <a:latin typeface="Open Sans Bold"/>
                <a:ea typeface="Open Sans Bold"/>
                <a:cs typeface="Open Sans Bold"/>
                <a:sym typeface="Open Sans Bold"/>
              </a:rPr>
              <a:t>Berbasis kebutuhan organisasi</a:t>
            </a:r>
          </a:p>
        </p:txBody>
      </p:sp>
      <p:sp>
        <p:nvSpPr>
          <p:cNvPr name="TextBox 28" id="28"/>
          <p:cNvSpPr txBox="true"/>
          <p:nvPr/>
        </p:nvSpPr>
        <p:spPr>
          <a:xfrm rot="0">
            <a:off x="11644151" y="8621459"/>
            <a:ext cx="4211241" cy="312734"/>
          </a:xfrm>
          <a:prstGeom prst="rect">
            <a:avLst/>
          </a:prstGeom>
        </p:spPr>
        <p:txBody>
          <a:bodyPr anchor="t" rtlCol="false" tIns="0" lIns="0" bIns="0" rIns="0">
            <a:spAutoFit/>
          </a:bodyPr>
          <a:lstStyle/>
          <a:p>
            <a:pPr algn="l">
              <a:lnSpc>
                <a:spcPts val="2525"/>
              </a:lnSpc>
            </a:pPr>
            <a:r>
              <a:rPr lang="en-US" b="true" sz="1803">
                <a:solidFill>
                  <a:srgbClr val="FFFFFF"/>
                </a:solidFill>
                <a:latin typeface="Open Sans Bold"/>
                <a:ea typeface="Open Sans Bold"/>
                <a:cs typeface="Open Sans Bold"/>
                <a:sym typeface="Open Sans Bold"/>
              </a:rPr>
              <a:t>Menggunakan metode yang inovatif</a:t>
            </a:r>
          </a:p>
        </p:txBody>
      </p:sp>
      <p:sp>
        <p:nvSpPr>
          <p:cNvPr name="TextBox 29" id="29"/>
          <p:cNvSpPr txBox="true"/>
          <p:nvPr/>
        </p:nvSpPr>
        <p:spPr>
          <a:xfrm rot="0">
            <a:off x="18056276" y="9900380"/>
            <a:ext cx="162706" cy="384762"/>
          </a:xfrm>
          <a:prstGeom prst="rect">
            <a:avLst/>
          </a:prstGeom>
        </p:spPr>
        <p:txBody>
          <a:bodyPr anchor="t" rtlCol="false" tIns="0" lIns="0" bIns="0" rIns="0">
            <a:spAutoFit/>
          </a:bodyPr>
          <a:lstStyle/>
          <a:p>
            <a:pPr algn="l">
              <a:lnSpc>
                <a:spcPts val="3080"/>
              </a:lnSpc>
            </a:pPr>
            <a:r>
              <a:rPr lang="en-US" b="true" sz="2200">
                <a:solidFill>
                  <a:srgbClr val="000000"/>
                </a:solidFill>
                <a:latin typeface="Open Sans Bold"/>
                <a:ea typeface="Open Sans Bold"/>
                <a:cs typeface="Open Sans Bold"/>
                <a:sym typeface="Open Sans Bold"/>
              </a:rPr>
              <a:t>6</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19742" y="0"/>
            <a:ext cx="3968258" cy="3774376"/>
          </a:xfrm>
          <a:custGeom>
            <a:avLst/>
            <a:gdLst/>
            <a:ahLst/>
            <a:cxnLst/>
            <a:rect r="r" b="b" t="t" l="l"/>
            <a:pathLst>
              <a:path h="3774376" w="3968258">
                <a:moveTo>
                  <a:pt x="0" y="0"/>
                </a:moveTo>
                <a:lnTo>
                  <a:pt x="3968258" y="0"/>
                </a:lnTo>
                <a:lnTo>
                  <a:pt x="3968258" y="3774377"/>
                </a:lnTo>
                <a:lnTo>
                  <a:pt x="0" y="3774377"/>
                </a:lnTo>
                <a:lnTo>
                  <a:pt x="0" y="0"/>
                </a:lnTo>
                <a:close/>
              </a:path>
            </a:pathLst>
          </a:custGeom>
          <a:blipFill>
            <a:blip r:embed="rId2"/>
            <a:stretch>
              <a:fillRect l="-6" t="0" r="0" b="-55"/>
            </a:stretch>
          </a:blipFill>
        </p:spPr>
      </p:sp>
      <p:sp>
        <p:nvSpPr>
          <p:cNvPr name="Freeform 3" id="3"/>
          <p:cNvSpPr/>
          <p:nvPr/>
        </p:nvSpPr>
        <p:spPr>
          <a:xfrm flipH="false" flipV="false" rot="0">
            <a:off x="13245989" y="5570420"/>
            <a:ext cx="5042011" cy="4716580"/>
          </a:xfrm>
          <a:custGeom>
            <a:avLst/>
            <a:gdLst/>
            <a:ahLst/>
            <a:cxnLst/>
            <a:rect r="r" b="b" t="t" l="l"/>
            <a:pathLst>
              <a:path h="4716580" w="5042011">
                <a:moveTo>
                  <a:pt x="0" y="0"/>
                </a:moveTo>
                <a:lnTo>
                  <a:pt x="5042011" y="0"/>
                </a:lnTo>
                <a:lnTo>
                  <a:pt x="5042011" y="4716580"/>
                </a:lnTo>
                <a:lnTo>
                  <a:pt x="0" y="4716580"/>
                </a:lnTo>
                <a:lnTo>
                  <a:pt x="0" y="0"/>
                </a:lnTo>
                <a:close/>
              </a:path>
            </a:pathLst>
          </a:custGeom>
          <a:blipFill>
            <a:blip r:embed="rId3"/>
            <a:stretch>
              <a:fillRect l="0" t="0" r="-130662" b="-74482"/>
            </a:stretch>
          </a:blipFill>
        </p:spPr>
      </p:sp>
      <p:sp>
        <p:nvSpPr>
          <p:cNvPr name="Freeform 4" id="4"/>
          <p:cNvSpPr/>
          <p:nvPr/>
        </p:nvSpPr>
        <p:spPr>
          <a:xfrm flipH="false" flipV="false" rot="0">
            <a:off x="7371178" y="7253849"/>
            <a:ext cx="5343525" cy="3033151"/>
          </a:xfrm>
          <a:custGeom>
            <a:avLst/>
            <a:gdLst/>
            <a:ahLst/>
            <a:cxnLst/>
            <a:rect r="r" b="b" t="t" l="l"/>
            <a:pathLst>
              <a:path h="3033151" w="5343525">
                <a:moveTo>
                  <a:pt x="0" y="0"/>
                </a:moveTo>
                <a:lnTo>
                  <a:pt x="5343525" y="0"/>
                </a:lnTo>
                <a:lnTo>
                  <a:pt x="5343525" y="3033151"/>
                </a:lnTo>
                <a:lnTo>
                  <a:pt x="0" y="3033151"/>
                </a:lnTo>
                <a:lnTo>
                  <a:pt x="0" y="0"/>
                </a:lnTo>
                <a:close/>
              </a:path>
            </a:pathLst>
          </a:custGeom>
          <a:blipFill>
            <a:blip r:embed="rId4"/>
            <a:stretch>
              <a:fillRect l="0" t="0" r="0" b="-92186"/>
            </a:stretch>
          </a:blipFill>
        </p:spPr>
      </p:sp>
      <p:sp>
        <p:nvSpPr>
          <p:cNvPr name="Freeform 5" id="5"/>
          <p:cNvSpPr/>
          <p:nvPr/>
        </p:nvSpPr>
        <p:spPr>
          <a:xfrm flipH="false" flipV="false" rot="0">
            <a:off x="297456" y="368322"/>
            <a:ext cx="5368090" cy="859431"/>
          </a:xfrm>
          <a:custGeom>
            <a:avLst/>
            <a:gdLst/>
            <a:ahLst/>
            <a:cxnLst/>
            <a:rect r="r" b="b" t="t" l="l"/>
            <a:pathLst>
              <a:path h="859431" w="5368090">
                <a:moveTo>
                  <a:pt x="0" y="0"/>
                </a:moveTo>
                <a:lnTo>
                  <a:pt x="5368090" y="0"/>
                </a:lnTo>
                <a:lnTo>
                  <a:pt x="5368090" y="859431"/>
                </a:lnTo>
                <a:lnTo>
                  <a:pt x="0" y="8594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618420" y="4469578"/>
            <a:ext cx="7804556" cy="1838201"/>
          </a:xfrm>
          <a:custGeom>
            <a:avLst/>
            <a:gdLst/>
            <a:ahLst/>
            <a:cxnLst/>
            <a:rect r="r" b="b" t="t" l="l"/>
            <a:pathLst>
              <a:path h="1838201" w="7804556">
                <a:moveTo>
                  <a:pt x="0" y="0"/>
                </a:moveTo>
                <a:lnTo>
                  <a:pt x="7804557" y="0"/>
                </a:lnTo>
                <a:lnTo>
                  <a:pt x="7804557" y="1838201"/>
                </a:lnTo>
                <a:lnTo>
                  <a:pt x="0" y="183820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2650988" y="379286"/>
            <a:ext cx="2733446" cy="851402"/>
          </a:xfrm>
          <a:custGeom>
            <a:avLst/>
            <a:gdLst/>
            <a:ahLst/>
            <a:cxnLst/>
            <a:rect r="r" b="b" t="t" l="l"/>
            <a:pathLst>
              <a:path h="851402" w="2733446">
                <a:moveTo>
                  <a:pt x="0" y="0"/>
                </a:moveTo>
                <a:lnTo>
                  <a:pt x="2733447" y="0"/>
                </a:lnTo>
                <a:lnTo>
                  <a:pt x="2733447" y="851401"/>
                </a:lnTo>
                <a:lnTo>
                  <a:pt x="0" y="851401"/>
                </a:lnTo>
                <a:lnTo>
                  <a:pt x="0" y="0"/>
                </a:lnTo>
                <a:close/>
              </a:path>
            </a:pathLst>
          </a:custGeom>
          <a:blipFill>
            <a:blip r:embed="rId9"/>
            <a:stretch>
              <a:fillRect l="-168718" t="0" r="-47675" b="0"/>
            </a:stretch>
          </a:blipFill>
        </p:spPr>
      </p:sp>
      <p:sp>
        <p:nvSpPr>
          <p:cNvPr name="Freeform 8" id="8"/>
          <p:cNvSpPr/>
          <p:nvPr/>
        </p:nvSpPr>
        <p:spPr>
          <a:xfrm flipH="false" flipV="false" rot="0">
            <a:off x="607219" y="344976"/>
            <a:ext cx="2150907" cy="896217"/>
          </a:xfrm>
          <a:custGeom>
            <a:avLst/>
            <a:gdLst/>
            <a:ahLst/>
            <a:cxnLst/>
            <a:rect r="r" b="b" t="t" l="l"/>
            <a:pathLst>
              <a:path h="896217" w="2150907">
                <a:moveTo>
                  <a:pt x="0" y="0"/>
                </a:moveTo>
                <a:lnTo>
                  <a:pt x="2150907" y="0"/>
                </a:lnTo>
                <a:lnTo>
                  <a:pt x="2150907" y="896217"/>
                </a:lnTo>
                <a:lnTo>
                  <a:pt x="0" y="896217"/>
                </a:lnTo>
                <a:lnTo>
                  <a:pt x="0" y="0"/>
                </a:lnTo>
                <a:close/>
              </a:path>
            </a:pathLst>
          </a:custGeom>
          <a:blipFill>
            <a:blip r:embed="rId10"/>
            <a:stretch>
              <a:fillRect l="-7172" t="0" r="-1161" b="0"/>
            </a:stretch>
          </a:blipFill>
        </p:spPr>
      </p:sp>
      <p:sp>
        <p:nvSpPr>
          <p:cNvPr name="Freeform 9" id="9"/>
          <p:cNvSpPr/>
          <p:nvPr/>
        </p:nvSpPr>
        <p:spPr>
          <a:xfrm flipH="false" flipV="false" rot="0">
            <a:off x="618420" y="7003609"/>
            <a:ext cx="7802709" cy="993781"/>
          </a:xfrm>
          <a:custGeom>
            <a:avLst/>
            <a:gdLst/>
            <a:ahLst/>
            <a:cxnLst/>
            <a:rect r="r" b="b" t="t" l="l"/>
            <a:pathLst>
              <a:path h="993781" w="7802709">
                <a:moveTo>
                  <a:pt x="0" y="0"/>
                </a:moveTo>
                <a:lnTo>
                  <a:pt x="7802709" y="0"/>
                </a:lnTo>
                <a:lnTo>
                  <a:pt x="7802709" y="993781"/>
                </a:lnTo>
                <a:lnTo>
                  <a:pt x="0" y="99378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618420" y="8869994"/>
            <a:ext cx="7802709" cy="993781"/>
          </a:xfrm>
          <a:custGeom>
            <a:avLst/>
            <a:gdLst/>
            <a:ahLst/>
            <a:cxnLst/>
            <a:rect r="r" b="b" t="t" l="l"/>
            <a:pathLst>
              <a:path h="993781" w="7802709">
                <a:moveTo>
                  <a:pt x="0" y="0"/>
                </a:moveTo>
                <a:lnTo>
                  <a:pt x="7802709" y="0"/>
                </a:lnTo>
                <a:lnTo>
                  <a:pt x="7802709" y="993782"/>
                </a:lnTo>
                <a:lnTo>
                  <a:pt x="0" y="993782"/>
                </a:lnTo>
                <a:lnTo>
                  <a:pt x="0" y="0"/>
                </a:lnTo>
                <a:close/>
              </a:path>
            </a:pathLst>
          </a:custGeom>
          <a:blipFill>
            <a:blip r:embed="rId11">
              <a:extLst>
                <a:ext uri="{96DAC541-7B7A-43D3-8B79-37D633B846F1}">
                  <asvg:svgBlip xmlns:asvg="http://schemas.microsoft.com/office/drawing/2016/SVG/main" r:embed="rId13"/>
                </a:ext>
              </a:extLst>
            </a:blip>
            <a:stretch>
              <a:fillRect l="0" t="0" r="0" b="0"/>
            </a:stretch>
          </a:blipFill>
        </p:spPr>
      </p:sp>
      <p:grpSp>
        <p:nvGrpSpPr>
          <p:cNvPr name="Group 11" id="11"/>
          <p:cNvGrpSpPr>
            <a:grpSpLocks noChangeAspect="true"/>
          </p:cNvGrpSpPr>
          <p:nvPr/>
        </p:nvGrpSpPr>
        <p:grpSpPr>
          <a:xfrm rot="0">
            <a:off x="11587391" y="-987333"/>
            <a:ext cx="12588954" cy="11722465"/>
            <a:chOff x="0" y="0"/>
            <a:chExt cx="12588951" cy="11722468"/>
          </a:xfrm>
        </p:grpSpPr>
        <p:sp>
          <p:nvSpPr>
            <p:cNvPr name="Freeform 12" id="12"/>
            <p:cNvSpPr/>
            <p:nvPr/>
          </p:nvSpPr>
          <p:spPr>
            <a:xfrm flipH="false" flipV="false" rot="0">
              <a:off x="187071" y="987298"/>
              <a:ext cx="6513576" cy="10287000"/>
            </a:xfrm>
            <a:custGeom>
              <a:avLst/>
              <a:gdLst/>
              <a:ahLst/>
              <a:cxnLst/>
              <a:rect r="r" b="b" t="t" l="l"/>
              <a:pathLst>
                <a:path h="10287000" w="6513576">
                  <a:moveTo>
                    <a:pt x="1931670" y="0"/>
                  </a:moveTo>
                  <a:lnTo>
                    <a:pt x="0" y="10287000"/>
                  </a:lnTo>
                  <a:lnTo>
                    <a:pt x="6513576" y="10287000"/>
                  </a:lnTo>
                  <a:lnTo>
                    <a:pt x="6513576" y="0"/>
                  </a:lnTo>
                  <a:close/>
                </a:path>
              </a:pathLst>
            </a:custGeom>
            <a:solidFill>
              <a:srgbClr val="2855BF"/>
            </a:solidFill>
          </p:spPr>
        </p:sp>
        <p:sp>
          <p:nvSpPr>
            <p:cNvPr name="Freeform 13" id="13"/>
            <p:cNvSpPr/>
            <p:nvPr/>
          </p:nvSpPr>
          <p:spPr>
            <a:xfrm flipH="false" flipV="false" rot="0">
              <a:off x="63500" y="987297"/>
              <a:ext cx="2601468" cy="9347708"/>
            </a:xfrm>
            <a:custGeom>
              <a:avLst/>
              <a:gdLst/>
              <a:ahLst/>
              <a:cxnLst/>
              <a:rect r="r" b="b" t="t" l="l"/>
              <a:pathLst>
                <a:path h="9347708" w="2601468">
                  <a:moveTo>
                    <a:pt x="1639189" y="1"/>
                  </a:moveTo>
                  <a:lnTo>
                    <a:pt x="1593342" y="243079"/>
                  </a:lnTo>
                  <a:lnTo>
                    <a:pt x="1592707" y="242571"/>
                  </a:lnTo>
                  <a:cubicBezTo>
                    <a:pt x="1592707" y="242571"/>
                    <a:pt x="0" y="8678038"/>
                    <a:pt x="0" y="8678038"/>
                  </a:cubicBezTo>
                  <a:cubicBezTo>
                    <a:pt x="294767" y="8901431"/>
                    <a:pt x="590042" y="9124570"/>
                    <a:pt x="884809" y="9347709"/>
                  </a:cubicBezTo>
                  <a:cubicBezTo>
                    <a:pt x="884809" y="9347709"/>
                    <a:pt x="2601468" y="255905"/>
                    <a:pt x="2601087" y="255778"/>
                  </a:cubicBezTo>
                  <a:cubicBezTo>
                    <a:pt x="2488438" y="170561"/>
                    <a:pt x="2376043" y="85344"/>
                    <a:pt x="2263648" y="0"/>
                  </a:cubicBezTo>
                  <a:close/>
                </a:path>
              </a:pathLst>
            </a:custGeom>
            <a:solidFill>
              <a:srgbClr val="416BD0"/>
            </a:solidFill>
          </p:spPr>
        </p:sp>
        <p:sp>
          <p:nvSpPr>
            <p:cNvPr name="Freeform 14" id="14"/>
            <p:cNvSpPr/>
            <p:nvPr/>
          </p:nvSpPr>
          <p:spPr>
            <a:xfrm flipH="false" flipV="false" rot="0">
              <a:off x="153543" y="987298"/>
              <a:ext cx="1714373" cy="8787891"/>
            </a:xfrm>
            <a:custGeom>
              <a:avLst/>
              <a:gdLst/>
              <a:ahLst/>
              <a:cxnLst/>
              <a:rect r="r" b="b" t="t" l="l"/>
              <a:pathLst>
                <a:path h="8787891" w="1714373">
                  <a:moveTo>
                    <a:pt x="1651254" y="0"/>
                  </a:moveTo>
                  <a:lnTo>
                    <a:pt x="1596263" y="291211"/>
                  </a:lnTo>
                  <a:lnTo>
                    <a:pt x="1591818" y="314452"/>
                  </a:lnTo>
                  <a:lnTo>
                    <a:pt x="0" y="8746109"/>
                  </a:lnTo>
                  <a:lnTo>
                    <a:pt x="55245" y="8787891"/>
                  </a:lnTo>
                  <a:lnTo>
                    <a:pt x="1654810" y="315468"/>
                  </a:lnTo>
                  <a:lnTo>
                    <a:pt x="1659255" y="292227"/>
                  </a:lnTo>
                  <a:lnTo>
                    <a:pt x="1714373" y="0"/>
                  </a:lnTo>
                  <a:close/>
                </a:path>
              </a:pathLst>
            </a:custGeom>
            <a:solidFill>
              <a:srgbClr val="416BD0"/>
            </a:solidFill>
          </p:spPr>
        </p:sp>
        <p:sp>
          <p:nvSpPr>
            <p:cNvPr name="Freeform 15" id="15"/>
            <p:cNvSpPr/>
            <p:nvPr/>
          </p:nvSpPr>
          <p:spPr>
            <a:xfrm flipH="false" flipV="false" rot="0">
              <a:off x="1220216" y="987298"/>
              <a:ext cx="1451229" cy="2933573"/>
            </a:xfrm>
            <a:custGeom>
              <a:avLst/>
              <a:gdLst/>
              <a:ahLst/>
              <a:cxnLst/>
              <a:rect r="r" b="b" t="t" l="l"/>
              <a:pathLst>
                <a:path h="2933573" w="1451229">
                  <a:moveTo>
                    <a:pt x="408305" y="0"/>
                  </a:moveTo>
                  <a:lnTo>
                    <a:pt x="0" y="2162556"/>
                  </a:lnTo>
                  <a:lnTo>
                    <a:pt x="147193" y="2274189"/>
                  </a:lnTo>
                  <a:lnTo>
                    <a:pt x="836422" y="2796032"/>
                  </a:lnTo>
                  <a:lnTo>
                    <a:pt x="866394" y="2818892"/>
                  </a:lnTo>
                  <a:lnTo>
                    <a:pt x="871728" y="2823210"/>
                  </a:lnTo>
                  <a:lnTo>
                    <a:pt x="924433" y="2863088"/>
                  </a:lnTo>
                  <a:lnTo>
                    <a:pt x="1017651" y="2933573"/>
                  </a:lnTo>
                  <a:lnTo>
                    <a:pt x="1451229" y="636905"/>
                  </a:lnTo>
                  <a:lnTo>
                    <a:pt x="1358011" y="566420"/>
                  </a:lnTo>
                  <a:lnTo>
                    <a:pt x="1305306" y="526542"/>
                  </a:lnTo>
                  <a:lnTo>
                    <a:pt x="1299972" y="522224"/>
                  </a:lnTo>
                  <a:lnTo>
                    <a:pt x="1270000" y="499364"/>
                  </a:lnTo>
                  <a:lnTo>
                    <a:pt x="610616" y="127"/>
                  </a:lnTo>
                  <a:close/>
                </a:path>
              </a:pathLst>
            </a:custGeom>
            <a:solidFill>
              <a:srgbClr val="8C52FF"/>
            </a:solidFill>
          </p:spPr>
        </p:sp>
      </p:grpSp>
      <p:grpSp>
        <p:nvGrpSpPr>
          <p:cNvPr name="Group 16" id="16"/>
          <p:cNvGrpSpPr>
            <a:grpSpLocks noChangeAspect="true"/>
          </p:cNvGrpSpPr>
          <p:nvPr/>
        </p:nvGrpSpPr>
        <p:grpSpPr>
          <a:xfrm rot="0">
            <a:off x="8741569" y="2997594"/>
            <a:ext cx="7732119" cy="7289406"/>
            <a:chOff x="0" y="0"/>
            <a:chExt cx="10309492" cy="9719208"/>
          </a:xfrm>
        </p:grpSpPr>
        <p:sp>
          <p:nvSpPr>
            <p:cNvPr name="Freeform 17" id="17"/>
            <p:cNvSpPr/>
            <p:nvPr/>
          </p:nvSpPr>
          <p:spPr>
            <a:xfrm flipH="false" flipV="false" rot="0">
              <a:off x="0" y="0"/>
              <a:ext cx="10309478" cy="9719183"/>
            </a:xfrm>
            <a:custGeom>
              <a:avLst/>
              <a:gdLst/>
              <a:ahLst/>
              <a:cxnLst/>
              <a:rect r="r" b="b" t="t" l="l"/>
              <a:pathLst>
                <a:path h="9719183" w="10309478">
                  <a:moveTo>
                    <a:pt x="4173474" y="0"/>
                  </a:moveTo>
                  <a:cubicBezTo>
                    <a:pt x="3879977" y="0"/>
                    <a:pt x="3597656" y="112776"/>
                    <a:pt x="3384804" y="314960"/>
                  </a:cubicBezTo>
                  <a:lnTo>
                    <a:pt x="52197" y="3481324"/>
                  </a:lnTo>
                  <a:cubicBezTo>
                    <a:pt x="18796" y="3512947"/>
                    <a:pt x="0" y="3556762"/>
                    <a:pt x="0" y="3602736"/>
                  </a:cubicBezTo>
                  <a:lnTo>
                    <a:pt x="0" y="9719183"/>
                  </a:lnTo>
                  <a:lnTo>
                    <a:pt x="7067550" y="9719183"/>
                  </a:lnTo>
                  <a:lnTo>
                    <a:pt x="7848092" y="8976360"/>
                  </a:lnTo>
                  <a:cubicBezTo>
                    <a:pt x="8068945" y="8766302"/>
                    <a:pt x="8289798" y="8556244"/>
                    <a:pt x="8510778" y="8346313"/>
                  </a:cubicBezTo>
                  <a:lnTo>
                    <a:pt x="9978009" y="6952234"/>
                  </a:lnTo>
                  <a:cubicBezTo>
                    <a:pt x="10189590" y="6751193"/>
                    <a:pt x="10309478" y="6472047"/>
                    <a:pt x="10309478" y="6180074"/>
                  </a:cubicBezTo>
                  <a:lnTo>
                    <a:pt x="10309478" y="3046730"/>
                  </a:lnTo>
                  <a:cubicBezTo>
                    <a:pt x="10309478" y="2749042"/>
                    <a:pt x="10218800" y="2458339"/>
                    <a:pt x="10049636" y="2213356"/>
                  </a:cubicBezTo>
                  <a:lnTo>
                    <a:pt x="8780526" y="376174"/>
                  </a:lnTo>
                  <a:cubicBezTo>
                    <a:pt x="8617839" y="140589"/>
                    <a:pt x="8349742" y="0"/>
                    <a:pt x="8063484" y="0"/>
                  </a:cubicBezTo>
                  <a:close/>
                </a:path>
              </a:pathLst>
            </a:custGeom>
            <a:blipFill>
              <a:blip r:embed="rId14"/>
              <a:stretch>
                <a:fillRect l="-63340" t="0" r="-14201" b="-25382"/>
              </a:stretch>
            </a:blipFill>
          </p:spPr>
        </p:sp>
      </p:grpSp>
      <p:grpSp>
        <p:nvGrpSpPr>
          <p:cNvPr name="Group 18" id="18"/>
          <p:cNvGrpSpPr>
            <a:grpSpLocks noChangeAspect="true"/>
          </p:cNvGrpSpPr>
          <p:nvPr/>
        </p:nvGrpSpPr>
        <p:grpSpPr>
          <a:xfrm rot="6051900">
            <a:off x="10342674" y="1655750"/>
            <a:ext cx="4334685" cy="797938"/>
            <a:chOff x="0" y="0"/>
            <a:chExt cx="5779580" cy="1063917"/>
          </a:xfrm>
        </p:grpSpPr>
        <p:sp>
          <p:nvSpPr>
            <p:cNvPr name="Freeform 19" id="19"/>
            <p:cNvSpPr/>
            <p:nvPr/>
          </p:nvSpPr>
          <p:spPr>
            <a:xfrm flipH="false" flipV="false" rot="0">
              <a:off x="0" y="0"/>
              <a:ext cx="5779643" cy="1063879"/>
            </a:xfrm>
            <a:custGeom>
              <a:avLst/>
              <a:gdLst/>
              <a:ahLst/>
              <a:cxnLst/>
              <a:rect r="r" b="b" t="t" l="l"/>
              <a:pathLst>
                <a:path h="1063879" w="5779643">
                  <a:moveTo>
                    <a:pt x="202311" y="1063879"/>
                  </a:moveTo>
                  <a:lnTo>
                    <a:pt x="5779643" y="1054100"/>
                  </a:lnTo>
                  <a:lnTo>
                    <a:pt x="5777738" y="0"/>
                  </a:lnTo>
                  <a:lnTo>
                    <a:pt x="5236464" y="1016"/>
                  </a:lnTo>
                  <a:lnTo>
                    <a:pt x="0" y="10160"/>
                  </a:lnTo>
                  <a:close/>
                </a:path>
              </a:pathLst>
            </a:custGeom>
            <a:blipFill>
              <a:blip r:embed="rId15">
                <a:alphaModFix amt="71000"/>
              </a:blip>
              <a:stretch>
                <a:fillRect l="-12318" t="0" r="1" b="-155"/>
              </a:stretch>
            </a:blipFill>
          </p:spPr>
        </p:sp>
      </p:grpSp>
      <p:grpSp>
        <p:nvGrpSpPr>
          <p:cNvPr name="Group 20" id="20"/>
          <p:cNvGrpSpPr>
            <a:grpSpLocks noChangeAspect="true"/>
          </p:cNvGrpSpPr>
          <p:nvPr/>
        </p:nvGrpSpPr>
        <p:grpSpPr>
          <a:xfrm rot="0">
            <a:off x="233963" y="281473"/>
            <a:ext cx="5495315" cy="1009774"/>
            <a:chOff x="0" y="0"/>
            <a:chExt cx="5495315" cy="1009777"/>
          </a:xfrm>
        </p:grpSpPr>
        <p:sp>
          <p:nvSpPr>
            <p:cNvPr name="Freeform 21" id="21"/>
            <p:cNvSpPr/>
            <p:nvPr/>
          </p:nvSpPr>
          <p:spPr>
            <a:xfrm flipH="false" flipV="false" rot="0">
              <a:off x="373253" y="63500"/>
              <a:ext cx="2138045" cy="882777"/>
            </a:xfrm>
            <a:custGeom>
              <a:avLst/>
              <a:gdLst/>
              <a:ahLst/>
              <a:cxnLst/>
              <a:rect r="r" b="b" t="t" l="l"/>
              <a:pathLst>
                <a:path h="882777" w="2138045">
                  <a:moveTo>
                    <a:pt x="0" y="882777"/>
                  </a:moveTo>
                  <a:lnTo>
                    <a:pt x="2138045" y="882777"/>
                  </a:lnTo>
                  <a:lnTo>
                    <a:pt x="2138045" y="0"/>
                  </a:lnTo>
                  <a:lnTo>
                    <a:pt x="0" y="0"/>
                  </a:lnTo>
                  <a:close/>
                </a:path>
              </a:pathLst>
            </a:custGeom>
            <a:solidFill>
              <a:srgbClr val="000000">
                <a:alpha val="0"/>
              </a:srgbClr>
            </a:solidFill>
          </p:spPr>
        </p:sp>
        <p:sp>
          <p:nvSpPr>
            <p:cNvPr name="Freeform 22" id="22"/>
            <p:cNvSpPr/>
            <p:nvPr/>
          </p:nvSpPr>
          <p:spPr>
            <a:xfrm flipH="false" flipV="false" rot="0">
              <a:off x="63500" y="86868"/>
              <a:ext cx="5368290" cy="859409"/>
            </a:xfrm>
            <a:custGeom>
              <a:avLst/>
              <a:gdLst/>
              <a:ahLst/>
              <a:cxnLst/>
              <a:rect r="r" b="b" t="t" l="l"/>
              <a:pathLst>
                <a:path h="859409" w="5368290">
                  <a:moveTo>
                    <a:pt x="0" y="859409"/>
                  </a:moveTo>
                  <a:lnTo>
                    <a:pt x="5368290" y="859409"/>
                  </a:lnTo>
                  <a:lnTo>
                    <a:pt x="5368290" y="0"/>
                  </a:lnTo>
                  <a:lnTo>
                    <a:pt x="0" y="0"/>
                  </a:lnTo>
                  <a:close/>
                </a:path>
              </a:pathLst>
            </a:custGeom>
            <a:solidFill>
              <a:srgbClr val="000000">
                <a:alpha val="0"/>
              </a:srgbClr>
            </a:solidFill>
          </p:spPr>
        </p:sp>
        <p:sp>
          <p:nvSpPr>
            <p:cNvPr name="Freeform 23" id="23"/>
            <p:cNvSpPr/>
            <p:nvPr/>
          </p:nvSpPr>
          <p:spPr>
            <a:xfrm flipH="false" flipV="false" rot="0">
              <a:off x="2417064" y="97790"/>
              <a:ext cx="2737866" cy="848487"/>
            </a:xfrm>
            <a:custGeom>
              <a:avLst/>
              <a:gdLst/>
              <a:ahLst/>
              <a:cxnLst/>
              <a:rect r="r" b="b" t="t" l="l"/>
              <a:pathLst>
                <a:path h="848487" w="2737866">
                  <a:moveTo>
                    <a:pt x="0" y="848487"/>
                  </a:moveTo>
                  <a:lnTo>
                    <a:pt x="2737866" y="848487"/>
                  </a:lnTo>
                  <a:lnTo>
                    <a:pt x="2737866" y="0"/>
                  </a:lnTo>
                  <a:lnTo>
                    <a:pt x="0" y="0"/>
                  </a:lnTo>
                  <a:close/>
                </a:path>
              </a:pathLst>
            </a:custGeom>
            <a:solidFill>
              <a:srgbClr val="000000">
                <a:alpha val="0"/>
              </a:srgbClr>
            </a:solidFill>
          </p:spPr>
        </p:sp>
      </p:grpSp>
      <p:grpSp>
        <p:nvGrpSpPr>
          <p:cNvPr name="Group 24" id="24"/>
          <p:cNvGrpSpPr>
            <a:grpSpLocks noChangeAspect="true"/>
          </p:cNvGrpSpPr>
          <p:nvPr/>
        </p:nvGrpSpPr>
        <p:grpSpPr>
          <a:xfrm rot="0">
            <a:off x="618420" y="4469578"/>
            <a:ext cx="7804556" cy="1838201"/>
            <a:chOff x="0" y="0"/>
            <a:chExt cx="7804556" cy="1838198"/>
          </a:xfrm>
        </p:grpSpPr>
        <p:sp>
          <p:nvSpPr>
            <p:cNvPr name="Freeform 25" id="25"/>
            <p:cNvSpPr/>
            <p:nvPr/>
          </p:nvSpPr>
          <p:spPr>
            <a:xfrm flipH="false" flipV="false" rot="0">
              <a:off x="0" y="0"/>
              <a:ext cx="7804531" cy="1838198"/>
            </a:xfrm>
            <a:custGeom>
              <a:avLst/>
              <a:gdLst/>
              <a:ahLst/>
              <a:cxnLst/>
              <a:rect r="r" b="b" t="t" l="l"/>
              <a:pathLst>
                <a:path h="1838198" w="7804531">
                  <a:moveTo>
                    <a:pt x="0" y="1838198"/>
                  </a:moveTo>
                  <a:lnTo>
                    <a:pt x="7804531" y="1838198"/>
                  </a:lnTo>
                  <a:lnTo>
                    <a:pt x="7804531" y="0"/>
                  </a:lnTo>
                  <a:lnTo>
                    <a:pt x="0" y="0"/>
                  </a:lnTo>
                  <a:close/>
                </a:path>
              </a:pathLst>
            </a:custGeom>
            <a:solidFill>
              <a:srgbClr val="000000">
                <a:alpha val="0"/>
              </a:srgbClr>
            </a:solidFill>
          </p:spPr>
        </p:sp>
      </p:grpSp>
      <p:grpSp>
        <p:nvGrpSpPr>
          <p:cNvPr name="Group 26" id="26"/>
          <p:cNvGrpSpPr>
            <a:grpSpLocks noChangeAspect="true"/>
          </p:cNvGrpSpPr>
          <p:nvPr/>
        </p:nvGrpSpPr>
        <p:grpSpPr>
          <a:xfrm rot="0">
            <a:off x="554917" y="-63503"/>
            <a:ext cx="17796577" cy="10413997"/>
            <a:chOff x="0" y="0"/>
            <a:chExt cx="17796586" cy="10414000"/>
          </a:xfrm>
        </p:grpSpPr>
        <p:sp>
          <p:nvSpPr>
            <p:cNvPr name="Freeform 27" id="27"/>
            <p:cNvSpPr/>
            <p:nvPr/>
          </p:nvSpPr>
          <p:spPr>
            <a:xfrm flipH="false" flipV="false" rot="0">
              <a:off x="10357358" y="1656588"/>
              <a:ext cx="1139571" cy="264795"/>
            </a:xfrm>
            <a:custGeom>
              <a:avLst/>
              <a:gdLst/>
              <a:ahLst/>
              <a:cxnLst/>
              <a:rect r="r" b="b" t="t" l="l"/>
              <a:pathLst>
                <a:path h="264795" w="1139571">
                  <a:moveTo>
                    <a:pt x="0" y="0"/>
                  </a:moveTo>
                  <a:lnTo>
                    <a:pt x="0" y="264795"/>
                  </a:lnTo>
                  <a:lnTo>
                    <a:pt x="1139570" y="264795"/>
                  </a:lnTo>
                  <a:lnTo>
                    <a:pt x="1139570" y="0"/>
                  </a:lnTo>
                  <a:close/>
                </a:path>
              </a:pathLst>
            </a:custGeom>
            <a:solidFill>
              <a:srgbClr val="FFFFFF"/>
            </a:solidFill>
          </p:spPr>
        </p:sp>
        <p:sp>
          <p:nvSpPr>
            <p:cNvPr name="Freeform 28" id="28"/>
            <p:cNvSpPr/>
            <p:nvPr/>
          </p:nvSpPr>
          <p:spPr>
            <a:xfrm flipH="false" flipV="false" rot="0">
              <a:off x="10453116" y="1578483"/>
              <a:ext cx="276733" cy="265684"/>
            </a:xfrm>
            <a:custGeom>
              <a:avLst/>
              <a:gdLst/>
              <a:ahLst/>
              <a:cxnLst/>
              <a:rect r="r" b="b" t="t" l="l"/>
              <a:pathLst>
                <a:path h="265684" w="276733">
                  <a:moveTo>
                    <a:pt x="0" y="265684"/>
                  </a:moveTo>
                  <a:lnTo>
                    <a:pt x="153924" y="265684"/>
                  </a:lnTo>
                  <a:lnTo>
                    <a:pt x="276733" y="0"/>
                  </a:lnTo>
                  <a:lnTo>
                    <a:pt x="122936" y="0"/>
                  </a:lnTo>
                  <a:lnTo>
                    <a:pt x="0" y="265684"/>
                  </a:lnTo>
                  <a:close/>
                </a:path>
              </a:pathLst>
            </a:custGeom>
            <a:solidFill>
              <a:srgbClr val="8C52FF"/>
            </a:solidFill>
          </p:spPr>
        </p:sp>
        <p:sp>
          <p:nvSpPr>
            <p:cNvPr name="Freeform 29" id="29"/>
            <p:cNvSpPr/>
            <p:nvPr/>
          </p:nvSpPr>
          <p:spPr>
            <a:xfrm flipH="false" flipV="false" rot="0">
              <a:off x="10690860" y="1578483"/>
              <a:ext cx="276733" cy="265684"/>
            </a:xfrm>
            <a:custGeom>
              <a:avLst/>
              <a:gdLst/>
              <a:ahLst/>
              <a:cxnLst/>
              <a:rect r="r" b="b" t="t" l="l"/>
              <a:pathLst>
                <a:path h="265684" w="276733">
                  <a:moveTo>
                    <a:pt x="0" y="265684"/>
                  </a:moveTo>
                  <a:lnTo>
                    <a:pt x="153797" y="265684"/>
                  </a:lnTo>
                  <a:lnTo>
                    <a:pt x="276733" y="0"/>
                  </a:lnTo>
                  <a:lnTo>
                    <a:pt x="122809" y="0"/>
                  </a:lnTo>
                  <a:lnTo>
                    <a:pt x="0" y="265684"/>
                  </a:lnTo>
                  <a:close/>
                </a:path>
              </a:pathLst>
            </a:custGeom>
            <a:solidFill>
              <a:srgbClr val="8C52FF"/>
            </a:solidFill>
          </p:spPr>
        </p:sp>
        <p:sp>
          <p:nvSpPr>
            <p:cNvPr name="Freeform 30" id="30"/>
            <p:cNvSpPr/>
            <p:nvPr/>
          </p:nvSpPr>
          <p:spPr>
            <a:xfrm flipH="false" flipV="false" rot="0">
              <a:off x="10928477" y="1578483"/>
              <a:ext cx="276860" cy="265684"/>
            </a:xfrm>
            <a:custGeom>
              <a:avLst/>
              <a:gdLst/>
              <a:ahLst/>
              <a:cxnLst/>
              <a:rect r="r" b="b" t="t" l="l"/>
              <a:pathLst>
                <a:path h="265684" w="276860">
                  <a:moveTo>
                    <a:pt x="127" y="265684"/>
                  </a:moveTo>
                  <a:lnTo>
                    <a:pt x="154051" y="265684"/>
                  </a:lnTo>
                  <a:lnTo>
                    <a:pt x="276860" y="0"/>
                  </a:lnTo>
                  <a:lnTo>
                    <a:pt x="122936" y="0"/>
                  </a:lnTo>
                  <a:lnTo>
                    <a:pt x="0" y="265684"/>
                  </a:lnTo>
                  <a:close/>
                </a:path>
              </a:pathLst>
            </a:custGeom>
            <a:solidFill>
              <a:srgbClr val="8C52FF"/>
            </a:solidFill>
          </p:spPr>
        </p:sp>
        <p:sp>
          <p:nvSpPr>
            <p:cNvPr name="Freeform 31" id="31"/>
            <p:cNvSpPr/>
            <p:nvPr/>
          </p:nvSpPr>
          <p:spPr>
            <a:xfrm flipH="false" flipV="false" rot="0">
              <a:off x="11166348" y="1578483"/>
              <a:ext cx="276733" cy="265684"/>
            </a:xfrm>
            <a:custGeom>
              <a:avLst/>
              <a:gdLst/>
              <a:ahLst/>
              <a:cxnLst/>
              <a:rect r="r" b="b" t="t" l="l"/>
              <a:pathLst>
                <a:path h="265684" w="276733">
                  <a:moveTo>
                    <a:pt x="0" y="265684"/>
                  </a:moveTo>
                  <a:lnTo>
                    <a:pt x="153797" y="265684"/>
                  </a:lnTo>
                  <a:lnTo>
                    <a:pt x="276733" y="0"/>
                  </a:lnTo>
                  <a:lnTo>
                    <a:pt x="122809" y="0"/>
                  </a:lnTo>
                  <a:lnTo>
                    <a:pt x="0" y="265684"/>
                  </a:lnTo>
                  <a:close/>
                </a:path>
              </a:pathLst>
            </a:custGeom>
            <a:solidFill>
              <a:srgbClr val="8C52FF"/>
            </a:solidFill>
          </p:spPr>
        </p:sp>
        <p:sp>
          <p:nvSpPr>
            <p:cNvPr name="Freeform 32" id="32"/>
            <p:cNvSpPr/>
            <p:nvPr/>
          </p:nvSpPr>
          <p:spPr>
            <a:xfrm flipH="false" flipV="false" rot="0">
              <a:off x="10927080" y="63500"/>
              <a:ext cx="2939542" cy="9371584"/>
            </a:xfrm>
            <a:custGeom>
              <a:avLst/>
              <a:gdLst/>
              <a:ahLst/>
              <a:cxnLst/>
              <a:rect r="r" b="b" t="t" l="l"/>
              <a:pathLst>
                <a:path h="9371584" w="2939542">
                  <a:moveTo>
                    <a:pt x="0" y="0"/>
                  </a:moveTo>
                  <a:lnTo>
                    <a:pt x="0" y="9371584"/>
                  </a:lnTo>
                  <a:lnTo>
                    <a:pt x="2939542" y="9371584"/>
                  </a:lnTo>
                  <a:lnTo>
                    <a:pt x="2939542" y="0"/>
                  </a:lnTo>
                  <a:close/>
                </a:path>
              </a:pathLst>
            </a:custGeom>
            <a:solidFill>
              <a:srgbClr val="000000">
                <a:alpha val="0"/>
              </a:srgbClr>
            </a:solidFill>
          </p:spPr>
        </p:sp>
        <p:sp>
          <p:nvSpPr>
            <p:cNvPr name="Freeform 33" id="33"/>
            <p:cNvSpPr/>
            <p:nvPr/>
          </p:nvSpPr>
          <p:spPr>
            <a:xfrm flipH="false" flipV="false" rot="0">
              <a:off x="11160633" y="63500"/>
              <a:ext cx="1687195" cy="4260088"/>
            </a:xfrm>
            <a:custGeom>
              <a:avLst/>
              <a:gdLst/>
              <a:ahLst/>
              <a:cxnLst/>
              <a:rect r="r" b="b" t="t" l="l"/>
              <a:pathLst>
                <a:path h="4260088" w="1687195">
                  <a:moveTo>
                    <a:pt x="0" y="0"/>
                  </a:moveTo>
                  <a:lnTo>
                    <a:pt x="0" y="4260088"/>
                  </a:lnTo>
                  <a:lnTo>
                    <a:pt x="1687195" y="4260088"/>
                  </a:lnTo>
                  <a:lnTo>
                    <a:pt x="1687195" y="0"/>
                  </a:lnTo>
                  <a:close/>
                </a:path>
              </a:pathLst>
            </a:custGeom>
            <a:solidFill>
              <a:srgbClr val="000000">
                <a:alpha val="0"/>
              </a:srgbClr>
            </a:solidFill>
          </p:spPr>
        </p:sp>
        <p:sp>
          <p:nvSpPr>
            <p:cNvPr name="Freeform 34" id="34"/>
            <p:cNvSpPr/>
            <p:nvPr/>
          </p:nvSpPr>
          <p:spPr>
            <a:xfrm flipH="false" flipV="false" rot="0">
              <a:off x="11147298" y="63500"/>
              <a:ext cx="6585713" cy="10287000"/>
            </a:xfrm>
            <a:custGeom>
              <a:avLst/>
              <a:gdLst/>
              <a:ahLst/>
              <a:cxnLst/>
              <a:rect r="r" b="b" t="t" l="l"/>
              <a:pathLst>
                <a:path h="10287000" w="6585713">
                  <a:moveTo>
                    <a:pt x="0" y="0"/>
                  </a:moveTo>
                  <a:lnTo>
                    <a:pt x="0" y="10287000"/>
                  </a:lnTo>
                  <a:lnTo>
                    <a:pt x="6585713" y="10287000"/>
                  </a:lnTo>
                  <a:lnTo>
                    <a:pt x="6585713" y="0"/>
                  </a:lnTo>
                  <a:close/>
                </a:path>
              </a:pathLst>
            </a:custGeom>
            <a:solidFill>
              <a:srgbClr val="000000">
                <a:alpha val="0"/>
              </a:srgbClr>
            </a:solidFill>
          </p:spPr>
        </p:sp>
        <p:sp>
          <p:nvSpPr>
            <p:cNvPr name="Freeform 35" id="35"/>
            <p:cNvSpPr/>
            <p:nvPr/>
          </p:nvSpPr>
          <p:spPr>
            <a:xfrm flipH="false" flipV="false" rot="0">
              <a:off x="13764768" y="63500"/>
              <a:ext cx="3968242" cy="3772535"/>
            </a:xfrm>
            <a:custGeom>
              <a:avLst/>
              <a:gdLst/>
              <a:ahLst/>
              <a:cxnLst/>
              <a:rect r="r" b="b" t="t" l="l"/>
              <a:pathLst>
                <a:path h="3772535" w="3968242">
                  <a:moveTo>
                    <a:pt x="0" y="0"/>
                  </a:moveTo>
                  <a:lnTo>
                    <a:pt x="0" y="3772535"/>
                  </a:lnTo>
                  <a:lnTo>
                    <a:pt x="3968241" y="3772535"/>
                  </a:lnTo>
                  <a:lnTo>
                    <a:pt x="3968241" y="0"/>
                  </a:lnTo>
                  <a:close/>
                </a:path>
              </a:pathLst>
            </a:custGeom>
            <a:solidFill>
              <a:srgbClr val="000000">
                <a:alpha val="0"/>
              </a:srgbClr>
            </a:solidFill>
          </p:spPr>
        </p:sp>
        <p:sp>
          <p:nvSpPr>
            <p:cNvPr name="Freeform 36" id="36"/>
            <p:cNvSpPr/>
            <p:nvPr/>
          </p:nvSpPr>
          <p:spPr>
            <a:xfrm flipH="false" flipV="false" rot="0">
              <a:off x="12691110" y="5633974"/>
              <a:ext cx="5042028" cy="4716526"/>
            </a:xfrm>
            <a:custGeom>
              <a:avLst/>
              <a:gdLst/>
              <a:ahLst/>
              <a:cxnLst/>
              <a:rect r="r" b="b" t="t" l="l"/>
              <a:pathLst>
                <a:path h="4716526" w="5042028">
                  <a:moveTo>
                    <a:pt x="0" y="0"/>
                  </a:moveTo>
                  <a:lnTo>
                    <a:pt x="0" y="4716526"/>
                  </a:lnTo>
                  <a:lnTo>
                    <a:pt x="5042028" y="4716526"/>
                  </a:lnTo>
                  <a:lnTo>
                    <a:pt x="5042028" y="0"/>
                  </a:lnTo>
                  <a:close/>
                </a:path>
              </a:pathLst>
            </a:custGeom>
            <a:solidFill>
              <a:srgbClr val="000000">
                <a:alpha val="0"/>
              </a:srgbClr>
            </a:solidFill>
          </p:spPr>
        </p:sp>
        <p:sp>
          <p:nvSpPr>
            <p:cNvPr name="Freeform 37" id="37"/>
            <p:cNvSpPr/>
            <p:nvPr/>
          </p:nvSpPr>
          <p:spPr>
            <a:xfrm flipH="false" flipV="false" rot="0">
              <a:off x="10357358" y="1578483"/>
              <a:ext cx="1139698" cy="343789"/>
            </a:xfrm>
            <a:custGeom>
              <a:avLst/>
              <a:gdLst/>
              <a:ahLst/>
              <a:cxnLst/>
              <a:rect r="r" b="b" t="t" l="l"/>
              <a:pathLst>
                <a:path h="343789" w="1139698">
                  <a:moveTo>
                    <a:pt x="0" y="343789"/>
                  </a:moveTo>
                  <a:lnTo>
                    <a:pt x="1139698" y="343789"/>
                  </a:lnTo>
                  <a:lnTo>
                    <a:pt x="1139698" y="0"/>
                  </a:lnTo>
                  <a:lnTo>
                    <a:pt x="0" y="0"/>
                  </a:lnTo>
                  <a:close/>
                </a:path>
              </a:pathLst>
            </a:custGeom>
            <a:solidFill>
              <a:srgbClr val="000000">
                <a:alpha val="0"/>
              </a:srgbClr>
            </a:solidFill>
          </p:spPr>
        </p:sp>
        <p:sp>
          <p:nvSpPr>
            <p:cNvPr name="Freeform 38" id="38"/>
            <p:cNvSpPr/>
            <p:nvPr/>
          </p:nvSpPr>
          <p:spPr>
            <a:xfrm flipH="false" flipV="false" rot="0">
              <a:off x="8186674" y="3061081"/>
              <a:ext cx="7732140" cy="7289419"/>
            </a:xfrm>
            <a:custGeom>
              <a:avLst/>
              <a:gdLst/>
              <a:ahLst/>
              <a:cxnLst/>
              <a:rect r="r" b="b" t="t" l="l"/>
              <a:pathLst>
                <a:path h="7289419" w="7732140">
                  <a:moveTo>
                    <a:pt x="0" y="0"/>
                  </a:moveTo>
                  <a:lnTo>
                    <a:pt x="0" y="7289419"/>
                  </a:lnTo>
                  <a:lnTo>
                    <a:pt x="7732140" y="7289419"/>
                  </a:lnTo>
                  <a:lnTo>
                    <a:pt x="7732140" y="0"/>
                  </a:lnTo>
                  <a:close/>
                </a:path>
              </a:pathLst>
            </a:custGeom>
            <a:solidFill>
              <a:srgbClr val="000000">
                <a:alpha val="0"/>
              </a:srgbClr>
            </a:solidFill>
          </p:spPr>
        </p:sp>
        <p:sp>
          <p:nvSpPr>
            <p:cNvPr name="Freeform 39" id="39"/>
            <p:cNvSpPr/>
            <p:nvPr/>
          </p:nvSpPr>
          <p:spPr>
            <a:xfrm flipH="false" flipV="false" rot="0">
              <a:off x="63500" y="7067169"/>
              <a:ext cx="7804531" cy="993775"/>
            </a:xfrm>
            <a:custGeom>
              <a:avLst/>
              <a:gdLst/>
              <a:ahLst/>
              <a:cxnLst/>
              <a:rect r="r" b="b" t="t" l="l"/>
              <a:pathLst>
                <a:path h="993775" w="7804531">
                  <a:moveTo>
                    <a:pt x="0" y="993775"/>
                  </a:moveTo>
                  <a:lnTo>
                    <a:pt x="7804531" y="993775"/>
                  </a:lnTo>
                  <a:lnTo>
                    <a:pt x="7804531" y="0"/>
                  </a:lnTo>
                  <a:lnTo>
                    <a:pt x="0" y="0"/>
                  </a:lnTo>
                  <a:close/>
                </a:path>
              </a:pathLst>
            </a:custGeom>
            <a:solidFill>
              <a:srgbClr val="000000">
                <a:alpha val="0"/>
              </a:srgbClr>
            </a:solidFill>
          </p:spPr>
        </p:sp>
        <p:sp>
          <p:nvSpPr>
            <p:cNvPr name="Freeform 40" id="40"/>
            <p:cNvSpPr/>
            <p:nvPr/>
          </p:nvSpPr>
          <p:spPr>
            <a:xfrm flipH="false" flipV="false" rot="0">
              <a:off x="6816217" y="7317359"/>
              <a:ext cx="5345049" cy="3033141"/>
            </a:xfrm>
            <a:custGeom>
              <a:avLst/>
              <a:gdLst/>
              <a:ahLst/>
              <a:cxnLst/>
              <a:rect r="r" b="b" t="t" l="l"/>
              <a:pathLst>
                <a:path h="3033141" w="5345049">
                  <a:moveTo>
                    <a:pt x="0" y="0"/>
                  </a:moveTo>
                  <a:lnTo>
                    <a:pt x="0" y="3033141"/>
                  </a:lnTo>
                  <a:lnTo>
                    <a:pt x="5345049" y="3033141"/>
                  </a:lnTo>
                  <a:lnTo>
                    <a:pt x="5345049" y="0"/>
                  </a:lnTo>
                  <a:close/>
                </a:path>
              </a:pathLst>
            </a:custGeom>
            <a:solidFill>
              <a:srgbClr val="000000">
                <a:alpha val="0"/>
              </a:srgbClr>
            </a:solidFill>
          </p:spPr>
        </p:sp>
        <p:sp>
          <p:nvSpPr>
            <p:cNvPr name="Freeform 41" id="41"/>
            <p:cNvSpPr/>
            <p:nvPr/>
          </p:nvSpPr>
          <p:spPr>
            <a:xfrm flipH="false" flipV="false" rot="0">
              <a:off x="63500" y="8933434"/>
              <a:ext cx="7804531" cy="993902"/>
            </a:xfrm>
            <a:custGeom>
              <a:avLst/>
              <a:gdLst/>
              <a:ahLst/>
              <a:cxnLst/>
              <a:rect r="r" b="b" t="t" l="l"/>
              <a:pathLst>
                <a:path h="993902" w="7804531">
                  <a:moveTo>
                    <a:pt x="0" y="993902"/>
                  </a:moveTo>
                  <a:lnTo>
                    <a:pt x="7804531" y="993902"/>
                  </a:lnTo>
                  <a:lnTo>
                    <a:pt x="7804531" y="0"/>
                  </a:lnTo>
                  <a:lnTo>
                    <a:pt x="0" y="0"/>
                  </a:lnTo>
                  <a:close/>
                </a:path>
              </a:pathLst>
            </a:custGeom>
            <a:solidFill>
              <a:srgbClr val="000000">
                <a:alpha val="0"/>
              </a:srgbClr>
            </a:solidFill>
          </p:spPr>
        </p:sp>
      </p:grpSp>
      <p:sp>
        <p:nvSpPr>
          <p:cNvPr name="TextBox 42" id="42"/>
          <p:cNvSpPr txBox="true"/>
          <p:nvPr/>
        </p:nvSpPr>
        <p:spPr>
          <a:xfrm rot="0">
            <a:off x="562394" y="1800720"/>
            <a:ext cx="9047416" cy="2558548"/>
          </a:xfrm>
          <a:prstGeom prst="rect">
            <a:avLst/>
          </a:prstGeom>
        </p:spPr>
        <p:txBody>
          <a:bodyPr anchor="t" rtlCol="false" tIns="0" lIns="0" bIns="0" rIns="0">
            <a:spAutoFit/>
          </a:bodyPr>
          <a:lstStyle/>
          <a:p>
            <a:pPr algn="l">
              <a:lnSpc>
                <a:spcPts val="7351"/>
              </a:lnSpc>
            </a:pPr>
            <a:r>
              <a:rPr lang="en-US" b="true" sz="7999">
                <a:solidFill>
                  <a:srgbClr val="1D74B4"/>
                </a:solidFill>
                <a:latin typeface="Poppins Bold"/>
                <a:ea typeface="Poppins Bold"/>
                <a:cs typeface="Poppins Bold"/>
                <a:sym typeface="Poppins Bold"/>
              </a:rPr>
              <a:t>KATEGORI KOMPETENSI ASN</a:t>
            </a:r>
          </a:p>
          <a:p>
            <a:pPr algn="l">
              <a:lnSpc>
                <a:spcPts val="4500"/>
              </a:lnSpc>
            </a:pPr>
            <a:r>
              <a:rPr lang="en-US" sz="1800">
                <a:solidFill>
                  <a:srgbClr val="8C52FF"/>
                </a:solidFill>
                <a:latin typeface="Open Sans"/>
                <a:ea typeface="Open Sans"/>
                <a:cs typeface="Open Sans"/>
                <a:sym typeface="Open Sans"/>
              </a:rPr>
              <a:t>1.</a:t>
            </a:r>
            <a:r>
              <a:rPr lang="en-US" b="true" sz="1800">
                <a:solidFill>
                  <a:srgbClr val="8C52FF"/>
                </a:solidFill>
                <a:latin typeface="Open Sans Bold"/>
                <a:ea typeface="Open Sans Bold"/>
                <a:cs typeface="Open Sans Bold"/>
                <a:sym typeface="Open Sans Bold"/>
              </a:rPr>
              <a:t>KOMPETENSI TEKNIS</a:t>
            </a:r>
            <a:r>
              <a:rPr lang="en-US" b="true" sz="1800" i="true">
                <a:solidFill>
                  <a:srgbClr val="000000"/>
                </a:solidFill>
                <a:latin typeface="Open Sans Bold Italics"/>
                <a:ea typeface="Open Sans Bold Italics"/>
                <a:cs typeface="Open Sans Bold Italics"/>
                <a:sym typeface="Open Sans Bold Italics"/>
              </a:rPr>
              <a:t>(SESUAI BIDANG TUGAS)</a:t>
            </a:r>
          </a:p>
        </p:txBody>
      </p:sp>
      <p:sp>
        <p:nvSpPr>
          <p:cNvPr name="TextBox 43" id="43"/>
          <p:cNvSpPr txBox="true"/>
          <p:nvPr/>
        </p:nvSpPr>
        <p:spPr>
          <a:xfrm rot="0">
            <a:off x="618420" y="6643478"/>
            <a:ext cx="3281486" cy="312144"/>
          </a:xfrm>
          <a:prstGeom prst="rect">
            <a:avLst/>
          </a:prstGeom>
        </p:spPr>
        <p:txBody>
          <a:bodyPr anchor="t" rtlCol="false" tIns="0" lIns="0" bIns="0" rIns="0">
            <a:spAutoFit/>
          </a:bodyPr>
          <a:lstStyle/>
          <a:p>
            <a:pPr algn="l">
              <a:lnSpc>
                <a:spcPts val="2520"/>
              </a:lnSpc>
            </a:pPr>
            <a:r>
              <a:rPr lang="en-US" b="true" sz="1800">
                <a:solidFill>
                  <a:srgbClr val="8C52FF"/>
                </a:solidFill>
                <a:latin typeface="Open Sans Bold"/>
                <a:ea typeface="Open Sans Bold"/>
                <a:cs typeface="Open Sans Bold"/>
                <a:sym typeface="Open Sans Bold"/>
              </a:rPr>
              <a:t>2. KOMPETENSI MANAJERIAL</a:t>
            </a:r>
          </a:p>
        </p:txBody>
      </p:sp>
      <p:sp>
        <p:nvSpPr>
          <p:cNvPr name="TextBox 44" id="44"/>
          <p:cNvSpPr txBox="true"/>
          <p:nvPr/>
        </p:nvSpPr>
        <p:spPr>
          <a:xfrm rot="0">
            <a:off x="618420" y="8514064"/>
            <a:ext cx="3912232" cy="312144"/>
          </a:xfrm>
          <a:prstGeom prst="rect">
            <a:avLst/>
          </a:prstGeom>
        </p:spPr>
        <p:txBody>
          <a:bodyPr anchor="t" rtlCol="false" tIns="0" lIns="0" bIns="0" rIns="0">
            <a:spAutoFit/>
          </a:bodyPr>
          <a:lstStyle/>
          <a:p>
            <a:pPr algn="l">
              <a:lnSpc>
                <a:spcPts val="2520"/>
              </a:lnSpc>
            </a:pPr>
            <a:r>
              <a:rPr lang="en-US" b="true" sz="1800">
                <a:solidFill>
                  <a:srgbClr val="8C52FF"/>
                </a:solidFill>
                <a:latin typeface="Open Sans Bold"/>
                <a:ea typeface="Open Sans Bold"/>
                <a:cs typeface="Open Sans Bold"/>
                <a:sym typeface="Open Sans Bold"/>
              </a:rPr>
              <a:t>3. KOMPETENSI SOSIAL KULTURAL</a:t>
            </a:r>
          </a:p>
        </p:txBody>
      </p:sp>
      <p:sp>
        <p:nvSpPr>
          <p:cNvPr name="TextBox 45" id="45"/>
          <p:cNvSpPr txBox="true"/>
          <p:nvPr/>
        </p:nvSpPr>
        <p:spPr>
          <a:xfrm rot="0">
            <a:off x="728491" y="7291549"/>
            <a:ext cx="7572413" cy="537772"/>
          </a:xfrm>
          <a:prstGeom prst="rect">
            <a:avLst/>
          </a:prstGeom>
        </p:spPr>
        <p:txBody>
          <a:bodyPr anchor="t" rtlCol="false" tIns="0" lIns="0" bIns="0" rIns="0">
            <a:spAutoFit/>
          </a:bodyPr>
          <a:lstStyle/>
          <a:p>
            <a:pPr algn="l">
              <a:lnSpc>
                <a:spcPts val="2100"/>
              </a:lnSpc>
            </a:pPr>
            <a:r>
              <a:rPr lang="en-US" b="true" sz="1599">
                <a:solidFill>
                  <a:srgbClr val="FFFFFF"/>
                </a:solidFill>
                <a:latin typeface="Open Sans Bold"/>
                <a:ea typeface="Open Sans Bold"/>
                <a:cs typeface="Open Sans Bold"/>
                <a:sym typeface="Open Sans Bold"/>
              </a:rPr>
              <a:t>Kompetensi yang sangat penting bagi ASN Dalam menjalankan tugas dan tanggung jawabnya sebagai manajer atau pemimpin.</a:t>
            </a:r>
          </a:p>
        </p:txBody>
      </p:sp>
      <p:sp>
        <p:nvSpPr>
          <p:cNvPr name="TextBox 46" id="46"/>
          <p:cNvSpPr txBox="true"/>
          <p:nvPr/>
        </p:nvSpPr>
        <p:spPr>
          <a:xfrm rot="0">
            <a:off x="728491" y="4539586"/>
            <a:ext cx="7764247" cy="1604572"/>
          </a:xfrm>
          <a:prstGeom prst="rect">
            <a:avLst/>
          </a:prstGeom>
        </p:spPr>
        <p:txBody>
          <a:bodyPr anchor="t" rtlCol="false" tIns="0" lIns="0" bIns="0" rIns="0">
            <a:spAutoFit/>
          </a:bodyPr>
          <a:lstStyle/>
          <a:p>
            <a:pPr algn="l">
              <a:lnSpc>
                <a:spcPts val="2100"/>
              </a:lnSpc>
            </a:pPr>
            <a:r>
              <a:rPr lang="en-US" b="true" sz="1599">
                <a:solidFill>
                  <a:srgbClr val="FFFFFF"/>
                </a:solidFill>
                <a:latin typeface="Open Sans Bold"/>
                <a:ea typeface="Open Sans Bold"/>
                <a:cs typeface="Open Sans Bold"/>
                <a:sym typeface="Open Sans Bold"/>
              </a:rPr>
              <a:t>Kompetensi yang sangat penting bagi ASN Dalam menjalankan tugas dan tanggung jawabnya Cara meningkatkan kompetensi teknis adalah dengan mengikuti pelatihan dan pengembangan, penggunaan teknologi informasi, pengalaman kerja serta mentoring dan coaching</a:t>
            </a:r>
          </a:p>
        </p:txBody>
      </p:sp>
      <p:sp>
        <p:nvSpPr>
          <p:cNvPr name="TextBox 47" id="47"/>
          <p:cNvSpPr txBox="true"/>
          <p:nvPr/>
        </p:nvSpPr>
        <p:spPr>
          <a:xfrm rot="0">
            <a:off x="728491" y="8941918"/>
            <a:ext cx="7766961" cy="804472"/>
          </a:xfrm>
          <a:prstGeom prst="rect">
            <a:avLst/>
          </a:prstGeom>
        </p:spPr>
        <p:txBody>
          <a:bodyPr anchor="t" rtlCol="false" tIns="0" lIns="0" bIns="0" rIns="0">
            <a:spAutoFit/>
          </a:bodyPr>
          <a:lstStyle/>
          <a:p>
            <a:pPr algn="l">
              <a:lnSpc>
                <a:spcPts val="2100"/>
              </a:lnSpc>
            </a:pPr>
            <a:r>
              <a:rPr lang="en-US" b="true" sz="1599">
                <a:solidFill>
                  <a:srgbClr val="FFFFFF"/>
                </a:solidFill>
                <a:latin typeface="Open Sans Bold"/>
                <a:ea typeface="Open Sans Bold"/>
                <a:cs typeface="Open Sans Bold"/>
                <a:sym typeface="Open Sans Bold"/>
              </a:rPr>
              <a:t>Cara meningkatkan kompetensi Sosial Kultural juga dengan mengikuti pelatihan dan pengembangan, pengalaman kerja, mentoring dan coaching, pembelajaran dari pengalaman.</a:t>
            </a:r>
          </a:p>
        </p:txBody>
      </p:sp>
      <p:sp>
        <p:nvSpPr>
          <p:cNvPr name="TextBox 48" id="48"/>
          <p:cNvSpPr txBox="true"/>
          <p:nvPr/>
        </p:nvSpPr>
        <p:spPr>
          <a:xfrm rot="0">
            <a:off x="3951722" y="6697313"/>
            <a:ext cx="3036322" cy="208093"/>
          </a:xfrm>
          <a:prstGeom prst="rect">
            <a:avLst/>
          </a:prstGeom>
        </p:spPr>
        <p:txBody>
          <a:bodyPr anchor="t" rtlCol="false" tIns="0" lIns="0" bIns="0" rIns="0">
            <a:spAutoFit/>
          </a:bodyPr>
          <a:lstStyle/>
          <a:p>
            <a:pPr algn="l">
              <a:lnSpc>
                <a:spcPts val="1679"/>
              </a:lnSpc>
            </a:pPr>
            <a:r>
              <a:rPr lang="en-US" b="true" sz="1200" i="true">
                <a:solidFill>
                  <a:srgbClr val="000000"/>
                </a:solidFill>
                <a:latin typeface="Open Sans Bold Italics"/>
                <a:ea typeface="Open Sans Bold Italics"/>
                <a:cs typeface="Open Sans Bold Italics"/>
                <a:sym typeface="Open Sans Bold Italics"/>
              </a:rPr>
              <a:t>(KEPEMIMPINAN DAN PENGELOLAAN TIM)</a:t>
            </a:r>
          </a:p>
        </p:txBody>
      </p:sp>
      <p:sp>
        <p:nvSpPr>
          <p:cNvPr name="TextBox 49" id="49"/>
          <p:cNvSpPr txBox="true"/>
          <p:nvPr/>
        </p:nvSpPr>
        <p:spPr>
          <a:xfrm rot="0">
            <a:off x="4575734" y="8571833"/>
            <a:ext cx="3158452" cy="208093"/>
          </a:xfrm>
          <a:prstGeom prst="rect">
            <a:avLst/>
          </a:prstGeom>
        </p:spPr>
        <p:txBody>
          <a:bodyPr anchor="t" rtlCol="false" tIns="0" lIns="0" bIns="0" rIns="0">
            <a:spAutoFit/>
          </a:bodyPr>
          <a:lstStyle/>
          <a:p>
            <a:pPr algn="l">
              <a:lnSpc>
                <a:spcPts val="1679"/>
              </a:lnSpc>
            </a:pPr>
            <a:r>
              <a:rPr lang="en-US" b="true" sz="1200" i="true">
                <a:solidFill>
                  <a:srgbClr val="000000"/>
                </a:solidFill>
                <a:latin typeface="Open Sans Bold Italics"/>
                <a:ea typeface="Open Sans Bold Italics"/>
                <a:cs typeface="Open Sans Bold Italics"/>
                <a:sym typeface="Open Sans Bold Italics"/>
              </a:rPr>
              <a:t>(KEMAMPUAN KOMUNIKASI DAN ADAPTASI)</a:t>
            </a:r>
          </a:p>
        </p:txBody>
      </p:sp>
      <p:sp>
        <p:nvSpPr>
          <p:cNvPr name="TextBox 50" id="50"/>
          <p:cNvSpPr txBox="true"/>
          <p:nvPr/>
        </p:nvSpPr>
        <p:spPr>
          <a:xfrm rot="0">
            <a:off x="18056276" y="9900380"/>
            <a:ext cx="162706" cy="384762"/>
          </a:xfrm>
          <a:prstGeom prst="rect">
            <a:avLst/>
          </a:prstGeom>
        </p:spPr>
        <p:txBody>
          <a:bodyPr anchor="t" rtlCol="false" tIns="0" lIns="0" bIns="0" rIns="0">
            <a:spAutoFit/>
          </a:bodyPr>
          <a:lstStyle/>
          <a:p>
            <a:pPr algn="l">
              <a:lnSpc>
                <a:spcPts val="3080"/>
              </a:lnSpc>
            </a:pPr>
            <a:r>
              <a:rPr lang="en-US" b="true" sz="2200">
                <a:solidFill>
                  <a:srgbClr val="FFFFFF"/>
                </a:solidFill>
                <a:latin typeface="Open Sans Bold"/>
                <a:ea typeface="Open Sans Bold"/>
                <a:cs typeface="Open Sans Bold"/>
                <a:sym typeface="Open Sans Bold"/>
              </a:rPr>
              <a:t>7</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348583" y="0"/>
            <a:ext cx="4939417" cy="4514888"/>
          </a:xfrm>
          <a:custGeom>
            <a:avLst/>
            <a:gdLst/>
            <a:ahLst/>
            <a:cxnLst/>
            <a:rect r="r" b="b" t="t" l="l"/>
            <a:pathLst>
              <a:path h="4514888" w="4939417">
                <a:moveTo>
                  <a:pt x="0" y="0"/>
                </a:moveTo>
                <a:lnTo>
                  <a:pt x="4939417" y="0"/>
                </a:lnTo>
                <a:lnTo>
                  <a:pt x="4939417" y="4514888"/>
                </a:lnTo>
                <a:lnTo>
                  <a:pt x="0" y="4514888"/>
                </a:lnTo>
                <a:lnTo>
                  <a:pt x="0" y="0"/>
                </a:lnTo>
                <a:close/>
              </a:path>
            </a:pathLst>
          </a:custGeom>
          <a:blipFill>
            <a:blip r:embed="rId2"/>
            <a:stretch>
              <a:fillRect l="-28" t="0" r="0" b="-49"/>
            </a:stretch>
          </a:blipFill>
        </p:spPr>
      </p:sp>
      <p:sp>
        <p:nvSpPr>
          <p:cNvPr name="Freeform 3" id="3"/>
          <p:cNvSpPr/>
          <p:nvPr/>
        </p:nvSpPr>
        <p:spPr>
          <a:xfrm flipH="false" flipV="false" rot="0">
            <a:off x="0" y="5570420"/>
            <a:ext cx="8694439" cy="4716580"/>
          </a:xfrm>
          <a:custGeom>
            <a:avLst/>
            <a:gdLst/>
            <a:ahLst/>
            <a:cxnLst/>
            <a:rect r="r" b="b" t="t" l="l"/>
            <a:pathLst>
              <a:path h="4716580" w="8694439">
                <a:moveTo>
                  <a:pt x="0" y="0"/>
                </a:moveTo>
                <a:lnTo>
                  <a:pt x="8694439" y="0"/>
                </a:lnTo>
                <a:lnTo>
                  <a:pt x="8694439" y="4716580"/>
                </a:lnTo>
                <a:lnTo>
                  <a:pt x="0" y="4716580"/>
                </a:lnTo>
                <a:lnTo>
                  <a:pt x="0" y="0"/>
                </a:lnTo>
                <a:close/>
              </a:path>
            </a:pathLst>
          </a:custGeom>
          <a:blipFill>
            <a:blip r:embed="rId3"/>
            <a:stretch>
              <a:fillRect l="-33763" t="0" r="0" b="-74482"/>
            </a:stretch>
          </a:blipFill>
        </p:spPr>
      </p:sp>
      <p:sp>
        <p:nvSpPr>
          <p:cNvPr name="Freeform 4" id="4"/>
          <p:cNvSpPr/>
          <p:nvPr/>
        </p:nvSpPr>
        <p:spPr>
          <a:xfrm flipH="false" flipV="false" rot="0">
            <a:off x="2694680" y="610657"/>
            <a:ext cx="5368090" cy="859431"/>
          </a:xfrm>
          <a:custGeom>
            <a:avLst/>
            <a:gdLst/>
            <a:ahLst/>
            <a:cxnLst/>
            <a:rect r="r" b="b" t="t" l="l"/>
            <a:pathLst>
              <a:path h="859431" w="5368090">
                <a:moveTo>
                  <a:pt x="0" y="0"/>
                </a:moveTo>
                <a:lnTo>
                  <a:pt x="5368090" y="0"/>
                </a:lnTo>
                <a:lnTo>
                  <a:pt x="5368090" y="859432"/>
                </a:lnTo>
                <a:lnTo>
                  <a:pt x="0" y="8594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3004442" y="587312"/>
            <a:ext cx="4777216" cy="896217"/>
          </a:xfrm>
          <a:custGeom>
            <a:avLst/>
            <a:gdLst/>
            <a:ahLst/>
            <a:cxnLst/>
            <a:rect r="r" b="b" t="t" l="l"/>
            <a:pathLst>
              <a:path h="896217" w="4777216">
                <a:moveTo>
                  <a:pt x="0" y="0"/>
                </a:moveTo>
                <a:lnTo>
                  <a:pt x="4777216" y="0"/>
                </a:lnTo>
                <a:lnTo>
                  <a:pt x="4777216" y="896216"/>
                </a:lnTo>
                <a:lnTo>
                  <a:pt x="0" y="896216"/>
                </a:lnTo>
                <a:lnTo>
                  <a:pt x="0" y="0"/>
                </a:lnTo>
                <a:close/>
              </a:path>
            </a:pathLst>
          </a:custGeom>
          <a:blipFill>
            <a:blip r:embed="rId6"/>
            <a:stretch>
              <a:fillRect l="0" t="0" r="0" b="0"/>
            </a:stretch>
          </a:blipFill>
        </p:spPr>
      </p:sp>
      <p:sp>
        <p:nvSpPr>
          <p:cNvPr name="Freeform 6" id="6"/>
          <p:cNvSpPr/>
          <p:nvPr/>
        </p:nvSpPr>
        <p:spPr>
          <a:xfrm flipH="false" flipV="false" rot="0">
            <a:off x="0" y="2082022"/>
            <a:ext cx="11040856" cy="8201025"/>
          </a:xfrm>
          <a:custGeom>
            <a:avLst/>
            <a:gdLst/>
            <a:ahLst/>
            <a:cxnLst/>
            <a:rect r="r" b="b" t="t" l="l"/>
            <a:pathLst>
              <a:path h="8201025" w="11040856">
                <a:moveTo>
                  <a:pt x="0" y="0"/>
                </a:moveTo>
                <a:lnTo>
                  <a:pt x="11040856" y="0"/>
                </a:lnTo>
                <a:lnTo>
                  <a:pt x="11040856" y="8201025"/>
                </a:lnTo>
                <a:lnTo>
                  <a:pt x="0" y="8201025"/>
                </a:lnTo>
                <a:lnTo>
                  <a:pt x="0" y="0"/>
                </a:lnTo>
                <a:close/>
              </a:path>
            </a:pathLst>
          </a:custGeom>
          <a:blipFill>
            <a:blip r:embed="rId7"/>
            <a:stretch>
              <a:fillRect l="-11547" t="0" r="0" b="0"/>
            </a:stretch>
          </a:blipFill>
        </p:spPr>
      </p:sp>
      <p:grpSp>
        <p:nvGrpSpPr>
          <p:cNvPr name="Group 7" id="7"/>
          <p:cNvGrpSpPr>
            <a:grpSpLocks noChangeAspect="true"/>
          </p:cNvGrpSpPr>
          <p:nvPr/>
        </p:nvGrpSpPr>
        <p:grpSpPr>
          <a:xfrm rot="0">
            <a:off x="2631186" y="523808"/>
            <a:ext cx="5495315" cy="1009774"/>
            <a:chOff x="0" y="0"/>
            <a:chExt cx="5495315" cy="1009777"/>
          </a:xfrm>
        </p:grpSpPr>
        <p:sp>
          <p:nvSpPr>
            <p:cNvPr name="Freeform 8" id="8"/>
            <p:cNvSpPr/>
            <p:nvPr/>
          </p:nvSpPr>
          <p:spPr>
            <a:xfrm flipH="false" flipV="false" rot="0">
              <a:off x="373253" y="63500"/>
              <a:ext cx="2138045" cy="882777"/>
            </a:xfrm>
            <a:custGeom>
              <a:avLst/>
              <a:gdLst/>
              <a:ahLst/>
              <a:cxnLst/>
              <a:rect r="r" b="b" t="t" l="l"/>
              <a:pathLst>
                <a:path h="882777" w="2138045">
                  <a:moveTo>
                    <a:pt x="0" y="882777"/>
                  </a:moveTo>
                  <a:lnTo>
                    <a:pt x="2138045" y="882777"/>
                  </a:lnTo>
                  <a:lnTo>
                    <a:pt x="2138045" y="0"/>
                  </a:lnTo>
                  <a:lnTo>
                    <a:pt x="0" y="0"/>
                  </a:lnTo>
                  <a:close/>
                </a:path>
              </a:pathLst>
            </a:custGeom>
            <a:solidFill>
              <a:srgbClr val="000000">
                <a:alpha val="0"/>
              </a:srgbClr>
            </a:solidFill>
          </p:spPr>
        </p:sp>
        <p:sp>
          <p:nvSpPr>
            <p:cNvPr name="Freeform 9" id="9"/>
            <p:cNvSpPr/>
            <p:nvPr/>
          </p:nvSpPr>
          <p:spPr>
            <a:xfrm flipH="false" flipV="false" rot="0">
              <a:off x="63500" y="86868"/>
              <a:ext cx="5368290" cy="859409"/>
            </a:xfrm>
            <a:custGeom>
              <a:avLst/>
              <a:gdLst/>
              <a:ahLst/>
              <a:cxnLst/>
              <a:rect r="r" b="b" t="t" l="l"/>
              <a:pathLst>
                <a:path h="859409" w="5368290">
                  <a:moveTo>
                    <a:pt x="0" y="859409"/>
                  </a:moveTo>
                  <a:lnTo>
                    <a:pt x="5368290" y="859409"/>
                  </a:lnTo>
                  <a:lnTo>
                    <a:pt x="5368290" y="0"/>
                  </a:lnTo>
                  <a:lnTo>
                    <a:pt x="0" y="0"/>
                  </a:lnTo>
                  <a:close/>
                </a:path>
              </a:pathLst>
            </a:custGeom>
            <a:solidFill>
              <a:srgbClr val="000000">
                <a:alpha val="0"/>
              </a:srgbClr>
            </a:solidFill>
          </p:spPr>
        </p:sp>
        <p:sp>
          <p:nvSpPr>
            <p:cNvPr name="Freeform 10" id="10"/>
            <p:cNvSpPr/>
            <p:nvPr/>
          </p:nvSpPr>
          <p:spPr>
            <a:xfrm flipH="false" flipV="false" rot="0">
              <a:off x="2417064" y="97790"/>
              <a:ext cx="2737866" cy="848487"/>
            </a:xfrm>
            <a:custGeom>
              <a:avLst/>
              <a:gdLst/>
              <a:ahLst/>
              <a:cxnLst/>
              <a:rect r="r" b="b" t="t" l="l"/>
              <a:pathLst>
                <a:path h="848487" w="2737866">
                  <a:moveTo>
                    <a:pt x="0" y="848487"/>
                  </a:moveTo>
                  <a:lnTo>
                    <a:pt x="2737866" y="848487"/>
                  </a:lnTo>
                  <a:lnTo>
                    <a:pt x="2737866" y="0"/>
                  </a:lnTo>
                  <a:lnTo>
                    <a:pt x="0" y="0"/>
                  </a:lnTo>
                  <a:close/>
                </a:path>
              </a:pathLst>
            </a:custGeom>
            <a:solidFill>
              <a:srgbClr val="000000">
                <a:alpha val="0"/>
              </a:srgbClr>
            </a:solidFill>
          </p:spPr>
        </p:sp>
      </p:grpSp>
      <p:sp>
        <p:nvSpPr>
          <p:cNvPr name="Freeform 11" id="11"/>
          <p:cNvSpPr/>
          <p:nvPr/>
        </p:nvSpPr>
        <p:spPr>
          <a:xfrm flipH="false" flipV="false" rot="0">
            <a:off x="-63503" y="-63503"/>
            <a:ext cx="18414997" cy="10413997"/>
          </a:xfrm>
          <a:custGeom>
            <a:avLst/>
            <a:gdLst/>
            <a:ahLst/>
            <a:cxnLst/>
            <a:rect r="r" b="b" t="t" l="l"/>
            <a:pathLst>
              <a:path h="10413997" w="18414997">
                <a:moveTo>
                  <a:pt x="0" y="0"/>
                </a:moveTo>
                <a:lnTo>
                  <a:pt x="18414997" y="0"/>
                </a:lnTo>
                <a:lnTo>
                  <a:pt x="18414997" y="10413997"/>
                </a:lnTo>
                <a:lnTo>
                  <a:pt x="0" y="104139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2" id="12"/>
          <p:cNvSpPr txBox="true"/>
          <p:nvPr/>
        </p:nvSpPr>
        <p:spPr>
          <a:xfrm rot="0">
            <a:off x="1206103" y="2146116"/>
            <a:ext cx="8203168" cy="1279446"/>
          </a:xfrm>
          <a:prstGeom prst="rect">
            <a:avLst/>
          </a:prstGeom>
        </p:spPr>
        <p:txBody>
          <a:bodyPr anchor="t" rtlCol="false" tIns="0" lIns="0" bIns="0" rIns="0">
            <a:spAutoFit/>
          </a:bodyPr>
          <a:lstStyle/>
          <a:p>
            <a:pPr algn="ctr">
              <a:lnSpc>
                <a:spcPts val="4574"/>
              </a:lnSpc>
            </a:pPr>
            <a:r>
              <a:rPr lang="en-US" b="true" sz="4999">
                <a:solidFill>
                  <a:srgbClr val="1D74B4"/>
                </a:solidFill>
                <a:latin typeface="Poppins Semi-Bold"/>
                <a:ea typeface="Poppins Semi-Bold"/>
                <a:cs typeface="Poppins Semi-Bold"/>
                <a:sym typeface="Poppins Semi-Bold"/>
              </a:rPr>
              <a:t>METODE PENGEMBANGAN KOMPETENSI ASN</a:t>
            </a:r>
          </a:p>
        </p:txBody>
      </p:sp>
      <p:sp>
        <p:nvSpPr>
          <p:cNvPr name="TextBox 13" id="13"/>
          <p:cNvSpPr txBox="true"/>
          <p:nvPr/>
        </p:nvSpPr>
        <p:spPr>
          <a:xfrm rot="0">
            <a:off x="10307869" y="6366358"/>
            <a:ext cx="3712816" cy="440960"/>
          </a:xfrm>
          <a:prstGeom prst="rect">
            <a:avLst/>
          </a:prstGeom>
        </p:spPr>
        <p:txBody>
          <a:bodyPr anchor="t" rtlCol="false" tIns="0" lIns="0" bIns="0" rIns="0">
            <a:spAutoFit/>
          </a:bodyPr>
          <a:lstStyle/>
          <a:p>
            <a:pPr algn="l">
              <a:lnSpc>
                <a:spcPts val="3495"/>
              </a:lnSpc>
            </a:pPr>
            <a:r>
              <a:rPr lang="en-US" sz="2496">
                <a:solidFill>
                  <a:srgbClr val="FFFFFF"/>
                </a:solidFill>
                <a:latin typeface="Open Sans"/>
                <a:ea typeface="Open Sans"/>
                <a:cs typeface="Open Sans"/>
                <a:sym typeface="Open Sans"/>
              </a:rPr>
              <a:t>Coaching dan mentoring</a:t>
            </a:r>
          </a:p>
        </p:txBody>
      </p:sp>
      <p:sp>
        <p:nvSpPr>
          <p:cNvPr name="TextBox 14" id="14"/>
          <p:cNvSpPr txBox="true"/>
          <p:nvPr/>
        </p:nvSpPr>
        <p:spPr>
          <a:xfrm rot="0">
            <a:off x="10307869" y="4859579"/>
            <a:ext cx="4283097" cy="440960"/>
          </a:xfrm>
          <a:prstGeom prst="rect">
            <a:avLst/>
          </a:prstGeom>
        </p:spPr>
        <p:txBody>
          <a:bodyPr anchor="t" rtlCol="false" tIns="0" lIns="0" bIns="0" rIns="0">
            <a:spAutoFit/>
          </a:bodyPr>
          <a:lstStyle/>
          <a:p>
            <a:pPr algn="l">
              <a:lnSpc>
                <a:spcPts val="3495"/>
              </a:lnSpc>
            </a:pPr>
            <a:r>
              <a:rPr lang="en-US" sz="2496">
                <a:solidFill>
                  <a:srgbClr val="FFFFFF"/>
                </a:solidFill>
                <a:latin typeface="Open Sans"/>
                <a:ea typeface="Open Sans"/>
                <a:cs typeface="Open Sans"/>
                <a:sym typeface="Open Sans"/>
              </a:rPr>
              <a:t>Benchmarking dan studi tiru</a:t>
            </a:r>
          </a:p>
        </p:txBody>
      </p:sp>
      <p:sp>
        <p:nvSpPr>
          <p:cNvPr name="TextBox 15" id="15"/>
          <p:cNvSpPr txBox="true"/>
          <p:nvPr/>
        </p:nvSpPr>
        <p:spPr>
          <a:xfrm rot="0">
            <a:off x="10307869" y="3419751"/>
            <a:ext cx="4713618" cy="440960"/>
          </a:xfrm>
          <a:prstGeom prst="rect">
            <a:avLst/>
          </a:prstGeom>
        </p:spPr>
        <p:txBody>
          <a:bodyPr anchor="t" rtlCol="false" tIns="0" lIns="0" bIns="0" rIns="0">
            <a:spAutoFit/>
          </a:bodyPr>
          <a:lstStyle/>
          <a:p>
            <a:pPr algn="l">
              <a:lnSpc>
                <a:spcPts val="3495"/>
              </a:lnSpc>
            </a:pPr>
            <a:r>
              <a:rPr lang="en-US" sz="2496">
                <a:solidFill>
                  <a:srgbClr val="FFFFFF"/>
                </a:solidFill>
                <a:latin typeface="Open Sans"/>
                <a:ea typeface="Open Sans"/>
                <a:cs typeface="Open Sans"/>
                <a:sym typeface="Open Sans"/>
              </a:rPr>
              <a:t>Pelatihan teknis dan fungsional</a:t>
            </a:r>
          </a:p>
        </p:txBody>
      </p:sp>
      <p:sp>
        <p:nvSpPr>
          <p:cNvPr name="TextBox 16" id="16"/>
          <p:cNvSpPr txBox="true"/>
          <p:nvPr/>
        </p:nvSpPr>
        <p:spPr>
          <a:xfrm rot="0">
            <a:off x="10307869" y="7839666"/>
            <a:ext cx="6587519" cy="440960"/>
          </a:xfrm>
          <a:prstGeom prst="rect">
            <a:avLst/>
          </a:prstGeom>
        </p:spPr>
        <p:txBody>
          <a:bodyPr anchor="t" rtlCol="false" tIns="0" lIns="0" bIns="0" rIns="0">
            <a:spAutoFit/>
          </a:bodyPr>
          <a:lstStyle/>
          <a:p>
            <a:pPr algn="l">
              <a:lnSpc>
                <a:spcPts val="3495"/>
              </a:lnSpc>
            </a:pPr>
            <a:r>
              <a:rPr lang="en-US" sz="2496">
                <a:solidFill>
                  <a:srgbClr val="FFFFFF"/>
                </a:solidFill>
                <a:latin typeface="Open Sans"/>
                <a:ea typeface="Open Sans"/>
                <a:cs typeface="Open Sans"/>
                <a:sym typeface="Open Sans"/>
              </a:rPr>
              <a:t>Pengembangan kompetensi berbasis digital</a:t>
            </a:r>
          </a:p>
        </p:txBody>
      </p:sp>
      <p:sp>
        <p:nvSpPr>
          <p:cNvPr name="TextBox 17" id="17"/>
          <p:cNvSpPr txBox="true"/>
          <p:nvPr/>
        </p:nvSpPr>
        <p:spPr>
          <a:xfrm rot="0">
            <a:off x="10307869" y="1936833"/>
            <a:ext cx="7265318" cy="440960"/>
          </a:xfrm>
          <a:prstGeom prst="rect">
            <a:avLst/>
          </a:prstGeom>
        </p:spPr>
        <p:txBody>
          <a:bodyPr anchor="t" rtlCol="false" tIns="0" lIns="0" bIns="0" rIns="0">
            <a:spAutoFit/>
          </a:bodyPr>
          <a:lstStyle/>
          <a:p>
            <a:pPr algn="l">
              <a:lnSpc>
                <a:spcPts val="3495"/>
              </a:lnSpc>
            </a:pPr>
            <a:r>
              <a:rPr lang="en-US" sz="2496">
                <a:solidFill>
                  <a:srgbClr val="FFFFFF"/>
                </a:solidFill>
                <a:latin typeface="Open Sans"/>
                <a:ea typeface="Open Sans"/>
                <a:cs typeface="Open Sans"/>
                <a:sym typeface="Open Sans"/>
              </a:rPr>
              <a:t>Pendidikan formal (S2/S3, Diklat kepemimpinan)</a:t>
            </a:r>
          </a:p>
        </p:txBody>
      </p:sp>
      <p:sp>
        <p:nvSpPr>
          <p:cNvPr name="TextBox 18" id="18"/>
          <p:cNvSpPr txBox="true"/>
          <p:nvPr/>
        </p:nvSpPr>
        <p:spPr>
          <a:xfrm rot="0">
            <a:off x="18056276" y="9900380"/>
            <a:ext cx="162706" cy="384762"/>
          </a:xfrm>
          <a:prstGeom prst="rect">
            <a:avLst/>
          </a:prstGeom>
        </p:spPr>
        <p:txBody>
          <a:bodyPr anchor="t" rtlCol="false" tIns="0" lIns="0" bIns="0" rIns="0">
            <a:spAutoFit/>
          </a:bodyPr>
          <a:lstStyle/>
          <a:p>
            <a:pPr algn="l">
              <a:lnSpc>
                <a:spcPts val="3080"/>
              </a:lnSpc>
            </a:pPr>
            <a:r>
              <a:rPr lang="en-US" b="true" sz="2200">
                <a:solidFill>
                  <a:srgbClr val="000000"/>
                </a:solidFill>
                <a:latin typeface="Open Sans Bold"/>
                <a:ea typeface="Open Sans Bold"/>
                <a:cs typeface="Open Sans Bold"/>
                <a:sym typeface="Open Sans Bold"/>
              </a:rPr>
              <a:t>8</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19742" y="0"/>
            <a:ext cx="3968258" cy="3774376"/>
          </a:xfrm>
          <a:custGeom>
            <a:avLst/>
            <a:gdLst/>
            <a:ahLst/>
            <a:cxnLst/>
            <a:rect r="r" b="b" t="t" l="l"/>
            <a:pathLst>
              <a:path h="3774376" w="3968258">
                <a:moveTo>
                  <a:pt x="0" y="0"/>
                </a:moveTo>
                <a:lnTo>
                  <a:pt x="3968258" y="0"/>
                </a:lnTo>
                <a:lnTo>
                  <a:pt x="3968258" y="3774377"/>
                </a:lnTo>
                <a:lnTo>
                  <a:pt x="0" y="3774377"/>
                </a:lnTo>
                <a:lnTo>
                  <a:pt x="0" y="0"/>
                </a:lnTo>
                <a:close/>
              </a:path>
            </a:pathLst>
          </a:custGeom>
          <a:blipFill>
            <a:blip r:embed="rId2"/>
            <a:stretch>
              <a:fillRect l="-6" t="0" r="0" b="-55"/>
            </a:stretch>
          </a:blipFill>
        </p:spPr>
      </p:sp>
      <p:sp>
        <p:nvSpPr>
          <p:cNvPr name="Freeform 3" id="3"/>
          <p:cNvSpPr/>
          <p:nvPr/>
        </p:nvSpPr>
        <p:spPr>
          <a:xfrm flipH="false" flipV="false" rot="0">
            <a:off x="13245989" y="5570420"/>
            <a:ext cx="5042011" cy="4716580"/>
          </a:xfrm>
          <a:custGeom>
            <a:avLst/>
            <a:gdLst/>
            <a:ahLst/>
            <a:cxnLst/>
            <a:rect r="r" b="b" t="t" l="l"/>
            <a:pathLst>
              <a:path h="4716580" w="5042011">
                <a:moveTo>
                  <a:pt x="0" y="0"/>
                </a:moveTo>
                <a:lnTo>
                  <a:pt x="5042011" y="0"/>
                </a:lnTo>
                <a:lnTo>
                  <a:pt x="5042011" y="4716580"/>
                </a:lnTo>
                <a:lnTo>
                  <a:pt x="0" y="4716580"/>
                </a:lnTo>
                <a:lnTo>
                  <a:pt x="0" y="0"/>
                </a:lnTo>
                <a:close/>
              </a:path>
            </a:pathLst>
          </a:custGeom>
          <a:blipFill>
            <a:blip r:embed="rId3"/>
            <a:stretch>
              <a:fillRect l="0" t="0" r="-130662" b="-74482"/>
            </a:stretch>
          </a:blipFill>
        </p:spPr>
      </p:sp>
      <p:sp>
        <p:nvSpPr>
          <p:cNvPr name="Freeform 4" id="4"/>
          <p:cNvSpPr/>
          <p:nvPr/>
        </p:nvSpPr>
        <p:spPr>
          <a:xfrm flipH="false" flipV="false" rot="0">
            <a:off x="7391190" y="7183803"/>
            <a:ext cx="5343525" cy="3103197"/>
          </a:xfrm>
          <a:custGeom>
            <a:avLst/>
            <a:gdLst/>
            <a:ahLst/>
            <a:cxnLst/>
            <a:rect r="r" b="b" t="t" l="l"/>
            <a:pathLst>
              <a:path h="3103197" w="5343525">
                <a:moveTo>
                  <a:pt x="0" y="0"/>
                </a:moveTo>
                <a:lnTo>
                  <a:pt x="5343525" y="0"/>
                </a:lnTo>
                <a:lnTo>
                  <a:pt x="5343525" y="3103197"/>
                </a:lnTo>
                <a:lnTo>
                  <a:pt x="0" y="3103197"/>
                </a:lnTo>
                <a:lnTo>
                  <a:pt x="0" y="0"/>
                </a:lnTo>
                <a:close/>
              </a:path>
            </a:pathLst>
          </a:custGeom>
          <a:blipFill>
            <a:blip r:embed="rId4"/>
            <a:stretch>
              <a:fillRect l="0" t="0" r="0" b="-87848"/>
            </a:stretch>
          </a:blipFill>
        </p:spPr>
      </p:sp>
      <p:sp>
        <p:nvSpPr>
          <p:cNvPr name="Freeform 5" id="5"/>
          <p:cNvSpPr/>
          <p:nvPr/>
        </p:nvSpPr>
        <p:spPr>
          <a:xfrm flipH="false" flipV="false" rot="0">
            <a:off x="637689" y="376980"/>
            <a:ext cx="5368090" cy="859431"/>
          </a:xfrm>
          <a:custGeom>
            <a:avLst/>
            <a:gdLst/>
            <a:ahLst/>
            <a:cxnLst/>
            <a:rect r="r" b="b" t="t" l="l"/>
            <a:pathLst>
              <a:path h="859431" w="5368090">
                <a:moveTo>
                  <a:pt x="0" y="0"/>
                </a:moveTo>
                <a:lnTo>
                  <a:pt x="5368090" y="0"/>
                </a:lnTo>
                <a:lnTo>
                  <a:pt x="5368090" y="859432"/>
                </a:lnTo>
                <a:lnTo>
                  <a:pt x="0" y="8594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2991221" y="387944"/>
            <a:ext cx="2733446" cy="851402"/>
          </a:xfrm>
          <a:custGeom>
            <a:avLst/>
            <a:gdLst/>
            <a:ahLst/>
            <a:cxnLst/>
            <a:rect r="r" b="b" t="t" l="l"/>
            <a:pathLst>
              <a:path h="851402" w="2733446">
                <a:moveTo>
                  <a:pt x="0" y="0"/>
                </a:moveTo>
                <a:lnTo>
                  <a:pt x="2733447" y="0"/>
                </a:lnTo>
                <a:lnTo>
                  <a:pt x="2733447" y="851401"/>
                </a:lnTo>
                <a:lnTo>
                  <a:pt x="0" y="851401"/>
                </a:lnTo>
                <a:lnTo>
                  <a:pt x="0" y="0"/>
                </a:lnTo>
                <a:close/>
              </a:path>
            </a:pathLst>
          </a:custGeom>
          <a:blipFill>
            <a:blip r:embed="rId7"/>
            <a:stretch>
              <a:fillRect l="-168718" t="0" r="-47675" b="0"/>
            </a:stretch>
          </a:blipFill>
        </p:spPr>
      </p:sp>
      <p:sp>
        <p:nvSpPr>
          <p:cNvPr name="Freeform 7" id="7"/>
          <p:cNvSpPr/>
          <p:nvPr/>
        </p:nvSpPr>
        <p:spPr>
          <a:xfrm flipH="false" flipV="false" rot="0">
            <a:off x="947452" y="353635"/>
            <a:ext cx="2150907" cy="896217"/>
          </a:xfrm>
          <a:custGeom>
            <a:avLst/>
            <a:gdLst/>
            <a:ahLst/>
            <a:cxnLst/>
            <a:rect r="r" b="b" t="t" l="l"/>
            <a:pathLst>
              <a:path h="896217" w="2150907">
                <a:moveTo>
                  <a:pt x="0" y="0"/>
                </a:moveTo>
                <a:lnTo>
                  <a:pt x="2150907" y="0"/>
                </a:lnTo>
                <a:lnTo>
                  <a:pt x="2150907" y="896216"/>
                </a:lnTo>
                <a:lnTo>
                  <a:pt x="0" y="896216"/>
                </a:lnTo>
                <a:lnTo>
                  <a:pt x="0" y="0"/>
                </a:lnTo>
                <a:close/>
              </a:path>
            </a:pathLst>
          </a:custGeom>
          <a:blipFill>
            <a:blip r:embed="rId8"/>
            <a:stretch>
              <a:fillRect l="-7172" t="0" r="-1161" b="0"/>
            </a:stretch>
          </a:blipFill>
        </p:spPr>
      </p:sp>
      <p:sp>
        <p:nvSpPr>
          <p:cNvPr name="Freeform 8" id="8"/>
          <p:cNvSpPr/>
          <p:nvPr/>
        </p:nvSpPr>
        <p:spPr>
          <a:xfrm flipH="false" flipV="false" rot="0">
            <a:off x="574196" y="290132"/>
            <a:ext cx="5495315" cy="1009774"/>
          </a:xfrm>
          <a:custGeom>
            <a:avLst/>
            <a:gdLst/>
            <a:ahLst/>
            <a:cxnLst/>
            <a:rect r="r" b="b" t="t" l="l"/>
            <a:pathLst>
              <a:path h="1009774" w="5495315">
                <a:moveTo>
                  <a:pt x="0" y="0"/>
                </a:moveTo>
                <a:lnTo>
                  <a:pt x="5495315" y="0"/>
                </a:lnTo>
                <a:lnTo>
                  <a:pt x="5495315" y="1009773"/>
                </a:lnTo>
                <a:lnTo>
                  <a:pt x="0" y="100977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4319742" y="0"/>
            <a:ext cx="3968258" cy="3772595"/>
          </a:xfrm>
          <a:custGeom>
            <a:avLst/>
            <a:gdLst/>
            <a:ahLst/>
            <a:cxnLst/>
            <a:rect r="r" b="b" t="t" l="l"/>
            <a:pathLst>
              <a:path h="3772595" w="3968258">
                <a:moveTo>
                  <a:pt x="0" y="0"/>
                </a:moveTo>
                <a:lnTo>
                  <a:pt x="3968258" y="0"/>
                </a:lnTo>
                <a:lnTo>
                  <a:pt x="3968258" y="3772596"/>
                </a:lnTo>
                <a:lnTo>
                  <a:pt x="0" y="377259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965197" y="4666555"/>
            <a:ext cx="17386297" cy="5683949"/>
          </a:xfrm>
          <a:custGeom>
            <a:avLst/>
            <a:gdLst/>
            <a:ahLst/>
            <a:cxnLst/>
            <a:rect r="r" b="b" t="t" l="l"/>
            <a:pathLst>
              <a:path h="5683949" w="17386297">
                <a:moveTo>
                  <a:pt x="0" y="0"/>
                </a:moveTo>
                <a:lnTo>
                  <a:pt x="17386297" y="0"/>
                </a:lnTo>
                <a:lnTo>
                  <a:pt x="17386297" y="5683948"/>
                </a:lnTo>
                <a:lnTo>
                  <a:pt x="0" y="568394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1" id="11"/>
          <p:cNvSpPr txBox="true"/>
          <p:nvPr/>
        </p:nvSpPr>
        <p:spPr>
          <a:xfrm rot="0">
            <a:off x="1028700" y="1702222"/>
            <a:ext cx="14196574" cy="2301707"/>
          </a:xfrm>
          <a:prstGeom prst="rect">
            <a:avLst/>
          </a:prstGeom>
        </p:spPr>
        <p:txBody>
          <a:bodyPr anchor="t" rtlCol="false" tIns="0" lIns="0" bIns="0" rIns="0">
            <a:spAutoFit/>
          </a:bodyPr>
          <a:lstStyle/>
          <a:p>
            <a:pPr algn="l">
              <a:lnSpc>
                <a:spcPts val="6408"/>
              </a:lnSpc>
            </a:pPr>
            <a:r>
              <a:rPr lang="en-US" b="true" sz="6600">
                <a:solidFill>
                  <a:srgbClr val="1D74B4"/>
                </a:solidFill>
                <a:latin typeface="Poppins Semi-Bold"/>
                <a:ea typeface="Poppins Semi-Bold"/>
                <a:cs typeface="Poppins Semi-Bold"/>
                <a:sym typeface="Poppins Semi-Bold"/>
              </a:rPr>
              <a:t>JENIS PELATIHAN YANG RELEVAN </a:t>
            </a:r>
            <a:r>
              <a:rPr lang="en-US" b="true" sz="6600">
                <a:solidFill>
                  <a:srgbClr val="8C52FF"/>
                </a:solidFill>
                <a:latin typeface="Poppins Semi-Bold"/>
                <a:ea typeface="Poppins Semi-Bold"/>
                <a:cs typeface="Poppins Semi-Bold"/>
                <a:sym typeface="Poppins Semi-Bold"/>
              </a:rPr>
              <a:t>1.PELATIHAN MANAJERIAL </a:t>
            </a:r>
          </a:p>
          <a:p>
            <a:pPr algn="l">
              <a:lnSpc>
                <a:spcPts val="4749"/>
              </a:lnSpc>
            </a:pPr>
            <a:r>
              <a:rPr lang="en-US" sz="1899">
                <a:solidFill>
                  <a:srgbClr val="000000"/>
                </a:solidFill>
                <a:latin typeface="Open Sans"/>
                <a:ea typeface="Open Sans"/>
                <a:cs typeface="Open Sans"/>
                <a:sym typeface="Open Sans"/>
              </a:rPr>
              <a:t>Program pelatihan yang bertujuan melatih dan mengembangkan kompetensi manajerial sesuai dengan kompetensi jabatan</a:t>
            </a:r>
          </a:p>
          <a:p>
            <a:pPr algn="l">
              <a:lnSpc>
                <a:spcPts val="1170"/>
              </a:lnSpc>
            </a:pPr>
            <a:r>
              <a:rPr lang="en-US" b="true" sz="1899" i="true">
                <a:solidFill>
                  <a:srgbClr val="000000"/>
                </a:solidFill>
                <a:latin typeface="Open Sans Bold Italics"/>
                <a:ea typeface="Open Sans Bold Italics"/>
                <a:cs typeface="Open Sans Bold Italics"/>
                <a:sym typeface="Open Sans Bold Italics"/>
              </a:rPr>
              <a:t>Contoh pelatihannya : Pelatihan Kepemimpinan, Pelatihan manajemen organisasi, Leadership Training</a:t>
            </a:r>
          </a:p>
        </p:txBody>
      </p:sp>
      <p:sp>
        <p:nvSpPr>
          <p:cNvPr name="TextBox 12" id="12"/>
          <p:cNvSpPr txBox="true"/>
          <p:nvPr/>
        </p:nvSpPr>
        <p:spPr>
          <a:xfrm rot="0">
            <a:off x="18056276" y="9900380"/>
            <a:ext cx="162706" cy="384762"/>
          </a:xfrm>
          <a:prstGeom prst="rect">
            <a:avLst/>
          </a:prstGeom>
        </p:spPr>
        <p:txBody>
          <a:bodyPr anchor="t" rtlCol="false" tIns="0" lIns="0" bIns="0" rIns="0">
            <a:spAutoFit/>
          </a:bodyPr>
          <a:lstStyle/>
          <a:p>
            <a:pPr algn="l">
              <a:lnSpc>
                <a:spcPts val="3080"/>
              </a:lnSpc>
            </a:pPr>
            <a:r>
              <a:rPr lang="en-US" b="true" sz="2200">
                <a:solidFill>
                  <a:srgbClr val="000000"/>
                </a:solidFill>
                <a:latin typeface="Open Sans Bold"/>
                <a:ea typeface="Open Sans Bold"/>
                <a:cs typeface="Open Sans Bold"/>
                <a:sym typeface="Open Sans Bold"/>
              </a:rPr>
              <a:t>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DAGnJGkmr2E</dc:identifier>
  <dcterms:modified xsi:type="dcterms:W3CDTF">2011-08-01T06:04:30Z</dcterms:modified>
  <cp:revision>1</cp:revision>
  <dc:title>Penguatan Kapasitas ASN melalui Pengembangan Kompetensi.pdf</dc:title>
</cp:coreProperties>
</file>