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79" r:id="rId4"/>
    <p:sldId id="280" r:id="rId5"/>
    <p:sldId id="259" r:id="rId6"/>
    <p:sldId id="281" r:id="rId7"/>
    <p:sldId id="316" r:id="rId8"/>
    <p:sldId id="317" r:id="rId9"/>
    <p:sldId id="318" r:id="rId10"/>
    <p:sldId id="261" r:id="rId11"/>
    <p:sldId id="319" r:id="rId12"/>
    <p:sldId id="314" r:id="rId13"/>
    <p:sldId id="321" r:id="rId14"/>
    <p:sldId id="323" r:id="rId15"/>
    <p:sldId id="322" r:id="rId16"/>
    <p:sldId id="290" r:id="rId17"/>
    <p:sldId id="306" r:id="rId18"/>
    <p:sldId id="291" r:id="rId19"/>
    <p:sldId id="292" r:id="rId20"/>
    <p:sldId id="295" r:id="rId21"/>
    <p:sldId id="265" r:id="rId22"/>
    <p:sldId id="308" r:id="rId23"/>
    <p:sldId id="309" r:id="rId24"/>
    <p:sldId id="312" r:id="rId25"/>
    <p:sldId id="313" r:id="rId26"/>
    <p:sldId id="260" r:id="rId27"/>
    <p:sldId id="294" r:id="rId28"/>
    <p:sldId id="320" r:id="rId29"/>
    <p:sldId id="311" r:id="rId30"/>
    <p:sldId id="297" r:id="rId31"/>
    <p:sldId id="276" r:id="rId32"/>
  </p:sldIdLst>
  <p:sldSz cx="18288000" cy="10287000"/>
  <p:notesSz cx="6858000" cy="9144000"/>
  <p:embeddedFontLst>
    <p:embeddedFont>
      <p:font typeface="Montserrat" panose="020B0604020202020204" charset="0"/>
      <p:regular r:id="rId33"/>
      <p:bold r:id="rId34"/>
      <p:italic r:id="rId35"/>
      <p:boldItalic r:id="rId36"/>
    </p:embeddedFont>
    <p:embeddedFont>
      <p:font typeface="Hussar Bold" panose="020B0604020202020204" charset="0"/>
      <p:regular r:id="rId37"/>
    </p:embeddedFont>
    <p:embeddedFont>
      <p:font typeface="Calibri" panose="020F0502020204030204" pitchFamily="34" charset="0"/>
      <p:regular r:id="rId38"/>
      <p:bold r:id="rId39"/>
      <p:italic r:id="rId40"/>
      <p:boldItalic r:id="rId41"/>
    </p:embeddedFont>
    <p:embeddedFont>
      <p:font typeface="Lucida Sans Unicode" panose="020B0602030504020204" pitchFamily="34" charset="0"/>
      <p:regular r:id="rId42"/>
    </p:embeddedFont>
    <p:embeddedFont>
      <p:font typeface="Montserrat Italics" panose="020B0604020202020204" charset="0"/>
      <p:regular r:id="rId43"/>
    </p:embeddedFont>
    <p:embeddedFont>
      <p:font typeface="Montserrat Bold" panose="020B0604020202020204" charset="0"/>
      <p:regular r:id="rId44"/>
      <p:bold r:id="rId45"/>
    </p:embeddedFont>
    <p:embeddedFont>
      <p:font typeface="Barlow Condensed" panose="020B0604020202020204" charset="0"/>
      <p:regular r:id="rId46"/>
      <p:bold r:id="rId47"/>
      <p:italic r:id="rId48"/>
      <p:boldItalic r:id="rId49"/>
    </p:embeddedFont>
    <p:embeddedFont>
      <p:font typeface="Montaser Arabic Ultra-Bold" panose="020B0604020202020204" charset="-78"/>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B2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434" autoAdjust="0"/>
  </p:normalViewPr>
  <p:slideViewPr>
    <p:cSldViewPr>
      <p:cViewPr varScale="1">
        <p:scale>
          <a:sx n="50" d="100"/>
          <a:sy n="50" d="100"/>
        </p:scale>
        <p:origin x="54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1.jpeg"/><Relationship Id="rId4" Type="http://schemas.openxmlformats.org/officeDocument/2006/relationships/image" Target="../media/image3.svg"/><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patrolisiber.id/"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9.jpeg"/><Relationship Id="rId5" Type="http://schemas.openxmlformats.org/officeDocument/2006/relationships/image" Target="../media/image3.png"/><Relationship Id="rId10" Type="http://schemas.openxmlformats.org/officeDocument/2006/relationships/image" Target="../media/image38.png"/><Relationship Id="rId4" Type="http://schemas.openxmlformats.org/officeDocument/2006/relationships/image" Target="../media/image3.svg"/><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5400" t="-25884" r="-8796"/>
            </a:stretch>
          </a:blipFill>
        </p:spPr>
      </p:sp>
      <p:sp>
        <p:nvSpPr>
          <p:cNvPr id="5" name="TextBox 5"/>
          <p:cNvSpPr txBox="1"/>
          <p:nvPr/>
        </p:nvSpPr>
        <p:spPr>
          <a:xfrm>
            <a:off x="-2396707" y="-1042719"/>
            <a:ext cx="12071988" cy="10359330"/>
          </a:xfrm>
          <a:prstGeom prst="rect">
            <a:avLst/>
          </a:prstGeom>
        </p:spPr>
        <p:txBody>
          <a:bodyPr lIns="50800" tIns="50800" rIns="50800" bIns="50800" rtlCol="0" anchor="ctr"/>
          <a:lstStyle/>
          <a:p>
            <a:pPr algn="just">
              <a:lnSpc>
                <a:spcPts val="2898"/>
              </a:lnSpc>
            </a:pPr>
            <a:endParaRPr/>
          </a:p>
        </p:txBody>
      </p:sp>
      <p:grpSp>
        <p:nvGrpSpPr>
          <p:cNvPr id="6" name="Group 6"/>
          <p:cNvGrpSpPr/>
          <p:nvPr/>
        </p:nvGrpSpPr>
        <p:grpSpPr>
          <a:xfrm>
            <a:off x="2667000" y="7961064"/>
            <a:ext cx="6664987" cy="840036"/>
            <a:chOff x="0" y="0"/>
            <a:chExt cx="3224445" cy="406400"/>
          </a:xfrm>
        </p:grpSpPr>
        <p:sp>
          <p:nvSpPr>
            <p:cNvPr id="7" name="Freeform 7"/>
            <p:cNvSpPr/>
            <p:nvPr/>
          </p:nvSpPr>
          <p:spPr>
            <a:xfrm>
              <a:off x="0" y="0"/>
              <a:ext cx="3224445" cy="406400"/>
            </a:xfrm>
            <a:custGeom>
              <a:avLst/>
              <a:gdLst/>
              <a:ahLst/>
              <a:cxnLst/>
              <a:rect l="l" t="t" r="r" b="b"/>
              <a:pathLst>
                <a:path w="3224445" h="406400">
                  <a:moveTo>
                    <a:pt x="3021245" y="0"/>
                  </a:moveTo>
                  <a:cubicBezTo>
                    <a:pt x="3133469" y="0"/>
                    <a:pt x="3224445" y="90976"/>
                    <a:pt x="3224445" y="203200"/>
                  </a:cubicBezTo>
                  <a:cubicBezTo>
                    <a:pt x="3224445" y="315424"/>
                    <a:pt x="3133469" y="406400"/>
                    <a:pt x="3021245" y="406400"/>
                  </a:cubicBezTo>
                  <a:lnTo>
                    <a:pt x="203200" y="406400"/>
                  </a:lnTo>
                  <a:cubicBezTo>
                    <a:pt x="90976" y="406400"/>
                    <a:pt x="0" y="315424"/>
                    <a:pt x="0" y="203200"/>
                  </a:cubicBezTo>
                  <a:cubicBezTo>
                    <a:pt x="0" y="90976"/>
                    <a:pt x="90976" y="0"/>
                    <a:pt x="203200" y="0"/>
                  </a:cubicBezTo>
                  <a:close/>
                </a:path>
              </a:pathLst>
            </a:custGeom>
            <a:gradFill rotWithShape="1">
              <a:gsLst>
                <a:gs pos="0">
                  <a:srgbClr val="002832">
                    <a:alpha val="100000"/>
                  </a:srgbClr>
                </a:gs>
                <a:gs pos="100000">
                  <a:srgbClr val="00B1C4">
                    <a:alpha val="100000"/>
                  </a:srgbClr>
                </a:gs>
              </a:gsLst>
              <a:lin ang="0"/>
            </a:gradFill>
          </p:spPr>
        </p:sp>
        <p:sp>
          <p:nvSpPr>
            <p:cNvPr id="8" name="TextBox 8"/>
            <p:cNvSpPr txBox="1"/>
            <p:nvPr/>
          </p:nvSpPr>
          <p:spPr>
            <a:xfrm>
              <a:off x="0" y="-38100"/>
              <a:ext cx="3224445" cy="444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46629" y="5859708"/>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15" name="TextBox 15"/>
          <p:cNvSpPr txBox="1"/>
          <p:nvPr/>
        </p:nvSpPr>
        <p:spPr>
          <a:xfrm>
            <a:off x="381000" y="3064501"/>
            <a:ext cx="10050991" cy="902298"/>
          </a:xfrm>
          <a:prstGeom prst="rect">
            <a:avLst/>
          </a:prstGeom>
        </p:spPr>
        <p:txBody>
          <a:bodyPr wrap="square" lIns="0" tIns="0" rIns="0" bIns="0" rtlCol="0" anchor="t">
            <a:spAutoFit/>
          </a:bodyPr>
          <a:lstStyle/>
          <a:p>
            <a:pPr algn="ctr">
              <a:lnSpc>
                <a:spcPts val="7784"/>
              </a:lnSpc>
            </a:pPr>
            <a:r>
              <a:rPr lang="en-US" sz="4800" b="1" dirty="0" smtClean="0">
                <a:solidFill>
                  <a:srgbClr val="FFFFFF"/>
                </a:solidFill>
                <a:latin typeface="Montaser Arabic Ultra-Bold"/>
                <a:ea typeface="Montaser Arabic Ultra-Bold"/>
                <a:cs typeface="Montaser Arabic Ultra-Bold"/>
                <a:sym typeface="Montaser Arabic Ultra-Bold"/>
              </a:rPr>
              <a:t>TINDAK PIDANA </a:t>
            </a:r>
            <a:r>
              <a:rPr lang="en-US" sz="4800" b="1" dirty="0" smtClean="0">
                <a:solidFill>
                  <a:srgbClr val="FFFFFF"/>
                </a:solidFill>
                <a:latin typeface="Montaser Arabic Ultra-Bold"/>
                <a:ea typeface="Montaser Arabic Ultra-Bold"/>
                <a:cs typeface="Montaser Arabic Ultra-Bold"/>
                <a:sym typeface="Montaser Arabic Ultra-Bold"/>
              </a:rPr>
              <a:t>SIBER</a:t>
            </a:r>
            <a:endParaRPr lang="en-US" sz="4800" b="1" dirty="0">
              <a:solidFill>
                <a:srgbClr val="FFFFFF"/>
              </a:solidFill>
              <a:latin typeface="Montaser Arabic Ultra-Bold"/>
              <a:ea typeface="Montaser Arabic Ultra-Bold"/>
              <a:cs typeface="Montaser Arabic Ultra-Bold"/>
              <a:sym typeface="Montaser Arabic Ultra-Bold"/>
            </a:endParaRPr>
          </a:p>
        </p:txBody>
      </p:sp>
      <p:sp>
        <p:nvSpPr>
          <p:cNvPr id="16" name="TextBox 16"/>
          <p:cNvSpPr txBox="1"/>
          <p:nvPr/>
        </p:nvSpPr>
        <p:spPr>
          <a:xfrm>
            <a:off x="1437596" y="4173111"/>
            <a:ext cx="5736962" cy="1370815"/>
          </a:xfrm>
          <a:prstGeom prst="rect">
            <a:avLst/>
          </a:prstGeom>
        </p:spPr>
        <p:txBody>
          <a:bodyPr lIns="0" tIns="0" rIns="0" bIns="0" rtlCol="0" anchor="t">
            <a:spAutoFit/>
          </a:bodyPr>
          <a:lstStyle/>
          <a:p>
            <a:pPr algn="l">
              <a:lnSpc>
                <a:spcPts val="11235"/>
              </a:lnSpc>
              <a:spcBef>
                <a:spcPct val="0"/>
              </a:spcBef>
            </a:pPr>
            <a:endParaRPr/>
          </a:p>
        </p:txBody>
      </p:sp>
      <p:sp>
        <p:nvSpPr>
          <p:cNvPr id="18" name="TextBox 18"/>
          <p:cNvSpPr txBox="1"/>
          <p:nvPr/>
        </p:nvSpPr>
        <p:spPr>
          <a:xfrm>
            <a:off x="3352800" y="8150257"/>
            <a:ext cx="5354627" cy="441293"/>
          </a:xfrm>
          <a:prstGeom prst="rect">
            <a:avLst/>
          </a:prstGeom>
        </p:spPr>
        <p:txBody>
          <a:bodyPr lIns="0" tIns="0" rIns="0" bIns="0" rtlCol="0" anchor="t">
            <a:spAutoFit/>
          </a:bodyPr>
          <a:lstStyle/>
          <a:p>
            <a:pPr algn="l">
              <a:lnSpc>
                <a:spcPts val="3578"/>
              </a:lnSpc>
            </a:pPr>
            <a:r>
              <a:rPr lang="en-US" sz="2752" b="1" dirty="0">
                <a:solidFill>
                  <a:srgbClr val="FFFFFF"/>
                </a:solidFill>
                <a:latin typeface="Montserrat Bold"/>
                <a:ea typeface="Montserrat Bold"/>
                <a:cs typeface="Montserrat Bold"/>
                <a:sym typeface="Montserrat Bold"/>
              </a:rPr>
              <a:t>DITRESSIBER POLDA SUMUT</a:t>
            </a:r>
          </a:p>
        </p:txBody>
      </p:sp>
      <p:grpSp>
        <p:nvGrpSpPr>
          <p:cNvPr id="22" name="Group 22"/>
          <p:cNvGrpSpPr>
            <a:grpSpLocks noChangeAspect="1"/>
          </p:cNvGrpSpPr>
          <p:nvPr/>
        </p:nvGrpSpPr>
        <p:grpSpPr>
          <a:xfrm>
            <a:off x="10747123" y="3069195"/>
            <a:ext cx="2412319" cy="3229494"/>
            <a:chOff x="0" y="0"/>
            <a:chExt cx="1558115" cy="2085927"/>
          </a:xfrm>
        </p:grpSpPr>
        <p:sp>
          <p:nvSpPr>
            <p:cNvPr id="23" name="Freeform 23"/>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24" name="Group 24"/>
          <p:cNvGrpSpPr>
            <a:grpSpLocks noChangeAspect="1"/>
          </p:cNvGrpSpPr>
          <p:nvPr/>
        </p:nvGrpSpPr>
        <p:grpSpPr>
          <a:xfrm>
            <a:off x="14215673" y="3033294"/>
            <a:ext cx="2476554" cy="3301294"/>
            <a:chOff x="0" y="0"/>
            <a:chExt cx="1558113" cy="2076995"/>
          </a:xfrm>
        </p:grpSpPr>
        <p:sp>
          <p:nvSpPr>
            <p:cNvPr id="25" name="Freeform 25"/>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27" name="TextBox 11">
            <a:extLst>
              <a:ext uri="{FF2B5EF4-FFF2-40B4-BE49-F238E27FC236}">
                <a16:creationId xmlns="" xmlns:a16="http://schemas.microsoft.com/office/drawing/2014/main" id="{FCFD5503-2CF7-444A-9CDE-FFA81110B1F7}"/>
              </a:ext>
            </a:extLst>
          </p:cNvPr>
          <p:cNvSpPr txBox="1"/>
          <p:nvPr/>
        </p:nvSpPr>
        <p:spPr>
          <a:xfrm>
            <a:off x="1864678" y="6294091"/>
            <a:ext cx="8163604" cy="333425"/>
          </a:xfrm>
          <a:prstGeom prst="rect">
            <a:avLst/>
          </a:prstGeom>
        </p:spPr>
        <p:txBody>
          <a:bodyPr wrap="square" lIns="0" tIns="0" rIns="0" bIns="0" rtlCol="0" anchor="t">
            <a:spAutoFit/>
          </a:bodyPr>
          <a:lstStyle/>
          <a:p>
            <a:pPr algn="ctr">
              <a:lnSpc>
                <a:spcPts val="2600"/>
              </a:lnSpc>
            </a:pPr>
            <a:r>
              <a:rPr lang="en-US" sz="2400" dirty="0">
                <a:solidFill>
                  <a:srgbClr val="FFFFFF"/>
                </a:solidFill>
                <a:latin typeface="Montserrat"/>
                <a:ea typeface="Montserrat"/>
                <a:cs typeface="Montserrat"/>
                <a:sym typeface="Montserrat"/>
              </a:rPr>
              <a:t>KAMIS , 16 APRIL 2026</a:t>
            </a:r>
            <a:endParaRPr lang="en-US" sz="2400" dirty="0">
              <a:solidFill>
                <a:srgbClr val="FFFFFF"/>
              </a:solidFill>
              <a:latin typeface="Montserrat"/>
              <a:ea typeface="Montserrat"/>
              <a:cs typeface="Montserrat"/>
              <a:sym typeface="Montserrat"/>
            </a:endParaRPr>
          </a:p>
        </p:txBody>
      </p:sp>
      <p:pic>
        <p:nvPicPr>
          <p:cNvPr id="9" name="Picture 8"/>
          <p:cNvPicPr>
            <a:picLocks noChangeAspect="1"/>
          </p:cNvPicPr>
          <p:nvPr/>
        </p:nvPicPr>
        <p:blipFill>
          <a:blip r:embed="rId7"/>
          <a:stretch>
            <a:fillRect/>
          </a:stretch>
        </p:blipFill>
        <p:spPr>
          <a:xfrm>
            <a:off x="13142844" y="28161"/>
            <a:ext cx="5139373" cy="4419983"/>
          </a:xfrm>
          <a:prstGeom prst="rect">
            <a:avLst/>
          </a:prstGeom>
        </p:spPr>
      </p:pic>
      <p:sp>
        <p:nvSpPr>
          <p:cNvPr id="19" name="TextBox 11">
            <a:extLst>
              <a:ext uri="{FF2B5EF4-FFF2-40B4-BE49-F238E27FC236}">
                <a16:creationId xmlns="" xmlns:a16="http://schemas.microsoft.com/office/drawing/2014/main" id="{FCFD5503-2CF7-444A-9CDE-FFA81110B1F7}"/>
              </a:ext>
            </a:extLst>
          </p:cNvPr>
          <p:cNvSpPr txBox="1"/>
          <p:nvPr/>
        </p:nvSpPr>
        <p:spPr>
          <a:xfrm>
            <a:off x="2017078" y="7096075"/>
            <a:ext cx="8163604" cy="333425"/>
          </a:xfrm>
          <a:prstGeom prst="rect">
            <a:avLst/>
          </a:prstGeom>
        </p:spPr>
        <p:txBody>
          <a:bodyPr wrap="square" lIns="0" tIns="0" rIns="0" bIns="0" rtlCol="0" anchor="t">
            <a:spAutoFit/>
          </a:bodyPr>
          <a:lstStyle/>
          <a:p>
            <a:pPr algn="ctr">
              <a:lnSpc>
                <a:spcPts val="2600"/>
              </a:lnSpc>
            </a:pPr>
            <a:r>
              <a:rPr lang="en-US" sz="2400" b="1" dirty="0" smtClean="0">
                <a:solidFill>
                  <a:srgbClr val="FFFFFF"/>
                </a:solidFill>
                <a:latin typeface="Montserrat"/>
                <a:ea typeface="Montserrat"/>
                <a:cs typeface="Montserrat"/>
                <a:sym typeface="Montserrat"/>
              </a:rPr>
              <a:t>AKP VICKTOR R.P PASARIBU, S.H., M.H.</a:t>
            </a:r>
            <a:endParaRPr lang="en-US" sz="2400" b="1" dirty="0">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49323" y="18222"/>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1404" y="584786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7" name="Group 7"/>
          <p:cNvGrpSpPr>
            <a:grpSpLocks noChangeAspect="1"/>
          </p:cNvGrpSpPr>
          <p:nvPr/>
        </p:nvGrpSpPr>
        <p:grpSpPr>
          <a:xfrm>
            <a:off x="350746" y="246478"/>
            <a:ext cx="1168586" cy="1564445"/>
            <a:chOff x="0" y="0"/>
            <a:chExt cx="1558115" cy="2085927"/>
          </a:xfrm>
        </p:grpSpPr>
        <p:sp>
          <p:nvSpPr>
            <p:cNvPr id="8" name="Freeform 8"/>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9" name="Group 9"/>
          <p:cNvGrpSpPr>
            <a:grpSpLocks noChangeAspect="1"/>
          </p:cNvGrpSpPr>
          <p:nvPr/>
        </p:nvGrpSpPr>
        <p:grpSpPr>
          <a:xfrm>
            <a:off x="16992601" y="97473"/>
            <a:ext cx="1168585" cy="1557746"/>
            <a:chOff x="0" y="0"/>
            <a:chExt cx="1558113" cy="2076995"/>
          </a:xfrm>
        </p:grpSpPr>
        <p:sp>
          <p:nvSpPr>
            <p:cNvPr id="10" name="Freeform 10"/>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pic>
        <p:nvPicPr>
          <p:cNvPr id="24" name="Picture 23"/>
          <p:cNvPicPr>
            <a:picLocks noChangeAspect="1"/>
          </p:cNvPicPr>
          <p:nvPr/>
        </p:nvPicPr>
        <p:blipFill>
          <a:blip r:embed="rId7"/>
          <a:stretch>
            <a:fillRect/>
          </a:stretch>
        </p:blipFill>
        <p:spPr>
          <a:xfrm>
            <a:off x="1676400" y="1810960"/>
            <a:ext cx="15163801" cy="721874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49323" y="18222"/>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1404" y="584786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7" name="Group 7"/>
          <p:cNvGrpSpPr>
            <a:grpSpLocks noChangeAspect="1"/>
          </p:cNvGrpSpPr>
          <p:nvPr/>
        </p:nvGrpSpPr>
        <p:grpSpPr>
          <a:xfrm>
            <a:off x="350746" y="246478"/>
            <a:ext cx="1168586" cy="1564445"/>
            <a:chOff x="0" y="0"/>
            <a:chExt cx="1558115" cy="2085927"/>
          </a:xfrm>
        </p:grpSpPr>
        <p:sp>
          <p:nvSpPr>
            <p:cNvPr id="8" name="Freeform 8"/>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9" name="Group 9"/>
          <p:cNvGrpSpPr>
            <a:grpSpLocks noChangeAspect="1"/>
          </p:cNvGrpSpPr>
          <p:nvPr/>
        </p:nvGrpSpPr>
        <p:grpSpPr>
          <a:xfrm>
            <a:off x="16992601" y="97473"/>
            <a:ext cx="1168585" cy="1557746"/>
            <a:chOff x="0" y="0"/>
            <a:chExt cx="1558113" cy="2076995"/>
          </a:xfrm>
        </p:grpSpPr>
        <p:sp>
          <p:nvSpPr>
            <p:cNvPr id="10" name="Freeform 10"/>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pic>
        <p:nvPicPr>
          <p:cNvPr id="23" name="Picture 22"/>
          <p:cNvPicPr>
            <a:picLocks noChangeAspect="1"/>
          </p:cNvPicPr>
          <p:nvPr/>
        </p:nvPicPr>
        <p:blipFill>
          <a:blip r:embed="rId7"/>
          <a:stretch>
            <a:fillRect/>
          </a:stretch>
        </p:blipFill>
        <p:spPr>
          <a:xfrm>
            <a:off x="914400" y="2057437"/>
            <a:ext cx="16383000" cy="7429463"/>
          </a:xfrm>
          <a:prstGeom prst="rect">
            <a:avLst/>
          </a:prstGeom>
        </p:spPr>
      </p:pic>
    </p:spTree>
    <p:extLst>
      <p:ext uri="{BB962C8B-B14F-4D97-AF65-F5344CB8AC3E}">
        <p14:creationId xmlns:p14="http://schemas.microsoft.com/office/powerpoint/2010/main" val="80022193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09712" y="38438"/>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9878" y="584289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7" name="Group 7"/>
          <p:cNvGrpSpPr>
            <a:grpSpLocks noChangeAspect="1"/>
          </p:cNvGrpSpPr>
          <p:nvPr/>
        </p:nvGrpSpPr>
        <p:grpSpPr>
          <a:xfrm>
            <a:off x="350746" y="246478"/>
            <a:ext cx="1168586" cy="1564445"/>
            <a:chOff x="0" y="0"/>
            <a:chExt cx="1558115" cy="2085927"/>
          </a:xfrm>
        </p:grpSpPr>
        <p:sp>
          <p:nvSpPr>
            <p:cNvPr id="8" name="Freeform 8"/>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9" name="Group 9"/>
          <p:cNvGrpSpPr>
            <a:grpSpLocks noChangeAspect="1"/>
          </p:cNvGrpSpPr>
          <p:nvPr/>
        </p:nvGrpSpPr>
        <p:grpSpPr>
          <a:xfrm>
            <a:off x="16992601" y="97473"/>
            <a:ext cx="1168585" cy="1557746"/>
            <a:chOff x="0" y="0"/>
            <a:chExt cx="1558113" cy="2076995"/>
          </a:xfrm>
        </p:grpSpPr>
        <p:sp>
          <p:nvSpPr>
            <p:cNvPr id="10" name="Freeform 10"/>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pic>
        <p:nvPicPr>
          <p:cNvPr id="38" name="Picture 37"/>
          <p:cNvPicPr>
            <a:picLocks noChangeAspect="1"/>
          </p:cNvPicPr>
          <p:nvPr/>
        </p:nvPicPr>
        <p:blipFill>
          <a:blip r:embed="rId7"/>
          <a:stretch>
            <a:fillRect/>
          </a:stretch>
        </p:blipFill>
        <p:spPr>
          <a:xfrm>
            <a:off x="533401" y="2057436"/>
            <a:ext cx="16459200" cy="6896063"/>
          </a:xfrm>
          <a:prstGeom prst="rect">
            <a:avLst/>
          </a:prstGeom>
        </p:spPr>
      </p:pic>
    </p:spTree>
    <p:extLst>
      <p:ext uri="{BB962C8B-B14F-4D97-AF65-F5344CB8AC3E}">
        <p14:creationId xmlns:p14="http://schemas.microsoft.com/office/powerpoint/2010/main" val="256941841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44427" y="1656"/>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588596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7" name="Group 7"/>
          <p:cNvGrpSpPr>
            <a:grpSpLocks noChangeAspect="1"/>
          </p:cNvGrpSpPr>
          <p:nvPr/>
        </p:nvGrpSpPr>
        <p:grpSpPr>
          <a:xfrm>
            <a:off x="350746" y="246478"/>
            <a:ext cx="1168586" cy="1564445"/>
            <a:chOff x="0" y="0"/>
            <a:chExt cx="1558115" cy="2085927"/>
          </a:xfrm>
        </p:grpSpPr>
        <p:sp>
          <p:nvSpPr>
            <p:cNvPr id="8" name="Freeform 8"/>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9" name="Group 9"/>
          <p:cNvGrpSpPr>
            <a:grpSpLocks noChangeAspect="1"/>
          </p:cNvGrpSpPr>
          <p:nvPr/>
        </p:nvGrpSpPr>
        <p:grpSpPr>
          <a:xfrm>
            <a:off x="16992601" y="97473"/>
            <a:ext cx="1168585" cy="1557746"/>
            <a:chOff x="0" y="0"/>
            <a:chExt cx="1558113" cy="2076995"/>
          </a:xfrm>
        </p:grpSpPr>
        <p:sp>
          <p:nvSpPr>
            <p:cNvPr id="10" name="Freeform 10"/>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2" name="Rectangle 11"/>
          <p:cNvSpPr/>
          <p:nvPr/>
        </p:nvSpPr>
        <p:spPr>
          <a:xfrm>
            <a:off x="1659760" y="1485900"/>
            <a:ext cx="15468601" cy="8217634"/>
          </a:xfrm>
          <a:prstGeom prst="rect">
            <a:avLst/>
          </a:prstGeom>
          <a:solidFill>
            <a:srgbClr val="DEF5FA"/>
          </a:solidFill>
          <a:ln>
            <a:solidFill>
              <a:srgbClr val="FFC000"/>
            </a:solidFill>
          </a:ln>
          <a:effectLst>
            <a:glow rad="63500">
              <a:srgbClr val="EB641B">
                <a:satMod val="175000"/>
                <a:alpha val="40000"/>
              </a:srgbClr>
            </a:glow>
          </a:effectLst>
          <a:scene3d>
            <a:camera prst="orthographicFront"/>
            <a:lightRig rig="threePt" dir="t"/>
          </a:scene3d>
          <a:sp3d>
            <a:bevelT/>
          </a:sp3d>
        </p:spPr>
        <p:txBody>
          <a:bodyPr wrap="square">
            <a:spAutoFit/>
          </a:bodyPr>
          <a:lstStyle/>
          <a:p>
            <a:pPr lvl="0" algn="just"/>
            <a:r>
              <a:rPr lang="en-US" sz="2400" b="1" dirty="0" err="1" smtClean="0">
                <a:latin typeface="Montserrat" panose="020B0604020202020204" charset="0"/>
              </a:rPr>
              <a:t>Jejak</a:t>
            </a:r>
            <a:r>
              <a:rPr lang="en-US" sz="2400" b="1" dirty="0" smtClean="0">
                <a:latin typeface="Montserrat" panose="020B0604020202020204" charset="0"/>
              </a:rPr>
              <a:t> </a:t>
            </a:r>
            <a:r>
              <a:rPr lang="en-US" sz="2400" b="1" dirty="0">
                <a:latin typeface="Montserrat" panose="020B0604020202020204" charset="0"/>
              </a:rPr>
              <a:t>digital </a:t>
            </a:r>
            <a:r>
              <a:rPr lang="en-US" sz="2400" b="1" dirty="0" err="1">
                <a:latin typeface="Montserrat" panose="020B0604020202020204" charset="0"/>
              </a:rPr>
              <a:t>merujuk</a:t>
            </a:r>
            <a:r>
              <a:rPr lang="en-US" sz="2400" b="1" dirty="0">
                <a:latin typeface="Montserrat" panose="020B0604020202020204" charset="0"/>
              </a:rPr>
              <a:t> </a:t>
            </a:r>
            <a:r>
              <a:rPr lang="en-US" sz="2400" b="1" dirty="0" err="1">
                <a:latin typeface="Montserrat" panose="020B0604020202020204" charset="0"/>
              </a:rPr>
              <a:t>pada</a:t>
            </a:r>
            <a:r>
              <a:rPr lang="en-US" sz="2400" b="1" dirty="0">
                <a:latin typeface="Montserrat" panose="020B0604020202020204" charset="0"/>
              </a:rPr>
              <a:t> </a:t>
            </a:r>
            <a:r>
              <a:rPr lang="en-US" sz="2400" b="1" dirty="0" err="1">
                <a:latin typeface="Montserrat" panose="020B0604020202020204" charset="0"/>
              </a:rPr>
              <a:t>seluruh</a:t>
            </a:r>
            <a:r>
              <a:rPr lang="en-US" sz="2400" b="1" dirty="0">
                <a:latin typeface="Montserrat" panose="020B0604020202020204" charset="0"/>
              </a:rPr>
              <a:t> </a:t>
            </a:r>
            <a:r>
              <a:rPr lang="en-US" sz="2400" b="1" dirty="0" err="1">
                <a:latin typeface="Montserrat" panose="020B0604020202020204" charset="0"/>
              </a:rPr>
              <a:t>rekam</a:t>
            </a:r>
            <a:r>
              <a:rPr lang="en-US" sz="2400" b="1" dirty="0">
                <a:latin typeface="Montserrat" panose="020B0604020202020204" charset="0"/>
              </a:rPr>
              <a:t> </a:t>
            </a:r>
            <a:r>
              <a:rPr lang="en-US" sz="2400" b="1" dirty="0" err="1">
                <a:latin typeface="Montserrat" panose="020B0604020202020204" charset="0"/>
              </a:rPr>
              <a:t>jejak</a:t>
            </a:r>
            <a:r>
              <a:rPr lang="en-US" sz="2400" b="1" dirty="0">
                <a:latin typeface="Montserrat" panose="020B0604020202020204" charset="0"/>
              </a:rPr>
              <a:t> </a:t>
            </a:r>
            <a:r>
              <a:rPr lang="en-US" sz="2400" b="1" dirty="0" err="1">
                <a:latin typeface="Montserrat" panose="020B0604020202020204" charset="0"/>
              </a:rPr>
              <a:t>aktivitas</a:t>
            </a:r>
            <a:r>
              <a:rPr lang="en-US" sz="2400" b="1" dirty="0">
                <a:latin typeface="Montserrat" panose="020B0604020202020204" charset="0"/>
              </a:rPr>
              <a:t>, data, </a:t>
            </a:r>
            <a:r>
              <a:rPr lang="en-US" sz="2400" b="1" dirty="0" err="1">
                <a:latin typeface="Montserrat" panose="020B0604020202020204" charset="0"/>
              </a:rPr>
              <a:t>atau</a:t>
            </a:r>
            <a:r>
              <a:rPr lang="en-US" sz="2400" b="1" dirty="0">
                <a:latin typeface="Montserrat" panose="020B0604020202020204" charset="0"/>
              </a:rPr>
              <a:t> </a:t>
            </a:r>
            <a:r>
              <a:rPr lang="en-US" sz="2400" b="1" dirty="0" err="1">
                <a:latin typeface="Montserrat" panose="020B0604020202020204" charset="0"/>
              </a:rPr>
              <a:t>informasi</a:t>
            </a:r>
            <a:r>
              <a:rPr lang="en-US" sz="2400" b="1" dirty="0">
                <a:latin typeface="Montserrat" panose="020B0604020202020204" charset="0"/>
              </a:rPr>
              <a:t> yang </a:t>
            </a:r>
            <a:r>
              <a:rPr lang="en-US" sz="2400" b="1" dirty="0" err="1">
                <a:latin typeface="Montserrat" panose="020B0604020202020204" charset="0"/>
              </a:rPr>
              <a:t>ditinggalkan</a:t>
            </a:r>
            <a:r>
              <a:rPr lang="en-US" sz="2400" b="1" dirty="0">
                <a:latin typeface="Montserrat" panose="020B0604020202020204" charset="0"/>
              </a:rPr>
              <a:t> </a:t>
            </a:r>
            <a:r>
              <a:rPr lang="en-US" sz="2400" b="1" dirty="0" err="1">
                <a:latin typeface="Montserrat" panose="020B0604020202020204" charset="0"/>
              </a:rPr>
              <a:t>seseorang</a:t>
            </a:r>
            <a:r>
              <a:rPr lang="en-US" sz="2400" b="1" dirty="0">
                <a:latin typeface="Montserrat" panose="020B0604020202020204" charset="0"/>
              </a:rPr>
              <a:t> </a:t>
            </a:r>
            <a:r>
              <a:rPr lang="en-US" sz="2400" b="1" dirty="0" err="1">
                <a:latin typeface="Montserrat" panose="020B0604020202020204" charset="0"/>
              </a:rPr>
              <a:t>saat</a:t>
            </a:r>
            <a:r>
              <a:rPr lang="en-US" sz="2400" b="1" dirty="0">
                <a:latin typeface="Montserrat" panose="020B0604020202020204" charset="0"/>
              </a:rPr>
              <a:t> </a:t>
            </a:r>
            <a:r>
              <a:rPr lang="en-US" sz="2400" b="1" dirty="0" err="1">
                <a:latin typeface="Montserrat" panose="020B0604020202020204" charset="0"/>
              </a:rPr>
              <a:t>menggunakan</a:t>
            </a:r>
            <a:r>
              <a:rPr lang="en-US" sz="2400" b="1" dirty="0">
                <a:latin typeface="Montserrat" panose="020B0604020202020204" charset="0"/>
              </a:rPr>
              <a:t> internet </a:t>
            </a:r>
            <a:r>
              <a:rPr lang="en-US" sz="2400" b="1" dirty="0" err="1">
                <a:latin typeface="Montserrat" panose="020B0604020202020204" charset="0"/>
              </a:rPr>
              <a:t>dan</a:t>
            </a:r>
            <a:r>
              <a:rPr lang="en-US" sz="2400" b="1" dirty="0">
                <a:latin typeface="Montserrat" panose="020B0604020202020204" charset="0"/>
              </a:rPr>
              <a:t> </a:t>
            </a:r>
            <a:r>
              <a:rPr lang="en-US" sz="2400" b="1" dirty="0" err="1">
                <a:latin typeface="Montserrat" panose="020B0604020202020204" charset="0"/>
              </a:rPr>
              <a:t>perangkat</a:t>
            </a:r>
            <a:r>
              <a:rPr lang="en-US" sz="2400" b="1" dirty="0">
                <a:latin typeface="Montserrat" panose="020B0604020202020204" charset="0"/>
              </a:rPr>
              <a:t> </a:t>
            </a:r>
            <a:r>
              <a:rPr lang="en-US" sz="2400" b="1" dirty="0" err="1" smtClean="0">
                <a:latin typeface="Montserrat" panose="020B0604020202020204" charset="0"/>
              </a:rPr>
              <a:t>elektronik</a:t>
            </a:r>
            <a:r>
              <a:rPr kumimoji="0" lang="id-ID" sz="2400" b="1" i="0" u="none" strike="noStrike" kern="0" cap="none" spc="0" normalizeH="0" baseline="0" noProof="0" dirty="0" smtClean="0">
                <a:ln>
                  <a:noFill/>
                </a:ln>
                <a:solidFill>
                  <a:prstClr val="black"/>
                </a:solidFill>
                <a:effectLst/>
                <a:uLnTx/>
                <a:uFillTx/>
                <a:latin typeface="Montserrat" panose="020B0604020202020204" charset="0"/>
              </a:rPr>
              <a:t>.</a:t>
            </a:r>
            <a:endParaRPr kumimoji="0" lang="en-US" sz="2400" b="1" i="0" u="none" strike="noStrike" kern="0" cap="none" spc="0" normalizeH="0" baseline="0" noProof="0" dirty="0" smtClean="0">
              <a:ln>
                <a:noFill/>
              </a:ln>
              <a:solidFill>
                <a:prstClr val="black"/>
              </a:solidFill>
              <a:effectLst/>
              <a:uLnTx/>
              <a:uFillTx/>
              <a:latin typeface="Montserrat" panose="020B0604020202020204" charset="0"/>
            </a:endParaRPr>
          </a:p>
          <a:p>
            <a:pPr lvl="0" algn="just"/>
            <a:endParaRPr lang="en-US" sz="2400" b="1" kern="0" dirty="0">
              <a:solidFill>
                <a:prstClr val="black"/>
              </a:solidFill>
              <a:latin typeface="Montserrat" panose="020B0604020202020204" charset="0"/>
            </a:endParaRPr>
          </a:p>
          <a:p>
            <a:pPr algn="just"/>
            <a:r>
              <a:rPr lang="en-US" sz="2400" b="1" dirty="0" err="1">
                <a:latin typeface="Montserrat" panose="020B0604020202020204" charset="0"/>
              </a:rPr>
              <a:t>Istilah</a:t>
            </a:r>
            <a:r>
              <a:rPr lang="en-US" sz="2400" b="1" dirty="0">
                <a:latin typeface="Montserrat" panose="020B0604020202020204" charset="0"/>
              </a:rPr>
              <a:t> “digital footprint” </a:t>
            </a:r>
            <a:r>
              <a:rPr lang="en-US" sz="2400" b="1" dirty="0" err="1">
                <a:latin typeface="Montserrat" panose="020B0604020202020204" charset="0"/>
              </a:rPr>
              <a:t>mulai</a:t>
            </a:r>
            <a:r>
              <a:rPr lang="en-US" sz="2400" b="1" dirty="0">
                <a:latin typeface="Montserrat" panose="020B0604020202020204" charset="0"/>
              </a:rPr>
              <a:t> </a:t>
            </a:r>
            <a:r>
              <a:rPr lang="en-US" sz="2400" b="1" dirty="0" err="1">
                <a:latin typeface="Montserrat" panose="020B0604020202020204" charset="0"/>
              </a:rPr>
              <a:t>dikenal</a:t>
            </a:r>
            <a:r>
              <a:rPr lang="en-US" sz="2400" b="1" dirty="0">
                <a:latin typeface="Montserrat" panose="020B0604020202020204" charset="0"/>
              </a:rPr>
              <a:t> </a:t>
            </a:r>
            <a:r>
              <a:rPr lang="en-US" sz="2400" b="1" dirty="0" err="1">
                <a:latin typeface="Montserrat" panose="020B0604020202020204" charset="0"/>
              </a:rPr>
              <a:t>pada</a:t>
            </a:r>
            <a:r>
              <a:rPr lang="en-US" sz="2400" b="1" dirty="0">
                <a:latin typeface="Montserrat" panose="020B0604020202020204" charset="0"/>
              </a:rPr>
              <a:t> </a:t>
            </a:r>
            <a:r>
              <a:rPr lang="en-US" sz="2400" b="1" dirty="0" err="1">
                <a:latin typeface="Montserrat" panose="020B0604020202020204" charset="0"/>
              </a:rPr>
              <a:t>awal</a:t>
            </a:r>
            <a:r>
              <a:rPr lang="en-US" sz="2400" b="1" dirty="0">
                <a:latin typeface="Montserrat" panose="020B0604020202020204" charset="0"/>
              </a:rPr>
              <a:t> </a:t>
            </a:r>
            <a:r>
              <a:rPr lang="en-US" sz="2400" b="1" dirty="0" err="1" smtClean="0">
                <a:latin typeface="Montserrat" panose="020B0604020202020204" charset="0"/>
              </a:rPr>
              <a:t>Tahun</a:t>
            </a:r>
            <a:r>
              <a:rPr lang="en-US" sz="2400" b="1" dirty="0" smtClean="0">
                <a:latin typeface="Montserrat" panose="020B0604020202020204" charset="0"/>
              </a:rPr>
              <a:t> 2000-an </a:t>
            </a:r>
            <a:r>
              <a:rPr lang="en-US" sz="2400" b="1" dirty="0" err="1">
                <a:latin typeface="Montserrat" panose="020B0604020202020204" charset="0"/>
              </a:rPr>
              <a:t>seiring</a:t>
            </a:r>
            <a:r>
              <a:rPr lang="en-US" sz="2400" b="1" dirty="0">
                <a:latin typeface="Montserrat" panose="020B0604020202020204" charset="0"/>
              </a:rPr>
              <a:t> </a:t>
            </a:r>
            <a:r>
              <a:rPr lang="en-US" sz="2400" b="1" dirty="0" err="1">
                <a:latin typeface="Montserrat" panose="020B0604020202020204" charset="0"/>
              </a:rPr>
              <a:t>pesatnya</a:t>
            </a:r>
            <a:r>
              <a:rPr lang="en-US" sz="2400" b="1" dirty="0">
                <a:latin typeface="Montserrat" panose="020B0604020202020204" charset="0"/>
              </a:rPr>
              <a:t> </a:t>
            </a:r>
            <a:r>
              <a:rPr lang="en-US" sz="2400" b="1" dirty="0" err="1">
                <a:latin typeface="Montserrat" panose="020B0604020202020204" charset="0"/>
              </a:rPr>
              <a:t>perkembangan</a:t>
            </a:r>
            <a:r>
              <a:rPr lang="en-US" sz="2400" b="1" dirty="0">
                <a:latin typeface="Montserrat" panose="020B0604020202020204" charset="0"/>
              </a:rPr>
              <a:t> media </a:t>
            </a:r>
            <a:r>
              <a:rPr lang="en-US" sz="2400" b="1" dirty="0" err="1">
                <a:latin typeface="Montserrat" panose="020B0604020202020204" charset="0"/>
              </a:rPr>
              <a:t>sosial</a:t>
            </a:r>
            <a:r>
              <a:rPr lang="en-US" sz="2400" b="1" dirty="0" smtClean="0">
                <a:latin typeface="Montserrat" panose="020B0604020202020204" charset="0"/>
              </a:rPr>
              <a:t>. </a:t>
            </a:r>
            <a:r>
              <a:rPr lang="en-US" sz="2400" b="1" dirty="0" err="1" smtClean="0">
                <a:latin typeface="Montserrat" panose="020B0604020202020204" charset="0"/>
              </a:rPr>
              <a:t>Konsep</a:t>
            </a:r>
            <a:r>
              <a:rPr lang="en-US" sz="2400" b="1" dirty="0" smtClean="0">
                <a:latin typeface="Montserrat" panose="020B0604020202020204" charset="0"/>
              </a:rPr>
              <a:t> </a:t>
            </a:r>
            <a:r>
              <a:rPr lang="en-US" sz="2400" b="1" dirty="0" err="1">
                <a:latin typeface="Montserrat" panose="020B0604020202020204" charset="0"/>
              </a:rPr>
              <a:t>ini</a:t>
            </a:r>
            <a:r>
              <a:rPr lang="en-US" sz="2400" b="1" dirty="0">
                <a:latin typeface="Montserrat" panose="020B0604020202020204" charset="0"/>
              </a:rPr>
              <a:t> </a:t>
            </a:r>
            <a:r>
              <a:rPr lang="en-US" sz="2400" b="1" dirty="0" err="1">
                <a:latin typeface="Montserrat" panose="020B0604020202020204" charset="0"/>
              </a:rPr>
              <a:t>digunakan</a:t>
            </a:r>
            <a:r>
              <a:rPr lang="en-US" sz="2400" b="1" dirty="0">
                <a:latin typeface="Montserrat" panose="020B0604020202020204" charset="0"/>
              </a:rPr>
              <a:t> </a:t>
            </a:r>
            <a:r>
              <a:rPr lang="en-US" sz="2400" b="1" dirty="0" err="1">
                <a:latin typeface="Montserrat" panose="020B0604020202020204" charset="0"/>
              </a:rPr>
              <a:t>untuk</a:t>
            </a:r>
            <a:r>
              <a:rPr lang="en-US" sz="2400" b="1" dirty="0">
                <a:latin typeface="Montserrat" panose="020B0604020202020204" charset="0"/>
              </a:rPr>
              <a:t> </a:t>
            </a:r>
            <a:r>
              <a:rPr lang="en-US" sz="2400" b="1" dirty="0" err="1">
                <a:latin typeface="Montserrat" panose="020B0604020202020204" charset="0"/>
              </a:rPr>
              <a:t>menggambarkan</a:t>
            </a:r>
            <a:r>
              <a:rPr lang="en-US" sz="2400" b="1" dirty="0">
                <a:latin typeface="Montserrat" panose="020B0604020202020204" charset="0"/>
              </a:rPr>
              <a:t> </a:t>
            </a:r>
            <a:r>
              <a:rPr lang="en-US" sz="2400" b="1" dirty="0" err="1">
                <a:latin typeface="Montserrat" panose="020B0604020202020204" charset="0"/>
              </a:rPr>
              <a:t>bagaimana</a:t>
            </a:r>
            <a:r>
              <a:rPr lang="en-US" sz="2400" b="1" dirty="0">
                <a:latin typeface="Montserrat" panose="020B0604020202020204" charset="0"/>
              </a:rPr>
              <a:t> </a:t>
            </a:r>
            <a:r>
              <a:rPr lang="en-US" sz="2400" b="1" dirty="0" err="1">
                <a:latin typeface="Montserrat" panose="020B0604020202020204" charset="0"/>
              </a:rPr>
              <a:t>aktivitas</a:t>
            </a:r>
            <a:r>
              <a:rPr lang="en-US" sz="2400" b="1" dirty="0">
                <a:latin typeface="Montserrat" panose="020B0604020202020204" charset="0"/>
              </a:rPr>
              <a:t> online </a:t>
            </a:r>
            <a:r>
              <a:rPr lang="en-US" sz="2400" b="1" dirty="0" err="1">
                <a:latin typeface="Montserrat" panose="020B0604020202020204" charset="0"/>
              </a:rPr>
              <a:t>membentuk</a:t>
            </a:r>
            <a:r>
              <a:rPr lang="en-US" sz="2400" b="1" dirty="0">
                <a:latin typeface="Montserrat" panose="020B0604020202020204" charset="0"/>
              </a:rPr>
              <a:t> </a:t>
            </a:r>
            <a:r>
              <a:rPr lang="en-US" sz="2400" b="1" dirty="0" err="1">
                <a:latin typeface="Montserrat" panose="020B0604020202020204" charset="0"/>
              </a:rPr>
              <a:t>identitas</a:t>
            </a:r>
            <a:r>
              <a:rPr lang="en-US" sz="2400" b="1" dirty="0">
                <a:latin typeface="Montserrat" panose="020B0604020202020204" charset="0"/>
              </a:rPr>
              <a:t> </a:t>
            </a:r>
            <a:r>
              <a:rPr lang="en-US" sz="2400" b="1" dirty="0" smtClean="0">
                <a:latin typeface="Montserrat" panose="020B0604020202020204" charset="0"/>
              </a:rPr>
              <a:t>digital. </a:t>
            </a:r>
            <a:r>
              <a:rPr lang="en-US" sz="2400" b="1" dirty="0" err="1" smtClean="0">
                <a:latin typeface="Montserrat" panose="020B0604020202020204" charset="0"/>
              </a:rPr>
              <a:t>Saat</a:t>
            </a:r>
            <a:r>
              <a:rPr lang="en-US" sz="2400" b="1" dirty="0" smtClean="0">
                <a:latin typeface="Montserrat" panose="020B0604020202020204" charset="0"/>
              </a:rPr>
              <a:t> </a:t>
            </a:r>
            <a:r>
              <a:rPr lang="en-US" sz="2400" b="1" dirty="0" err="1">
                <a:latin typeface="Montserrat" panose="020B0604020202020204" charset="0"/>
              </a:rPr>
              <a:t>ini</a:t>
            </a:r>
            <a:r>
              <a:rPr lang="en-US" sz="2400" b="1" dirty="0">
                <a:latin typeface="Montserrat" panose="020B0604020202020204" charset="0"/>
              </a:rPr>
              <a:t>, </a:t>
            </a:r>
            <a:r>
              <a:rPr lang="en-US" sz="2400" b="1" dirty="0" err="1">
                <a:latin typeface="Montserrat" panose="020B0604020202020204" charset="0"/>
              </a:rPr>
              <a:t>dengan</a:t>
            </a:r>
            <a:r>
              <a:rPr lang="en-US" sz="2400" b="1" dirty="0">
                <a:latin typeface="Montserrat" panose="020B0604020202020204" charset="0"/>
              </a:rPr>
              <a:t> </a:t>
            </a:r>
            <a:r>
              <a:rPr lang="en-US" sz="2400" b="1" dirty="0" err="1">
                <a:latin typeface="Montserrat" panose="020B0604020202020204" charset="0"/>
              </a:rPr>
              <a:t>kemajuan</a:t>
            </a:r>
            <a:r>
              <a:rPr lang="en-US" sz="2400" b="1" dirty="0">
                <a:latin typeface="Montserrat" panose="020B0604020202020204" charset="0"/>
              </a:rPr>
              <a:t> </a:t>
            </a:r>
            <a:r>
              <a:rPr lang="en-US" sz="2400" b="1" dirty="0" err="1">
                <a:latin typeface="Montserrat" panose="020B0604020202020204" charset="0"/>
              </a:rPr>
              <a:t>teknologi</a:t>
            </a:r>
            <a:r>
              <a:rPr lang="en-US" sz="2400" b="1" dirty="0">
                <a:latin typeface="Montserrat" panose="020B0604020202020204" charset="0"/>
              </a:rPr>
              <a:t> data, </a:t>
            </a:r>
            <a:r>
              <a:rPr lang="en-US" sz="2400" b="1" dirty="0" err="1">
                <a:latin typeface="Montserrat" panose="020B0604020202020204" charset="0"/>
              </a:rPr>
              <a:t>jejak</a:t>
            </a:r>
            <a:r>
              <a:rPr lang="en-US" sz="2400" b="1" dirty="0">
                <a:latin typeface="Montserrat" panose="020B0604020202020204" charset="0"/>
              </a:rPr>
              <a:t> digital </a:t>
            </a:r>
            <a:r>
              <a:rPr lang="en-US" sz="2400" b="1" dirty="0" err="1">
                <a:latin typeface="Montserrat" panose="020B0604020202020204" charset="0"/>
              </a:rPr>
              <a:t>menjadi</a:t>
            </a:r>
            <a:r>
              <a:rPr lang="en-US" sz="2400" b="1" dirty="0">
                <a:latin typeface="Montserrat" panose="020B0604020202020204" charset="0"/>
              </a:rPr>
              <a:t> </a:t>
            </a:r>
            <a:r>
              <a:rPr lang="en-US" sz="2400" b="1" dirty="0" err="1">
                <a:latin typeface="Montserrat" panose="020B0604020202020204" charset="0"/>
              </a:rPr>
              <a:t>aspek</a:t>
            </a:r>
            <a:r>
              <a:rPr lang="en-US" sz="2400" b="1" dirty="0">
                <a:latin typeface="Montserrat" panose="020B0604020202020204" charset="0"/>
              </a:rPr>
              <a:t> </a:t>
            </a:r>
            <a:r>
              <a:rPr lang="en-US" sz="2400" b="1" dirty="0" err="1">
                <a:latin typeface="Montserrat" panose="020B0604020202020204" charset="0"/>
              </a:rPr>
              <a:t>penting</a:t>
            </a:r>
            <a:r>
              <a:rPr lang="en-US" sz="2400" b="1" dirty="0">
                <a:latin typeface="Montserrat" panose="020B0604020202020204" charset="0"/>
              </a:rPr>
              <a:t> </a:t>
            </a:r>
            <a:r>
              <a:rPr lang="en-US" sz="2400" b="1" dirty="0" err="1">
                <a:latin typeface="Montserrat" panose="020B0604020202020204" charset="0"/>
              </a:rPr>
              <a:t>dalam</a:t>
            </a:r>
            <a:r>
              <a:rPr lang="en-US" sz="2400" b="1" dirty="0">
                <a:latin typeface="Montserrat" panose="020B0604020202020204" charset="0"/>
              </a:rPr>
              <a:t> </a:t>
            </a:r>
            <a:r>
              <a:rPr lang="en-US" sz="2400" b="1" dirty="0" err="1">
                <a:latin typeface="Montserrat" panose="020B0604020202020204" charset="0"/>
              </a:rPr>
              <a:t>keamanan</a:t>
            </a:r>
            <a:r>
              <a:rPr lang="en-US" sz="2400" b="1" dirty="0">
                <a:latin typeface="Montserrat" panose="020B0604020202020204" charset="0"/>
              </a:rPr>
              <a:t> </a:t>
            </a:r>
            <a:r>
              <a:rPr lang="en-US" sz="2400" b="1" dirty="0" err="1">
                <a:latin typeface="Montserrat" panose="020B0604020202020204" charset="0"/>
              </a:rPr>
              <a:t>siber</a:t>
            </a:r>
            <a:r>
              <a:rPr lang="en-US" sz="2400" b="1" dirty="0">
                <a:latin typeface="Montserrat" panose="020B0604020202020204" charset="0"/>
              </a:rPr>
              <a:t> </a:t>
            </a:r>
            <a:r>
              <a:rPr lang="en-US" sz="2400" b="1" dirty="0" err="1">
                <a:latin typeface="Montserrat" panose="020B0604020202020204" charset="0"/>
              </a:rPr>
              <a:t>dan</a:t>
            </a:r>
            <a:r>
              <a:rPr lang="en-US" sz="2400" b="1" dirty="0">
                <a:latin typeface="Montserrat" panose="020B0604020202020204" charset="0"/>
              </a:rPr>
              <a:t> </a:t>
            </a:r>
            <a:r>
              <a:rPr lang="en-US" sz="2400" b="1" dirty="0" err="1">
                <a:latin typeface="Montserrat" panose="020B0604020202020204" charset="0"/>
              </a:rPr>
              <a:t>perlindungan</a:t>
            </a:r>
            <a:r>
              <a:rPr lang="en-US" sz="2400" b="1" dirty="0">
                <a:latin typeface="Montserrat" panose="020B0604020202020204" charset="0"/>
              </a:rPr>
              <a:t> </a:t>
            </a:r>
            <a:r>
              <a:rPr lang="en-US" sz="2400" b="1" dirty="0" err="1">
                <a:latin typeface="Montserrat" panose="020B0604020202020204" charset="0"/>
              </a:rPr>
              <a:t>privasi</a:t>
            </a:r>
            <a:endParaRPr lang="en-US" sz="2400" b="1" dirty="0">
              <a:latin typeface="Montserrat" panose="020B0604020202020204" charset="0"/>
            </a:endParaRPr>
          </a:p>
          <a:p>
            <a:endParaRPr lang="en-US" sz="2400" b="1" dirty="0" smtClean="0">
              <a:latin typeface="Montserrat" panose="020B0604020202020204" charset="0"/>
            </a:endParaRPr>
          </a:p>
          <a:p>
            <a:r>
              <a:rPr lang="en-US" sz="2400" b="1" dirty="0" smtClean="0">
                <a:latin typeface="Montserrat" panose="020B0604020202020204" charset="0"/>
              </a:rPr>
              <a:t>Ada </a:t>
            </a:r>
            <a:r>
              <a:rPr lang="en-US" sz="2400" b="1" dirty="0">
                <a:latin typeface="Montserrat" panose="020B0604020202020204" charset="0"/>
              </a:rPr>
              <a:t>2 </a:t>
            </a:r>
            <a:r>
              <a:rPr lang="en-US" sz="2400" b="1" dirty="0" err="1">
                <a:latin typeface="Montserrat" panose="020B0604020202020204" charset="0"/>
              </a:rPr>
              <a:t>jenis</a:t>
            </a:r>
            <a:r>
              <a:rPr lang="en-US" sz="2400" b="1" dirty="0">
                <a:latin typeface="Montserrat" panose="020B0604020202020204" charset="0"/>
              </a:rPr>
              <a:t> </a:t>
            </a:r>
            <a:r>
              <a:rPr lang="en-US" sz="2400" b="1" dirty="0" err="1">
                <a:latin typeface="Montserrat" panose="020B0604020202020204" charset="0"/>
              </a:rPr>
              <a:t>jejak</a:t>
            </a:r>
            <a:r>
              <a:rPr lang="en-US" sz="2400" b="1" dirty="0">
                <a:latin typeface="Montserrat" panose="020B0604020202020204" charset="0"/>
              </a:rPr>
              <a:t> digital, </a:t>
            </a:r>
            <a:r>
              <a:rPr lang="en-US" sz="2400" b="1" dirty="0" err="1">
                <a:latin typeface="Montserrat" panose="020B0604020202020204" charset="0"/>
              </a:rPr>
              <a:t>yakni</a:t>
            </a:r>
            <a:r>
              <a:rPr lang="en-US" sz="2400" b="1" dirty="0">
                <a:latin typeface="Montserrat" panose="020B0604020202020204" charset="0"/>
              </a:rPr>
              <a:t>:</a:t>
            </a:r>
          </a:p>
          <a:p>
            <a:r>
              <a:rPr lang="en-US" sz="2400" b="1" dirty="0">
                <a:latin typeface="Montserrat" panose="020B0604020202020204" charset="0"/>
              </a:rPr>
              <a:t>1. </a:t>
            </a:r>
            <a:r>
              <a:rPr lang="en-US" sz="2400" b="1" dirty="0" err="1">
                <a:latin typeface="Montserrat" panose="020B0604020202020204" charset="0"/>
              </a:rPr>
              <a:t>Jejak</a:t>
            </a:r>
            <a:r>
              <a:rPr lang="en-US" sz="2400" b="1" dirty="0">
                <a:latin typeface="Montserrat" panose="020B0604020202020204" charset="0"/>
              </a:rPr>
              <a:t> Digital </a:t>
            </a:r>
            <a:r>
              <a:rPr lang="en-US" sz="2400" b="1" dirty="0" err="1">
                <a:latin typeface="Montserrat" panose="020B0604020202020204" charset="0"/>
              </a:rPr>
              <a:t>Aktif</a:t>
            </a:r>
            <a:endParaRPr lang="en-US" sz="2400" b="1" dirty="0">
              <a:latin typeface="Montserrat" panose="020B0604020202020204" charset="0"/>
            </a:endParaRPr>
          </a:p>
          <a:p>
            <a:r>
              <a:rPr lang="en-US" sz="2400" b="1" dirty="0" err="1">
                <a:latin typeface="Montserrat" panose="020B0604020202020204" charset="0"/>
              </a:rPr>
              <a:t>Jejak</a:t>
            </a:r>
            <a:r>
              <a:rPr lang="en-US" sz="2400" b="1" dirty="0">
                <a:latin typeface="Montserrat" panose="020B0604020202020204" charset="0"/>
              </a:rPr>
              <a:t> digital </a:t>
            </a:r>
            <a:r>
              <a:rPr lang="en-US" sz="2400" b="1" dirty="0" err="1">
                <a:latin typeface="Montserrat" panose="020B0604020202020204" charset="0"/>
              </a:rPr>
              <a:t>aktif</a:t>
            </a:r>
            <a:r>
              <a:rPr lang="en-US" sz="2400" b="1" dirty="0">
                <a:latin typeface="Montserrat" panose="020B0604020202020204" charset="0"/>
              </a:rPr>
              <a:t> </a:t>
            </a:r>
            <a:r>
              <a:rPr lang="en-US" sz="2400" b="1" dirty="0" err="1">
                <a:latin typeface="Montserrat" panose="020B0604020202020204" charset="0"/>
              </a:rPr>
              <a:t>adalah</a:t>
            </a:r>
            <a:r>
              <a:rPr lang="en-US" sz="2400" b="1" dirty="0">
                <a:latin typeface="Montserrat" panose="020B0604020202020204" charset="0"/>
              </a:rPr>
              <a:t> </a:t>
            </a:r>
            <a:r>
              <a:rPr lang="en-US" sz="2400" b="1" dirty="0" err="1">
                <a:latin typeface="Montserrat" panose="020B0604020202020204" charset="0"/>
              </a:rPr>
              <a:t>jejak</a:t>
            </a:r>
            <a:r>
              <a:rPr lang="en-US" sz="2400" b="1" dirty="0">
                <a:latin typeface="Montserrat" panose="020B0604020202020204" charset="0"/>
              </a:rPr>
              <a:t> digital yang </a:t>
            </a:r>
            <a:r>
              <a:rPr lang="en-US" sz="2400" b="1" dirty="0" err="1">
                <a:latin typeface="Montserrat" panose="020B0604020202020204" charset="0"/>
              </a:rPr>
              <a:t>sengaja</a:t>
            </a:r>
            <a:r>
              <a:rPr lang="en-US" sz="2400" b="1" dirty="0">
                <a:latin typeface="Montserrat" panose="020B0604020202020204" charset="0"/>
              </a:rPr>
              <a:t> </a:t>
            </a:r>
            <a:r>
              <a:rPr lang="en-US" sz="2400" b="1" dirty="0" err="1">
                <a:latin typeface="Montserrat" panose="020B0604020202020204" charset="0"/>
              </a:rPr>
              <a:t>dibagikan</a:t>
            </a:r>
            <a:r>
              <a:rPr lang="en-US" sz="2400" b="1" dirty="0">
                <a:latin typeface="Montserrat" panose="020B0604020202020204" charset="0"/>
              </a:rPr>
              <a:t> </a:t>
            </a:r>
            <a:r>
              <a:rPr lang="en-US" sz="2400" b="1" dirty="0" err="1">
                <a:latin typeface="Montserrat" panose="020B0604020202020204" charset="0"/>
              </a:rPr>
              <a:t>oleh</a:t>
            </a:r>
            <a:r>
              <a:rPr lang="en-US" sz="2400" b="1" dirty="0">
                <a:latin typeface="Montserrat" panose="020B0604020202020204" charset="0"/>
              </a:rPr>
              <a:t> </a:t>
            </a:r>
            <a:r>
              <a:rPr lang="en-US" sz="2400" b="1" dirty="0" err="1">
                <a:latin typeface="Montserrat" panose="020B0604020202020204" charset="0"/>
              </a:rPr>
              <a:t>pengguna</a:t>
            </a:r>
            <a:r>
              <a:rPr lang="en-US" sz="2400" b="1" dirty="0">
                <a:latin typeface="Montserrat" panose="020B0604020202020204" charset="0"/>
              </a:rPr>
              <a:t>. </a:t>
            </a:r>
            <a:r>
              <a:rPr lang="en-US" sz="2400" b="1" dirty="0" err="1">
                <a:latin typeface="Montserrat" panose="020B0604020202020204" charset="0"/>
              </a:rPr>
              <a:t>Misalnya</a:t>
            </a:r>
            <a:r>
              <a:rPr lang="en-US" sz="2400" b="1" dirty="0">
                <a:latin typeface="Montserrat" panose="020B0604020202020204" charset="0"/>
              </a:rPr>
              <a:t>, </a:t>
            </a:r>
            <a:r>
              <a:rPr lang="en-US" sz="2400" b="1" dirty="0" err="1">
                <a:latin typeface="Montserrat" panose="020B0604020202020204" charset="0"/>
              </a:rPr>
              <a:t>mengunggah</a:t>
            </a:r>
            <a:r>
              <a:rPr lang="en-US" sz="2400" b="1" dirty="0">
                <a:latin typeface="Montserrat" panose="020B0604020202020204" charset="0"/>
              </a:rPr>
              <a:t> </a:t>
            </a:r>
            <a:r>
              <a:rPr lang="en-US" sz="2400" b="1" dirty="0" err="1">
                <a:latin typeface="Montserrat" panose="020B0604020202020204" charset="0"/>
              </a:rPr>
              <a:t>postingan</a:t>
            </a:r>
            <a:r>
              <a:rPr lang="en-US" sz="2400" b="1" dirty="0">
                <a:latin typeface="Montserrat" panose="020B0604020202020204" charset="0"/>
              </a:rPr>
              <a:t> di media </a:t>
            </a:r>
            <a:r>
              <a:rPr lang="en-US" sz="2400" b="1" dirty="0" err="1">
                <a:latin typeface="Montserrat" panose="020B0604020202020204" charset="0"/>
              </a:rPr>
              <a:t>sosial</a:t>
            </a:r>
            <a:r>
              <a:rPr lang="en-US" sz="2400" b="1" dirty="0">
                <a:latin typeface="Montserrat" panose="020B0604020202020204" charset="0"/>
              </a:rPr>
              <a:t> </a:t>
            </a:r>
            <a:r>
              <a:rPr lang="en-US" sz="2400" b="1" dirty="0" err="1">
                <a:latin typeface="Montserrat" panose="020B0604020202020204" charset="0"/>
              </a:rPr>
              <a:t>dan</a:t>
            </a:r>
            <a:r>
              <a:rPr lang="en-US" sz="2400" b="1" dirty="0">
                <a:latin typeface="Montserrat" panose="020B0604020202020204" charset="0"/>
              </a:rPr>
              <a:t> </a:t>
            </a:r>
            <a:r>
              <a:rPr lang="en-US" sz="2400" b="1" dirty="0" err="1">
                <a:latin typeface="Montserrat" panose="020B0604020202020204" charset="0"/>
              </a:rPr>
              <a:t>berinteraksi</a:t>
            </a:r>
            <a:r>
              <a:rPr lang="en-US" sz="2400" b="1" dirty="0">
                <a:latin typeface="Montserrat" panose="020B0604020202020204" charset="0"/>
              </a:rPr>
              <a:t> </a:t>
            </a:r>
            <a:r>
              <a:rPr lang="en-US" sz="2400" b="1" dirty="0" err="1">
                <a:latin typeface="Montserrat" panose="020B0604020202020204" charset="0"/>
              </a:rPr>
              <a:t>dengan</a:t>
            </a:r>
            <a:r>
              <a:rPr lang="en-US" sz="2400" b="1" dirty="0">
                <a:latin typeface="Montserrat" panose="020B0604020202020204" charset="0"/>
              </a:rPr>
              <a:t> </a:t>
            </a:r>
            <a:r>
              <a:rPr lang="en-US" sz="2400" b="1" dirty="0" err="1">
                <a:latin typeface="Montserrat" panose="020B0604020202020204" charset="0"/>
              </a:rPr>
              <a:t>pengguna</a:t>
            </a:r>
            <a:r>
              <a:rPr lang="en-US" sz="2400" b="1" dirty="0">
                <a:latin typeface="Montserrat" panose="020B0604020202020204" charset="0"/>
              </a:rPr>
              <a:t> lain </a:t>
            </a:r>
            <a:r>
              <a:rPr lang="en-US" sz="2400" b="1" dirty="0" err="1">
                <a:latin typeface="Montserrat" panose="020B0604020202020204" charset="0"/>
              </a:rPr>
              <a:t>melalui</a:t>
            </a:r>
            <a:r>
              <a:rPr lang="en-US" sz="2400" b="1" dirty="0">
                <a:latin typeface="Montserrat" panose="020B0604020202020204" charset="0"/>
              </a:rPr>
              <a:t> </a:t>
            </a:r>
            <a:r>
              <a:rPr lang="en-US" sz="2400" b="1" dirty="0" err="1">
                <a:latin typeface="Montserrat" panose="020B0604020202020204" charset="0"/>
              </a:rPr>
              <a:t>komentar</a:t>
            </a:r>
            <a:r>
              <a:rPr lang="en-US" sz="2400" b="1" dirty="0">
                <a:latin typeface="Montserrat" panose="020B0604020202020204" charset="0"/>
              </a:rPr>
              <a:t> </a:t>
            </a:r>
            <a:r>
              <a:rPr lang="en-US" sz="2400" b="1" dirty="0" err="1">
                <a:latin typeface="Montserrat" panose="020B0604020202020204" charset="0"/>
              </a:rPr>
              <a:t>atau</a:t>
            </a:r>
            <a:r>
              <a:rPr lang="en-US" sz="2400" b="1" dirty="0">
                <a:latin typeface="Montserrat" panose="020B0604020202020204" charset="0"/>
              </a:rPr>
              <a:t> </a:t>
            </a:r>
            <a:r>
              <a:rPr lang="en-US" sz="2400" b="1" dirty="0" err="1">
                <a:latin typeface="Montserrat" panose="020B0604020202020204" charset="0"/>
              </a:rPr>
              <a:t>pesan</a:t>
            </a:r>
            <a:r>
              <a:rPr lang="en-US" sz="2400" b="1" dirty="0">
                <a:latin typeface="Montserrat" panose="020B0604020202020204" charset="0"/>
              </a:rPr>
              <a:t> </a:t>
            </a:r>
            <a:r>
              <a:rPr lang="en-US" sz="2400" b="1" dirty="0" err="1">
                <a:latin typeface="Montserrat" panose="020B0604020202020204" charset="0"/>
              </a:rPr>
              <a:t>pribadi</a:t>
            </a:r>
            <a:r>
              <a:rPr lang="en-US" sz="2400" b="1" dirty="0">
                <a:latin typeface="Montserrat" panose="020B0604020202020204" charset="0"/>
              </a:rPr>
              <a:t>. </a:t>
            </a:r>
            <a:r>
              <a:rPr lang="en-US" sz="2400" b="1" dirty="0" err="1">
                <a:latin typeface="Montserrat" panose="020B0604020202020204" charset="0"/>
              </a:rPr>
              <a:t>Selain</a:t>
            </a:r>
            <a:r>
              <a:rPr lang="en-US" sz="2400" b="1" dirty="0">
                <a:latin typeface="Montserrat" panose="020B0604020202020204" charset="0"/>
              </a:rPr>
              <a:t> di media </a:t>
            </a:r>
            <a:r>
              <a:rPr lang="en-US" sz="2400" b="1" dirty="0" err="1">
                <a:latin typeface="Montserrat" panose="020B0604020202020204" charset="0"/>
              </a:rPr>
              <a:t>sosial</a:t>
            </a:r>
            <a:r>
              <a:rPr lang="en-US" sz="2400" b="1" dirty="0">
                <a:latin typeface="Montserrat" panose="020B0604020202020204" charset="0"/>
              </a:rPr>
              <a:t>, </a:t>
            </a:r>
            <a:r>
              <a:rPr lang="en-US" sz="2400" b="1" dirty="0" err="1">
                <a:latin typeface="Montserrat" panose="020B0604020202020204" charset="0"/>
              </a:rPr>
              <a:t>aktivitas</a:t>
            </a:r>
            <a:r>
              <a:rPr lang="en-US" sz="2400" b="1" dirty="0">
                <a:latin typeface="Montserrat" panose="020B0604020202020204" charset="0"/>
              </a:rPr>
              <a:t> lain yang </a:t>
            </a:r>
            <a:r>
              <a:rPr lang="en-US" sz="2400" b="1" dirty="0" err="1">
                <a:latin typeface="Montserrat" panose="020B0604020202020204" charset="0"/>
              </a:rPr>
              <a:t>menghasilkan</a:t>
            </a:r>
            <a:r>
              <a:rPr lang="en-US" sz="2400" b="1" dirty="0">
                <a:latin typeface="Montserrat" panose="020B0604020202020204" charset="0"/>
              </a:rPr>
              <a:t> </a:t>
            </a:r>
            <a:r>
              <a:rPr lang="en-US" sz="2400" b="1" dirty="0" err="1">
                <a:latin typeface="Montserrat" panose="020B0604020202020204" charset="0"/>
              </a:rPr>
              <a:t>jejak</a:t>
            </a:r>
            <a:r>
              <a:rPr lang="en-US" sz="2400" b="1" dirty="0">
                <a:latin typeface="Montserrat" panose="020B0604020202020204" charset="0"/>
              </a:rPr>
              <a:t> digital </a:t>
            </a:r>
            <a:r>
              <a:rPr lang="en-US" sz="2400" b="1" dirty="0" err="1">
                <a:latin typeface="Montserrat" panose="020B0604020202020204" charset="0"/>
              </a:rPr>
              <a:t>aktif</a:t>
            </a:r>
            <a:r>
              <a:rPr lang="en-US" sz="2400" b="1" dirty="0">
                <a:latin typeface="Montserrat" panose="020B0604020202020204" charset="0"/>
              </a:rPr>
              <a:t> </a:t>
            </a:r>
            <a:r>
              <a:rPr lang="en-US" sz="2400" b="1" dirty="0" err="1">
                <a:latin typeface="Montserrat" panose="020B0604020202020204" charset="0"/>
              </a:rPr>
              <a:t>yakni</a:t>
            </a:r>
            <a:r>
              <a:rPr lang="en-US" sz="2400" b="1" dirty="0">
                <a:latin typeface="Montserrat" panose="020B0604020202020204" charset="0"/>
              </a:rPr>
              <a:t> </a:t>
            </a:r>
            <a:r>
              <a:rPr lang="en-US" sz="2400" b="1" dirty="0" err="1">
                <a:latin typeface="Montserrat" panose="020B0604020202020204" charset="0"/>
              </a:rPr>
              <a:t>menulis</a:t>
            </a:r>
            <a:r>
              <a:rPr lang="en-US" sz="2400" b="1" dirty="0">
                <a:latin typeface="Montserrat" panose="020B0604020202020204" charset="0"/>
              </a:rPr>
              <a:t> </a:t>
            </a:r>
            <a:r>
              <a:rPr lang="en-US" sz="2400" b="1" dirty="0" err="1">
                <a:latin typeface="Montserrat" panose="020B0604020202020204" charset="0"/>
              </a:rPr>
              <a:t>ulasan</a:t>
            </a:r>
            <a:r>
              <a:rPr lang="en-US" sz="2400" b="1" dirty="0">
                <a:latin typeface="Montserrat" panose="020B0604020202020204" charset="0"/>
              </a:rPr>
              <a:t> </a:t>
            </a:r>
            <a:r>
              <a:rPr lang="en-US" sz="2400" b="1" dirty="0" err="1">
                <a:latin typeface="Montserrat" panose="020B0604020202020204" charset="0"/>
              </a:rPr>
              <a:t>produk</a:t>
            </a:r>
            <a:r>
              <a:rPr lang="en-US" sz="2400" b="1" dirty="0">
                <a:latin typeface="Montserrat" panose="020B0604020202020204" charset="0"/>
              </a:rPr>
              <a:t>, </a:t>
            </a:r>
            <a:r>
              <a:rPr lang="en-US" sz="2400" b="1" dirty="0" err="1">
                <a:latin typeface="Montserrat" panose="020B0604020202020204" charset="0"/>
              </a:rPr>
              <a:t>mengisi</a:t>
            </a:r>
            <a:r>
              <a:rPr lang="en-US" sz="2400" b="1" dirty="0">
                <a:latin typeface="Montserrat" panose="020B0604020202020204" charset="0"/>
              </a:rPr>
              <a:t> </a:t>
            </a:r>
            <a:r>
              <a:rPr lang="en-US" sz="2400" b="1" dirty="0" err="1">
                <a:latin typeface="Montserrat" panose="020B0604020202020204" charset="0"/>
              </a:rPr>
              <a:t>komentar</a:t>
            </a:r>
            <a:r>
              <a:rPr lang="en-US" sz="2400" b="1" dirty="0">
                <a:latin typeface="Montserrat" panose="020B0604020202020204" charset="0"/>
              </a:rPr>
              <a:t> </a:t>
            </a:r>
            <a:r>
              <a:rPr lang="en-US" sz="2400" b="1" dirty="0" err="1">
                <a:latin typeface="Montserrat" panose="020B0604020202020204" charset="0"/>
              </a:rPr>
              <a:t>pada</a:t>
            </a:r>
            <a:r>
              <a:rPr lang="en-US" sz="2400" b="1" dirty="0">
                <a:latin typeface="Montserrat" panose="020B0604020202020204" charset="0"/>
              </a:rPr>
              <a:t> </a:t>
            </a:r>
            <a:r>
              <a:rPr lang="en-US" sz="2400" b="1" dirty="0" err="1">
                <a:latin typeface="Montserrat" panose="020B0604020202020204" charset="0"/>
              </a:rPr>
              <a:t>sebuah</a:t>
            </a:r>
            <a:r>
              <a:rPr lang="en-US" sz="2400" b="1" dirty="0">
                <a:latin typeface="Montserrat" panose="020B0604020202020204" charset="0"/>
              </a:rPr>
              <a:t> blog, </a:t>
            </a:r>
            <a:r>
              <a:rPr lang="en-US" sz="2400" b="1" dirty="0" err="1">
                <a:latin typeface="Montserrat" panose="020B0604020202020204" charset="0"/>
              </a:rPr>
              <a:t>atau</a:t>
            </a:r>
            <a:r>
              <a:rPr lang="en-US" sz="2400" b="1" dirty="0">
                <a:latin typeface="Montserrat" panose="020B0604020202020204" charset="0"/>
              </a:rPr>
              <a:t> </a:t>
            </a:r>
            <a:r>
              <a:rPr lang="en-US" sz="2400" b="1" dirty="0" err="1">
                <a:latin typeface="Montserrat" panose="020B0604020202020204" charset="0"/>
              </a:rPr>
              <a:t>mengisi</a:t>
            </a:r>
            <a:r>
              <a:rPr lang="en-US" sz="2400" b="1" dirty="0">
                <a:latin typeface="Montserrat" panose="020B0604020202020204" charset="0"/>
              </a:rPr>
              <a:t> </a:t>
            </a:r>
            <a:r>
              <a:rPr lang="en-US" sz="2400" b="1" dirty="0" err="1">
                <a:latin typeface="Montserrat" panose="020B0604020202020204" charset="0"/>
              </a:rPr>
              <a:t>formulir</a:t>
            </a:r>
            <a:r>
              <a:rPr lang="en-US" sz="2400" b="1" dirty="0">
                <a:latin typeface="Montserrat" panose="020B0604020202020204" charset="0"/>
              </a:rPr>
              <a:t> online</a:t>
            </a:r>
            <a:r>
              <a:rPr lang="en-US" sz="2400" b="1" dirty="0" smtClean="0">
                <a:latin typeface="Montserrat" panose="020B0604020202020204" charset="0"/>
              </a:rPr>
              <a:t>.</a:t>
            </a:r>
          </a:p>
          <a:p>
            <a:endParaRPr lang="en-US" sz="2400" b="1" dirty="0">
              <a:latin typeface="Montserrat" panose="020B0604020202020204" charset="0"/>
            </a:endParaRPr>
          </a:p>
          <a:p>
            <a:r>
              <a:rPr lang="en-US" sz="2400" b="1" dirty="0">
                <a:latin typeface="Montserrat" panose="020B0604020202020204" charset="0"/>
              </a:rPr>
              <a:t>2. </a:t>
            </a:r>
            <a:r>
              <a:rPr lang="en-US" sz="2400" b="1" dirty="0" err="1">
                <a:latin typeface="Montserrat" panose="020B0604020202020204" charset="0"/>
              </a:rPr>
              <a:t>Jejak</a:t>
            </a:r>
            <a:r>
              <a:rPr lang="en-US" sz="2400" b="1" dirty="0">
                <a:latin typeface="Montserrat" panose="020B0604020202020204" charset="0"/>
              </a:rPr>
              <a:t> Digital </a:t>
            </a:r>
            <a:r>
              <a:rPr lang="en-US" sz="2400" b="1" dirty="0" err="1">
                <a:latin typeface="Montserrat" panose="020B0604020202020204" charset="0"/>
              </a:rPr>
              <a:t>Pasif</a:t>
            </a:r>
            <a:endParaRPr lang="en-US" sz="2400" b="1" dirty="0">
              <a:latin typeface="Montserrat" panose="020B0604020202020204" charset="0"/>
            </a:endParaRPr>
          </a:p>
          <a:p>
            <a:r>
              <a:rPr lang="en-US" sz="2400" b="1" dirty="0" err="1">
                <a:latin typeface="Montserrat" panose="020B0604020202020204" charset="0"/>
              </a:rPr>
              <a:t>Jejak</a:t>
            </a:r>
            <a:r>
              <a:rPr lang="en-US" sz="2400" b="1" dirty="0">
                <a:latin typeface="Montserrat" panose="020B0604020202020204" charset="0"/>
              </a:rPr>
              <a:t> digital </a:t>
            </a:r>
            <a:r>
              <a:rPr lang="en-US" sz="2400" b="1" dirty="0" err="1">
                <a:latin typeface="Montserrat" panose="020B0604020202020204" charset="0"/>
              </a:rPr>
              <a:t>pasif</a:t>
            </a:r>
            <a:r>
              <a:rPr lang="en-US" sz="2400" b="1" dirty="0">
                <a:latin typeface="Montserrat" panose="020B0604020202020204" charset="0"/>
              </a:rPr>
              <a:t> </a:t>
            </a:r>
            <a:r>
              <a:rPr lang="en-US" sz="2400" b="1" dirty="0" err="1">
                <a:latin typeface="Montserrat" panose="020B0604020202020204" charset="0"/>
              </a:rPr>
              <a:t>adalah</a:t>
            </a:r>
            <a:r>
              <a:rPr lang="en-US" sz="2400" b="1" dirty="0">
                <a:latin typeface="Montserrat" panose="020B0604020202020204" charset="0"/>
              </a:rPr>
              <a:t> </a:t>
            </a:r>
            <a:r>
              <a:rPr lang="en-US" sz="2400" b="1" dirty="0" err="1">
                <a:latin typeface="Montserrat" panose="020B0604020202020204" charset="0"/>
              </a:rPr>
              <a:t>jejak</a:t>
            </a:r>
            <a:r>
              <a:rPr lang="en-US" sz="2400" b="1" dirty="0">
                <a:latin typeface="Montserrat" panose="020B0604020202020204" charset="0"/>
              </a:rPr>
              <a:t> digital yang </a:t>
            </a:r>
            <a:r>
              <a:rPr lang="en-US" sz="2400" b="1" dirty="0" err="1">
                <a:latin typeface="Montserrat" panose="020B0604020202020204" charset="0"/>
              </a:rPr>
              <a:t>dikumpulkan</a:t>
            </a:r>
            <a:r>
              <a:rPr lang="en-US" sz="2400" b="1" dirty="0">
                <a:latin typeface="Montserrat" panose="020B0604020202020204" charset="0"/>
              </a:rPr>
              <a:t> </a:t>
            </a:r>
            <a:r>
              <a:rPr lang="en-US" sz="2400" b="1" dirty="0" err="1">
                <a:latin typeface="Montserrat" panose="020B0604020202020204" charset="0"/>
              </a:rPr>
              <a:t>tanpa</a:t>
            </a:r>
            <a:r>
              <a:rPr lang="en-US" sz="2400" b="1" dirty="0">
                <a:latin typeface="Montserrat" panose="020B0604020202020204" charset="0"/>
              </a:rPr>
              <a:t> </a:t>
            </a:r>
            <a:r>
              <a:rPr lang="en-US" sz="2400" b="1" dirty="0" err="1">
                <a:latin typeface="Montserrat" panose="020B0604020202020204" charset="0"/>
              </a:rPr>
              <a:t>sepengetahuan</a:t>
            </a:r>
            <a:r>
              <a:rPr lang="en-US" sz="2400" b="1" dirty="0">
                <a:latin typeface="Montserrat" panose="020B0604020202020204" charset="0"/>
              </a:rPr>
              <a:t> </a:t>
            </a:r>
            <a:r>
              <a:rPr lang="en-US" sz="2400" b="1" dirty="0" err="1">
                <a:latin typeface="Montserrat" panose="020B0604020202020204" charset="0"/>
              </a:rPr>
              <a:t>pengguna</a:t>
            </a:r>
            <a:r>
              <a:rPr lang="en-US" sz="2400" b="1" dirty="0">
                <a:latin typeface="Montserrat" panose="020B0604020202020204" charset="0"/>
              </a:rPr>
              <a:t> </a:t>
            </a:r>
            <a:r>
              <a:rPr lang="en-US" sz="2400" b="1" dirty="0" err="1">
                <a:latin typeface="Montserrat" panose="020B0604020202020204" charset="0"/>
              </a:rPr>
              <a:t>saat</a:t>
            </a:r>
            <a:r>
              <a:rPr lang="en-US" sz="2400" b="1" dirty="0">
                <a:latin typeface="Montserrat" panose="020B0604020202020204" charset="0"/>
              </a:rPr>
              <a:t> </a:t>
            </a:r>
            <a:r>
              <a:rPr lang="en-US" sz="2400" b="1" dirty="0" err="1">
                <a:latin typeface="Montserrat" panose="020B0604020202020204" charset="0"/>
              </a:rPr>
              <a:t>mereka</a:t>
            </a:r>
            <a:r>
              <a:rPr lang="en-US" sz="2400" b="1" dirty="0">
                <a:latin typeface="Montserrat" panose="020B0604020202020204" charset="0"/>
              </a:rPr>
              <a:t> </a:t>
            </a:r>
            <a:r>
              <a:rPr lang="en-US" sz="2400" b="1" dirty="0" err="1">
                <a:latin typeface="Montserrat" panose="020B0604020202020204" charset="0"/>
              </a:rPr>
              <a:t>berselancar</a:t>
            </a:r>
            <a:r>
              <a:rPr lang="en-US" sz="2400" b="1" dirty="0">
                <a:latin typeface="Montserrat" panose="020B0604020202020204" charset="0"/>
              </a:rPr>
              <a:t> di internet. </a:t>
            </a:r>
            <a:endParaRPr lang="en-US" sz="2400" b="1" dirty="0" smtClean="0">
              <a:latin typeface="Montserrat" panose="020B0604020202020204" charset="0"/>
            </a:endParaRPr>
          </a:p>
          <a:p>
            <a:r>
              <a:rPr lang="en-US" sz="2400" b="1" dirty="0" err="1" smtClean="0">
                <a:latin typeface="Montserrat" panose="020B0604020202020204" charset="0"/>
              </a:rPr>
              <a:t>Contohnya</a:t>
            </a:r>
            <a:r>
              <a:rPr lang="en-US" sz="2400" b="1" dirty="0">
                <a:latin typeface="Montserrat" panose="020B0604020202020204" charset="0"/>
              </a:rPr>
              <a:t>, </a:t>
            </a:r>
            <a:r>
              <a:rPr lang="en-US" sz="2400" b="1" dirty="0" err="1">
                <a:latin typeface="Montserrat" panose="020B0604020202020204" charset="0"/>
              </a:rPr>
              <a:t>ketika</a:t>
            </a:r>
            <a:r>
              <a:rPr lang="en-US" sz="2400" b="1" dirty="0">
                <a:latin typeface="Montserrat" panose="020B0604020202020204" charset="0"/>
              </a:rPr>
              <a:t> </a:t>
            </a:r>
            <a:r>
              <a:rPr lang="en-US" sz="2400" b="1" dirty="0" err="1" smtClean="0">
                <a:latin typeface="Montserrat" panose="020B0604020202020204" charset="0"/>
              </a:rPr>
              <a:t>mengunjungi</a:t>
            </a:r>
            <a:r>
              <a:rPr lang="en-US" sz="2400" b="1" dirty="0" smtClean="0">
                <a:latin typeface="Montserrat" panose="020B0604020202020204" charset="0"/>
              </a:rPr>
              <a:t> </a:t>
            </a:r>
            <a:r>
              <a:rPr lang="en-US" sz="2400" b="1" dirty="0" err="1">
                <a:latin typeface="Montserrat" panose="020B0604020202020204" charset="0"/>
              </a:rPr>
              <a:t>sebuah</a:t>
            </a:r>
            <a:r>
              <a:rPr lang="en-US" sz="2400" b="1" dirty="0">
                <a:latin typeface="Montserrat" panose="020B0604020202020204" charset="0"/>
              </a:rPr>
              <a:t> </a:t>
            </a:r>
            <a:r>
              <a:rPr lang="en-US" sz="2400" b="1" dirty="0" err="1">
                <a:latin typeface="Montserrat" panose="020B0604020202020204" charset="0"/>
              </a:rPr>
              <a:t>situs</a:t>
            </a:r>
            <a:r>
              <a:rPr lang="en-US" sz="2400" b="1" dirty="0">
                <a:latin typeface="Montserrat" panose="020B0604020202020204" charset="0"/>
              </a:rPr>
              <a:t> web yang </a:t>
            </a:r>
            <a:r>
              <a:rPr lang="en-US" sz="2400" b="1" dirty="0" err="1">
                <a:latin typeface="Montserrat" panose="020B0604020202020204" charset="0"/>
              </a:rPr>
              <a:t>tanpa</a:t>
            </a:r>
            <a:r>
              <a:rPr lang="en-US" sz="2400" b="1" dirty="0">
                <a:latin typeface="Montserrat" panose="020B0604020202020204" charset="0"/>
              </a:rPr>
              <a:t> </a:t>
            </a:r>
            <a:r>
              <a:rPr lang="en-US" sz="2400" b="1" dirty="0" err="1">
                <a:latin typeface="Montserrat" panose="020B0604020202020204" charset="0"/>
              </a:rPr>
              <a:t>disadari</a:t>
            </a:r>
            <a:r>
              <a:rPr lang="en-US" sz="2400" b="1" dirty="0">
                <a:latin typeface="Montserrat" panose="020B0604020202020204" charset="0"/>
              </a:rPr>
              <a:t> </a:t>
            </a:r>
            <a:r>
              <a:rPr lang="en-US" sz="2400" b="1" dirty="0" err="1">
                <a:latin typeface="Montserrat" panose="020B0604020202020204" charset="0"/>
              </a:rPr>
              <a:t>mengumpulkan</a:t>
            </a:r>
            <a:r>
              <a:rPr lang="en-US" sz="2400" b="1" dirty="0">
                <a:latin typeface="Montserrat" panose="020B0604020202020204" charset="0"/>
              </a:rPr>
              <a:t> </a:t>
            </a:r>
            <a:r>
              <a:rPr lang="en-US" sz="2400" b="1" dirty="0" err="1">
                <a:latin typeface="Montserrat" panose="020B0604020202020204" charset="0"/>
              </a:rPr>
              <a:t>informasi</a:t>
            </a:r>
            <a:r>
              <a:rPr lang="en-US" sz="2400" b="1" dirty="0">
                <a:latin typeface="Montserrat" panose="020B0604020202020204" charset="0"/>
              </a:rPr>
              <a:t> </a:t>
            </a:r>
            <a:r>
              <a:rPr lang="en-US" sz="2400" b="1" dirty="0" err="1">
                <a:latin typeface="Montserrat" panose="020B0604020202020204" charset="0"/>
              </a:rPr>
              <a:t>seperti</a:t>
            </a:r>
            <a:r>
              <a:rPr lang="en-US" sz="2400" b="1" dirty="0">
                <a:latin typeface="Montserrat" panose="020B0604020202020204" charset="0"/>
              </a:rPr>
              <a:t> </a:t>
            </a:r>
            <a:r>
              <a:rPr lang="en-US" sz="2400" b="1" dirty="0" err="1">
                <a:latin typeface="Montserrat" panose="020B0604020202020204" charset="0"/>
              </a:rPr>
              <a:t>alamat</a:t>
            </a:r>
            <a:r>
              <a:rPr lang="en-US" sz="2400" b="1" dirty="0">
                <a:latin typeface="Montserrat" panose="020B0604020202020204" charset="0"/>
              </a:rPr>
              <a:t> IP </a:t>
            </a:r>
            <a:r>
              <a:rPr lang="en-US" sz="2400" b="1" dirty="0" err="1">
                <a:latin typeface="Montserrat" panose="020B0604020202020204" charset="0"/>
              </a:rPr>
              <a:t>dan</a:t>
            </a:r>
            <a:r>
              <a:rPr lang="en-US" sz="2400" b="1" dirty="0">
                <a:latin typeface="Montserrat" panose="020B0604020202020204" charset="0"/>
              </a:rPr>
              <a:t> </a:t>
            </a:r>
            <a:r>
              <a:rPr lang="en-US" sz="2400" b="1" dirty="0" err="1">
                <a:latin typeface="Montserrat" panose="020B0604020202020204" charset="0"/>
              </a:rPr>
              <a:t>aktivitas</a:t>
            </a:r>
            <a:r>
              <a:rPr lang="en-US" sz="2400" b="1" dirty="0">
                <a:latin typeface="Montserrat" panose="020B0604020202020204" charset="0"/>
              </a:rPr>
              <a:t> </a:t>
            </a:r>
            <a:r>
              <a:rPr lang="en-US" sz="2400" b="1" dirty="0" smtClean="0">
                <a:latin typeface="Montserrat" panose="020B0604020202020204" charset="0"/>
              </a:rPr>
              <a:t>online, </a:t>
            </a:r>
            <a:r>
              <a:rPr lang="en-US" sz="2400" b="1" dirty="0">
                <a:latin typeface="Montserrat" panose="020B0604020202020204" charset="0"/>
              </a:rPr>
              <a:t>yang </a:t>
            </a:r>
            <a:r>
              <a:rPr lang="en-US" sz="2400" b="1" dirty="0" err="1">
                <a:latin typeface="Montserrat" panose="020B0604020202020204" charset="0"/>
              </a:rPr>
              <a:t>kemudian</a:t>
            </a:r>
            <a:r>
              <a:rPr lang="en-US" sz="2400" b="1" dirty="0">
                <a:latin typeface="Montserrat" panose="020B0604020202020204" charset="0"/>
              </a:rPr>
              <a:t> </a:t>
            </a:r>
            <a:r>
              <a:rPr lang="en-US" sz="2400" b="1" dirty="0" err="1">
                <a:latin typeface="Montserrat" panose="020B0604020202020204" charset="0"/>
              </a:rPr>
              <a:t>digunakan</a:t>
            </a:r>
            <a:r>
              <a:rPr lang="en-US" sz="2400" b="1" dirty="0">
                <a:latin typeface="Montserrat" panose="020B0604020202020204" charset="0"/>
              </a:rPr>
              <a:t> </a:t>
            </a:r>
            <a:r>
              <a:rPr lang="en-US" sz="2400" b="1" dirty="0" err="1">
                <a:latin typeface="Montserrat" panose="020B0604020202020204" charset="0"/>
              </a:rPr>
              <a:t>untuk</a:t>
            </a:r>
            <a:r>
              <a:rPr lang="en-US" sz="2400" b="1" dirty="0">
                <a:latin typeface="Montserrat" panose="020B0604020202020204" charset="0"/>
              </a:rPr>
              <a:t> </a:t>
            </a:r>
            <a:r>
              <a:rPr lang="en-US" sz="2400" b="1" dirty="0" err="1">
                <a:latin typeface="Montserrat" panose="020B0604020202020204" charset="0"/>
              </a:rPr>
              <a:t>tujuan</a:t>
            </a:r>
            <a:r>
              <a:rPr lang="en-US" sz="2400" b="1" dirty="0">
                <a:latin typeface="Montserrat" panose="020B0604020202020204" charset="0"/>
              </a:rPr>
              <a:t> </a:t>
            </a:r>
            <a:r>
              <a:rPr lang="en-US" sz="2400" b="1" dirty="0" err="1">
                <a:latin typeface="Montserrat" panose="020B0604020202020204" charset="0"/>
              </a:rPr>
              <a:t>periklanan</a:t>
            </a:r>
            <a:r>
              <a:rPr lang="en-US" sz="2400" b="1" dirty="0">
                <a:latin typeface="Montserrat" panose="020B0604020202020204" charset="0"/>
              </a:rPr>
              <a:t> digital</a:t>
            </a:r>
            <a:r>
              <a:rPr lang="en-US" sz="2400" b="1" dirty="0" smtClean="0">
                <a:latin typeface="Montserrat" panose="020B0604020202020204" charset="0"/>
              </a:rPr>
              <a:t>.</a:t>
            </a:r>
            <a:endParaRPr kumimoji="0" lang="id-ID" sz="2400" b="1" i="0" u="none" strike="noStrike" kern="0" cap="none" spc="0" normalizeH="0" baseline="0" noProof="0" dirty="0" smtClean="0">
              <a:ln>
                <a:noFill/>
              </a:ln>
              <a:solidFill>
                <a:prstClr val="black"/>
              </a:solidFill>
              <a:effectLst/>
              <a:uLnTx/>
              <a:uFillTx/>
              <a:latin typeface="Montserrat" panose="020B0604020202020204" charset="0"/>
            </a:endParaRPr>
          </a:p>
        </p:txBody>
      </p:sp>
      <p:sp>
        <p:nvSpPr>
          <p:cNvPr id="14" name="TextBox 10"/>
          <p:cNvSpPr txBox="1"/>
          <p:nvPr/>
        </p:nvSpPr>
        <p:spPr>
          <a:xfrm>
            <a:off x="2493643" y="504686"/>
            <a:ext cx="4973958" cy="884858"/>
          </a:xfrm>
          <a:prstGeom prst="rect">
            <a:avLst/>
          </a:prstGeom>
        </p:spPr>
        <p:txBody>
          <a:bodyPr wrap="square" lIns="0" tIns="0" rIns="0" bIns="0" rtlCol="0" anchor="t">
            <a:spAutoFit/>
          </a:bodyPr>
          <a:lstStyle/>
          <a:p>
            <a:pPr algn="l">
              <a:lnSpc>
                <a:spcPts val="6864"/>
              </a:lnSpc>
              <a:spcBef>
                <a:spcPct val="0"/>
              </a:spcBef>
            </a:pPr>
            <a:r>
              <a:rPr lang="en-US" sz="4903" b="1" dirty="0" smtClean="0">
                <a:solidFill>
                  <a:srgbClr val="FFFFFF"/>
                </a:solidFill>
                <a:latin typeface="Montaser Arabic Ultra-Bold"/>
                <a:ea typeface="Montaser Arabic Ultra-Bold"/>
                <a:cs typeface="Montaser Arabic Ultra-Bold"/>
                <a:sym typeface="Montaser Arabic Ultra-Bold"/>
              </a:rPr>
              <a:t>JEJAK DIGITAL </a:t>
            </a:r>
            <a:endParaRPr lang="en-US" sz="4903" b="1" dirty="0">
              <a:solidFill>
                <a:srgbClr val="FFFFFF"/>
              </a:solidFill>
              <a:latin typeface="Montaser Arabic Ultra-Bold"/>
              <a:ea typeface="Montaser Arabic Ultra-Bold"/>
              <a:cs typeface="Montaser Arabic Ultra-Bold"/>
              <a:sym typeface="Montaser Arabic Ultra-Bold"/>
            </a:endParaRPr>
          </a:p>
        </p:txBody>
      </p:sp>
    </p:spTree>
    <p:extLst>
      <p:ext uri="{BB962C8B-B14F-4D97-AF65-F5344CB8AC3E}">
        <p14:creationId xmlns:p14="http://schemas.microsoft.com/office/powerpoint/2010/main" val="225189286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44427" y="1656"/>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588596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7" name="Group 7"/>
          <p:cNvGrpSpPr>
            <a:grpSpLocks noChangeAspect="1"/>
          </p:cNvGrpSpPr>
          <p:nvPr/>
        </p:nvGrpSpPr>
        <p:grpSpPr>
          <a:xfrm>
            <a:off x="350746" y="246478"/>
            <a:ext cx="1168586" cy="1564445"/>
            <a:chOff x="0" y="0"/>
            <a:chExt cx="1558115" cy="2085927"/>
          </a:xfrm>
        </p:grpSpPr>
        <p:sp>
          <p:nvSpPr>
            <p:cNvPr id="8" name="Freeform 8"/>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9" name="Group 9"/>
          <p:cNvGrpSpPr>
            <a:grpSpLocks noChangeAspect="1"/>
          </p:cNvGrpSpPr>
          <p:nvPr/>
        </p:nvGrpSpPr>
        <p:grpSpPr>
          <a:xfrm>
            <a:off x="16992601" y="97473"/>
            <a:ext cx="1168585" cy="1557746"/>
            <a:chOff x="0" y="0"/>
            <a:chExt cx="1558113" cy="2076995"/>
          </a:xfrm>
        </p:grpSpPr>
        <p:sp>
          <p:nvSpPr>
            <p:cNvPr id="10" name="Freeform 10"/>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1" name="Rectangle 10"/>
          <p:cNvSpPr/>
          <p:nvPr/>
        </p:nvSpPr>
        <p:spPr>
          <a:xfrm>
            <a:off x="1870114" y="1562398"/>
            <a:ext cx="14893622" cy="8217634"/>
          </a:xfrm>
          <a:prstGeom prst="rect">
            <a:avLst/>
          </a:prstGeom>
          <a:solidFill>
            <a:srgbClr val="DEF5FA"/>
          </a:solidFill>
          <a:ln>
            <a:solidFill>
              <a:srgbClr val="FFC000"/>
            </a:solidFill>
          </a:ln>
          <a:effectLst>
            <a:glow rad="63500">
              <a:srgbClr val="EB641B">
                <a:satMod val="175000"/>
                <a:alpha val="40000"/>
              </a:srgbClr>
            </a:glow>
          </a:effectLst>
          <a:scene3d>
            <a:camera prst="orthographicFront"/>
            <a:lightRig rig="threePt" dir="t"/>
          </a:scene3d>
          <a:sp3d>
            <a:bevelT/>
          </a:sp3d>
        </p:spPr>
        <p:txBody>
          <a:bodyPr wrap="square">
            <a:spAutoFit/>
          </a:bodyPr>
          <a:lstStyle/>
          <a:p>
            <a:pPr algn="just"/>
            <a:r>
              <a:rPr lang="en-US" sz="2400" dirty="0" err="1">
                <a:latin typeface="Montserrat" panose="020B0604020202020204" charset="0"/>
              </a:rPr>
              <a:t>Berikut</a:t>
            </a:r>
            <a:r>
              <a:rPr lang="en-US" sz="2400" dirty="0">
                <a:latin typeface="Montserrat" panose="020B0604020202020204" charset="0"/>
              </a:rPr>
              <a:t> </a:t>
            </a:r>
            <a:r>
              <a:rPr lang="en-US" sz="2400" dirty="0" err="1">
                <a:latin typeface="Montserrat" panose="020B0604020202020204" charset="0"/>
              </a:rPr>
              <a:t>contoh</a:t>
            </a:r>
            <a:r>
              <a:rPr lang="en-US" sz="2400" dirty="0">
                <a:latin typeface="Montserrat" panose="020B0604020202020204" charset="0"/>
              </a:rPr>
              <a:t> </a:t>
            </a:r>
            <a:r>
              <a:rPr lang="en-US" sz="2400" dirty="0" err="1">
                <a:latin typeface="Montserrat" panose="020B0604020202020204" charset="0"/>
              </a:rPr>
              <a:t>aktivitas</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a:t>
            </a:r>
            <a:r>
              <a:rPr lang="en-US" sz="2400" dirty="0" smtClean="0">
                <a:latin typeface="Montserrat" panose="020B0604020202020204" charset="0"/>
              </a:rPr>
              <a:t>digital :</a:t>
            </a:r>
          </a:p>
          <a:p>
            <a:pPr algn="just"/>
            <a:endParaRPr lang="en-US" sz="2400" dirty="0">
              <a:latin typeface="Montserrat" panose="020B0604020202020204" charset="0"/>
            </a:endParaRPr>
          </a:p>
          <a:p>
            <a:pPr algn="just"/>
            <a:r>
              <a:rPr lang="en-US" sz="2400" b="1" dirty="0">
                <a:latin typeface="Montserrat" panose="020B0604020202020204" charset="0"/>
              </a:rPr>
              <a:t>1. Media </a:t>
            </a:r>
            <a:r>
              <a:rPr lang="en-US" sz="2400" b="1" dirty="0" err="1">
                <a:latin typeface="Montserrat" panose="020B0604020202020204" charset="0"/>
              </a:rPr>
              <a:t>Sosial</a:t>
            </a:r>
            <a:endParaRPr lang="en-US" sz="2400" b="1" dirty="0">
              <a:latin typeface="Montserrat" panose="020B0604020202020204" charset="0"/>
            </a:endParaRPr>
          </a:p>
          <a:p>
            <a:pPr algn="just"/>
            <a:r>
              <a:rPr lang="en-US" sz="2400" dirty="0" err="1">
                <a:latin typeface="Montserrat" panose="020B0604020202020204" charset="0"/>
              </a:rPr>
              <a:t>Postingan</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smtClean="0">
                <a:latin typeface="Montserrat" panose="020B0604020202020204" charset="0"/>
              </a:rPr>
              <a:t>Komentar</a:t>
            </a:r>
            <a:r>
              <a:rPr lang="en-US" sz="2400" dirty="0" smtClean="0">
                <a:latin typeface="Montserrat" panose="020B0604020202020204" charset="0"/>
              </a:rPr>
              <a:t> : </a:t>
            </a:r>
            <a:r>
              <a:rPr lang="en-US" sz="2400" dirty="0" err="1">
                <a:latin typeface="Montserrat" panose="020B0604020202020204" charset="0"/>
              </a:rPr>
              <a:t>Setiap</a:t>
            </a:r>
            <a:r>
              <a:rPr lang="en-US" sz="2400" dirty="0">
                <a:latin typeface="Montserrat" panose="020B0604020202020204" charset="0"/>
              </a:rPr>
              <a:t> kali </a:t>
            </a:r>
            <a:r>
              <a:rPr lang="en-US" sz="2400" dirty="0" err="1" smtClean="0">
                <a:latin typeface="Montserrat" panose="020B0604020202020204" charset="0"/>
              </a:rPr>
              <a:t>mengunggah</a:t>
            </a:r>
            <a:r>
              <a:rPr lang="en-US" sz="2400" dirty="0" smtClean="0">
                <a:latin typeface="Montserrat" panose="020B0604020202020204" charset="0"/>
              </a:rPr>
              <a:t> </a:t>
            </a:r>
            <a:r>
              <a:rPr lang="en-US" sz="2400" dirty="0" err="1">
                <a:latin typeface="Montserrat" panose="020B0604020202020204" charset="0"/>
              </a:rPr>
              <a:t>foto</a:t>
            </a:r>
            <a:r>
              <a:rPr lang="en-US" sz="2400" dirty="0">
                <a:latin typeface="Montserrat" panose="020B0604020202020204" charset="0"/>
              </a:rPr>
              <a:t>, video, status, </a:t>
            </a:r>
            <a:r>
              <a:rPr lang="en-US" sz="2400" dirty="0" err="1">
                <a:latin typeface="Montserrat" panose="020B0604020202020204" charset="0"/>
              </a:rPr>
              <a:t>atau</a:t>
            </a:r>
            <a:r>
              <a:rPr lang="en-US" sz="2400" dirty="0">
                <a:latin typeface="Montserrat" panose="020B0604020202020204" charset="0"/>
              </a:rPr>
              <a:t> </a:t>
            </a:r>
            <a:r>
              <a:rPr lang="en-US" sz="2400" dirty="0" err="1">
                <a:latin typeface="Montserrat" panose="020B0604020202020204" charset="0"/>
              </a:rPr>
              <a:t>komentar</a:t>
            </a:r>
            <a:r>
              <a:rPr lang="en-US" sz="2400" dirty="0">
                <a:latin typeface="Montserrat" panose="020B0604020202020204" charset="0"/>
              </a:rPr>
              <a:t> di platform </a:t>
            </a:r>
            <a:r>
              <a:rPr lang="en-US" sz="2400" dirty="0" err="1">
                <a:latin typeface="Montserrat" panose="020B0604020202020204" charset="0"/>
              </a:rPr>
              <a:t>seperti</a:t>
            </a:r>
            <a:r>
              <a:rPr lang="en-US" sz="2400" dirty="0">
                <a:latin typeface="Montserrat" panose="020B0604020202020204" charset="0"/>
              </a:rPr>
              <a:t> Facebook, </a:t>
            </a:r>
            <a:r>
              <a:rPr lang="en-US" sz="2400" dirty="0" err="1">
                <a:latin typeface="Montserrat" panose="020B0604020202020204" charset="0"/>
              </a:rPr>
              <a:t>Instagram</a:t>
            </a:r>
            <a:r>
              <a:rPr lang="en-US" sz="2400" dirty="0">
                <a:latin typeface="Montserrat" panose="020B0604020202020204" charset="0"/>
              </a:rPr>
              <a:t>, Twitter, </a:t>
            </a:r>
            <a:r>
              <a:rPr lang="en-US" sz="2400" dirty="0" err="1" smtClean="0">
                <a:latin typeface="Montserrat" panose="020B0604020202020204" charset="0"/>
              </a:rPr>
              <a:t>dll</a:t>
            </a:r>
            <a:r>
              <a:rPr lang="en-US" sz="2400" dirty="0" smtClean="0">
                <a:latin typeface="Montserrat" panose="020B0604020202020204" charset="0"/>
              </a:rPr>
              <a:t> </a:t>
            </a:r>
            <a:r>
              <a:rPr lang="en-US" sz="2400" dirty="0" err="1" smtClean="0">
                <a:latin typeface="Montserrat" panose="020B0604020202020204" charset="0"/>
              </a:rPr>
              <a:t>meninggalkan</a:t>
            </a:r>
            <a:r>
              <a:rPr lang="en-US" sz="2400" dirty="0" smtClean="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a:t>
            </a:r>
            <a:r>
              <a:rPr lang="en-US" sz="2400" dirty="0" smtClean="0">
                <a:latin typeface="Montserrat" panose="020B0604020202020204" charset="0"/>
              </a:rPr>
              <a:t>digital </a:t>
            </a:r>
            <a:r>
              <a:rPr lang="en-US" sz="2400" dirty="0" err="1" smtClean="0">
                <a:latin typeface="Montserrat" panose="020B0604020202020204" charset="0"/>
              </a:rPr>
              <a:t>termasuk</a:t>
            </a:r>
            <a:r>
              <a:rPr lang="en-US" sz="2400" dirty="0" smtClean="0">
                <a:latin typeface="Montserrat" panose="020B0604020202020204" charset="0"/>
              </a:rPr>
              <a:t> </a:t>
            </a:r>
            <a:r>
              <a:rPr lang="en-US" sz="2400" dirty="0" err="1" smtClean="0">
                <a:latin typeface="Montserrat" panose="020B0604020202020204" charset="0"/>
              </a:rPr>
              <a:t>setiap</a:t>
            </a:r>
            <a:r>
              <a:rPr lang="en-US" sz="2400" dirty="0" smtClean="0">
                <a:latin typeface="Montserrat" panose="020B0604020202020204" charset="0"/>
              </a:rPr>
              <a:t> </a:t>
            </a:r>
            <a:r>
              <a:rPr lang="en-US" sz="2400" dirty="0">
                <a:latin typeface="Montserrat" panose="020B0604020202020204" charset="0"/>
              </a:rPr>
              <a:t>kali </a:t>
            </a:r>
            <a:r>
              <a:rPr lang="en-US" sz="2400" dirty="0" err="1" smtClean="0">
                <a:latin typeface="Montserrat" panose="020B0604020202020204" charset="0"/>
              </a:rPr>
              <a:t>menyukai</a:t>
            </a:r>
            <a:r>
              <a:rPr lang="en-US" sz="2400" dirty="0" smtClean="0">
                <a:latin typeface="Montserrat" panose="020B0604020202020204" charset="0"/>
              </a:rPr>
              <a:t> </a:t>
            </a:r>
            <a:r>
              <a:rPr lang="en-US" sz="2400" dirty="0" err="1">
                <a:latin typeface="Montserrat" panose="020B0604020202020204" charset="0"/>
              </a:rPr>
              <a:t>atau</a:t>
            </a:r>
            <a:r>
              <a:rPr lang="en-US" sz="2400" dirty="0">
                <a:latin typeface="Montserrat" panose="020B0604020202020204" charset="0"/>
              </a:rPr>
              <a:t> </a:t>
            </a:r>
            <a:r>
              <a:rPr lang="en-US" sz="2400" dirty="0" err="1">
                <a:latin typeface="Montserrat" panose="020B0604020202020204" charset="0"/>
              </a:rPr>
              <a:t>membagikan</a:t>
            </a:r>
            <a:r>
              <a:rPr lang="en-US" sz="2400" dirty="0">
                <a:latin typeface="Montserrat" panose="020B0604020202020204" charset="0"/>
              </a:rPr>
              <a:t> </a:t>
            </a:r>
            <a:r>
              <a:rPr lang="en-US" sz="2400" dirty="0" err="1">
                <a:latin typeface="Montserrat" panose="020B0604020202020204" charset="0"/>
              </a:rPr>
              <a:t>postingan</a:t>
            </a:r>
            <a:r>
              <a:rPr lang="en-US" sz="2400" dirty="0">
                <a:latin typeface="Montserrat" panose="020B0604020202020204" charset="0"/>
              </a:rPr>
              <a:t> orang lain, </a:t>
            </a:r>
            <a:r>
              <a:rPr lang="en-US" sz="2400" dirty="0" err="1">
                <a:latin typeface="Montserrat" panose="020B0604020202020204" charset="0"/>
              </a:rPr>
              <a:t>aktivitas</a:t>
            </a:r>
            <a:r>
              <a:rPr lang="en-US" sz="2400" dirty="0">
                <a:latin typeface="Montserrat" panose="020B0604020202020204" charset="0"/>
              </a:rPr>
              <a:t> </a:t>
            </a:r>
            <a:r>
              <a:rPr lang="en-US" sz="2400" dirty="0" err="1">
                <a:latin typeface="Montserrat" panose="020B0604020202020204" charset="0"/>
              </a:rPr>
              <a:t>ini</a:t>
            </a:r>
            <a:r>
              <a:rPr lang="en-US" sz="2400" dirty="0">
                <a:latin typeface="Montserrat" panose="020B0604020202020204" charset="0"/>
              </a:rPr>
              <a:t> </a:t>
            </a:r>
            <a:r>
              <a:rPr lang="en-US" sz="2400" dirty="0" err="1">
                <a:latin typeface="Montserrat" panose="020B0604020202020204" charset="0"/>
              </a:rPr>
              <a:t>juga</a:t>
            </a:r>
            <a:r>
              <a:rPr lang="en-US" sz="2400" dirty="0">
                <a:latin typeface="Montserrat" panose="020B0604020202020204" charset="0"/>
              </a:rPr>
              <a:t> </a:t>
            </a:r>
            <a:r>
              <a:rPr lang="en-US" sz="2400" dirty="0" err="1">
                <a:latin typeface="Montserrat" panose="020B0604020202020204" charset="0"/>
              </a:rPr>
              <a:t>menjadi</a:t>
            </a:r>
            <a:r>
              <a:rPr lang="en-US" sz="2400" dirty="0">
                <a:latin typeface="Montserrat" panose="020B0604020202020204" charset="0"/>
              </a:rPr>
              <a:t> </a:t>
            </a:r>
            <a:r>
              <a:rPr lang="en-US" sz="2400" dirty="0" err="1">
                <a:latin typeface="Montserrat" panose="020B0604020202020204" charset="0"/>
              </a:rPr>
              <a:t>bagian</a:t>
            </a:r>
            <a:r>
              <a:rPr lang="en-US" sz="2400" dirty="0">
                <a:latin typeface="Montserrat" panose="020B0604020202020204" charset="0"/>
              </a:rPr>
              <a:t> </a:t>
            </a:r>
            <a:r>
              <a:rPr lang="en-US" sz="2400" dirty="0" err="1">
                <a:latin typeface="Montserrat" panose="020B0604020202020204" charset="0"/>
              </a:rPr>
              <a:t>dari</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a:t>
            </a:r>
            <a:r>
              <a:rPr lang="en-US" sz="2400" dirty="0" smtClean="0">
                <a:latin typeface="Montserrat" panose="020B0604020202020204" charset="0"/>
              </a:rPr>
              <a:t>digital.</a:t>
            </a:r>
            <a:endParaRPr lang="en-US" sz="2400" dirty="0">
              <a:latin typeface="Montserrat" panose="020B0604020202020204" charset="0"/>
            </a:endParaRPr>
          </a:p>
          <a:p>
            <a:pPr algn="just"/>
            <a:endParaRPr lang="en-US" sz="2400" b="1" dirty="0" smtClean="0">
              <a:latin typeface="Montserrat" panose="020B0604020202020204" charset="0"/>
            </a:endParaRPr>
          </a:p>
          <a:p>
            <a:pPr algn="just"/>
            <a:r>
              <a:rPr lang="en-US" sz="2400" b="1" dirty="0" smtClean="0">
                <a:latin typeface="Montserrat" panose="020B0604020202020204" charset="0"/>
              </a:rPr>
              <a:t>2</a:t>
            </a:r>
            <a:r>
              <a:rPr lang="en-US" sz="2400" b="1" dirty="0">
                <a:latin typeface="Montserrat" panose="020B0604020202020204" charset="0"/>
              </a:rPr>
              <a:t>. E-Mail</a:t>
            </a:r>
          </a:p>
          <a:p>
            <a:pPr algn="just"/>
            <a:r>
              <a:rPr lang="en-US" sz="2400" dirty="0" err="1">
                <a:latin typeface="Montserrat" panose="020B0604020202020204" charset="0"/>
              </a:rPr>
              <a:t>Mengirim</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a:latin typeface="Montserrat" panose="020B0604020202020204" charset="0"/>
              </a:rPr>
              <a:t>Menerima</a:t>
            </a:r>
            <a:r>
              <a:rPr lang="en-US" sz="2400" dirty="0">
                <a:latin typeface="Montserrat" panose="020B0604020202020204" charset="0"/>
              </a:rPr>
              <a:t> </a:t>
            </a:r>
            <a:r>
              <a:rPr lang="en-US" sz="2400" dirty="0" err="1">
                <a:latin typeface="Montserrat" panose="020B0604020202020204" charset="0"/>
              </a:rPr>
              <a:t>Pesan</a:t>
            </a:r>
            <a:r>
              <a:rPr lang="en-US" sz="2400" dirty="0">
                <a:latin typeface="Montserrat" panose="020B0604020202020204" charset="0"/>
              </a:rPr>
              <a:t>: </a:t>
            </a:r>
            <a:r>
              <a:rPr lang="en-US" sz="2400" dirty="0" err="1">
                <a:latin typeface="Montserrat" panose="020B0604020202020204" charset="0"/>
              </a:rPr>
              <a:t>Setiap</a:t>
            </a:r>
            <a:r>
              <a:rPr lang="en-US" sz="2400" dirty="0">
                <a:latin typeface="Montserrat" panose="020B0604020202020204" charset="0"/>
              </a:rPr>
              <a:t> email yang </a:t>
            </a:r>
            <a:r>
              <a:rPr lang="en-US" sz="2400" dirty="0" err="1" smtClean="0">
                <a:latin typeface="Montserrat" panose="020B0604020202020204" charset="0"/>
              </a:rPr>
              <a:t>dikirim</a:t>
            </a:r>
            <a:r>
              <a:rPr lang="en-US" sz="2400" dirty="0" smtClean="0">
                <a:latin typeface="Montserrat" panose="020B0604020202020204" charset="0"/>
              </a:rPr>
              <a:t> </a:t>
            </a:r>
            <a:r>
              <a:rPr lang="en-US" sz="2400" dirty="0" err="1">
                <a:latin typeface="Montserrat" panose="020B0604020202020204" charset="0"/>
              </a:rPr>
              <a:t>atau</a:t>
            </a:r>
            <a:r>
              <a:rPr lang="en-US" sz="2400" dirty="0">
                <a:latin typeface="Montserrat" panose="020B0604020202020204" charset="0"/>
              </a:rPr>
              <a:t> </a:t>
            </a:r>
            <a:r>
              <a:rPr lang="en-US" sz="2400" dirty="0" err="1">
                <a:latin typeface="Montserrat" panose="020B0604020202020204" charset="0"/>
              </a:rPr>
              <a:t>terima</a:t>
            </a:r>
            <a:r>
              <a:rPr lang="en-US" sz="2400" dirty="0">
                <a:latin typeface="Montserrat" panose="020B0604020202020204" charset="0"/>
              </a:rPr>
              <a:t> </a:t>
            </a:r>
            <a:r>
              <a:rPr lang="en-US" sz="2400" dirty="0" err="1">
                <a:latin typeface="Montserrat" panose="020B0604020202020204" charset="0"/>
              </a:rPr>
              <a:t>dari</a:t>
            </a:r>
            <a:r>
              <a:rPr lang="en-US" sz="2400" dirty="0">
                <a:latin typeface="Montserrat" panose="020B0604020202020204" charset="0"/>
              </a:rPr>
              <a:t> Gmail, Yahoo, </a:t>
            </a:r>
            <a:r>
              <a:rPr lang="en-US" sz="2400" dirty="0" err="1">
                <a:latin typeface="Montserrat" panose="020B0604020202020204" charset="0"/>
              </a:rPr>
              <a:t>atau</a:t>
            </a:r>
            <a:r>
              <a:rPr lang="en-US" sz="2400" dirty="0">
                <a:latin typeface="Montserrat" panose="020B0604020202020204" charset="0"/>
              </a:rPr>
              <a:t> </a:t>
            </a:r>
            <a:r>
              <a:rPr lang="en-US" sz="2400" dirty="0" err="1">
                <a:latin typeface="Montserrat" panose="020B0604020202020204" charset="0"/>
              </a:rPr>
              <a:t>layanan</a:t>
            </a:r>
            <a:r>
              <a:rPr lang="en-US" sz="2400" dirty="0">
                <a:latin typeface="Montserrat" panose="020B0604020202020204" charset="0"/>
              </a:rPr>
              <a:t> email </a:t>
            </a:r>
            <a:r>
              <a:rPr lang="en-US" sz="2400" dirty="0" err="1">
                <a:latin typeface="Montserrat" panose="020B0604020202020204" charset="0"/>
              </a:rPr>
              <a:t>lainnya</a:t>
            </a:r>
            <a:r>
              <a:rPr lang="en-US" sz="2400" dirty="0">
                <a:latin typeface="Montserrat" panose="020B0604020202020204" charset="0"/>
              </a:rPr>
              <a:t> </a:t>
            </a:r>
            <a:r>
              <a:rPr lang="en-US" sz="2400" dirty="0" err="1">
                <a:latin typeface="Montserrat" panose="020B0604020202020204" charset="0"/>
              </a:rPr>
              <a:t>menyumbang</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digital.</a:t>
            </a:r>
          </a:p>
          <a:p>
            <a:pPr algn="just"/>
            <a:endParaRPr lang="en-US" sz="2400" b="1" dirty="0" smtClean="0">
              <a:latin typeface="Montserrat" panose="020B0604020202020204" charset="0"/>
            </a:endParaRPr>
          </a:p>
          <a:p>
            <a:pPr algn="just"/>
            <a:r>
              <a:rPr lang="en-US" sz="2400" b="1" dirty="0" smtClean="0">
                <a:latin typeface="Montserrat" panose="020B0604020202020204" charset="0"/>
              </a:rPr>
              <a:t>3</a:t>
            </a:r>
            <a:r>
              <a:rPr lang="en-US" sz="2400" b="1" dirty="0">
                <a:latin typeface="Montserrat" panose="020B0604020202020204" charset="0"/>
              </a:rPr>
              <a:t>. </a:t>
            </a:r>
            <a:r>
              <a:rPr lang="en-US" sz="2400" b="1" dirty="0" err="1">
                <a:latin typeface="Montserrat" panose="020B0604020202020204" charset="0"/>
              </a:rPr>
              <a:t>Pencarian</a:t>
            </a:r>
            <a:r>
              <a:rPr lang="en-US" sz="2400" b="1" dirty="0">
                <a:latin typeface="Montserrat" panose="020B0604020202020204" charset="0"/>
              </a:rPr>
              <a:t> Internet</a:t>
            </a:r>
          </a:p>
          <a:p>
            <a:pPr algn="just"/>
            <a:r>
              <a:rPr lang="en-US" sz="2400" dirty="0" err="1">
                <a:latin typeface="Montserrat" panose="020B0604020202020204" charset="0"/>
              </a:rPr>
              <a:t>Riwayat</a:t>
            </a:r>
            <a:r>
              <a:rPr lang="en-US" sz="2400" dirty="0">
                <a:latin typeface="Montserrat" panose="020B0604020202020204" charset="0"/>
              </a:rPr>
              <a:t> </a:t>
            </a:r>
            <a:r>
              <a:rPr lang="en-US" sz="2400" dirty="0" err="1">
                <a:latin typeface="Montserrat" panose="020B0604020202020204" charset="0"/>
              </a:rPr>
              <a:t>Pencarian</a:t>
            </a:r>
            <a:r>
              <a:rPr lang="en-US" sz="2400" dirty="0">
                <a:latin typeface="Montserrat" panose="020B0604020202020204" charset="0"/>
              </a:rPr>
              <a:t>: </a:t>
            </a:r>
            <a:r>
              <a:rPr lang="en-US" sz="2400" dirty="0" err="1">
                <a:latin typeface="Montserrat" panose="020B0604020202020204" charset="0"/>
              </a:rPr>
              <a:t>Karena</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digital </a:t>
            </a:r>
            <a:r>
              <a:rPr lang="en-US" sz="2400" dirty="0" err="1">
                <a:latin typeface="Montserrat" panose="020B0604020202020204" charset="0"/>
              </a:rPr>
              <a:t>adalah</a:t>
            </a:r>
            <a:r>
              <a:rPr lang="en-US" sz="2400" dirty="0">
                <a:latin typeface="Montserrat" panose="020B0604020202020204" charset="0"/>
              </a:rPr>
              <a:t> </a:t>
            </a:r>
            <a:r>
              <a:rPr lang="en-US" sz="2400" dirty="0" err="1">
                <a:latin typeface="Montserrat" panose="020B0604020202020204" charset="0"/>
              </a:rPr>
              <a:t>setiap</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yang </a:t>
            </a:r>
            <a:r>
              <a:rPr lang="en-US" sz="2400" dirty="0" err="1">
                <a:latin typeface="Montserrat" panose="020B0604020202020204" charset="0"/>
              </a:rPr>
              <a:t>ditinggalkan</a:t>
            </a:r>
            <a:r>
              <a:rPr lang="en-US" sz="2400" dirty="0">
                <a:latin typeface="Montserrat" panose="020B0604020202020204" charset="0"/>
              </a:rPr>
              <a:t> di internet, </a:t>
            </a:r>
            <a:r>
              <a:rPr lang="en-US" sz="2400" dirty="0" err="1">
                <a:latin typeface="Montserrat" panose="020B0604020202020204" charset="0"/>
              </a:rPr>
              <a:t>maka</a:t>
            </a:r>
            <a:r>
              <a:rPr lang="en-US" sz="2400" dirty="0">
                <a:latin typeface="Montserrat" panose="020B0604020202020204" charset="0"/>
              </a:rPr>
              <a:t> </a:t>
            </a:r>
            <a:r>
              <a:rPr lang="en-US" sz="2400" dirty="0" err="1">
                <a:latin typeface="Montserrat" panose="020B0604020202020204" charset="0"/>
              </a:rPr>
              <a:t>ini</a:t>
            </a:r>
            <a:r>
              <a:rPr lang="en-US" sz="2400" dirty="0">
                <a:latin typeface="Montserrat" panose="020B0604020202020204" charset="0"/>
              </a:rPr>
              <a:t> </a:t>
            </a:r>
            <a:r>
              <a:rPr lang="en-US" sz="2400" dirty="0" err="1">
                <a:latin typeface="Montserrat" panose="020B0604020202020204" charset="0"/>
              </a:rPr>
              <a:t>juga</a:t>
            </a:r>
            <a:r>
              <a:rPr lang="en-US" sz="2400" dirty="0">
                <a:latin typeface="Montserrat" panose="020B0604020202020204" charset="0"/>
              </a:rPr>
              <a:t> </a:t>
            </a:r>
            <a:r>
              <a:rPr lang="en-US" sz="2400" dirty="0" err="1">
                <a:latin typeface="Montserrat" panose="020B0604020202020204" charset="0"/>
              </a:rPr>
              <a:t>termasuk</a:t>
            </a:r>
            <a:r>
              <a:rPr lang="en-US" sz="2400" dirty="0">
                <a:latin typeface="Montserrat" panose="020B0604020202020204" charset="0"/>
              </a:rPr>
              <a:t> </a:t>
            </a:r>
            <a:r>
              <a:rPr lang="en-US" sz="2400" dirty="0" err="1">
                <a:latin typeface="Montserrat" panose="020B0604020202020204" charset="0"/>
              </a:rPr>
              <a:t>setiap</a:t>
            </a:r>
            <a:r>
              <a:rPr lang="en-US" sz="2400" dirty="0">
                <a:latin typeface="Montserrat" panose="020B0604020202020204" charset="0"/>
              </a:rPr>
              <a:t> </a:t>
            </a:r>
            <a:r>
              <a:rPr lang="en-US" sz="2400" dirty="0" err="1">
                <a:latin typeface="Montserrat" panose="020B0604020202020204" charset="0"/>
              </a:rPr>
              <a:t>pencarian</a:t>
            </a:r>
            <a:r>
              <a:rPr lang="en-US" sz="2400" dirty="0">
                <a:latin typeface="Montserrat" panose="020B0604020202020204" charset="0"/>
              </a:rPr>
              <a:t> yang </a:t>
            </a:r>
            <a:r>
              <a:rPr lang="en-US" sz="2400" dirty="0" err="1" smtClean="0">
                <a:latin typeface="Montserrat" panose="020B0604020202020204" charset="0"/>
              </a:rPr>
              <a:t>diakukan</a:t>
            </a:r>
            <a:r>
              <a:rPr lang="en-US" sz="2400" dirty="0" smtClean="0">
                <a:latin typeface="Montserrat" panose="020B0604020202020204" charset="0"/>
              </a:rPr>
              <a:t> </a:t>
            </a:r>
            <a:r>
              <a:rPr lang="en-US" sz="2400" dirty="0">
                <a:latin typeface="Montserrat" panose="020B0604020202020204" charset="0"/>
              </a:rPr>
              <a:t>di </a:t>
            </a:r>
            <a:r>
              <a:rPr lang="en-US" sz="2400" dirty="0" err="1">
                <a:latin typeface="Montserrat" panose="020B0604020202020204" charset="0"/>
              </a:rPr>
              <a:t>mesin</a:t>
            </a:r>
            <a:r>
              <a:rPr lang="en-US" sz="2400" dirty="0">
                <a:latin typeface="Montserrat" panose="020B0604020202020204" charset="0"/>
              </a:rPr>
              <a:t> </a:t>
            </a:r>
            <a:r>
              <a:rPr lang="en-US" sz="2400" dirty="0" err="1">
                <a:latin typeface="Montserrat" panose="020B0604020202020204" charset="0"/>
              </a:rPr>
              <a:t>pencari</a:t>
            </a:r>
            <a:r>
              <a:rPr lang="en-US" sz="2400" dirty="0">
                <a:latin typeface="Montserrat" panose="020B0604020202020204" charset="0"/>
              </a:rPr>
              <a:t> </a:t>
            </a:r>
            <a:r>
              <a:rPr lang="en-US" sz="2400" dirty="0" err="1">
                <a:latin typeface="Montserrat" panose="020B0604020202020204" charset="0"/>
              </a:rPr>
              <a:t>seperti</a:t>
            </a:r>
            <a:r>
              <a:rPr lang="en-US" sz="2400" dirty="0">
                <a:latin typeface="Montserrat" panose="020B0604020202020204" charset="0"/>
              </a:rPr>
              <a:t> </a:t>
            </a:r>
            <a:r>
              <a:rPr lang="en-US" sz="2400" dirty="0" smtClean="0">
                <a:latin typeface="Montserrat" panose="020B0604020202020204" charset="0"/>
              </a:rPr>
              <a:t>Google </a:t>
            </a:r>
            <a:r>
              <a:rPr lang="en-US" sz="2400" dirty="0" err="1" smtClean="0">
                <a:latin typeface="Montserrat" panose="020B0604020202020204" charset="0"/>
              </a:rPr>
              <a:t>dan</a:t>
            </a:r>
            <a:r>
              <a:rPr lang="en-US" sz="2400" dirty="0" smtClean="0">
                <a:latin typeface="Montserrat" panose="020B0604020202020204" charset="0"/>
              </a:rPr>
              <a:t> </a:t>
            </a:r>
            <a:r>
              <a:rPr lang="en-US" sz="2400" dirty="0" err="1" smtClean="0">
                <a:latin typeface="Montserrat" panose="020B0604020202020204" charset="0"/>
              </a:rPr>
              <a:t>setiap</a:t>
            </a:r>
            <a:r>
              <a:rPr lang="en-US" sz="2400" dirty="0" smtClean="0">
                <a:latin typeface="Montserrat" panose="020B0604020202020204" charset="0"/>
              </a:rPr>
              <a:t> </a:t>
            </a:r>
            <a:r>
              <a:rPr lang="en-US" sz="2400" dirty="0">
                <a:latin typeface="Montserrat" panose="020B0604020202020204" charset="0"/>
              </a:rPr>
              <a:t>kali </a:t>
            </a:r>
            <a:r>
              <a:rPr lang="en-US" sz="2400" dirty="0" err="1" smtClean="0">
                <a:latin typeface="Montserrat" panose="020B0604020202020204" charset="0"/>
              </a:rPr>
              <a:t>mengunjungi</a:t>
            </a:r>
            <a:r>
              <a:rPr lang="en-US" sz="2400" dirty="0" smtClean="0">
                <a:latin typeface="Montserrat" panose="020B0604020202020204" charset="0"/>
              </a:rPr>
              <a:t> </a:t>
            </a:r>
            <a:r>
              <a:rPr lang="en-US" sz="2400" dirty="0" err="1">
                <a:latin typeface="Montserrat" panose="020B0604020202020204" charset="0"/>
              </a:rPr>
              <a:t>situs</a:t>
            </a:r>
            <a:r>
              <a:rPr lang="en-US" sz="2400" dirty="0">
                <a:latin typeface="Montserrat" panose="020B0604020202020204" charset="0"/>
              </a:rPr>
              <a:t> web, </a:t>
            </a:r>
            <a:r>
              <a:rPr lang="en-US" sz="2400" dirty="0" err="1">
                <a:latin typeface="Montserrat" panose="020B0604020202020204" charset="0"/>
              </a:rPr>
              <a:t>aktivitas</a:t>
            </a:r>
            <a:r>
              <a:rPr lang="en-US" sz="2400" dirty="0">
                <a:latin typeface="Montserrat" panose="020B0604020202020204" charset="0"/>
              </a:rPr>
              <a:t> </a:t>
            </a:r>
            <a:r>
              <a:rPr lang="en-US" sz="2400" dirty="0" err="1">
                <a:latin typeface="Montserrat" panose="020B0604020202020204" charset="0"/>
              </a:rPr>
              <a:t>ini</a:t>
            </a:r>
            <a:r>
              <a:rPr lang="en-US" sz="2400" dirty="0">
                <a:latin typeface="Montserrat" panose="020B0604020202020204" charset="0"/>
              </a:rPr>
              <a:t> </a:t>
            </a:r>
            <a:r>
              <a:rPr lang="en-US" sz="2400" dirty="0" err="1">
                <a:latin typeface="Montserrat" panose="020B0604020202020204" charset="0"/>
              </a:rPr>
              <a:t>dicatat</a:t>
            </a:r>
            <a:r>
              <a:rPr lang="en-US" sz="2400" dirty="0">
                <a:latin typeface="Montserrat" panose="020B0604020202020204" charset="0"/>
              </a:rPr>
              <a:t> </a:t>
            </a:r>
            <a:r>
              <a:rPr lang="en-US" sz="2400" dirty="0" err="1">
                <a:latin typeface="Montserrat" panose="020B0604020202020204" charset="0"/>
              </a:rPr>
              <a:t>oleh</a:t>
            </a:r>
            <a:r>
              <a:rPr lang="en-US" sz="2400" dirty="0">
                <a:latin typeface="Montserrat" panose="020B0604020202020204" charset="0"/>
              </a:rPr>
              <a:t> browser </a:t>
            </a:r>
            <a:r>
              <a:rPr lang="en-US" sz="2400" dirty="0" err="1">
                <a:latin typeface="Montserrat" panose="020B0604020202020204" charset="0"/>
              </a:rPr>
              <a:t>dan</a:t>
            </a:r>
            <a:r>
              <a:rPr lang="en-US" sz="2400" dirty="0">
                <a:latin typeface="Montserrat" panose="020B0604020202020204" charset="0"/>
              </a:rPr>
              <a:t> server </a:t>
            </a:r>
            <a:r>
              <a:rPr lang="en-US" sz="2400" dirty="0" err="1">
                <a:latin typeface="Montserrat" panose="020B0604020202020204" charset="0"/>
              </a:rPr>
              <a:t>situs</a:t>
            </a:r>
            <a:r>
              <a:rPr lang="en-US" sz="2400" dirty="0">
                <a:latin typeface="Montserrat" panose="020B0604020202020204" charset="0"/>
              </a:rPr>
              <a:t> </a:t>
            </a:r>
            <a:r>
              <a:rPr lang="en-US" sz="2400" dirty="0" err="1" smtClean="0">
                <a:latin typeface="Montserrat" panose="020B0604020202020204" charset="0"/>
              </a:rPr>
              <a:t>tersebut</a:t>
            </a:r>
            <a:r>
              <a:rPr lang="en-US" sz="2400" dirty="0" smtClean="0">
                <a:latin typeface="Montserrat" panose="020B0604020202020204" charset="0"/>
              </a:rPr>
              <a:t>.</a:t>
            </a:r>
          </a:p>
          <a:p>
            <a:pPr algn="just"/>
            <a:endParaRPr lang="en-US" sz="2400" b="1" dirty="0" smtClean="0">
              <a:latin typeface="Montserrat" panose="020B0604020202020204" charset="0"/>
            </a:endParaRPr>
          </a:p>
          <a:p>
            <a:pPr algn="just"/>
            <a:r>
              <a:rPr lang="en-US" sz="2400" b="1" dirty="0" smtClean="0">
                <a:latin typeface="Montserrat" panose="020B0604020202020204" charset="0"/>
              </a:rPr>
              <a:t>4</a:t>
            </a:r>
            <a:r>
              <a:rPr lang="en-US" sz="2400" b="1" dirty="0">
                <a:latin typeface="Montserrat" panose="020B0604020202020204" charset="0"/>
              </a:rPr>
              <a:t>. </a:t>
            </a:r>
            <a:r>
              <a:rPr lang="en-US" sz="2400" b="1" dirty="0" err="1">
                <a:latin typeface="Montserrat" panose="020B0604020202020204" charset="0"/>
              </a:rPr>
              <a:t>Transaksi</a:t>
            </a:r>
            <a:r>
              <a:rPr lang="en-US" sz="2400" b="1" dirty="0">
                <a:latin typeface="Montserrat" panose="020B0604020202020204" charset="0"/>
              </a:rPr>
              <a:t> Online</a:t>
            </a:r>
          </a:p>
          <a:p>
            <a:pPr algn="just"/>
            <a:r>
              <a:rPr lang="en-US" sz="2400" dirty="0" err="1">
                <a:latin typeface="Montserrat" panose="020B0604020202020204" charset="0"/>
              </a:rPr>
              <a:t>Belanja</a:t>
            </a:r>
            <a:r>
              <a:rPr lang="en-US" sz="2400" dirty="0">
                <a:latin typeface="Montserrat" panose="020B0604020202020204" charset="0"/>
              </a:rPr>
              <a:t> Online: </a:t>
            </a:r>
            <a:r>
              <a:rPr lang="en-US" sz="2400" dirty="0" err="1">
                <a:latin typeface="Montserrat" panose="020B0604020202020204" charset="0"/>
              </a:rPr>
              <a:t>Membeli</a:t>
            </a:r>
            <a:r>
              <a:rPr lang="en-US" sz="2400" dirty="0">
                <a:latin typeface="Montserrat" panose="020B0604020202020204" charset="0"/>
              </a:rPr>
              <a:t> </a:t>
            </a:r>
            <a:r>
              <a:rPr lang="en-US" sz="2400" dirty="0" err="1">
                <a:latin typeface="Montserrat" panose="020B0604020202020204" charset="0"/>
              </a:rPr>
              <a:t>produk</a:t>
            </a:r>
            <a:r>
              <a:rPr lang="en-US" sz="2400" dirty="0">
                <a:latin typeface="Montserrat" panose="020B0604020202020204" charset="0"/>
              </a:rPr>
              <a:t> </a:t>
            </a:r>
            <a:r>
              <a:rPr lang="en-US" sz="2400" dirty="0" err="1">
                <a:latin typeface="Montserrat" panose="020B0604020202020204" charset="0"/>
              </a:rPr>
              <a:t>atau</a:t>
            </a:r>
            <a:r>
              <a:rPr lang="en-US" sz="2400" dirty="0">
                <a:latin typeface="Montserrat" panose="020B0604020202020204" charset="0"/>
              </a:rPr>
              <a:t> </a:t>
            </a:r>
            <a:r>
              <a:rPr lang="en-US" sz="2400" dirty="0" err="1">
                <a:latin typeface="Montserrat" panose="020B0604020202020204" charset="0"/>
              </a:rPr>
              <a:t>jasa</a:t>
            </a:r>
            <a:r>
              <a:rPr lang="en-US" sz="2400" dirty="0">
                <a:latin typeface="Montserrat" panose="020B0604020202020204" charset="0"/>
              </a:rPr>
              <a:t> </a:t>
            </a:r>
            <a:r>
              <a:rPr lang="en-US" sz="2400" dirty="0" err="1">
                <a:latin typeface="Montserrat" panose="020B0604020202020204" charset="0"/>
              </a:rPr>
              <a:t>melalui</a:t>
            </a:r>
            <a:r>
              <a:rPr lang="en-US" sz="2400" dirty="0">
                <a:latin typeface="Montserrat" panose="020B0604020202020204" charset="0"/>
              </a:rPr>
              <a:t> platform e-commerce </a:t>
            </a:r>
            <a:r>
              <a:rPr lang="en-US" sz="2400" dirty="0" err="1">
                <a:latin typeface="Montserrat" panose="020B0604020202020204" charset="0"/>
              </a:rPr>
              <a:t>menciptakan</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digital yang </a:t>
            </a:r>
            <a:r>
              <a:rPr lang="en-US" sz="2400" dirty="0" err="1">
                <a:latin typeface="Montserrat" panose="020B0604020202020204" charset="0"/>
              </a:rPr>
              <a:t>mencakup</a:t>
            </a:r>
            <a:r>
              <a:rPr lang="en-US" sz="2400" dirty="0">
                <a:latin typeface="Montserrat" panose="020B0604020202020204" charset="0"/>
              </a:rPr>
              <a:t> detail </a:t>
            </a:r>
            <a:r>
              <a:rPr lang="en-US" sz="2400" dirty="0" err="1">
                <a:latin typeface="Montserrat" panose="020B0604020202020204" charset="0"/>
              </a:rPr>
              <a:t>pembelian</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a:latin typeface="Montserrat" panose="020B0604020202020204" charset="0"/>
              </a:rPr>
              <a:t>preferensi</a:t>
            </a:r>
            <a:r>
              <a:rPr lang="en-US" sz="2400" dirty="0">
                <a:latin typeface="Montserrat" panose="020B0604020202020204" charset="0"/>
              </a:rPr>
              <a:t> </a:t>
            </a:r>
            <a:r>
              <a:rPr lang="en-US" sz="2400" dirty="0" err="1">
                <a:latin typeface="Montserrat" panose="020B0604020202020204" charset="0"/>
              </a:rPr>
              <a:t>belanja</a:t>
            </a:r>
            <a:r>
              <a:rPr lang="en-US" sz="2400" dirty="0">
                <a:latin typeface="Montserrat" panose="020B0604020202020204" charset="0"/>
              </a:rPr>
              <a:t>.</a:t>
            </a:r>
          </a:p>
          <a:p>
            <a:pPr algn="just"/>
            <a:r>
              <a:rPr lang="en-US" sz="2400" dirty="0" err="1">
                <a:latin typeface="Montserrat" panose="020B0604020202020204" charset="0"/>
              </a:rPr>
              <a:t>Perbankan</a:t>
            </a:r>
            <a:r>
              <a:rPr lang="en-US" sz="2400" dirty="0">
                <a:latin typeface="Montserrat" panose="020B0604020202020204" charset="0"/>
              </a:rPr>
              <a:t> Online: </a:t>
            </a:r>
            <a:r>
              <a:rPr lang="en-US" sz="2400" dirty="0" err="1">
                <a:latin typeface="Montserrat" panose="020B0604020202020204" charset="0"/>
              </a:rPr>
              <a:t>Setiap</a:t>
            </a:r>
            <a:r>
              <a:rPr lang="en-US" sz="2400" dirty="0">
                <a:latin typeface="Montserrat" panose="020B0604020202020204" charset="0"/>
              </a:rPr>
              <a:t> </a:t>
            </a:r>
            <a:r>
              <a:rPr lang="en-US" sz="2400" dirty="0" err="1">
                <a:latin typeface="Montserrat" panose="020B0604020202020204" charset="0"/>
              </a:rPr>
              <a:t>transaksi</a:t>
            </a:r>
            <a:r>
              <a:rPr lang="en-US" sz="2400" dirty="0">
                <a:latin typeface="Montserrat" panose="020B0604020202020204" charset="0"/>
              </a:rPr>
              <a:t> </a:t>
            </a:r>
            <a:r>
              <a:rPr lang="en-US" sz="2400" dirty="0" err="1">
                <a:latin typeface="Montserrat" panose="020B0604020202020204" charset="0"/>
              </a:rPr>
              <a:t>perbankan</a:t>
            </a:r>
            <a:r>
              <a:rPr lang="en-US" sz="2400" dirty="0">
                <a:latin typeface="Montserrat" panose="020B0604020202020204" charset="0"/>
              </a:rPr>
              <a:t> yang </a:t>
            </a:r>
            <a:r>
              <a:rPr lang="en-US" sz="2400" dirty="0" err="1">
                <a:latin typeface="Montserrat" panose="020B0604020202020204" charset="0"/>
              </a:rPr>
              <a:t>dilakukan</a:t>
            </a:r>
            <a:r>
              <a:rPr lang="en-US" sz="2400" dirty="0">
                <a:latin typeface="Montserrat" panose="020B0604020202020204" charset="0"/>
              </a:rPr>
              <a:t> </a:t>
            </a:r>
            <a:r>
              <a:rPr lang="en-US" sz="2400" dirty="0" err="1">
                <a:latin typeface="Montserrat" panose="020B0604020202020204" charset="0"/>
              </a:rPr>
              <a:t>secara</a:t>
            </a:r>
            <a:r>
              <a:rPr lang="en-US" sz="2400" dirty="0">
                <a:latin typeface="Montserrat" panose="020B0604020202020204" charset="0"/>
              </a:rPr>
              <a:t> online </a:t>
            </a:r>
            <a:r>
              <a:rPr lang="en-US" sz="2400" dirty="0" err="1">
                <a:latin typeface="Montserrat" panose="020B0604020202020204" charset="0"/>
              </a:rPr>
              <a:t>meninggalkan</a:t>
            </a:r>
            <a:r>
              <a:rPr lang="en-US" sz="2400" dirty="0">
                <a:latin typeface="Montserrat" panose="020B0604020202020204" charset="0"/>
              </a:rPr>
              <a:t> </a:t>
            </a:r>
            <a:r>
              <a:rPr lang="en-US" sz="2400" dirty="0" err="1">
                <a:latin typeface="Montserrat" panose="020B0604020202020204" charset="0"/>
              </a:rPr>
              <a:t>rekam</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digital, </a:t>
            </a:r>
            <a:r>
              <a:rPr lang="en-US" sz="2400" dirty="0" err="1">
                <a:latin typeface="Montserrat" panose="020B0604020202020204" charset="0"/>
              </a:rPr>
              <a:t>seperti</a:t>
            </a:r>
            <a:r>
              <a:rPr lang="en-US" sz="2400" dirty="0">
                <a:latin typeface="Montserrat" panose="020B0604020202020204" charset="0"/>
              </a:rPr>
              <a:t> transfer </a:t>
            </a:r>
            <a:r>
              <a:rPr lang="en-US" sz="2400" dirty="0" err="1">
                <a:latin typeface="Montserrat" panose="020B0604020202020204" charset="0"/>
              </a:rPr>
              <a:t>uang</a:t>
            </a:r>
            <a:r>
              <a:rPr lang="en-US" sz="2400" dirty="0">
                <a:latin typeface="Montserrat" panose="020B0604020202020204" charset="0"/>
              </a:rPr>
              <a:t>, </a:t>
            </a:r>
            <a:r>
              <a:rPr lang="en-US" sz="2400" dirty="0" err="1">
                <a:latin typeface="Montserrat" panose="020B0604020202020204" charset="0"/>
              </a:rPr>
              <a:t>pembayaran</a:t>
            </a:r>
            <a:r>
              <a:rPr lang="en-US" sz="2400" dirty="0">
                <a:latin typeface="Montserrat" panose="020B0604020202020204" charset="0"/>
              </a:rPr>
              <a:t> </a:t>
            </a:r>
            <a:r>
              <a:rPr lang="en-US" sz="2400" dirty="0" err="1">
                <a:latin typeface="Montserrat" panose="020B0604020202020204" charset="0"/>
              </a:rPr>
              <a:t>tagihan</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a:latin typeface="Montserrat" panose="020B0604020202020204" charset="0"/>
              </a:rPr>
              <a:t>cek</a:t>
            </a:r>
            <a:r>
              <a:rPr lang="en-US" sz="2400" dirty="0">
                <a:latin typeface="Montserrat" panose="020B0604020202020204" charset="0"/>
              </a:rPr>
              <a:t> </a:t>
            </a:r>
            <a:r>
              <a:rPr lang="en-US" sz="2400" dirty="0" err="1">
                <a:latin typeface="Montserrat" panose="020B0604020202020204" charset="0"/>
              </a:rPr>
              <a:t>saldo</a:t>
            </a:r>
            <a:r>
              <a:rPr lang="en-US" sz="2400" dirty="0" smtClean="0">
                <a:latin typeface="Montserrat" panose="020B0604020202020204" charset="0"/>
              </a:rPr>
              <a:t>.</a:t>
            </a:r>
            <a:endParaRPr lang="en-US" sz="2400" dirty="0">
              <a:latin typeface="Montserrat" panose="020B0604020202020204" charset="0"/>
            </a:endParaRPr>
          </a:p>
        </p:txBody>
      </p:sp>
    </p:spTree>
    <p:extLst>
      <p:ext uri="{BB962C8B-B14F-4D97-AF65-F5344CB8AC3E}">
        <p14:creationId xmlns:p14="http://schemas.microsoft.com/office/powerpoint/2010/main" val="14016668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44427" y="1656"/>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588596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7" name="Group 7"/>
          <p:cNvGrpSpPr>
            <a:grpSpLocks noChangeAspect="1"/>
          </p:cNvGrpSpPr>
          <p:nvPr/>
        </p:nvGrpSpPr>
        <p:grpSpPr>
          <a:xfrm>
            <a:off x="350746" y="246478"/>
            <a:ext cx="1168586" cy="1564445"/>
            <a:chOff x="0" y="0"/>
            <a:chExt cx="1558115" cy="2085927"/>
          </a:xfrm>
        </p:grpSpPr>
        <p:sp>
          <p:nvSpPr>
            <p:cNvPr id="8" name="Freeform 8"/>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9" name="Group 9"/>
          <p:cNvGrpSpPr>
            <a:grpSpLocks noChangeAspect="1"/>
          </p:cNvGrpSpPr>
          <p:nvPr/>
        </p:nvGrpSpPr>
        <p:grpSpPr>
          <a:xfrm>
            <a:off x="16992601" y="97473"/>
            <a:ext cx="1168585" cy="1557746"/>
            <a:chOff x="0" y="0"/>
            <a:chExt cx="1558113" cy="2076995"/>
          </a:xfrm>
        </p:grpSpPr>
        <p:sp>
          <p:nvSpPr>
            <p:cNvPr id="10" name="Freeform 10"/>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1" name="Rectangle 10"/>
          <p:cNvSpPr/>
          <p:nvPr/>
        </p:nvSpPr>
        <p:spPr>
          <a:xfrm>
            <a:off x="1870114" y="1810959"/>
            <a:ext cx="14893622" cy="7109639"/>
          </a:xfrm>
          <a:prstGeom prst="rect">
            <a:avLst/>
          </a:prstGeom>
          <a:solidFill>
            <a:srgbClr val="DEF5FA"/>
          </a:solidFill>
          <a:ln>
            <a:solidFill>
              <a:srgbClr val="FFC000"/>
            </a:solidFill>
          </a:ln>
          <a:effectLst>
            <a:glow rad="63500">
              <a:srgbClr val="EB641B">
                <a:satMod val="175000"/>
                <a:alpha val="40000"/>
              </a:srgbClr>
            </a:glow>
          </a:effectLst>
          <a:scene3d>
            <a:camera prst="orthographicFront"/>
            <a:lightRig rig="threePt" dir="t"/>
          </a:scene3d>
          <a:sp3d>
            <a:bevelT/>
          </a:sp3d>
        </p:spPr>
        <p:txBody>
          <a:bodyPr wrap="square">
            <a:spAutoFit/>
          </a:bodyPr>
          <a:lstStyle/>
          <a:p>
            <a:pPr algn="just"/>
            <a:endParaRPr lang="en-US" sz="2400" b="1" dirty="0" smtClean="0">
              <a:latin typeface="Montserrat" panose="020B0604020202020204" charset="0"/>
            </a:endParaRPr>
          </a:p>
          <a:p>
            <a:pPr algn="just"/>
            <a:r>
              <a:rPr lang="en-US" sz="2400" b="1" dirty="0" smtClean="0">
                <a:latin typeface="Montserrat" panose="020B0604020202020204" charset="0"/>
              </a:rPr>
              <a:t>5</a:t>
            </a:r>
            <a:r>
              <a:rPr lang="en-US" sz="2400" b="1" dirty="0">
                <a:latin typeface="Montserrat" panose="020B0604020202020204" charset="0"/>
              </a:rPr>
              <a:t>. </a:t>
            </a:r>
            <a:r>
              <a:rPr lang="en-US" sz="2400" b="1" dirty="0" err="1">
                <a:latin typeface="Montserrat" panose="020B0604020202020204" charset="0"/>
              </a:rPr>
              <a:t>Penggunaan</a:t>
            </a:r>
            <a:r>
              <a:rPr lang="en-US" sz="2400" b="1" dirty="0">
                <a:latin typeface="Montserrat" panose="020B0604020202020204" charset="0"/>
              </a:rPr>
              <a:t> </a:t>
            </a:r>
            <a:r>
              <a:rPr lang="en-US" sz="2400" b="1" dirty="0" err="1">
                <a:latin typeface="Montserrat" panose="020B0604020202020204" charset="0"/>
              </a:rPr>
              <a:t>Aplikasi</a:t>
            </a:r>
            <a:r>
              <a:rPr lang="en-US" sz="2400" b="1" dirty="0">
                <a:latin typeface="Montserrat" panose="020B0604020202020204" charset="0"/>
              </a:rPr>
              <a:t> </a:t>
            </a:r>
            <a:r>
              <a:rPr lang="en-US" sz="2400" b="1" dirty="0" err="1">
                <a:latin typeface="Montserrat" panose="020B0604020202020204" charset="0"/>
              </a:rPr>
              <a:t>dan</a:t>
            </a:r>
            <a:r>
              <a:rPr lang="en-US" sz="2400" b="1" dirty="0">
                <a:latin typeface="Montserrat" panose="020B0604020202020204" charset="0"/>
              </a:rPr>
              <a:t> </a:t>
            </a:r>
            <a:r>
              <a:rPr lang="en-US" sz="2400" b="1" dirty="0" err="1">
                <a:latin typeface="Montserrat" panose="020B0604020202020204" charset="0"/>
              </a:rPr>
              <a:t>Layanan</a:t>
            </a:r>
            <a:r>
              <a:rPr lang="en-US" sz="2400" b="1" dirty="0">
                <a:latin typeface="Montserrat" panose="020B0604020202020204" charset="0"/>
              </a:rPr>
              <a:t> Online</a:t>
            </a:r>
          </a:p>
          <a:p>
            <a:pPr algn="just"/>
            <a:r>
              <a:rPr lang="en-US" sz="2400" dirty="0" err="1">
                <a:latin typeface="Montserrat" panose="020B0604020202020204" charset="0"/>
              </a:rPr>
              <a:t>Aplikasi</a:t>
            </a:r>
            <a:r>
              <a:rPr lang="en-US" sz="2400" dirty="0">
                <a:latin typeface="Montserrat" panose="020B0604020202020204" charset="0"/>
              </a:rPr>
              <a:t> Mobile: </a:t>
            </a:r>
            <a:r>
              <a:rPr lang="en-US" sz="2400" dirty="0" err="1">
                <a:latin typeface="Montserrat" panose="020B0604020202020204" charset="0"/>
              </a:rPr>
              <a:t>Setiap</a:t>
            </a:r>
            <a:r>
              <a:rPr lang="en-US" sz="2400" dirty="0">
                <a:latin typeface="Montserrat" panose="020B0604020202020204" charset="0"/>
              </a:rPr>
              <a:t> kali </a:t>
            </a:r>
            <a:r>
              <a:rPr lang="en-US" sz="2400" dirty="0" err="1">
                <a:latin typeface="Montserrat" panose="020B0604020202020204" charset="0"/>
              </a:rPr>
              <a:t>kamu</a:t>
            </a:r>
            <a:r>
              <a:rPr lang="en-US" sz="2400" dirty="0">
                <a:latin typeface="Montserrat" panose="020B0604020202020204" charset="0"/>
              </a:rPr>
              <a:t> </a:t>
            </a:r>
            <a:r>
              <a:rPr lang="en-US" sz="2400" dirty="0" err="1">
                <a:latin typeface="Montserrat" panose="020B0604020202020204" charset="0"/>
              </a:rPr>
              <a:t>menggunakan</a:t>
            </a:r>
            <a:r>
              <a:rPr lang="en-US" sz="2400" dirty="0">
                <a:latin typeface="Montserrat" panose="020B0604020202020204" charset="0"/>
              </a:rPr>
              <a:t> </a:t>
            </a:r>
            <a:r>
              <a:rPr lang="en-US" sz="2400" dirty="0" err="1">
                <a:latin typeface="Montserrat" panose="020B0604020202020204" charset="0"/>
              </a:rPr>
              <a:t>aplikasi</a:t>
            </a:r>
            <a:r>
              <a:rPr lang="en-US" sz="2400" dirty="0">
                <a:latin typeface="Montserrat" panose="020B0604020202020204" charset="0"/>
              </a:rPr>
              <a:t> di smartphone, </a:t>
            </a:r>
            <a:r>
              <a:rPr lang="en-US" sz="2400" dirty="0" err="1">
                <a:latin typeface="Montserrat" panose="020B0604020202020204" charset="0"/>
              </a:rPr>
              <a:t>baik</a:t>
            </a:r>
            <a:r>
              <a:rPr lang="en-US" sz="2400" dirty="0">
                <a:latin typeface="Montserrat" panose="020B0604020202020204" charset="0"/>
              </a:rPr>
              <a:t> </a:t>
            </a:r>
            <a:r>
              <a:rPr lang="en-US" sz="2400" dirty="0" err="1">
                <a:latin typeface="Montserrat" panose="020B0604020202020204" charset="0"/>
              </a:rPr>
              <a:t>itu</a:t>
            </a:r>
            <a:r>
              <a:rPr lang="en-US" sz="2400" dirty="0">
                <a:latin typeface="Montserrat" panose="020B0604020202020204" charset="0"/>
              </a:rPr>
              <a:t> </a:t>
            </a:r>
            <a:r>
              <a:rPr lang="en-US" sz="2400" dirty="0" err="1">
                <a:latin typeface="Montserrat" panose="020B0604020202020204" charset="0"/>
              </a:rPr>
              <a:t>aplikasi</a:t>
            </a:r>
            <a:r>
              <a:rPr lang="en-US" sz="2400" dirty="0">
                <a:latin typeface="Montserrat" panose="020B0604020202020204" charset="0"/>
              </a:rPr>
              <a:t> media </a:t>
            </a:r>
            <a:r>
              <a:rPr lang="en-US" sz="2400" dirty="0" err="1">
                <a:latin typeface="Montserrat" panose="020B0604020202020204" charset="0"/>
              </a:rPr>
              <a:t>sosial</a:t>
            </a:r>
            <a:r>
              <a:rPr lang="en-US" sz="2400" dirty="0">
                <a:latin typeface="Montserrat" panose="020B0604020202020204" charset="0"/>
              </a:rPr>
              <a:t>, game, </a:t>
            </a:r>
            <a:r>
              <a:rPr lang="en-US" sz="2400" dirty="0" err="1">
                <a:latin typeface="Montserrat" panose="020B0604020202020204" charset="0"/>
              </a:rPr>
              <a:t>atau</a:t>
            </a:r>
            <a:r>
              <a:rPr lang="en-US" sz="2400" dirty="0">
                <a:latin typeface="Montserrat" panose="020B0604020202020204" charset="0"/>
              </a:rPr>
              <a:t> </a:t>
            </a:r>
            <a:r>
              <a:rPr lang="en-US" sz="2400" dirty="0" err="1">
                <a:latin typeface="Montserrat" panose="020B0604020202020204" charset="0"/>
              </a:rPr>
              <a:t>aplikasi</a:t>
            </a:r>
            <a:r>
              <a:rPr lang="en-US" sz="2400" dirty="0">
                <a:latin typeface="Montserrat" panose="020B0604020202020204" charset="0"/>
              </a:rPr>
              <a:t> </a:t>
            </a:r>
            <a:r>
              <a:rPr lang="en-US" sz="2400" dirty="0" err="1">
                <a:latin typeface="Montserrat" panose="020B0604020202020204" charset="0"/>
              </a:rPr>
              <a:t>apapun</a:t>
            </a:r>
            <a:r>
              <a:rPr lang="en-US" sz="2400" dirty="0">
                <a:latin typeface="Montserrat" panose="020B0604020202020204" charset="0"/>
              </a:rPr>
              <a:t>, </a:t>
            </a:r>
            <a:r>
              <a:rPr lang="en-US" sz="2400" dirty="0" err="1">
                <a:latin typeface="Montserrat" panose="020B0604020202020204" charset="0"/>
              </a:rPr>
              <a:t>kamu</a:t>
            </a:r>
            <a:r>
              <a:rPr lang="en-US" sz="2400" dirty="0">
                <a:latin typeface="Montserrat" panose="020B0604020202020204" charset="0"/>
              </a:rPr>
              <a:t> </a:t>
            </a:r>
            <a:r>
              <a:rPr lang="en-US" sz="2400" dirty="0" err="1">
                <a:latin typeface="Montserrat" panose="020B0604020202020204" charset="0"/>
              </a:rPr>
              <a:t>meninggalkan</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digital </a:t>
            </a:r>
            <a:r>
              <a:rPr lang="en-US" sz="2400" dirty="0" err="1">
                <a:latin typeface="Montserrat" panose="020B0604020202020204" charset="0"/>
              </a:rPr>
              <a:t>aktif</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a:latin typeface="Montserrat" panose="020B0604020202020204" charset="0"/>
              </a:rPr>
              <a:t>pasif</a:t>
            </a:r>
            <a:r>
              <a:rPr lang="en-US" sz="2400" dirty="0">
                <a:latin typeface="Montserrat" panose="020B0604020202020204" charset="0"/>
              </a:rPr>
              <a:t>.</a:t>
            </a:r>
          </a:p>
          <a:p>
            <a:pPr algn="just"/>
            <a:r>
              <a:rPr lang="en-US" sz="2400" dirty="0">
                <a:latin typeface="Montserrat" panose="020B0604020202020204" charset="0"/>
              </a:rPr>
              <a:t>Streaming: </a:t>
            </a:r>
            <a:r>
              <a:rPr lang="en-US" sz="2400" dirty="0" err="1">
                <a:latin typeface="Montserrat" panose="020B0604020202020204" charset="0"/>
              </a:rPr>
              <a:t>Menonton</a:t>
            </a:r>
            <a:r>
              <a:rPr lang="en-US" sz="2400" dirty="0">
                <a:latin typeface="Montserrat" panose="020B0604020202020204" charset="0"/>
              </a:rPr>
              <a:t> video </a:t>
            </a:r>
            <a:r>
              <a:rPr lang="en-US" sz="2400" dirty="0" err="1">
                <a:latin typeface="Montserrat" panose="020B0604020202020204" charset="0"/>
              </a:rPr>
              <a:t>atau</a:t>
            </a:r>
            <a:r>
              <a:rPr lang="en-US" sz="2400" dirty="0">
                <a:latin typeface="Montserrat" panose="020B0604020202020204" charset="0"/>
              </a:rPr>
              <a:t> </a:t>
            </a:r>
            <a:r>
              <a:rPr lang="en-US" sz="2400" dirty="0" err="1">
                <a:latin typeface="Montserrat" panose="020B0604020202020204" charset="0"/>
              </a:rPr>
              <a:t>mendengarkan</a:t>
            </a:r>
            <a:r>
              <a:rPr lang="en-US" sz="2400" dirty="0">
                <a:latin typeface="Montserrat" panose="020B0604020202020204" charset="0"/>
              </a:rPr>
              <a:t> </a:t>
            </a:r>
            <a:r>
              <a:rPr lang="en-US" sz="2400" dirty="0" err="1">
                <a:latin typeface="Montserrat" panose="020B0604020202020204" charset="0"/>
              </a:rPr>
              <a:t>musik</a:t>
            </a:r>
            <a:r>
              <a:rPr lang="en-US" sz="2400" dirty="0">
                <a:latin typeface="Montserrat" panose="020B0604020202020204" charset="0"/>
              </a:rPr>
              <a:t> di platform streaming </a:t>
            </a:r>
            <a:r>
              <a:rPr lang="en-US" sz="2400" dirty="0" err="1">
                <a:latin typeface="Montserrat" panose="020B0604020202020204" charset="0"/>
              </a:rPr>
              <a:t>juga</a:t>
            </a:r>
            <a:r>
              <a:rPr lang="en-US" sz="2400" dirty="0">
                <a:latin typeface="Montserrat" panose="020B0604020202020204" charset="0"/>
              </a:rPr>
              <a:t> </a:t>
            </a:r>
            <a:r>
              <a:rPr lang="en-US" sz="2400" dirty="0" err="1">
                <a:latin typeface="Montserrat" panose="020B0604020202020204" charset="0"/>
              </a:rPr>
              <a:t>berkontribusi</a:t>
            </a:r>
            <a:r>
              <a:rPr lang="en-US" sz="2400" dirty="0">
                <a:latin typeface="Montserrat" panose="020B0604020202020204" charset="0"/>
              </a:rPr>
              <a:t> </a:t>
            </a:r>
            <a:r>
              <a:rPr lang="en-US" sz="2400" dirty="0" err="1">
                <a:latin typeface="Montserrat" panose="020B0604020202020204" charset="0"/>
              </a:rPr>
              <a:t>pada</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digital.</a:t>
            </a:r>
          </a:p>
          <a:p>
            <a:pPr algn="just"/>
            <a:endParaRPr lang="en-US" sz="2400" b="1" dirty="0" smtClean="0">
              <a:latin typeface="Montserrat" panose="020B0604020202020204" charset="0"/>
            </a:endParaRPr>
          </a:p>
          <a:p>
            <a:pPr algn="just"/>
            <a:r>
              <a:rPr lang="en-US" sz="2400" b="1" dirty="0" smtClean="0">
                <a:latin typeface="Montserrat" panose="020B0604020202020204" charset="0"/>
              </a:rPr>
              <a:t>6</a:t>
            </a:r>
            <a:r>
              <a:rPr lang="en-US" sz="2400" b="1" dirty="0">
                <a:latin typeface="Montserrat" panose="020B0604020202020204" charset="0"/>
              </a:rPr>
              <a:t>. </a:t>
            </a:r>
            <a:r>
              <a:rPr lang="en-US" sz="2400" b="1" dirty="0" err="1">
                <a:latin typeface="Montserrat" panose="020B0604020202020204" charset="0"/>
              </a:rPr>
              <a:t>Interaksi</a:t>
            </a:r>
            <a:r>
              <a:rPr lang="en-US" sz="2400" b="1" dirty="0">
                <a:latin typeface="Montserrat" panose="020B0604020202020204" charset="0"/>
              </a:rPr>
              <a:t> </a:t>
            </a:r>
            <a:r>
              <a:rPr lang="en-US" sz="2400" b="1" dirty="0" err="1">
                <a:latin typeface="Montserrat" panose="020B0604020202020204" charset="0"/>
              </a:rPr>
              <a:t>dengan</a:t>
            </a:r>
            <a:r>
              <a:rPr lang="en-US" sz="2400" b="1" dirty="0">
                <a:latin typeface="Montserrat" panose="020B0604020202020204" charset="0"/>
              </a:rPr>
              <a:t> </a:t>
            </a:r>
            <a:r>
              <a:rPr lang="en-US" sz="2400" b="1" dirty="0" err="1">
                <a:latin typeface="Montserrat" panose="020B0604020202020204" charset="0"/>
              </a:rPr>
              <a:t>Iklan</a:t>
            </a:r>
            <a:endParaRPr lang="en-US" sz="2400" b="1" dirty="0">
              <a:latin typeface="Montserrat" panose="020B0604020202020204" charset="0"/>
            </a:endParaRPr>
          </a:p>
          <a:p>
            <a:pPr algn="just"/>
            <a:r>
              <a:rPr lang="en-US" sz="2400" dirty="0" err="1">
                <a:latin typeface="Montserrat" panose="020B0604020202020204" charset="0"/>
              </a:rPr>
              <a:t>Klik</a:t>
            </a:r>
            <a:r>
              <a:rPr lang="en-US" sz="2400" dirty="0">
                <a:latin typeface="Montserrat" panose="020B0604020202020204" charset="0"/>
              </a:rPr>
              <a:t> </a:t>
            </a:r>
            <a:r>
              <a:rPr lang="en-US" sz="2400" dirty="0" err="1">
                <a:latin typeface="Montserrat" panose="020B0604020202020204" charset="0"/>
              </a:rPr>
              <a:t>Iklan</a:t>
            </a:r>
            <a:r>
              <a:rPr lang="en-US" sz="2400" dirty="0">
                <a:latin typeface="Montserrat" panose="020B0604020202020204" charset="0"/>
              </a:rPr>
              <a:t>: </a:t>
            </a:r>
            <a:r>
              <a:rPr lang="en-US" sz="2400" dirty="0" err="1">
                <a:latin typeface="Montserrat" panose="020B0604020202020204" charset="0"/>
              </a:rPr>
              <a:t>Setiap</a:t>
            </a:r>
            <a:r>
              <a:rPr lang="en-US" sz="2400" dirty="0">
                <a:latin typeface="Montserrat" panose="020B0604020202020204" charset="0"/>
              </a:rPr>
              <a:t> kali </a:t>
            </a:r>
            <a:r>
              <a:rPr lang="en-US" sz="2400" dirty="0" err="1">
                <a:latin typeface="Montserrat" panose="020B0604020202020204" charset="0"/>
              </a:rPr>
              <a:t>kamu</a:t>
            </a:r>
            <a:r>
              <a:rPr lang="en-US" sz="2400" dirty="0">
                <a:latin typeface="Montserrat" panose="020B0604020202020204" charset="0"/>
              </a:rPr>
              <a:t> </a:t>
            </a:r>
            <a:r>
              <a:rPr lang="en-US" sz="2400" dirty="0" err="1">
                <a:latin typeface="Montserrat" panose="020B0604020202020204" charset="0"/>
              </a:rPr>
              <a:t>mengklik</a:t>
            </a:r>
            <a:r>
              <a:rPr lang="en-US" sz="2400" dirty="0">
                <a:latin typeface="Montserrat" panose="020B0604020202020204" charset="0"/>
              </a:rPr>
              <a:t> </a:t>
            </a:r>
            <a:r>
              <a:rPr lang="en-US" sz="2400" dirty="0" err="1">
                <a:latin typeface="Montserrat" panose="020B0604020202020204" charset="0"/>
              </a:rPr>
              <a:t>iklan</a:t>
            </a:r>
            <a:r>
              <a:rPr lang="en-US" sz="2400" dirty="0">
                <a:latin typeface="Montserrat" panose="020B0604020202020204" charset="0"/>
              </a:rPr>
              <a:t> online, </a:t>
            </a:r>
            <a:r>
              <a:rPr lang="en-US" sz="2400" dirty="0" err="1">
                <a:latin typeface="Montserrat" panose="020B0604020202020204" charset="0"/>
              </a:rPr>
              <a:t>tindakan</a:t>
            </a:r>
            <a:r>
              <a:rPr lang="en-US" sz="2400" dirty="0">
                <a:latin typeface="Montserrat" panose="020B0604020202020204" charset="0"/>
              </a:rPr>
              <a:t> </a:t>
            </a:r>
            <a:r>
              <a:rPr lang="en-US" sz="2400" dirty="0" err="1">
                <a:latin typeface="Montserrat" panose="020B0604020202020204" charset="0"/>
              </a:rPr>
              <a:t>ini</a:t>
            </a:r>
            <a:r>
              <a:rPr lang="en-US" sz="2400" dirty="0">
                <a:latin typeface="Montserrat" panose="020B0604020202020204" charset="0"/>
              </a:rPr>
              <a:t> </a:t>
            </a:r>
            <a:r>
              <a:rPr lang="en-US" sz="2400" dirty="0" err="1">
                <a:latin typeface="Montserrat" panose="020B0604020202020204" charset="0"/>
              </a:rPr>
              <a:t>dicatat</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a:latin typeface="Montserrat" panose="020B0604020202020204" charset="0"/>
              </a:rPr>
              <a:t>dianalisis</a:t>
            </a:r>
            <a:r>
              <a:rPr lang="en-US" sz="2400" dirty="0">
                <a:latin typeface="Montserrat" panose="020B0604020202020204" charset="0"/>
              </a:rPr>
              <a:t> </a:t>
            </a:r>
            <a:r>
              <a:rPr lang="en-US" sz="2400" dirty="0" err="1">
                <a:latin typeface="Montserrat" panose="020B0604020202020204" charset="0"/>
              </a:rPr>
              <a:t>oleh</a:t>
            </a:r>
            <a:r>
              <a:rPr lang="en-US" sz="2400" dirty="0">
                <a:latin typeface="Montserrat" panose="020B0604020202020204" charset="0"/>
              </a:rPr>
              <a:t> </a:t>
            </a:r>
            <a:r>
              <a:rPr lang="en-US" sz="2400" dirty="0" err="1">
                <a:latin typeface="Montserrat" panose="020B0604020202020204" charset="0"/>
              </a:rPr>
              <a:t>pengiklan</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a:latin typeface="Montserrat" panose="020B0604020202020204" charset="0"/>
              </a:rPr>
              <a:t>menciptakan</a:t>
            </a:r>
            <a:r>
              <a:rPr lang="en-US" sz="2400" dirty="0">
                <a:latin typeface="Montserrat" panose="020B0604020202020204" charset="0"/>
              </a:rPr>
              <a:t> </a:t>
            </a:r>
            <a:r>
              <a:rPr lang="en-US" sz="2400" dirty="0" err="1">
                <a:latin typeface="Montserrat" panose="020B0604020202020204" charset="0"/>
              </a:rPr>
              <a:t>rekam</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digital </a:t>
            </a:r>
            <a:r>
              <a:rPr lang="en-US" sz="2400" dirty="0" err="1">
                <a:latin typeface="Montserrat" panose="020B0604020202020204" charset="0"/>
              </a:rPr>
              <a:t>untuk</a:t>
            </a:r>
            <a:r>
              <a:rPr lang="en-US" sz="2400" dirty="0">
                <a:latin typeface="Montserrat" panose="020B0604020202020204" charset="0"/>
              </a:rPr>
              <a:t> </a:t>
            </a:r>
            <a:r>
              <a:rPr lang="en-US" sz="2400" dirty="0" err="1">
                <a:latin typeface="Montserrat" panose="020B0604020202020204" charset="0"/>
              </a:rPr>
              <a:t>mempelajari</a:t>
            </a:r>
            <a:r>
              <a:rPr lang="en-US" sz="2400" dirty="0">
                <a:latin typeface="Montserrat" panose="020B0604020202020204" charset="0"/>
              </a:rPr>
              <a:t> </a:t>
            </a:r>
            <a:r>
              <a:rPr lang="en-US" sz="2400" i="1" dirty="0">
                <a:latin typeface="Montserrat" panose="020B0604020202020204" charset="0"/>
              </a:rPr>
              <a:t>online </a:t>
            </a:r>
            <a:r>
              <a:rPr lang="en-US" sz="2400" i="1" dirty="0" err="1">
                <a:latin typeface="Montserrat" panose="020B0604020202020204" charset="0"/>
              </a:rPr>
              <a:t>behaviour</a:t>
            </a:r>
            <a:r>
              <a:rPr lang="en-US" sz="2400" i="1" dirty="0">
                <a:latin typeface="Montserrat" panose="020B0604020202020204" charset="0"/>
              </a:rPr>
              <a:t>-</a:t>
            </a:r>
            <a:r>
              <a:rPr lang="en-US" sz="2400" dirty="0">
                <a:latin typeface="Montserrat" panose="020B0604020202020204" charset="0"/>
              </a:rPr>
              <a:t>mu.</a:t>
            </a:r>
          </a:p>
          <a:p>
            <a:pPr algn="just"/>
            <a:r>
              <a:rPr lang="en-US" sz="2400" dirty="0" err="1">
                <a:latin typeface="Montserrat" panose="020B0604020202020204" charset="0"/>
              </a:rPr>
              <a:t>Pelacakan</a:t>
            </a:r>
            <a:r>
              <a:rPr lang="en-US" sz="2400" dirty="0">
                <a:latin typeface="Montserrat" panose="020B0604020202020204" charset="0"/>
              </a:rPr>
              <a:t> Cookie: </a:t>
            </a:r>
            <a:r>
              <a:rPr lang="en-US" sz="2400" dirty="0" err="1">
                <a:latin typeface="Montserrat" panose="020B0604020202020204" charset="0"/>
              </a:rPr>
              <a:t>Banyak</a:t>
            </a:r>
            <a:r>
              <a:rPr lang="en-US" sz="2400" dirty="0">
                <a:latin typeface="Montserrat" panose="020B0604020202020204" charset="0"/>
              </a:rPr>
              <a:t> </a:t>
            </a:r>
            <a:r>
              <a:rPr lang="en-US" sz="2400" dirty="0" err="1">
                <a:latin typeface="Montserrat" panose="020B0604020202020204" charset="0"/>
              </a:rPr>
              <a:t>situs</a:t>
            </a:r>
            <a:r>
              <a:rPr lang="en-US" sz="2400" dirty="0">
                <a:latin typeface="Montserrat" panose="020B0604020202020204" charset="0"/>
              </a:rPr>
              <a:t> web </a:t>
            </a:r>
            <a:r>
              <a:rPr lang="en-US" sz="2400" dirty="0" err="1">
                <a:latin typeface="Montserrat" panose="020B0604020202020204" charset="0"/>
              </a:rPr>
              <a:t>menggunakan</a:t>
            </a:r>
            <a:r>
              <a:rPr lang="en-US" sz="2400" dirty="0">
                <a:latin typeface="Montserrat" panose="020B0604020202020204" charset="0"/>
              </a:rPr>
              <a:t> cookie </a:t>
            </a:r>
            <a:r>
              <a:rPr lang="en-US" sz="2400" dirty="0" err="1">
                <a:latin typeface="Montserrat" panose="020B0604020202020204" charset="0"/>
              </a:rPr>
              <a:t>untuk</a:t>
            </a:r>
            <a:r>
              <a:rPr lang="en-US" sz="2400" dirty="0">
                <a:latin typeface="Montserrat" panose="020B0604020202020204" charset="0"/>
              </a:rPr>
              <a:t> </a:t>
            </a:r>
            <a:r>
              <a:rPr lang="en-US" sz="2400" dirty="0" err="1">
                <a:latin typeface="Montserrat" panose="020B0604020202020204" charset="0"/>
              </a:rPr>
              <a:t>melacak</a:t>
            </a:r>
            <a:r>
              <a:rPr lang="en-US" sz="2400" dirty="0">
                <a:latin typeface="Montserrat" panose="020B0604020202020204" charset="0"/>
              </a:rPr>
              <a:t> </a:t>
            </a:r>
            <a:r>
              <a:rPr lang="en-US" sz="2400" dirty="0" err="1">
                <a:latin typeface="Montserrat" panose="020B0604020202020204" charset="0"/>
              </a:rPr>
              <a:t>aktivitasmu</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a:latin typeface="Montserrat" panose="020B0604020202020204" charset="0"/>
              </a:rPr>
              <a:t>menargetkan</a:t>
            </a:r>
            <a:r>
              <a:rPr lang="en-US" sz="2400" dirty="0">
                <a:latin typeface="Montserrat" panose="020B0604020202020204" charset="0"/>
              </a:rPr>
              <a:t> </a:t>
            </a:r>
            <a:r>
              <a:rPr lang="en-US" sz="2400" dirty="0" err="1">
                <a:latin typeface="Montserrat" panose="020B0604020202020204" charset="0"/>
              </a:rPr>
              <a:t>iklan</a:t>
            </a:r>
            <a:r>
              <a:rPr lang="en-US" sz="2400" dirty="0">
                <a:latin typeface="Montserrat" panose="020B0604020202020204" charset="0"/>
              </a:rPr>
              <a:t> </a:t>
            </a:r>
            <a:r>
              <a:rPr lang="en-US" sz="2400" dirty="0" err="1">
                <a:latin typeface="Montserrat" panose="020B0604020202020204" charset="0"/>
              </a:rPr>
              <a:t>sesuai</a:t>
            </a:r>
            <a:r>
              <a:rPr lang="en-US" sz="2400" dirty="0">
                <a:latin typeface="Montserrat" panose="020B0604020202020204" charset="0"/>
              </a:rPr>
              <a:t> </a:t>
            </a:r>
            <a:r>
              <a:rPr lang="en-US" sz="2400" dirty="0" err="1">
                <a:latin typeface="Montserrat" panose="020B0604020202020204" charset="0"/>
              </a:rPr>
              <a:t>dengan</a:t>
            </a:r>
            <a:r>
              <a:rPr lang="en-US" sz="2400" dirty="0">
                <a:latin typeface="Montserrat" panose="020B0604020202020204" charset="0"/>
              </a:rPr>
              <a:t> </a:t>
            </a:r>
            <a:r>
              <a:rPr lang="en-US" sz="2400" dirty="0" err="1">
                <a:latin typeface="Montserrat" panose="020B0604020202020204" charset="0"/>
              </a:rPr>
              <a:t>minatmu</a:t>
            </a:r>
            <a:r>
              <a:rPr lang="en-US" sz="2400" dirty="0">
                <a:latin typeface="Montserrat" panose="020B0604020202020204" charset="0"/>
              </a:rPr>
              <a:t>.</a:t>
            </a:r>
          </a:p>
          <a:p>
            <a:pPr algn="just"/>
            <a:endParaRPr lang="en-US" sz="2400" b="1" dirty="0" smtClean="0">
              <a:latin typeface="Montserrat" panose="020B0604020202020204" charset="0"/>
            </a:endParaRPr>
          </a:p>
          <a:p>
            <a:pPr algn="just"/>
            <a:r>
              <a:rPr lang="en-US" sz="2400" b="1" dirty="0" smtClean="0">
                <a:latin typeface="Montserrat" panose="020B0604020202020204" charset="0"/>
              </a:rPr>
              <a:t>7</a:t>
            </a:r>
            <a:r>
              <a:rPr lang="en-US" sz="2400" b="1" dirty="0">
                <a:latin typeface="Montserrat" panose="020B0604020202020204" charset="0"/>
              </a:rPr>
              <a:t>. </a:t>
            </a:r>
            <a:r>
              <a:rPr lang="en-US" sz="2400" b="1" dirty="0" err="1">
                <a:latin typeface="Montserrat" panose="020B0604020202020204" charset="0"/>
              </a:rPr>
              <a:t>Penggunaan</a:t>
            </a:r>
            <a:r>
              <a:rPr lang="en-US" sz="2400" b="1" dirty="0">
                <a:latin typeface="Montserrat" panose="020B0604020202020204" charset="0"/>
              </a:rPr>
              <a:t> </a:t>
            </a:r>
            <a:r>
              <a:rPr lang="en-US" sz="2400" b="1" dirty="0" err="1">
                <a:latin typeface="Montserrat" panose="020B0604020202020204" charset="0"/>
              </a:rPr>
              <a:t>Perangkat</a:t>
            </a:r>
            <a:endParaRPr lang="en-US" sz="2400" b="1" dirty="0">
              <a:latin typeface="Montserrat" panose="020B0604020202020204" charset="0"/>
            </a:endParaRPr>
          </a:p>
          <a:p>
            <a:pPr algn="just"/>
            <a:r>
              <a:rPr lang="en-US" sz="2400" dirty="0" err="1">
                <a:latin typeface="Montserrat" panose="020B0604020202020204" charset="0"/>
              </a:rPr>
              <a:t>Alamat</a:t>
            </a:r>
            <a:r>
              <a:rPr lang="en-US" sz="2400" dirty="0">
                <a:latin typeface="Montserrat" panose="020B0604020202020204" charset="0"/>
              </a:rPr>
              <a:t> IP: </a:t>
            </a:r>
            <a:r>
              <a:rPr lang="en-US" sz="2400" dirty="0" err="1">
                <a:latin typeface="Montserrat" panose="020B0604020202020204" charset="0"/>
              </a:rPr>
              <a:t>Setiap</a:t>
            </a:r>
            <a:r>
              <a:rPr lang="en-US" sz="2400" dirty="0">
                <a:latin typeface="Montserrat" panose="020B0604020202020204" charset="0"/>
              </a:rPr>
              <a:t> </a:t>
            </a:r>
            <a:r>
              <a:rPr lang="en-US" sz="2400" dirty="0" err="1">
                <a:latin typeface="Montserrat" panose="020B0604020202020204" charset="0"/>
              </a:rPr>
              <a:t>perangkat</a:t>
            </a:r>
            <a:r>
              <a:rPr lang="en-US" sz="2400" dirty="0">
                <a:latin typeface="Montserrat" panose="020B0604020202020204" charset="0"/>
              </a:rPr>
              <a:t> yang </a:t>
            </a:r>
            <a:r>
              <a:rPr lang="en-US" sz="2400" dirty="0" err="1">
                <a:latin typeface="Montserrat" panose="020B0604020202020204" charset="0"/>
              </a:rPr>
              <a:t>terhubung</a:t>
            </a:r>
            <a:r>
              <a:rPr lang="en-US" sz="2400" dirty="0">
                <a:latin typeface="Montserrat" panose="020B0604020202020204" charset="0"/>
              </a:rPr>
              <a:t> </a:t>
            </a:r>
            <a:r>
              <a:rPr lang="en-US" sz="2400" dirty="0" err="1">
                <a:latin typeface="Montserrat" panose="020B0604020202020204" charset="0"/>
              </a:rPr>
              <a:t>ke</a:t>
            </a:r>
            <a:r>
              <a:rPr lang="en-US" sz="2400" dirty="0">
                <a:latin typeface="Montserrat" panose="020B0604020202020204" charset="0"/>
              </a:rPr>
              <a:t> internet </a:t>
            </a:r>
            <a:r>
              <a:rPr lang="en-US" sz="2400" dirty="0" err="1">
                <a:latin typeface="Montserrat" panose="020B0604020202020204" charset="0"/>
              </a:rPr>
              <a:t>memiliki</a:t>
            </a:r>
            <a:r>
              <a:rPr lang="en-US" sz="2400" dirty="0">
                <a:latin typeface="Montserrat" panose="020B0604020202020204" charset="0"/>
              </a:rPr>
              <a:t> </a:t>
            </a:r>
            <a:r>
              <a:rPr lang="en-US" sz="2400" dirty="0" err="1">
                <a:latin typeface="Montserrat" panose="020B0604020202020204" charset="0"/>
              </a:rPr>
              <a:t>alamat</a:t>
            </a:r>
            <a:r>
              <a:rPr lang="en-US" sz="2400" dirty="0">
                <a:latin typeface="Montserrat" panose="020B0604020202020204" charset="0"/>
              </a:rPr>
              <a:t> IP yang </a:t>
            </a:r>
            <a:r>
              <a:rPr lang="en-US" sz="2400" dirty="0" err="1">
                <a:latin typeface="Montserrat" panose="020B0604020202020204" charset="0"/>
              </a:rPr>
              <a:t>unik</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a:latin typeface="Montserrat" panose="020B0604020202020204" charset="0"/>
              </a:rPr>
              <a:t>setiap</a:t>
            </a:r>
            <a:r>
              <a:rPr lang="en-US" sz="2400" dirty="0">
                <a:latin typeface="Montserrat" panose="020B0604020202020204" charset="0"/>
              </a:rPr>
              <a:t> kali </a:t>
            </a:r>
            <a:r>
              <a:rPr lang="en-US" sz="2400" dirty="0" smtClean="0">
                <a:latin typeface="Montserrat" panose="020B0604020202020204" charset="0"/>
              </a:rPr>
              <a:t>online</a:t>
            </a:r>
            <a:r>
              <a:rPr lang="en-US" sz="2400" dirty="0">
                <a:latin typeface="Montserrat" panose="020B0604020202020204" charset="0"/>
              </a:rPr>
              <a:t>, </a:t>
            </a:r>
            <a:r>
              <a:rPr lang="en-US" sz="2400" dirty="0" err="1">
                <a:latin typeface="Montserrat" panose="020B0604020202020204" charset="0"/>
              </a:rPr>
              <a:t>alamat</a:t>
            </a:r>
            <a:r>
              <a:rPr lang="en-US" sz="2400" dirty="0">
                <a:latin typeface="Montserrat" panose="020B0604020202020204" charset="0"/>
              </a:rPr>
              <a:t> IP </a:t>
            </a:r>
            <a:r>
              <a:rPr lang="en-US" sz="2400" dirty="0" err="1">
                <a:latin typeface="Montserrat" panose="020B0604020202020204" charset="0"/>
              </a:rPr>
              <a:t>ini</a:t>
            </a:r>
            <a:r>
              <a:rPr lang="en-US" sz="2400" dirty="0">
                <a:latin typeface="Montserrat" panose="020B0604020202020204" charset="0"/>
              </a:rPr>
              <a:t> </a:t>
            </a:r>
            <a:r>
              <a:rPr lang="en-US" sz="2400" dirty="0" err="1">
                <a:latin typeface="Montserrat" panose="020B0604020202020204" charset="0"/>
              </a:rPr>
              <a:t>dapat</a:t>
            </a:r>
            <a:r>
              <a:rPr lang="en-US" sz="2400" dirty="0">
                <a:latin typeface="Montserrat" panose="020B0604020202020204" charset="0"/>
              </a:rPr>
              <a:t> </a:t>
            </a:r>
            <a:r>
              <a:rPr lang="en-US" sz="2400" dirty="0" err="1">
                <a:latin typeface="Montserrat" panose="020B0604020202020204" charset="0"/>
              </a:rPr>
              <a:t>dilacak</a:t>
            </a:r>
            <a:r>
              <a:rPr lang="en-US" sz="2400" dirty="0">
                <a:latin typeface="Montserrat" panose="020B0604020202020204" charset="0"/>
              </a:rPr>
              <a:t>.</a:t>
            </a:r>
          </a:p>
          <a:p>
            <a:pPr algn="just"/>
            <a:r>
              <a:rPr lang="en-US" sz="2400" dirty="0">
                <a:latin typeface="Montserrat" panose="020B0604020202020204" charset="0"/>
              </a:rPr>
              <a:t>Data </a:t>
            </a:r>
            <a:r>
              <a:rPr lang="en-US" sz="2400" dirty="0" err="1">
                <a:latin typeface="Montserrat" panose="020B0604020202020204" charset="0"/>
              </a:rPr>
              <a:t>Lokasi</a:t>
            </a:r>
            <a:r>
              <a:rPr lang="en-US" sz="2400" dirty="0">
                <a:latin typeface="Montserrat" panose="020B0604020202020204" charset="0"/>
              </a:rPr>
              <a:t>: </a:t>
            </a:r>
            <a:r>
              <a:rPr lang="en-US" sz="2400" dirty="0" err="1">
                <a:latin typeface="Montserrat" panose="020B0604020202020204" charset="0"/>
              </a:rPr>
              <a:t>Banyak</a:t>
            </a:r>
            <a:r>
              <a:rPr lang="en-US" sz="2400" dirty="0">
                <a:latin typeface="Montserrat" panose="020B0604020202020204" charset="0"/>
              </a:rPr>
              <a:t> </a:t>
            </a:r>
            <a:r>
              <a:rPr lang="en-US" sz="2400" dirty="0" err="1">
                <a:latin typeface="Montserrat" panose="020B0604020202020204" charset="0"/>
              </a:rPr>
              <a:t>aplikasi</a:t>
            </a:r>
            <a:r>
              <a:rPr lang="en-US" sz="2400" dirty="0">
                <a:latin typeface="Montserrat" panose="020B0604020202020204" charset="0"/>
              </a:rPr>
              <a:t> </a:t>
            </a:r>
            <a:r>
              <a:rPr lang="en-US" sz="2400" dirty="0" err="1">
                <a:latin typeface="Montserrat" panose="020B0604020202020204" charset="0"/>
              </a:rPr>
              <a:t>dan</a:t>
            </a:r>
            <a:r>
              <a:rPr lang="en-US" sz="2400" dirty="0">
                <a:latin typeface="Montserrat" panose="020B0604020202020204" charset="0"/>
              </a:rPr>
              <a:t> </a:t>
            </a:r>
            <a:r>
              <a:rPr lang="en-US" sz="2400" dirty="0" err="1">
                <a:latin typeface="Montserrat" panose="020B0604020202020204" charset="0"/>
              </a:rPr>
              <a:t>layanan</a:t>
            </a:r>
            <a:r>
              <a:rPr lang="en-US" sz="2400" dirty="0">
                <a:latin typeface="Montserrat" panose="020B0604020202020204" charset="0"/>
              </a:rPr>
              <a:t> yang </a:t>
            </a:r>
            <a:r>
              <a:rPr lang="en-US" sz="2400" dirty="0" err="1">
                <a:latin typeface="Montserrat" panose="020B0604020202020204" charset="0"/>
              </a:rPr>
              <a:t>meminta</a:t>
            </a:r>
            <a:r>
              <a:rPr lang="en-US" sz="2400" dirty="0">
                <a:latin typeface="Montserrat" panose="020B0604020202020204" charset="0"/>
              </a:rPr>
              <a:t> </a:t>
            </a:r>
            <a:r>
              <a:rPr lang="en-US" sz="2400" dirty="0" err="1">
                <a:latin typeface="Montserrat" panose="020B0604020202020204" charset="0"/>
              </a:rPr>
              <a:t>akses</a:t>
            </a:r>
            <a:r>
              <a:rPr lang="en-US" sz="2400" dirty="0">
                <a:latin typeface="Montserrat" panose="020B0604020202020204" charset="0"/>
              </a:rPr>
              <a:t> </a:t>
            </a:r>
            <a:r>
              <a:rPr lang="en-US" sz="2400" dirty="0" err="1">
                <a:latin typeface="Montserrat" panose="020B0604020202020204" charset="0"/>
              </a:rPr>
              <a:t>ke</a:t>
            </a:r>
            <a:r>
              <a:rPr lang="en-US" sz="2400" dirty="0">
                <a:latin typeface="Montserrat" panose="020B0604020202020204" charset="0"/>
              </a:rPr>
              <a:t> data </a:t>
            </a:r>
            <a:r>
              <a:rPr lang="en-US" sz="2400" dirty="0" err="1">
                <a:latin typeface="Montserrat" panose="020B0604020202020204" charset="0"/>
              </a:rPr>
              <a:t>lokasi</a:t>
            </a:r>
            <a:r>
              <a:rPr lang="en-US" sz="2400" dirty="0">
                <a:latin typeface="Montserrat" panose="020B0604020202020204" charset="0"/>
              </a:rPr>
              <a:t>, yang </a:t>
            </a:r>
            <a:r>
              <a:rPr lang="en-US" sz="2400" dirty="0" err="1">
                <a:latin typeface="Montserrat" panose="020B0604020202020204" charset="0"/>
              </a:rPr>
              <a:t>juga</a:t>
            </a:r>
            <a:r>
              <a:rPr lang="en-US" sz="2400" dirty="0">
                <a:latin typeface="Montserrat" panose="020B0604020202020204" charset="0"/>
              </a:rPr>
              <a:t> </a:t>
            </a:r>
            <a:r>
              <a:rPr lang="en-US" sz="2400" dirty="0" err="1">
                <a:latin typeface="Montserrat" panose="020B0604020202020204" charset="0"/>
              </a:rPr>
              <a:t>menjadi</a:t>
            </a:r>
            <a:r>
              <a:rPr lang="en-US" sz="2400" dirty="0">
                <a:latin typeface="Montserrat" panose="020B0604020202020204" charset="0"/>
              </a:rPr>
              <a:t> </a:t>
            </a:r>
            <a:r>
              <a:rPr lang="en-US" sz="2400" dirty="0" err="1">
                <a:latin typeface="Montserrat" panose="020B0604020202020204" charset="0"/>
              </a:rPr>
              <a:t>bagian</a:t>
            </a:r>
            <a:r>
              <a:rPr lang="en-US" sz="2400" dirty="0">
                <a:latin typeface="Montserrat" panose="020B0604020202020204" charset="0"/>
              </a:rPr>
              <a:t> </a:t>
            </a:r>
            <a:r>
              <a:rPr lang="en-US" sz="2400" dirty="0" err="1">
                <a:latin typeface="Montserrat" panose="020B0604020202020204" charset="0"/>
              </a:rPr>
              <a:t>dari</a:t>
            </a:r>
            <a:r>
              <a:rPr lang="en-US" sz="2400" dirty="0">
                <a:latin typeface="Montserrat" panose="020B0604020202020204" charset="0"/>
              </a:rPr>
              <a:t> </a:t>
            </a:r>
            <a:r>
              <a:rPr lang="en-US" sz="2400" dirty="0" err="1">
                <a:latin typeface="Montserrat" panose="020B0604020202020204" charset="0"/>
              </a:rPr>
              <a:t>jejak</a:t>
            </a:r>
            <a:r>
              <a:rPr lang="en-US" sz="2400" dirty="0">
                <a:latin typeface="Montserrat" panose="020B0604020202020204" charset="0"/>
              </a:rPr>
              <a:t> </a:t>
            </a:r>
            <a:r>
              <a:rPr lang="en-US" sz="2400" dirty="0" smtClean="0">
                <a:latin typeface="Montserrat" panose="020B0604020202020204" charset="0"/>
              </a:rPr>
              <a:t>digital.</a:t>
            </a:r>
            <a:endParaRPr lang="en-US" sz="2400" dirty="0">
              <a:latin typeface="Montserrat" panose="020B0604020202020204" charset="0"/>
            </a:endParaRPr>
          </a:p>
          <a:p>
            <a:pPr algn="just"/>
            <a:endParaRPr lang="en-US" sz="2400" dirty="0">
              <a:latin typeface="Montserrat" panose="020B0604020202020204" charset="0"/>
            </a:endParaRPr>
          </a:p>
        </p:txBody>
      </p:sp>
    </p:spTree>
    <p:extLst>
      <p:ext uri="{BB962C8B-B14F-4D97-AF65-F5344CB8AC3E}">
        <p14:creationId xmlns:p14="http://schemas.microsoft.com/office/powerpoint/2010/main" val="163585427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r>
              <a:rPr lang="en-US" dirty="0"/>
              <a:t> :</a:t>
            </a:r>
          </a:p>
        </p:txBody>
      </p:sp>
      <p:sp>
        <p:nvSpPr>
          <p:cNvPr id="4" name="Freeform 4"/>
          <p:cNvSpPr/>
          <p:nvPr/>
        </p:nvSpPr>
        <p:spPr>
          <a:xfrm>
            <a:off x="13152382" y="19878"/>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39756" y="5846203"/>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935057" y="3008758"/>
            <a:ext cx="11282268" cy="1923604"/>
          </a:xfrm>
          <a:prstGeom prst="rect">
            <a:avLst/>
          </a:prstGeom>
        </p:spPr>
        <p:txBody>
          <a:bodyPr wrap="square" lIns="0" tIns="0" rIns="0" bIns="0" rtlCol="0" anchor="t">
            <a:spAutoFit/>
          </a:bodyPr>
          <a:lstStyle/>
          <a:p>
            <a:pPr>
              <a:spcBef>
                <a:spcPct val="0"/>
              </a:spcBef>
            </a:pPr>
            <a:r>
              <a:rPr lang="id-ID" sz="2500" b="1" dirty="0">
                <a:solidFill>
                  <a:srgbClr val="03B2C5"/>
                </a:solidFill>
                <a:latin typeface="Montaser Arabic Ultra-Bold"/>
                <a:ea typeface="Montaser Arabic Ultra-Bold"/>
                <a:cs typeface="Montaser Arabic Ultra-Bold"/>
                <a:sym typeface="Montaser Arabic Ultra-Bold"/>
              </a:rPr>
              <a:t>Kejahatan media sosial </a:t>
            </a:r>
            <a:r>
              <a:rPr lang="id-ID" sz="2500" dirty="0">
                <a:solidFill>
                  <a:srgbClr val="FFFFFF"/>
                </a:solidFill>
                <a:latin typeface="Montserrat" panose="020B0604020202020204" charset="0"/>
                <a:ea typeface="Montaser Arabic Ultra-Bold"/>
                <a:cs typeface="Montaser Arabic Ultra-Bold"/>
                <a:sym typeface="Montaser Arabic Ultra-Bold"/>
              </a:rPr>
              <a:t>(cybercrime di ranah media sosial) adalah segala bentuk tindak pidana yang dilakukan melalui platform media sosial seperti Facebook, Instagram, X (Twitter), TikTok, atau WhatsApp, dengan tujuan merugikan orang lain, mencuri data, menipu, atau menyebarkan konten yang melanggar hukum.</a:t>
            </a:r>
            <a:endParaRPr lang="en-US" sz="2500" dirty="0">
              <a:solidFill>
                <a:srgbClr val="FFFFFF"/>
              </a:solidFill>
              <a:latin typeface="Montserrat" panose="020B0604020202020204" charset="0"/>
              <a:ea typeface="Montaser Arabic Ultra-Bold"/>
              <a:cs typeface="Montaser Arabic Ultra-Bold"/>
              <a:sym typeface="Montaser Arabic Ultra-Bold"/>
            </a:endParaRPr>
          </a:p>
        </p:txBody>
      </p:sp>
      <p:grpSp>
        <p:nvGrpSpPr>
          <p:cNvPr id="9" name="Group 9"/>
          <p:cNvGrpSpPr>
            <a:grpSpLocks noChangeAspect="1"/>
          </p:cNvGrpSpPr>
          <p:nvPr/>
        </p:nvGrpSpPr>
        <p:grpSpPr>
          <a:xfrm>
            <a:off x="350746" y="246478"/>
            <a:ext cx="1168586" cy="1564445"/>
            <a:chOff x="0" y="0"/>
            <a:chExt cx="1558115" cy="2085927"/>
          </a:xfrm>
        </p:grpSpPr>
        <p:sp>
          <p:nvSpPr>
            <p:cNvPr id="10" name="Freeform 10"/>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p:cNvGrpSpPr>
            <a:grpSpLocks noChangeAspect="1"/>
          </p:cNvGrpSpPr>
          <p:nvPr/>
        </p:nvGrpSpPr>
        <p:grpSpPr>
          <a:xfrm>
            <a:off x="16992601" y="97473"/>
            <a:ext cx="1168585" cy="1557746"/>
            <a:chOff x="0" y="0"/>
            <a:chExt cx="1558113" cy="2076995"/>
          </a:xfrm>
        </p:grpSpPr>
        <p:sp>
          <p:nvSpPr>
            <p:cNvPr id="12" name="Freeform 12"/>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3" name="TextBox 3">
            <a:extLst>
              <a:ext uri="{FF2B5EF4-FFF2-40B4-BE49-F238E27FC236}">
                <a16:creationId xmlns="" xmlns:a16="http://schemas.microsoft.com/office/drawing/2014/main" id="{7F8CA324-8F4C-4E52-BCA4-17E14902E386}"/>
              </a:ext>
            </a:extLst>
          </p:cNvPr>
          <p:cNvSpPr txBox="1"/>
          <p:nvPr/>
        </p:nvSpPr>
        <p:spPr>
          <a:xfrm>
            <a:off x="1372707" y="428766"/>
            <a:ext cx="15821704" cy="819007"/>
          </a:xfrm>
          <a:prstGeom prst="rect">
            <a:avLst/>
          </a:prstGeom>
        </p:spPr>
        <p:txBody>
          <a:bodyPr wrap="square" lIns="0" tIns="0" rIns="0" bIns="0" rtlCol="0" anchor="t">
            <a:spAutoFit/>
          </a:bodyPr>
          <a:lstStyle/>
          <a:p>
            <a:pPr algn="ctr">
              <a:lnSpc>
                <a:spcPts val="6864"/>
              </a:lnSpc>
              <a:spcBef>
                <a:spcPct val="0"/>
              </a:spcBef>
            </a:pPr>
            <a:r>
              <a:rPr lang="en-US" sz="4800" b="1" dirty="0">
                <a:solidFill>
                  <a:srgbClr val="FFFFFF"/>
                </a:solidFill>
                <a:latin typeface="Montaser Arabic Ultra-Bold"/>
                <a:ea typeface="Montaser Arabic Ultra-Bold"/>
                <a:cs typeface="Montaser Arabic Ultra-Bold"/>
                <a:sym typeface="Montaser Arabic Ultra-Bold"/>
              </a:rPr>
              <a:t>KEJAHATAN MEDIA SOSIAL</a:t>
            </a:r>
          </a:p>
        </p:txBody>
      </p:sp>
      <p:sp>
        <p:nvSpPr>
          <p:cNvPr id="14" name="TextBox 6">
            <a:extLst>
              <a:ext uri="{FF2B5EF4-FFF2-40B4-BE49-F238E27FC236}">
                <a16:creationId xmlns="" xmlns:a16="http://schemas.microsoft.com/office/drawing/2014/main" id="{40E8C8EF-7DEC-4911-8E81-9EDFBDC91BFB}"/>
              </a:ext>
            </a:extLst>
          </p:cNvPr>
          <p:cNvSpPr txBox="1"/>
          <p:nvPr/>
        </p:nvSpPr>
        <p:spPr>
          <a:xfrm>
            <a:off x="942833" y="5368770"/>
            <a:ext cx="16251578" cy="5001369"/>
          </a:xfrm>
          <a:prstGeom prst="rect">
            <a:avLst/>
          </a:prstGeom>
        </p:spPr>
        <p:txBody>
          <a:bodyPr wrap="square" lIns="0" tIns="0" rIns="0" bIns="0" rtlCol="0" anchor="t">
            <a:spAutoFit/>
          </a:bodyPr>
          <a:lstStyle/>
          <a:p>
            <a:pPr>
              <a:spcBef>
                <a:spcPct val="0"/>
              </a:spcBef>
            </a:pPr>
            <a:r>
              <a:rPr lang="en-US" sz="2500" b="1" dirty="0" err="1">
                <a:solidFill>
                  <a:srgbClr val="03B2C5"/>
                </a:solidFill>
                <a:latin typeface="Montaser Arabic Ultra-Bold"/>
                <a:ea typeface="Montaser Arabic Ultra-Bold"/>
                <a:cs typeface="Montaser Arabic Ultra-Bold"/>
                <a:sym typeface="Montaser Arabic Ultra-Bold"/>
              </a:rPr>
              <a:t>Contoh</a:t>
            </a:r>
            <a:r>
              <a:rPr lang="en-US" sz="2500" b="1" dirty="0">
                <a:solidFill>
                  <a:srgbClr val="03B2C5"/>
                </a:solidFill>
                <a:latin typeface="Montaser Arabic Ultra-Bold"/>
                <a:ea typeface="Montaser Arabic Ultra-Bold"/>
                <a:cs typeface="Montaser Arabic Ultra-Bold"/>
                <a:sym typeface="Montaser Arabic Ultra-Bold"/>
              </a:rPr>
              <a:t> </a:t>
            </a:r>
            <a:r>
              <a:rPr lang="en-US" sz="2500" b="1" dirty="0" err="1">
                <a:solidFill>
                  <a:srgbClr val="03B2C5"/>
                </a:solidFill>
                <a:latin typeface="Montaser Arabic Ultra-Bold"/>
                <a:ea typeface="Montaser Arabic Ultra-Bold"/>
                <a:cs typeface="Montaser Arabic Ultra-Bold"/>
                <a:sym typeface="Montaser Arabic Ultra-Bold"/>
              </a:rPr>
              <a:t>Kejahatan</a:t>
            </a:r>
            <a:r>
              <a:rPr lang="en-US" sz="2500" b="1" dirty="0">
                <a:solidFill>
                  <a:srgbClr val="03B2C5"/>
                </a:solidFill>
                <a:latin typeface="Montaser Arabic Ultra-Bold"/>
                <a:ea typeface="Montaser Arabic Ultra-Bold"/>
                <a:cs typeface="Montaser Arabic Ultra-Bold"/>
                <a:sym typeface="Montaser Arabic Ultra-Bold"/>
              </a:rPr>
              <a:t> media </a:t>
            </a:r>
            <a:r>
              <a:rPr lang="en-US" sz="2500" b="1" dirty="0" err="1">
                <a:solidFill>
                  <a:srgbClr val="03B2C5"/>
                </a:solidFill>
                <a:latin typeface="Montaser Arabic Ultra-Bold"/>
                <a:ea typeface="Montaser Arabic Ultra-Bold"/>
                <a:cs typeface="Montaser Arabic Ultra-Bold"/>
                <a:sym typeface="Montaser Arabic Ultra-Bold"/>
              </a:rPr>
              <a:t>Sosial</a:t>
            </a:r>
            <a:r>
              <a:rPr lang="en-US" sz="2500" b="1" dirty="0">
                <a:solidFill>
                  <a:srgbClr val="03B2C5"/>
                </a:solidFill>
                <a:latin typeface="Montaser Arabic Ultra-Bold"/>
                <a:ea typeface="Montaser Arabic Ultra-Bold"/>
                <a:cs typeface="Montaser Arabic Ultra-Bold"/>
                <a:sym typeface="Montaser Arabic Ultra-Bold"/>
              </a:rPr>
              <a:t> :</a:t>
            </a:r>
          </a:p>
          <a:p>
            <a:pPr marL="457200" indent="-457200">
              <a:spcBef>
                <a:spcPct val="0"/>
              </a:spcBef>
              <a:buFont typeface="+mj-lt"/>
              <a:buAutoNum type="arabicPeriod"/>
            </a:pPr>
            <a:r>
              <a:rPr lang="id-ID" sz="2500" b="1" dirty="0">
                <a:solidFill>
                  <a:srgbClr val="FFFFFF"/>
                </a:solidFill>
                <a:latin typeface="Montserrat" panose="020B0604020202020204" charset="0"/>
                <a:ea typeface="Montaser Arabic Ultra-Bold"/>
                <a:cs typeface="Montaser Arabic Ultra-Bold"/>
                <a:sym typeface="Montaser Arabic Ultra-Bold"/>
              </a:rPr>
              <a:t>Penipuan Online (Online Scam)</a:t>
            </a:r>
            <a:r>
              <a:rPr lang="en-US" sz="2500" b="1" dirty="0">
                <a:solidFill>
                  <a:srgbClr val="FFFFFF"/>
                </a:solidFill>
                <a:latin typeface="Montserrat" panose="020B0604020202020204" charset="0"/>
                <a:ea typeface="Montaser Arabic Ultra-Bold"/>
                <a:cs typeface="Montaser Arabic Ultra-Bold"/>
                <a:sym typeface="Montaser Arabic Ultra-Bold"/>
              </a:rPr>
              <a:t> : </a:t>
            </a:r>
            <a:r>
              <a:rPr lang="en-US" sz="2500" dirty="0" err="1">
                <a:solidFill>
                  <a:srgbClr val="FFFFFF"/>
                </a:solidFill>
                <a:latin typeface="Montserrat" panose="020B0604020202020204" charset="0"/>
                <a:ea typeface="Montaser Arabic Ultra-Bold"/>
                <a:cs typeface="Montaser Arabic Ultra-Bold"/>
                <a:sym typeface="Montaser Arabic Ultra-Bold"/>
              </a:rPr>
              <a:t>Menggunakan</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akun</a:t>
            </a:r>
            <a:r>
              <a:rPr lang="en-US" sz="2500" dirty="0">
                <a:solidFill>
                  <a:srgbClr val="FFFFFF"/>
                </a:solidFill>
                <a:latin typeface="Montserrat" panose="020B0604020202020204" charset="0"/>
                <a:ea typeface="Montaser Arabic Ultra-Bold"/>
                <a:cs typeface="Montaser Arabic Ultra-Bold"/>
                <a:sym typeface="Montaser Arabic Ultra-Bold"/>
              </a:rPr>
              <a:t> media </a:t>
            </a:r>
            <a:r>
              <a:rPr lang="en-US" sz="2500" dirty="0" err="1">
                <a:solidFill>
                  <a:srgbClr val="FFFFFF"/>
                </a:solidFill>
                <a:latin typeface="Montserrat" panose="020B0604020202020204" charset="0"/>
                <a:ea typeface="Montaser Arabic Ultra-Bold"/>
                <a:cs typeface="Montaser Arabic Ultra-Bold"/>
                <a:sym typeface="Montaser Arabic Ultra-Bold"/>
              </a:rPr>
              <a:t>sosial</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palsu</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atau</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iklan</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palsu</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untuk</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menipu</a:t>
            </a:r>
            <a:r>
              <a:rPr lang="en-US" sz="2500" dirty="0">
                <a:solidFill>
                  <a:srgbClr val="FFFFFF"/>
                </a:solidFill>
                <a:latin typeface="Montserrat" panose="020B0604020202020204" charset="0"/>
                <a:ea typeface="Montaser Arabic Ultra-Bold"/>
                <a:cs typeface="Montaser Arabic Ultra-Bold"/>
                <a:sym typeface="Montaser Arabic Ultra-Bold"/>
              </a:rPr>
              <a:t> orang agar </a:t>
            </a:r>
            <a:r>
              <a:rPr lang="en-US" sz="2500" dirty="0" err="1">
                <a:solidFill>
                  <a:srgbClr val="FFFFFF"/>
                </a:solidFill>
                <a:latin typeface="Montserrat" panose="020B0604020202020204" charset="0"/>
                <a:ea typeface="Montaser Arabic Ultra-Bold"/>
                <a:cs typeface="Montaser Arabic Ultra-Bold"/>
                <a:sym typeface="Montaser Arabic Ultra-Bold"/>
              </a:rPr>
              <a:t>mengirim</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uang</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atau</a:t>
            </a:r>
            <a:r>
              <a:rPr lang="en-US" sz="2500" dirty="0">
                <a:solidFill>
                  <a:srgbClr val="FFFFFF"/>
                </a:solidFill>
                <a:latin typeface="Montserrat" panose="020B0604020202020204" charset="0"/>
                <a:ea typeface="Montaser Arabic Ultra-Bold"/>
                <a:cs typeface="Montaser Arabic Ultra-Bold"/>
                <a:sym typeface="Montaser Arabic Ultra-Bold"/>
              </a:rPr>
              <a:t> data </a:t>
            </a:r>
            <a:r>
              <a:rPr lang="en-US" sz="2500" dirty="0" err="1">
                <a:solidFill>
                  <a:srgbClr val="FFFFFF"/>
                </a:solidFill>
                <a:latin typeface="Montserrat" panose="020B0604020202020204" charset="0"/>
                <a:ea typeface="Montaser Arabic Ultra-Bold"/>
                <a:cs typeface="Montaser Arabic Ultra-Bold"/>
                <a:sym typeface="Montaser Arabic Ultra-Bold"/>
              </a:rPr>
              <a:t>pribadi</a:t>
            </a:r>
            <a:endParaRPr lang="en-US" sz="2500" dirty="0">
              <a:solidFill>
                <a:srgbClr val="FFFFFF"/>
              </a:solidFill>
              <a:latin typeface="Montserrat" panose="020B0604020202020204" charset="0"/>
              <a:ea typeface="Montaser Arabic Ultra-Bold"/>
              <a:cs typeface="Montaser Arabic Ultra-Bold"/>
              <a:sym typeface="Montaser Arabic Ultra-Bold"/>
            </a:endParaRPr>
          </a:p>
          <a:p>
            <a:pPr marL="457200" indent="-457200">
              <a:spcBef>
                <a:spcPct val="0"/>
              </a:spcBef>
              <a:buFont typeface="+mj-lt"/>
              <a:buAutoNum type="arabicPeriod"/>
            </a:pPr>
            <a:endParaRPr lang="en-US" sz="2500" dirty="0">
              <a:solidFill>
                <a:srgbClr val="FFFFFF"/>
              </a:solidFill>
              <a:latin typeface="Montserrat" panose="020B0604020202020204" charset="0"/>
              <a:ea typeface="Montaser Arabic Ultra-Bold"/>
              <a:cs typeface="Montaser Arabic Ultra-Bold"/>
              <a:sym typeface="Montaser Arabic Ultra-Bold"/>
            </a:endParaRPr>
          </a:p>
          <a:p>
            <a:pPr marL="457200" indent="-457200">
              <a:spcBef>
                <a:spcPct val="0"/>
              </a:spcBef>
              <a:buFont typeface="+mj-lt"/>
              <a:buAutoNum type="arabicPeriod"/>
            </a:pPr>
            <a:r>
              <a:rPr lang="en-US" sz="2500" b="1" dirty="0" err="1">
                <a:solidFill>
                  <a:srgbClr val="FFFFFF"/>
                </a:solidFill>
                <a:latin typeface="Montserrat" panose="020B0604020202020204" charset="0"/>
                <a:ea typeface="Montaser Arabic Ultra-Bold"/>
                <a:cs typeface="Montaser Arabic Ultra-Bold"/>
                <a:sym typeface="Montaser Arabic Ultra-Bold"/>
              </a:rPr>
              <a:t>Promosi</a:t>
            </a:r>
            <a:r>
              <a:rPr lang="en-US" sz="2500" b="1" dirty="0">
                <a:solidFill>
                  <a:srgbClr val="FFFFFF"/>
                </a:solidFill>
                <a:latin typeface="Montserrat" panose="020B0604020202020204" charset="0"/>
                <a:ea typeface="Montaser Arabic Ultra-Bold"/>
                <a:cs typeface="Montaser Arabic Ultra-Bold"/>
                <a:sym typeface="Montaser Arabic Ultra-Bold"/>
              </a:rPr>
              <a:t> Judi Online</a:t>
            </a:r>
            <a:r>
              <a:rPr lang="en-US" sz="2500" dirty="0">
                <a:solidFill>
                  <a:srgbClr val="FFFFFF"/>
                </a:solidFill>
                <a:latin typeface="Montserrat" panose="020B0604020202020204" charset="0"/>
                <a:ea typeface="Montaser Arabic Ultra-Bold"/>
                <a:cs typeface="Montaser Arabic Ultra-Bold"/>
                <a:sym typeface="Montaser Arabic Ultra-Bold"/>
              </a:rPr>
              <a:t>: Endorse oleh Influencer, </a:t>
            </a:r>
            <a:r>
              <a:rPr lang="en-US" sz="2500" dirty="0" err="1">
                <a:solidFill>
                  <a:srgbClr val="FFFFFF"/>
                </a:solidFill>
                <a:latin typeface="Montserrat" panose="020B0604020202020204" charset="0"/>
                <a:ea typeface="Montaser Arabic Ultra-Bold"/>
                <a:cs typeface="Montaser Arabic Ultra-Bold"/>
                <a:sym typeface="Montaser Arabic Ultra-Bold"/>
              </a:rPr>
              <a:t>Pesan</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Massal</a:t>
            </a:r>
            <a:r>
              <a:rPr lang="en-US" sz="2500" dirty="0">
                <a:solidFill>
                  <a:srgbClr val="FFFFFF"/>
                </a:solidFill>
                <a:latin typeface="Montserrat" panose="020B0604020202020204" charset="0"/>
                <a:ea typeface="Montaser Arabic Ultra-Bold"/>
                <a:cs typeface="Montaser Arabic Ultra-Bold"/>
                <a:sym typeface="Montaser Arabic Ultra-Bold"/>
              </a:rPr>
              <a:t> (Spam Message), </a:t>
            </a:r>
            <a:r>
              <a:rPr lang="en-US" sz="2500" dirty="0" err="1">
                <a:solidFill>
                  <a:srgbClr val="FFFFFF"/>
                </a:solidFill>
                <a:latin typeface="Montserrat" panose="020B0604020202020204" charset="0"/>
                <a:ea typeface="Montaser Arabic Ultra-Bold"/>
                <a:cs typeface="Montaser Arabic Ultra-Bold"/>
                <a:sym typeface="Montaser Arabic Ultra-Bold"/>
              </a:rPr>
              <a:t>Menggunakan</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iklan</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berbayar</a:t>
            </a:r>
            <a:r>
              <a:rPr lang="en-US" sz="2500" dirty="0">
                <a:solidFill>
                  <a:srgbClr val="FFFFFF"/>
                </a:solidFill>
                <a:latin typeface="Montserrat" panose="020B0604020202020204" charset="0"/>
                <a:ea typeface="Montaser Arabic Ultra-Bold"/>
                <a:cs typeface="Montaser Arabic Ultra-Bold"/>
                <a:sym typeface="Montaser Arabic Ultra-Bold"/>
              </a:rPr>
              <a:t> (ads) </a:t>
            </a:r>
            <a:r>
              <a:rPr lang="en-US" sz="2500" dirty="0" err="1">
                <a:solidFill>
                  <a:srgbClr val="FFFFFF"/>
                </a:solidFill>
                <a:latin typeface="Montserrat" panose="020B0604020202020204" charset="0"/>
                <a:ea typeface="Montaser Arabic Ultra-Bold"/>
                <a:cs typeface="Montaser Arabic Ultra-Bold"/>
                <a:sym typeface="Montaser Arabic Ultra-Bold"/>
              </a:rPr>
              <a:t>dengan</a:t>
            </a:r>
            <a:r>
              <a:rPr lang="en-US" sz="2500" dirty="0">
                <a:solidFill>
                  <a:srgbClr val="FFFFFF"/>
                </a:solidFill>
                <a:latin typeface="Montserrat" panose="020B0604020202020204" charset="0"/>
                <a:ea typeface="Montaser Arabic Ultra-Bold"/>
                <a:cs typeface="Montaser Arabic Ultra-Bold"/>
                <a:sym typeface="Montaser Arabic Ultra-Bold"/>
              </a:rPr>
              <a:t> </a:t>
            </a:r>
            <a:r>
              <a:rPr lang="en-US" sz="2500" dirty="0" err="1">
                <a:solidFill>
                  <a:srgbClr val="FFFFFF"/>
                </a:solidFill>
                <a:latin typeface="Montserrat" panose="020B0604020202020204" charset="0"/>
                <a:ea typeface="Montaser Arabic Ultra-Bold"/>
                <a:cs typeface="Montaser Arabic Ultra-Bold"/>
                <a:sym typeface="Montaser Arabic Ultra-Bold"/>
              </a:rPr>
              <a:t>kedok</a:t>
            </a:r>
            <a:r>
              <a:rPr lang="en-US" sz="2500" dirty="0">
                <a:solidFill>
                  <a:srgbClr val="FFFFFF"/>
                </a:solidFill>
                <a:latin typeface="Montserrat" panose="020B0604020202020204" charset="0"/>
                <a:ea typeface="Montaser Arabic Ultra-Bold"/>
                <a:cs typeface="Montaser Arabic Ultra-Bold"/>
                <a:sym typeface="Montaser Arabic Ultra-Bold"/>
              </a:rPr>
              <a:t> game online </a:t>
            </a:r>
            <a:r>
              <a:rPr lang="en-US" sz="2500" dirty="0" err="1">
                <a:solidFill>
                  <a:srgbClr val="FFFFFF"/>
                </a:solidFill>
                <a:latin typeface="Montserrat" panose="020B0604020202020204" charset="0"/>
                <a:ea typeface="Montaser Arabic Ultra-Bold"/>
                <a:cs typeface="Montaser Arabic Ultra-Bold"/>
                <a:sym typeface="Montaser Arabic Ultra-Bold"/>
              </a:rPr>
              <a:t>atau</a:t>
            </a:r>
            <a:r>
              <a:rPr lang="en-US" sz="2500" dirty="0">
                <a:solidFill>
                  <a:srgbClr val="FFFFFF"/>
                </a:solidFill>
                <a:latin typeface="Montserrat" panose="020B0604020202020204" charset="0"/>
                <a:ea typeface="Montaser Arabic Ultra-Bold"/>
                <a:cs typeface="Montaser Arabic Ultra-Bold"/>
                <a:sym typeface="Montaser Arabic Ultra-Bold"/>
              </a:rPr>
              <a:t> slot gratis</a:t>
            </a:r>
          </a:p>
          <a:p>
            <a:pPr marL="457200" indent="-457200">
              <a:spcBef>
                <a:spcPct val="0"/>
              </a:spcBef>
              <a:buFont typeface="+mj-lt"/>
              <a:buAutoNum type="arabicPeriod"/>
            </a:pPr>
            <a:endParaRPr lang="en-US" sz="2500" dirty="0">
              <a:solidFill>
                <a:srgbClr val="FFFFFF"/>
              </a:solidFill>
              <a:latin typeface="Montserrat" panose="020B0604020202020204" charset="0"/>
              <a:ea typeface="Montaser Arabic Ultra-Bold"/>
              <a:cs typeface="Montaser Arabic Ultra-Bold"/>
              <a:sym typeface="Montaser Arabic Ultra-Bold"/>
            </a:endParaRPr>
          </a:p>
          <a:p>
            <a:pPr marL="457200" indent="-457200">
              <a:spcBef>
                <a:spcPct val="0"/>
              </a:spcBef>
              <a:buFont typeface="+mj-lt"/>
              <a:buAutoNum type="arabicPeriod"/>
            </a:pPr>
            <a:r>
              <a:rPr lang="fi-FI" sz="2500" b="1" dirty="0">
                <a:solidFill>
                  <a:srgbClr val="FFFFFF"/>
                </a:solidFill>
                <a:latin typeface="Montserrat" panose="020B0604020202020204" charset="0"/>
                <a:ea typeface="Montaser Arabic Ultra-Bold"/>
                <a:cs typeface="Montaser Arabic Ultra-Bold"/>
                <a:sym typeface="Montaser Arabic Ultra-Bold"/>
              </a:rPr>
              <a:t>Eksploitasi Seksual dan Penyebaran Konten Asusila : </a:t>
            </a:r>
            <a:r>
              <a:rPr lang="fi-FI" sz="2500" dirty="0">
                <a:solidFill>
                  <a:srgbClr val="FFFFFF"/>
                </a:solidFill>
                <a:latin typeface="Montserrat" panose="020B0604020202020204" charset="0"/>
                <a:ea typeface="Montaser Arabic Ultra-Bold"/>
                <a:cs typeface="Montaser Arabic Ultra-Bold"/>
                <a:sym typeface="Montaser Arabic Ultra-Bold"/>
              </a:rPr>
              <a:t>Mengunggah, menyebarkan, atau memperjualbelikan konten pornografi atau video pribadi tanpa izin.</a:t>
            </a:r>
          </a:p>
          <a:p>
            <a:pPr marL="457200" indent="-457200">
              <a:spcBef>
                <a:spcPct val="0"/>
              </a:spcBef>
              <a:buFont typeface="+mj-lt"/>
              <a:buAutoNum type="arabicPeriod"/>
            </a:pPr>
            <a:endParaRPr lang="en-US" sz="2500" dirty="0">
              <a:solidFill>
                <a:srgbClr val="FFFFFF"/>
              </a:solidFill>
              <a:latin typeface="Montserrat" panose="020B0604020202020204" charset="0"/>
              <a:ea typeface="Montaser Arabic Ultra-Bold"/>
              <a:cs typeface="Montaser Arabic Ultra-Bold"/>
              <a:sym typeface="Montaser Arabic Ultra-Bold"/>
            </a:endParaRPr>
          </a:p>
          <a:p>
            <a:pPr marL="457200" indent="-457200">
              <a:spcBef>
                <a:spcPct val="0"/>
              </a:spcBef>
              <a:buFont typeface="+mj-lt"/>
              <a:buAutoNum type="arabicPeriod"/>
            </a:pPr>
            <a:r>
              <a:rPr lang="en-US" sz="2500" b="1" dirty="0" err="1">
                <a:solidFill>
                  <a:srgbClr val="FFFFFF"/>
                </a:solidFill>
                <a:latin typeface="Montserrat" panose="020B0604020202020204" charset="0"/>
                <a:ea typeface="Montaser Arabic Ultra-Bold"/>
                <a:cs typeface="Montaser Arabic Ultra-Bold"/>
                <a:sym typeface="Montaser Arabic Ultra-Bold"/>
              </a:rPr>
              <a:t>Dll</a:t>
            </a:r>
            <a:r>
              <a:rPr lang="en-US" sz="2500" b="1" dirty="0">
                <a:solidFill>
                  <a:srgbClr val="FFFFFF"/>
                </a:solidFill>
                <a:latin typeface="Montserrat" panose="020B0604020202020204" charset="0"/>
                <a:ea typeface="Montaser Arabic Ultra-Bold"/>
                <a:cs typeface="Montaser Arabic Ultra-Bold"/>
                <a:sym typeface="Montaser Arabic Ultra-Bold"/>
              </a:rPr>
              <a:t>.</a:t>
            </a:r>
          </a:p>
          <a:p>
            <a:pPr marL="457200" indent="-457200">
              <a:spcBef>
                <a:spcPct val="0"/>
              </a:spcBef>
              <a:buFont typeface="+mj-lt"/>
              <a:buAutoNum type="arabicPeriod"/>
            </a:pPr>
            <a:endParaRPr lang="en-US" sz="2500" b="1" dirty="0">
              <a:solidFill>
                <a:srgbClr val="FFFFFF"/>
              </a:solidFill>
              <a:latin typeface="Montaser Arabic Ultra-Bold"/>
              <a:ea typeface="Montaser Arabic Ultra-Bold"/>
              <a:cs typeface="Montaser Arabic Ultra-Bold"/>
              <a:sym typeface="Montaser Arabic Ultra-Bold"/>
            </a:endParaRPr>
          </a:p>
          <a:p>
            <a:pPr>
              <a:spcBef>
                <a:spcPct val="0"/>
              </a:spcBef>
            </a:pPr>
            <a:endParaRPr lang="en-US" sz="2500" b="1" dirty="0">
              <a:solidFill>
                <a:srgbClr val="FFFFFF"/>
              </a:solidFill>
              <a:latin typeface="Montaser Arabic Ultra-Bold"/>
              <a:ea typeface="Montaser Arabic Ultra-Bold"/>
              <a:cs typeface="Montaser Arabic Ultra-Bold"/>
              <a:sym typeface="Montaser Arabic Ultra-Bold"/>
            </a:endParaRPr>
          </a:p>
        </p:txBody>
      </p:sp>
      <p:pic>
        <p:nvPicPr>
          <p:cNvPr id="1028" name="Picture 4" descr="Waspada Hasutan Demonstrasi Anarkis di Media Sosial | MaritimNews.com">
            <a:extLst>
              <a:ext uri="{FF2B5EF4-FFF2-40B4-BE49-F238E27FC236}">
                <a16:creationId xmlns="" xmlns:a16="http://schemas.microsoft.com/office/drawing/2014/main" id="{0F35AD64-346D-4FD9-89AD-EBF7A89D4A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14497" y="2249422"/>
            <a:ext cx="485775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0772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dirty="0"/>
          </a:p>
        </p:txBody>
      </p:sp>
      <p:sp>
        <p:nvSpPr>
          <p:cNvPr id="3" name="Freeform 3"/>
          <p:cNvSpPr/>
          <p:nvPr/>
        </p:nvSpPr>
        <p:spPr>
          <a:xfrm>
            <a:off x="13127859" y="25659"/>
            <a:ext cx="5138677" cy="4419262"/>
          </a:xfrm>
          <a:custGeom>
            <a:avLst/>
            <a:gdLst/>
            <a:ahLst/>
            <a:cxnLst/>
            <a:rect l="l" t="t" r="r" b="b"/>
            <a:pathLst>
              <a:path w="5138677" h="4419262">
                <a:moveTo>
                  <a:pt x="0" y="0"/>
                </a:moveTo>
                <a:lnTo>
                  <a:pt x="5138678" y="0"/>
                </a:lnTo>
                <a:lnTo>
                  <a:pt x="5138678"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107" y="5833213"/>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1519332" y="1637269"/>
            <a:ext cx="11282268" cy="819007"/>
          </a:xfrm>
          <a:prstGeom prst="rect">
            <a:avLst/>
          </a:prstGeom>
        </p:spPr>
        <p:txBody>
          <a:bodyPr wrap="square" lIns="0" tIns="0" rIns="0" bIns="0" rtlCol="0" anchor="t">
            <a:spAutoFit/>
          </a:bodyPr>
          <a:lstStyle/>
          <a:p>
            <a:pPr algn="l">
              <a:lnSpc>
                <a:spcPts val="6864"/>
              </a:lnSpc>
              <a:spcBef>
                <a:spcPct val="0"/>
              </a:spcBef>
            </a:pPr>
            <a:r>
              <a:rPr lang="id-ID" sz="4903" b="1" dirty="0">
                <a:solidFill>
                  <a:srgbClr val="FFFFFF"/>
                </a:solidFill>
                <a:latin typeface="Montaser Arabic Ultra-Bold"/>
                <a:ea typeface="Montaser Arabic Ultra-Bold"/>
                <a:cs typeface="Montaser Arabic Ultra-Bold"/>
                <a:sym typeface="Montaser Arabic Ultra-Bold"/>
              </a:rPr>
              <a:t>1</a:t>
            </a:r>
            <a:r>
              <a:rPr lang="en-US" sz="4903" b="1" dirty="0">
                <a:solidFill>
                  <a:srgbClr val="FFFFFF"/>
                </a:solidFill>
                <a:latin typeface="Montaser Arabic Ultra-Bold"/>
                <a:ea typeface="Montaser Arabic Ultra-Bold"/>
                <a:cs typeface="Montaser Arabic Ultra-Bold"/>
                <a:sym typeface="Montaser Arabic Ultra-Bold"/>
              </a:rPr>
              <a:t>. </a:t>
            </a:r>
            <a:r>
              <a:rPr lang="id-ID" sz="4903" b="1" dirty="0">
                <a:solidFill>
                  <a:srgbClr val="FFFFFF"/>
                </a:solidFill>
                <a:latin typeface="Montaser Arabic Ultra-Bold"/>
                <a:ea typeface="Montaser Arabic Ultra-Bold"/>
                <a:cs typeface="Montaser Arabic Ultra-Bold"/>
                <a:sym typeface="Montaser Arabic Ultra-Bold"/>
              </a:rPr>
              <a:t>AKUN PALSU</a:t>
            </a:r>
            <a:endParaRPr lang="en-US" sz="4903" b="1" dirty="0">
              <a:solidFill>
                <a:srgbClr val="FFFFFF"/>
              </a:solidFill>
              <a:latin typeface="Montaser Arabic Ultra-Bold"/>
              <a:ea typeface="Montaser Arabic Ultra-Bold"/>
              <a:cs typeface="Montaser Arabic Ultra-Bold"/>
              <a:sym typeface="Montaser Arabic Ultra-Bold"/>
            </a:endParaRPr>
          </a:p>
        </p:txBody>
      </p:sp>
      <p:grpSp>
        <p:nvGrpSpPr>
          <p:cNvPr id="9" name="Group 9"/>
          <p:cNvGrpSpPr>
            <a:grpSpLocks noChangeAspect="1"/>
          </p:cNvGrpSpPr>
          <p:nvPr/>
        </p:nvGrpSpPr>
        <p:grpSpPr>
          <a:xfrm>
            <a:off x="350746" y="246478"/>
            <a:ext cx="1168586" cy="1564445"/>
            <a:chOff x="0" y="0"/>
            <a:chExt cx="1558115" cy="2085927"/>
          </a:xfrm>
        </p:grpSpPr>
        <p:sp>
          <p:nvSpPr>
            <p:cNvPr id="10" name="Freeform 10"/>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p:cNvGrpSpPr>
            <a:grpSpLocks noChangeAspect="1"/>
          </p:cNvGrpSpPr>
          <p:nvPr/>
        </p:nvGrpSpPr>
        <p:grpSpPr>
          <a:xfrm>
            <a:off x="16992601" y="97473"/>
            <a:ext cx="1168585" cy="1557746"/>
            <a:chOff x="0" y="0"/>
            <a:chExt cx="1558113" cy="2076995"/>
          </a:xfrm>
        </p:grpSpPr>
        <p:sp>
          <p:nvSpPr>
            <p:cNvPr id="12" name="Freeform 12"/>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7" name="TextBox 11">
            <a:extLst>
              <a:ext uri="{FF2B5EF4-FFF2-40B4-BE49-F238E27FC236}">
                <a16:creationId xmlns="" xmlns:a16="http://schemas.microsoft.com/office/drawing/2014/main" id="{BAB6A5EC-2538-498B-918F-C5E2BF029E46}"/>
              </a:ext>
            </a:extLst>
          </p:cNvPr>
          <p:cNvSpPr txBox="1"/>
          <p:nvPr/>
        </p:nvSpPr>
        <p:spPr>
          <a:xfrm>
            <a:off x="1316476" y="2934981"/>
            <a:ext cx="9758610" cy="5637441"/>
          </a:xfrm>
          <a:prstGeom prst="rect">
            <a:avLst/>
          </a:prstGeom>
        </p:spPr>
        <p:txBody>
          <a:bodyPr wrap="square" lIns="0" tIns="0" rIns="0" bIns="0" rtlCol="0" anchor="t">
            <a:spAutoFit/>
          </a:bodyPr>
          <a:lstStyle/>
          <a:p>
            <a:pPr marL="746759" marR="5080" indent="-457200" algn="just">
              <a:lnSpc>
                <a:spcPct val="100000"/>
              </a:lnSpc>
              <a:spcBef>
                <a:spcPts val="1045"/>
              </a:spcBef>
              <a:buFont typeface="Arial" panose="020B0604020202020204" pitchFamily="34" charset="0"/>
              <a:buChar char="•"/>
              <a:tabLst>
                <a:tab pos="518795" algn="l"/>
              </a:tabLst>
            </a:pPr>
            <a:r>
              <a:rPr lang="en-US" sz="2800" b="1" spc="-5" dirty="0">
                <a:solidFill>
                  <a:srgbClr val="03B2C5"/>
                </a:solidFill>
                <a:latin typeface="Montserrat" panose="020B0604020202020204" charset="0"/>
                <a:cs typeface="Montserrat" panose="020B0604020202020204" charset="0"/>
              </a:rPr>
              <a:t>SULIT DIIDENTIFIKASI</a:t>
            </a:r>
            <a:r>
              <a:rPr lang="en-US" sz="2800" b="1" spc="-5" dirty="0">
                <a:solidFill>
                  <a:srgbClr val="FFFFFF"/>
                </a:solidFill>
                <a:latin typeface="Montserrat" panose="020B0604020202020204" charset="0"/>
                <a:cs typeface="Montserrat" panose="020B0604020202020204" charset="0"/>
              </a:rPr>
              <a:t> </a:t>
            </a:r>
            <a:r>
              <a:rPr lang="en-US" sz="2800" spc="-5" dirty="0">
                <a:solidFill>
                  <a:srgbClr val="FFFFFF"/>
                </a:solidFill>
                <a:latin typeface="Montserrat" panose="020B0604020202020204" charset="0"/>
                <a:cs typeface="Montserrat" panose="020B0604020202020204" charset="0"/>
              </a:rPr>
              <a:t>:</a:t>
            </a:r>
          </a:p>
          <a:p>
            <a:pPr marL="746759" marR="5080" lvl="1">
              <a:spcBef>
                <a:spcPts val="1045"/>
              </a:spcBef>
              <a:tabLst>
                <a:tab pos="518795" algn="l"/>
              </a:tabLst>
            </a:pPr>
            <a:r>
              <a:rPr lang="en-US" sz="2800" spc="-5" dirty="0" err="1">
                <a:solidFill>
                  <a:srgbClr val="FFFFFF"/>
                </a:solidFill>
                <a:latin typeface="Montserrat" panose="020B0604020202020204" charset="0"/>
                <a:cs typeface="Montserrat" panose="020B0604020202020204" charset="0"/>
              </a:rPr>
              <a:t>Pelaku</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bisa</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membuat</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banyak</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akun</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dengan</a:t>
            </a:r>
            <a:r>
              <a:rPr lang="en-US" sz="2800" spc="-5" dirty="0">
                <a:solidFill>
                  <a:srgbClr val="FFFFFF"/>
                </a:solidFill>
                <a:latin typeface="Montserrat" panose="020B0604020202020204" charset="0"/>
                <a:cs typeface="Montserrat" panose="020B0604020202020204" charset="0"/>
              </a:rPr>
              <a:t> data </a:t>
            </a:r>
            <a:r>
              <a:rPr lang="en-US" sz="2800" spc="-5" dirty="0" err="1">
                <a:solidFill>
                  <a:srgbClr val="FFFFFF"/>
                </a:solidFill>
                <a:latin typeface="Montserrat" panose="020B0604020202020204" charset="0"/>
                <a:cs typeface="Montserrat" panose="020B0604020202020204" charset="0"/>
              </a:rPr>
              <a:t>palsu</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nomor</a:t>
            </a:r>
            <a:r>
              <a:rPr lang="en-US" sz="2800" spc="-5" dirty="0">
                <a:solidFill>
                  <a:srgbClr val="FFFFFF"/>
                </a:solidFill>
                <a:latin typeface="Montserrat" panose="020B0604020202020204" charset="0"/>
                <a:cs typeface="Montserrat" panose="020B0604020202020204" charset="0"/>
              </a:rPr>
              <a:t> virtual, </a:t>
            </a:r>
            <a:r>
              <a:rPr lang="en-US" sz="2800" spc="-5" dirty="0" err="1">
                <a:solidFill>
                  <a:srgbClr val="FFFFFF"/>
                </a:solidFill>
                <a:latin typeface="Montserrat" panose="020B0604020202020204" charset="0"/>
                <a:cs typeface="Montserrat" panose="020B0604020202020204" charset="0"/>
              </a:rPr>
              <a:t>atau</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identitas</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curian</a:t>
            </a:r>
            <a:r>
              <a:rPr lang="en-US" sz="2800" spc="-5" dirty="0">
                <a:solidFill>
                  <a:srgbClr val="FFFFFF"/>
                </a:solidFill>
                <a:latin typeface="Montserrat" panose="020B0604020202020204" charset="0"/>
                <a:cs typeface="Montserrat" panose="020B0604020202020204" charset="0"/>
              </a:rPr>
              <a:t>. </a:t>
            </a:r>
          </a:p>
          <a:p>
            <a:pPr marL="746759" marR="5080" lvl="1">
              <a:spcBef>
                <a:spcPts val="1045"/>
              </a:spcBef>
              <a:tabLst>
                <a:tab pos="518795" algn="l"/>
              </a:tabLst>
            </a:pPr>
            <a:endParaRPr lang="en-US" sz="2800" spc="-5" dirty="0">
              <a:solidFill>
                <a:srgbClr val="FFFFFF"/>
              </a:solidFill>
              <a:latin typeface="Montserrat" panose="020B0604020202020204" charset="0"/>
              <a:cs typeface="Montserrat" panose="020B0604020202020204" charset="0"/>
            </a:endParaRPr>
          </a:p>
          <a:p>
            <a:pPr marL="746759" marR="5080" indent="-457200" algn="just">
              <a:lnSpc>
                <a:spcPct val="100000"/>
              </a:lnSpc>
              <a:spcBef>
                <a:spcPts val="1045"/>
              </a:spcBef>
              <a:buFont typeface="Arial" panose="020B0604020202020204" pitchFamily="34" charset="0"/>
              <a:buChar char="•"/>
              <a:tabLst>
                <a:tab pos="518795" algn="l"/>
              </a:tabLst>
            </a:pPr>
            <a:r>
              <a:rPr lang="en-US" sz="2800" b="1" spc="-5" dirty="0">
                <a:solidFill>
                  <a:srgbClr val="03B2C5"/>
                </a:solidFill>
                <a:latin typeface="Montserrat" panose="020B0604020202020204" charset="0"/>
                <a:cs typeface="Montserrat" panose="020B0604020202020204" charset="0"/>
              </a:rPr>
              <a:t>DIPAKAI UNTUK KEJAHATAN BERULANG </a:t>
            </a:r>
            <a:r>
              <a:rPr lang="en-US" sz="2800" spc="-5" dirty="0">
                <a:solidFill>
                  <a:srgbClr val="03B2C5"/>
                </a:solidFill>
                <a:latin typeface="Montserrat" panose="020B0604020202020204" charset="0"/>
                <a:cs typeface="Montserrat" panose="020B0604020202020204" charset="0"/>
              </a:rPr>
              <a:t>: </a:t>
            </a:r>
          </a:p>
          <a:p>
            <a:pPr marL="746759" marR="5080" lvl="1">
              <a:spcBef>
                <a:spcPts val="1045"/>
              </a:spcBef>
              <a:tabLst>
                <a:tab pos="518795" algn="l"/>
              </a:tabLst>
            </a:pPr>
            <a:r>
              <a:rPr lang="en-US" sz="2800" spc="-5" dirty="0">
                <a:solidFill>
                  <a:srgbClr val="FFFFFF"/>
                </a:solidFill>
                <a:latin typeface="Montserrat" panose="020B0604020202020204" charset="0"/>
                <a:cs typeface="Montserrat" panose="020B0604020202020204" charset="0"/>
              </a:rPr>
              <a:t>Setelah </a:t>
            </a:r>
            <a:r>
              <a:rPr lang="en-US" sz="2800" spc="-5" dirty="0" err="1">
                <a:solidFill>
                  <a:srgbClr val="FFFFFF"/>
                </a:solidFill>
                <a:latin typeface="Montserrat" panose="020B0604020202020204" charset="0"/>
                <a:cs typeface="Montserrat" panose="020B0604020202020204" charset="0"/>
              </a:rPr>
              <a:t>satu</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akun</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diblokir</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pelaku</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dengan</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cepat</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membuat</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akun</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baru</a:t>
            </a:r>
            <a:r>
              <a:rPr lang="en-US" sz="2800" spc="-5" dirty="0">
                <a:solidFill>
                  <a:srgbClr val="FFFFFF"/>
                </a:solidFill>
                <a:latin typeface="Montserrat" panose="020B0604020202020204" charset="0"/>
                <a:cs typeface="Montserrat" panose="020B0604020202020204" charset="0"/>
              </a:rPr>
              <a:t>. </a:t>
            </a:r>
          </a:p>
          <a:p>
            <a:pPr marL="289559" marR="5080" algn="just">
              <a:lnSpc>
                <a:spcPct val="100000"/>
              </a:lnSpc>
              <a:spcBef>
                <a:spcPts val="1045"/>
              </a:spcBef>
              <a:tabLst>
                <a:tab pos="518795" algn="l"/>
              </a:tabLst>
            </a:pPr>
            <a:endParaRPr lang="en-US" sz="2800" spc="-5" dirty="0">
              <a:solidFill>
                <a:srgbClr val="FFFFFF"/>
              </a:solidFill>
              <a:latin typeface="Montserrat" panose="020B0604020202020204" charset="0"/>
              <a:cs typeface="Montserrat" panose="020B0604020202020204" charset="0"/>
            </a:endParaRPr>
          </a:p>
          <a:p>
            <a:pPr marL="746759" marR="5080" indent="-457200" algn="just">
              <a:lnSpc>
                <a:spcPct val="100000"/>
              </a:lnSpc>
              <a:spcBef>
                <a:spcPts val="1045"/>
              </a:spcBef>
              <a:buFont typeface="Arial" panose="020B0604020202020204" pitchFamily="34" charset="0"/>
              <a:buChar char="•"/>
              <a:tabLst>
                <a:tab pos="518795" algn="l"/>
              </a:tabLst>
            </a:pPr>
            <a:r>
              <a:rPr lang="en-US" sz="2800" b="1" spc="-5" dirty="0">
                <a:solidFill>
                  <a:srgbClr val="03B2C5"/>
                </a:solidFill>
                <a:latin typeface="Montserrat" panose="020B0604020202020204" charset="0"/>
                <a:cs typeface="Montserrat" panose="020B0604020202020204" charset="0"/>
              </a:rPr>
              <a:t>KETERBATASAN VERIFIKASI IDENTITAS: </a:t>
            </a:r>
          </a:p>
          <a:p>
            <a:pPr marL="289559" marR="5080" algn="just">
              <a:lnSpc>
                <a:spcPct val="100000"/>
              </a:lnSpc>
              <a:spcBef>
                <a:spcPts val="1045"/>
              </a:spcBef>
              <a:tabLst>
                <a:tab pos="518795" algn="l"/>
              </a:tabLst>
            </a:pPr>
            <a:r>
              <a:rPr lang="en-US" sz="2800" spc="-5" dirty="0" err="1">
                <a:solidFill>
                  <a:srgbClr val="FFFFFF"/>
                </a:solidFill>
                <a:latin typeface="Montserrat" panose="020B0604020202020204" charset="0"/>
                <a:cs typeface="Montserrat" panose="020B0604020202020204" charset="0"/>
              </a:rPr>
              <a:t>Tidak</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semua</a:t>
            </a:r>
            <a:r>
              <a:rPr lang="en-US" sz="2800" spc="-5" dirty="0">
                <a:solidFill>
                  <a:srgbClr val="FFFFFF"/>
                </a:solidFill>
                <a:latin typeface="Montserrat" panose="020B0604020202020204" charset="0"/>
                <a:cs typeface="Montserrat" panose="020B0604020202020204" charset="0"/>
              </a:rPr>
              <a:t> platform </a:t>
            </a:r>
            <a:r>
              <a:rPr lang="en-US" sz="2800" spc="-5" dirty="0" err="1">
                <a:solidFill>
                  <a:srgbClr val="FFFFFF"/>
                </a:solidFill>
                <a:latin typeface="Montserrat" panose="020B0604020202020204" charset="0"/>
                <a:cs typeface="Montserrat" panose="020B0604020202020204" charset="0"/>
              </a:rPr>
              <a:t>mewajibkan</a:t>
            </a:r>
            <a:r>
              <a:rPr lang="en-US" sz="2800" spc="-5" dirty="0">
                <a:solidFill>
                  <a:srgbClr val="FFFFFF"/>
                </a:solidFill>
                <a:latin typeface="Montserrat" panose="020B0604020202020204" charset="0"/>
                <a:cs typeface="Montserrat" panose="020B0604020202020204" charset="0"/>
              </a:rPr>
              <a:t> KTP/</a:t>
            </a:r>
            <a:r>
              <a:rPr lang="en-US" sz="2800" spc="-5" dirty="0" err="1">
                <a:solidFill>
                  <a:srgbClr val="FFFFFF"/>
                </a:solidFill>
                <a:latin typeface="Montserrat" panose="020B0604020202020204" charset="0"/>
                <a:cs typeface="Montserrat" panose="020B0604020202020204" charset="0"/>
              </a:rPr>
              <a:t>identitas</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asli</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sehingga</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celah</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ini</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sering</a:t>
            </a:r>
            <a:r>
              <a:rPr lang="en-US" sz="2800" spc="-5" dirty="0">
                <a:solidFill>
                  <a:srgbClr val="FFFFFF"/>
                </a:solidFill>
                <a:latin typeface="Montserrat" panose="020B0604020202020204" charset="0"/>
                <a:cs typeface="Montserrat" panose="020B0604020202020204" charset="0"/>
              </a:rPr>
              <a:t> </a:t>
            </a:r>
            <a:r>
              <a:rPr lang="en-US" sz="2800" spc="-5" dirty="0" err="1">
                <a:solidFill>
                  <a:srgbClr val="FFFFFF"/>
                </a:solidFill>
                <a:latin typeface="Montserrat" panose="020B0604020202020204" charset="0"/>
                <a:cs typeface="Montserrat" panose="020B0604020202020204" charset="0"/>
              </a:rPr>
              <a:t>dimanfaatkan</a:t>
            </a:r>
            <a:r>
              <a:rPr lang="en-US" sz="2800" spc="-5" dirty="0">
                <a:solidFill>
                  <a:srgbClr val="FFFFFF"/>
                </a:solidFill>
                <a:latin typeface="Montserrat" panose="020B0604020202020204" charset="0"/>
                <a:cs typeface="Montserrat" panose="020B0604020202020204" charset="0"/>
              </a:rPr>
              <a:t>.</a:t>
            </a:r>
            <a:endParaRPr lang="en-US" sz="2800" dirty="0">
              <a:latin typeface="Montserrat" panose="020B0604020202020204" charset="0"/>
              <a:cs typeface="Montserrat" panose="020B0604020202020204" charset="0"/>
            </a:endParaRPr>
          </a:p>
        </p:txBody>
      </p:sp>
      <p:pic>
        <p:nvPicPr>
          <p:cNvPr id="1029" name="Picture 5" descr="Inilah Ciri-ciri Akun Palsu – Info Bisnis id">
            <a:extLst>
              <a:ext uri="{FF2B5EF4-FFF2-40B4-BE49-F238E27FC236}">
                <a16:creationId xmlns="" xmlns:a16="http://schemas.microsoft.com/office/drawing/2014/main" id="{8615E794-99AE-4B8F-BFE1-A47B07B745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0" y="3292460"/>
            <a:ext cx="6566809" cy="52197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3" name="TextBox 3">
            <a:extLst>
              <a:ext uri="{FF2B5EF4-FFF2-40B4-BE49-F238E27FC236}">
                <a16:creationId xmlns="" xmlns:a16="http://schemas.microsoft.com/office/drawing/2014/main" id="{2CBEC22A-66CD-465E-A3D8-88334BE200D8}"/>
              </a:ext>
            </a:extLst>
          </p:cNvPr>
          <p:cNvSpPr txBox="1"/>
          <p:nvPr/>
        </p:nvSpPr>
        <p:spPr>
          <a:xfrm>
            <a:off x="1372707" y="428766"/>
            <a:ext cx="15821704" cy="819007"/>
          </a:xfrm>
          <a:prstGeom prst="rect">
            <a:avLst/>
          </a:prstGeom>
        </p:spPr>
        <p:txBody>
          <a:bodyPr wrap="square" lIns="0" tIns="0" rIns="0" bIns="0" rtlCol="0" anchor="t">
            <a:spAutoFit/>
          </a:bodyPr>
          <a:lstStyle/>
          <a:p>
            <a:pPr algn="ctr">
              <a:lnSpc>
                <a:spcPts val="6864"/>
              </a:lnSpc>
              <a:spcBef>
                <a:spcPct val="0"/>
              </a:spcBef>
            </a:pPr>
            <a:r>
              <a:rPr lang="en-US" sz="4800" b="1" dirty="0">
                <a:solidFill>
                  <a:srgbClr val="FFFFFF"/>
                </a:solidFill>
                <a:latin typeface="Montaser Arabic Ultra-Bold"/>
                <a:ea typeface="Montaser Arabic Ultra-Bold"/>
                <a:cs typeface="Montaser Arabic Ultra-Bold"/>
                <a:sym typeface="Montaser Arabic Ultra-Bold"/>
              </a:rPr>
              <a:t>PERMASALAHAN DALAM PENANGANAN</a:t>
            </a:r>
          </a:p>
        </p:txBody>
      </p:sp>
    </p:spTree>
    <p:extLst>
      <p:ext uri="{BB962C8B-B14F-4D97-AF65-F5344CB8AC3E}">
        <p14:creationId xmlns:p14="http://schemas.microsoft.com/office/powerpoint/2010/main" val="4057736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C8F64DE-9A48-8A44-934C-BA6A4FF17722}"/>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22DF4D29-93F9-80DD-3871-F043D4E1640B}"/>
              </a:ext>
            </a:extLst>
          </p:cNvPr>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dirty="0"/>
          </a:p>
        </p:txBody>
      </p:sp>
      <p:sp>
        <p:nvSpPr>
          <p:cNvPr id="3" name="Freeform 3">
            <a:extLst>
              <a:ext uri="{FF2B5EF4-FFF2-40B4-BE49-F238E27FC236}">
                <a16:creationId xmlns="" xmlns:a16="http://schemas.microsoft.com/office/drawing/2014/main" id="{B6316D8D-17B1-DD90-FD39-EC509A83A5B6}"/>
              </a:ext>
            </a:extLst>
          </p:cNvPr>
          <p:cNvSpPr/>
          <p:nvPr/>
        </p:nvSpPr>
        <p:spPr>
          <a:xfrm>
            <a:off x="13106254" y="34788"/>
            <a:ext cx="5138677" cy="4419262"/>
          </a:xfrm>
          <a:custGeom>
            <a:avLst/>
            <a:gdLst/>
            <a:ahLst/>
            <a:cxnLst/>
            <a:rect l="l" t="t" r="r" b="b"/>
            <a:pathLst>
              <a:path w="5138677" h="4419262">
                <a:moveTo>
                  <a:pt x="0" y="0"/>
                </a:moveTo>
                <a:lnTo>
                  <a:pt x="5138678" y="0"/>
                </a:lnTo>
                <a:lnTo>
                  <a:pt x="5138678"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a:extLst>
              <a:ext uri="{FF2B5EF4-FFF2-40B4-BE49-F238E27FC236}">
                <a16:creationId xmlns="" xmlns:a16="http://schemas.microsoft.com/office/drawing/2014/main" id="{F162DCA4-1224-6AAF-FBB6-E06F7165C305}"/>
              </a:ext>
            </a:extLst>
          </p:cNvPr>
          <p:cNvSpPr/>
          <p:nvPr/>
        </p:nvSpPr>
        <p:spPr>
          <a:xfrm>
            <a:off x="32505" y="5827982"/>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6" name="TextBox 6">
            <a:extLst>
              <a:ext uri="{FF2B5EF4-FFF2-40B4-BE49-F238E27FC236}">
                <a16:creationId xmlns="" xmlns:a16="http://schemas.microsoft.com/office/drawing/2014/main" id="{AA4FA81A-D625-FA56-A36F-E0C2612C7087}"/>
              </a:ext>
            </a:extLst>
          </p:cNvPr>
          <p:cNvSpPr txBox="1"/>
          <p:nvPr/>
        </p:nvSpPr>
        <p:spPr>
          <a:xfrm>
            <a:off x="1519332" y="1637269"/>
            <a:ext cx="14953940" cy="819007"/>
          </a:xfrm>
          <a:prstGeom prst="rect">
            <a:avLst/>
          </a:prstGeom>
        </p:spPr>
        <p:txBody>
          <a:bodyPr wrap="square" lIns="0" tIns="0" rIns="0" bIns="0" rtlCol="0" anchor="t">
            <a:spAutoFit/>
          </a:bodyPr>
          <a:lstStyle/>
          <a:p>
            <a:pPr>
              <a:lnSpc>
                <a:spcPts val="6864"/>
              </a:lnSpc>
              <a:spcBef>
                <a:spcPct val="0"/>
              </a:spcBef>
            </a:pPr>
            <a:r>
              <a:rPr lang="en-US" sz="4903" b="1" dirty="0">
                <a:solidFill>
                  <a:srgbClr val="FFFFFF"/>
                </a:solidFill>
                <a:latin typeface="Montaser Arabic Ultra-Bold"/>
                <a:ea typeface="Montaser Arabic Ultra-Bold"/>
                <a:cs typeface="Montaser Arabic Ultra-Bold"/>
                <a:sym typeface="Montaser Arabic Ultra-Bold"/>
              </a:rPr>
              <a:t>2. </a:t>
            </a:r>
            <a:r>
              <a:rPr lang="id-ID" sz="4903" b="1" dirty="0">
                <a:solidFill>
                  <a:srgbClr val="FFFFFF"/>
                </a:solidFill>
                <a:latin typeface="Montaser Arabic Ultra-Bold"/>
                <a:ea typeface="Montaser Arabic Ultra-Bold"/>
                <a:cs typeface="Montaser Arabic Ultra-Bold"/>
                <a:sym typeface="Montaser Arabic Ultra-Bold"/>
              </a:rPr>
              <a:t>KONTEN ILEGAL YANG CEPAT MENYEBAR</a:t>
            </a:r>
            <a:endParaRPr lang="en-US" sz="4903" b="1" dirty="0">
              <a:solidFill>
                <a:srgbClr val="FFFFFF"/>
              </a:solidFill>
              <a:latin typeface="Montaser Arabic Ultra-Bold"/>
              <a:ea typeface="Montaser Arabic Ultra-Bold"/>
              <a:cs typeface="Montaser Arabic Ultra-Bold"/>
              <a:sym typeface="Montaser Arabic Ultra-Bold"/>
            </a:endParaRPr>
          </a:p>
        </p:txBody>
      </p:sp>
      <p:grpSp>
        <p:nvGrpSpPr>
          <p:cNvPr id="9" name="Group 9">
            <a:extLst>
              <a:ext uri="{FF2B5EF4-FFF2-40B4-BE49-F238E27FC236}">
                <a16:creationId xmlns="" xmlns:a16="http://schemas.microsoft.com/office/drawing/2014/main" id="{69055245-61D6-8BF2-D31B-393098C4A3DC}"/>
              </a:ext>
            </a:extLst>
          </p:cNvPr>
          <p:cNvGrpSpPr>
            <a:grpSpLocks noChangeAspect="1"/>
          </p:cNvGrpSpPr>
          <p:nvPr/>
        </p:nvGrpSpPr>
        <p:grpSpPr>
          <a:xfrm>
            <a:off x="350746" y="246478"/>
            <a:ext cx="1168586" cy="1564445"/>
            <a:chOff x="0" y="0"/>
            <a:chExt cx="1558115" cy="2085927"/>
          </a:xfrm>
        </p:grpSpPr>
        <p:sp>
          <p:nvSpPr>
            <p:cNvPr id="10" name="Freeform 10">
              <a:extLst>
                <a:ext uri="{FF2B5EF4-FFF2-40B4-BE49-F238E27FC236}">
                  <a16:creationId xmlns="" xmlns:a16="http://schemas.microsoft.com/office/drawing/2014/main" id="{0182B32B-849D-7B68-C842-60470B9FC415}"/>
                </a:ext>
              </a:extLst>
            </p:cNvPr>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a:extLst>
              <a:ext uri="{FF2B5EF4-FFF2-40B4-BE49-F238E27FC236}">
                <a16:creationId xmlns="" xmlns:a16="http://schemas.microsoft.com/office/drawing/2014/main" id="{C3A32067-D823-22BF-AC2D-622625B0970D}"/>
              </a:ext>
            </a:extLst>
          </p:cNvPr>
          <p:cNvGrpSpPr>
            <a:grpSpLocks noChangeAspect="1"/>
          </p:cNvGrpSpPr>
          <p:nvPr/>
        </p:nvGrpSpPr>
        <p:grpSpPr>
          <a:xfrm>
            <a:off x="16992601" y="97473"/>
            <a:ext cx="1168585" cy="1557746"/>
            <a:chOff x="0" y="0"/>
            <a:chExt cx="1558113" cy="2076995"/>
          </a:xfrm>
        </p:grpSpPr>
        <p:sp>
          <p:nvSpPr>
            <p:cNvPr id="12" name="Freeform 12">
              <a:extLst>
                <a:ext uri="{FF2B5EF4-FFF2-40B4-BE49-F238E27FC236}">
                  <a16:creationId xmlns="" xmlns:a16="http://schemas.microsoft.com/office/drawing/2014/main" id="{ABEDF9B9-3887-5FEF-234D-E13546A2C639}"/>
                </a:ext>
              </a:extLst>
            </p:cNvPr>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7" name="TextBox 11">
            <a:extLst>
              <a:ext uri="{FF2B5EF4-FFF2-40B4-BE49-F238E27FC236}">
                <a16:creationId xmlns="" xmlns:a16="http://schemas.microsoft.com/office/drawing/2014/main" id="{5CB2461E-7A12-560C-23F8-E091BACDC6E3}"/>
              </a:ext>
            </a:extLst>
          </p:cNvPr>
          <p:cNvSpPr txBox="1"/>
          <p:nvPr/>
        </p:nvSpPr>
        <p:spPr>
          <a:xfrm>
            <a:off x="935057" y="3630882"/>
            <a:ext cx="9637492" cy="3098284"/>
          </a:xfrm>
          <a:prstGeom prst="rect">
            <a:avLst/>
          </a:prstGeom>
        </p:spPr>
        <p:txBody>
          <a:bodyPr wrap="square" lIns="0" tIns="0" rIns="0" bIns="0" rtlCol="0" anchor="t">
            <a:spAutoFit/>
          </a:bodyPr>
          <a:lstStyle/>
          <a:p>
            <a:pPr marL="746759" marR="5080" indent="-457200" algn="just">
              <a:lnSpc>
                <a:spcPct val="100000"/>
              </a:lnSpc>
              <a:spcBef>
                <a:spcPts val="1045"/>
              </a:spcBef>
              <a:buFont typeface="Arial" panose="020B0604020202020204" pitchFamily="34" charset="0"/>
              <a:buChar char="•"/>
              <a:tabLst>
                <a:tab pos="518795" algn="l"/>
              </a:tabLst>
            </a:pPr>
            <a:r>
              <a:rPr lang="en-US" sz="2800" b="1" spc="-5" dirty="0" err="1">
                <a:solidFill>
                  <a:srgbClr val="03B2C5"/>
                </a:solidFill>
                <a:latin typeface="Montserrat" panose="020B0604020202020204" charset="0"/>
              </a:rPr>
              <a:t>Kecepatan</a:t>
            </a:r>
            <a:r>
              <a:rPr lang="en-US" sz="2800" b="1" spc="-5" dirty="0">
                <a:solidFill>
                  <a:srgbClr val="03B2C5"/>
                </a:solidFill>
                <a:latin typeface="Montserrat" panose="020B0604020202020204" charset="0"/>
              </a:rPr>
              <a:t> Viral Yang Tinggi</a:t>
            </a:r>
            <a:r>
              <a:rPr lang="id-ID" sz="2800" b="1" spc="-5" dirty="0">
                <a:solidFill>
                  <a:srgbClr val="03B2C5"/>
                </a:solidFill>
                <a:latin typeface="Montserrat" panose="020B0604020202020204" charset="0"/>
              </a:rPr>
              <a:t>:</a:t>
            </a:r>
          </a:p>
          <a:p>
            <a:pPr marL="746759" marR="5080" lvl="1" algn="just">
              <a:spcBef>
                <a:spcPts val="1045"/>
              </a:spcBef>
              <a:tabLst>
                <a:tab pos="518795" algn="l"/>
              </a:tabLst>
            </a:pPr>
            <a:r>
              <a:rPr lang="en-US" sz="2800" spc="-5" dirty="0" err="1">
                <a:solidFill>
                  <a:srgbClr val="FFFFFF"/>
                </a:solidFill>
                <a:latin typeface="Montserrat" panose="020B0604020202020204" charset="0"/>
              </a:rPr>
              <a:t>Hoaks</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ujaran</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kebencian</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penipuan</a:t>
            </a:r>
            <a:r>
              <a:rPr lang="en-US" sz="2800" spc="-5" dirty="0">
                <a:solidFill>
                  <a:srgbClr val="FFFFFF"/>
                </a:solidFill>
                <a:latin typeface="Montserrat" panose="020B0604020202020204" charset="0"/>
              </a:rPr>
              <a:t> </a:t>
            </a:r>
            <a:r>
              <a:rPr lang="en-US" sz="2800" spc="-5" dirty="0" smtClean="0">
                <a:solidFill>
                  <a:srgbClr val="FFFFFF"/>
                </a:solidFill>
                <a:latin typeface="Montserrat" panose="020B0604020202020204" charset="0"/>
              </a:rPr>
              <a:t>online</a:t>
            </a:r>
            <a:r>
              <a:rPr lang="en-US" sz="2800" spc="-5" dirty="0" smtClean="0">
                <a:solidFill>
                  <a:srgbClr val="FFFFFF"/>
                </a:solidFill>
                <a:cs typeface="Calibri"/>
              </a:rPr>
              <a:t>.</a:t>
            </a:r>
          </a:p>
          <a:p>
            <a:pPr marL="746759" marR="5080" lvl="1" algn="just">
              <a:spcBef>
                <a:spcPts val="1045"/>
              </a:spcBef>
              <a:tabLst>
                <a:tab pos="518795" algn="l"/>
              </a:tabLst>
            </a:pPr>
            <a:endParaRPr lang="id-ID" sz="2800" spc="-5" dirty="0">
              <a:solidFill>
                <a:srgbClr val="FFFFFF"/>
              </a:solidFill>
              <a:cs typeface="Calibri"/>
            </a:endParaRPr>
          </a:p>
          <a:p>
            <a:pPr marL="746759" marR="5080" indent="-457200" algn="just">
              <a:lnSpc>
                <a:spcPct val="100000"/>
              </a:lnSpc>
              <a:spcBef>
                <a:spcPts val="1045"/>
              </a:spcBef>
              <a:buFont typeface="Arial" panose="020B0604020202020204" pitchFamily="34" charset="0"/>
              <a:buChar char="•"/>
              <a:tabLst>
                <a:tab pos="518795" algn="l"/>
              </a:tabLst>
            </a:pPr>
            <a:r>
              <a:rPr lang="en-US" sz="2800" b="1" spc="-5" dirty="0" err="1">
                <a:solidFill>
                  <a:srgbClr val="03B2C5"/>
                </a:solidFill>
                <a:latin typeface="Montserrat" panose="020B0604020202020204" charset="0"/>
              </a:rPr>
              <a:t>Kesulitan</a:t>
            </a:r>
            <a:r>
              <a:rPr lang="en-US" sz="2800" b="1" spc="-5" dirty="0">
                <a:solidFill>
                  <a:srgbClr val="03B2C5"/>
                </a:solidFill>
                <a:latin typeface="Montserrat" panose="020B0604020202020204" charset="0"/>
              </a:rPr>
              <a:t> </a:t>
            </a:r>
            <a:r>
              <a:rPr lang="en-US" sz="2800" b="1" spc="-5" dirty="0" err="1">
                <a:solidFill>
                  <a:srgbClr val="03B2C5"/>
                </a:solidFill>
                <a:latin typeface="Montserrat" panose="020B0604020202020204" charset="0"/>
              </a:rPr>
              <a:t>Menghapus</a:t>
            </a:r>
            <a:r>
              <a:rPr lang="en-US" sz="2800" b="1" spc="-5" dirty="0">
                <a:solidFill>
                  <a:srgbClr val="03B2C5"/>
                </a:solidFill>
                <a:latin typeface="Montserrat" panose="020B0604020202020204" charset="0"/>
              </a:rPr>
              <a:t> </a:t>
            </a:r>
            <a:r>
              <a:rPr lang="en-US" sz="2800" b="1" spc="-5" dirty="0" err="1">
                <a:solidFill>
                  <a:srgbClr val="03B2C5"/>
                </a:solidFill>
                <a:latin typeface="Montserrat" panose="020B0604020202020204" charset="0"/>
              </a:rPr>
              <a:t>Permanen</a:t>
            </a:r>
            <a:r>
              <a:rPr lang="en-US" sz="2800" b="1" spc="-5" dirty="0">
                <a:solidFill>
                  <a:srgbClr val="03B2C5"/>
                </a:solidFill>
                <a:latin typeface="Montserrat" panose="020B0604020202020204" charset="0"/>
              </a:rPr>
              <a:t> </a:t>
            </a:r>
            <a:r>
              <a:rPr lang="id-ID" sz="2800" spc="-5" dirty="0">
                <a:solidFill>
                  <a:srgbClr val="FFFFFF"/>
                </a:solidFill>
                <a:cs typeface="Calibri"/>
              </a:rPr>
              <a:t>:</a:t>
            </a:r>
          </a:p>
          <a:p>
            <a:pPr marL="746759" marR="5080" lvl="1" algn="just">
              <a:spcBef>
                <a:spcPts val="1045"/>
              </a:spcBef>
              <a:tabLst>
                <a:tab pos="518795" algn="l"/>
              </a:tabLst>
            </a:pPr>
            <a:r>
              <a:rPr lang="en-US" sz="2800" spc="-5" dirty="0" err="1">
                <a:solidFill>
                  <a:srgbClr val="FFFFFF"/>
                </a:solidFill>
                <a:latin typeface="Montserrat" panose="020B0604020202020204" charset="0"/>
              </a:rPr>
              <a:t>Meski</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sudah</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diturunkan</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konten</a:t>
            </a:r>
            <a:r>
              <a:rPr lang="en-US" sz="2800" spc="-5" dirty="0">
                <a:solidFill>
                  <a:srgbClr val="FFFFFF"/>
                </a:solidFill>
                <a:latin typeface="Montserrat" panose="020B0604020202020204" charset="0"/>
              </a:rPr>
              <a:t> yang </a:t>
            </a:r>
            <a:r>
              <a:rPr lang="en-US" sz="2800" spc="-5" dirty="0" err="1">
                <a:solidFill>
                  <a:srgbClr val="FFFFFF"/>
                </a:solidFill>
                <a:latin typeface="Montserrat" panose="020B0604020202020204" charset="0"/>
              </a:rPr>
              <a:t>sama</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bisa</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diunggah</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ulang</a:t>
            </a:r>
            <a:r>
              <a:rPr lang="en-US" sz="2800" spc="-5" dirty="0">
                <a:solidFill>
                  <a:srgbClr val="FFFFFF"/>
                </a:solidFill>
                <a:latin typeface="Montserrat" panose="020B0604020202020204" charset="0"/>
              </a:rPr>
              <a:t> di </a:t>
            </a:r>
            <a:r>
              <a:rPr lang="en-US" sz="2800" spc="-5" dirty="0" err="1">
                <a:solidFill>
                  <a:srgbClr val="FFFFFF"/>
                </a:solidFill>
                <a:latin typeface="Montserrat" panose="020B0604020202020204" charset="0"/>
              </a:rPr>
              <a:t>akun</a:t>
            </a:r>
            <a:r>
              <a:rPr lang="en-US" sz="2800" spc="-5" dirty="0">
                <a:solidFill>
                  <a:srgbClr val="FFFFFF"/>
                </a:solidFill>
                <a:latin typeface="Montserrat" panose="020B0604020202020204" charset="0"/>
              </a:rPr>
              <a:t> lain.</a:t>
            </a:r>
          </a:p>
        </p:txBody>
      </p:sp>
      <p:pic>
        <p:nvPicPr>
          <p:cNvPr id="2052" name="Picture 4" descr="Penyebaran konten ilegal di media sosial juga tanggung jawab platform.  Bagaimana mengaturnya?">
            <a:extLst>
              <a:ext uri="{FF2B5EF4-FFF2-40B4-BE49-F238E27FC236}">
                <a16:creationId xmlns="" xmlns:a16="http://schemas.microsoft.com/office/drawing/2014/main" id="{2CA2C947-02F3-BD50-B013-EDFDA7759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5149" y="3121717"/>
            <a:ext cx="7042851" cy="441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612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A3D15EF-4BF2-EB15-4F19-CF3FCD0DAD57}"/>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FE460410-8EA9-83A5-522A-5B6717F964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dirty="0"/>
          </a:p>
        </p:txBody>
      </p:sp>
      <p:sp>
        <p:nvSpPr>
          <p:cNvPr id="4" name="Freeform 4">
            <a:extLst>
              <a:ext uri="{FF2B5EF4-FFF2-40B4-BE49-F238E27FC236}">
                <a16:creationId xmlns="" xmlns:a16="http://schemas.microsoft.com/office/drawing/2014/main" id="{4418CF66-7540-CB90-8DBB-807745A28F6F}"/>
              </a:ext>
            </a:extLst>
          </p:cNvPr>
          <p:cNvSpPr/>
          <p:nvPr/>
        </p:nvSpPr>
        <p:spPr>
          <a:xfrm>
            <a:off x="13105082" y="16043"/>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a:extLst>
              <a:ext uri="{FF2B5EF4-FFF2-40B4-BE49-F238E27FC236}">
                <a16:creationId xmlns="" xmlns:a16="http://schemas.microsoft.com/office/drawing/2014/main" id="{4D8A512D-883C-BA73-4B2D-2BFE84E28400}"/>
              </a:ext>
            </a:extLst>
          </p:cNvPr>
          <p:cNvSpPr/>
          <p:nvPr/>
        </p:nvSpPr>
        <p:spPr>
          <a:xfrm>
            <a:off x="19878" y="5856319"/>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6" name="TextBox 6">
            <a:extLst>
              <a:ext uri="{FF2B5EF4-FFF2-40B4-BE49-F238E27FC236}">
                <a16:creationId xmlns="" xmlns:a16="http://schemas.microsoft.com/office/drawing/2014/main" id="{29A8BF8C-49E1-579A-C18A-FA6D3AB40C26}"/>
              </a:ext>
            </a:extLst>
          </p:cNvPr>
          <p:cNvSpPr txBox="1"/>
          <p:nvPr/>
        </p:nvSpPr>
        <p:spPr>
          <a:xfrm>
            <a:off x="1519332" y="1637269"/>
            <a:ext cx="14953940" cy="819007"/>
          </a:xfrm>
          <a:prstGeom prst="rect">
            <a:avLst/>
          </a:prstGeom>
        </p:spPr>
        <p:txBody>
          <a:bodyPr wrap="square" lIns="0" tIns="0" rIns="0" bIns="0" rtlCol="0" anchor="t">
            <a:spAutoFit/>
          </a:bodyPr>
          <a:lstStyle/>
          <a:p>
            <a:pPr>
              <a:lnSpc>
                <a:spcPts val="6864"/>
              </a:lnSpc>
              <a:spcBef>
                <a:spcPct val="0"/>
              </a:spcBef>
            </a:pPr>
            <a:r>
              <a:rPr lang="en-US" sz="4903" b="1" dirty="0">
                <a:solidFill>
                  <a:srgbClr val="FFFFFF"/>
                </a:solidFill>
                <a:latin typeface="Montaser Arabic Ultra-Bold"/>
                <a:ea typeface="Montaser Arabic Ultra-Bold"/>
                <a:cs typeface="Montaser Arabic Ultra-Bold"/>
                <a:sym typeface="Montaser Arabic Ultra-Bold"/>
              </a:rPr>
              <a:t>3. </a:t>
            </a:r>
            <a:r>
              <a:rPr lang="id-ID" sz="4903" b="1" dirty="0">
                <a:solidFill>
                  <a:srgbClr val="FFFFFF"/>
                </a:solidFill>
                <a:latin typeface="Montaser Arabic Ultra-Bold"/>
                <a:ea typeface="Montaser Arabic Ultra-Bold"/>
                <a:cs typeface="Montaser Arabic Ultra-Bold"/>
                <a:sym typeface="Montaser Arabic Ultra-Bold"/>
              </a:rPr>
              <a:t>ASPEK HUKUM DAN REGULASI</a:t>
            </a:r>
            <a:endParaRPr lang="en-US" sz="4903" b="1" dirty="0">
              <a:solidFill>
                <a:srgbClr val="FFFFFF"/>
              </a:solidFill>
              <a:latin typeface="Montaser Arabic Ultra-Bold"/>
              <a:ea typeface="Montaser Arabic Ultra-Bold"/>
              <a:cs typeface="Montaser Arabic Ultra-Bold"/>
              <a:sym typeface="Montaser Arabic Ultra-Bold"/>
            </a:endParaRPr>
          </a:p>
        </p:txBody>
      </p:sp>
      <p:grpSp>
        <p:nvGrpSpPr>
          <p:cNvPr id="9" name="Group 9">
            <a:extLst>
              <a:ext uri="{FF2B5EF4-FFF2-40B4-BE49-F238E27FC236}">
                <a16:creationId xmlns="" xmlns:a16="http://schemas.microsoft.com/office/drawing/2014/main" id="{B9F117C1-2F12-F819-66D1-ADB93821523E}"/>
              </a:ext>
            </a:extLst>
          </p:cNvPr>
          <p:cNvGrpSpPr>
            <a:grpSpLocks noChangeAspect="1"/>
          </p:cNvGrpSpPr>
          <p:nvPr/>
        </p:nvGrpSpPr>
        <p:grpSpPr>
          <a:xfrm>
            <a:off x="350746" y="246478"/>
            <a:ext cx="1168586" cy="1564445"/>
            <a:chOff x="0" y="0"/>
            <a:chExt cx="1558115" cy="2085927"/>
          </a:xfrm>
        </p:grpSpPr>
        <p:sp>
          <p:nvSpPr>
            <p:cNvPr id="10" name="Freeform 10">
              <a:extLst>
                <a:ext uri="{FF2B5EF4-FFF2-40B4-BE49-F238E27FC236}">
                  <a16:creationId xmlns="" xmlns:a16="http://schemas.microsoft.com/office/drawing/2014/main" id="{CAC0D97B-C9BE-8B99-0AB3-57E33072A825}"/>
                </a:ext>
              </a:extLst>
            </p:cNvPr>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a:extLst>
              <a:ext uri="{FF2B5EF4-FFF2-40B4-BE49-F238E27FC236}">
                <a16:creationId xmlns="" xmlns:a16="http://schemas.microsoft.com/office/drawing/2014/main" id="{E5710274-2E37-5391-6CCC-9C633DA77156}"/>
              </a:ext>
            </a:extLst>
          </p:cNvPr>
          <p:cNvGrpSpPr>
            <a:grpSpLocks noChangeAspect="1"/>
          </p:cNvGrpSpPr>
          <p:nvPr/>
        </p:nvGrpSpPr>
        <p:grpSpPr>
          <a:xfrm>
            <a:off x="16992601" y="97473"/>
            <a:ext cx="1168585" cy="1557746"/>
            <a:chOff x="0" y="0"/>
            <a:chExt cx="1558113" cy="2076995"/>
          </a:xfrm>
        </p:grpSpPr>
        <p:sp>
          <p:nvSpPr>
            <p:cNvPr id="12" name="Freeform 12">
              <a:extLst>
                <a:ext uri="{FF2B5EF4-FFF2-40B4-BE49-F238E27FC236}">
                  <a16:creationId xmlns="" xmlns:a16="http://schemas.microsoft.com/office/drawing/2014/main" id="{2D1A1A8D-AC97-206C-1442-FC0EC97868AE}"/>
                </a:ext>
              </a:extLst>
            </p:cNvPr>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7" name="TextBox 11">
            <a:extLst>
              <a:ext uri="{FF2B5EF4-FFF2-40B4-BE49-F238E27FC236}">
                <a16:creationId xmlns="" xmlns:a16="http://schemas.microsoft.com/office/drawing/2014/main" id="{FB5E3DC4-6C09-63F6-4346-4A6644476B05}"/>
              </a:ext>
            </a:extLst>
          </p:cNvPr>
          <p:cNvSpPr txBox="1"/>
          <p:nvPr/>
        </p:nvSpPr>
        <p:spPr>
          <a:xfrm>
            <a:off x="1437594" y="3465863"/>
            <a:ext cx="9637492" cy="4519186"/>
          </a:xfrm>
          <a:prstGeom prst="rect">
            <a:avLst/>
          </a:prstGeom>
        </p:spPr>
        <p:txBody>
          <a:bodyPr wrap="square" lIns="0" tIns="0" rIns="0" bIns="0" rtlCol="0" anchor="t">
            <a:spAutoFit/>
          </a:bodyPr>
          <a:lstStyle/>
          <a:p>
            <a:pPr marL="746759" marR="5080" indent="-457200" algn="just">
              <a:lnSpc>
                <a:spcPct val="100000"/>
              </a:lnSpc>
              <a:spcBef>
                <a:spcPts val="1045"/>
              </a:spcBef>
              <a:buFont typeface="Arial" panose="020B0604020202020204" pitchFamily="34" charset="0"/>
              <a:buChar char="•"/>
              <a:tabLst>
                <a:tab pos="518795" algn="l"/>
              </a:tabLst>
            </a:pPr>
            <a:r>
              <a:rPr lang="en-US" sz="2800" b="1" spc="-5" dirty="0" err="1">
                <a:solidFill>
                  <a:srgbClr val="03B2C5"/>
                </a:solidFill>
                <a:latin typeface="Montserrat" panose="020B0604020202020204" charset="0"/>
              </a:rPr>
              <a:t>Pembuktian</a:t>
            </a:r>
            <a:r>
              <a:rPr lang="en-US" sz="2800" b="1" spc="-5" dirty="0">
                <a:solidFill>
                  <a:srgbClr val="03B2C5"/>
                </a:solidFill>
                <a:latin typeface="Montserrat" panose="020B0604020202020204" charset="0"/>
              </a:rPr>
              <a:t> Digital </a:t>
            </a:r>
            <a:r>
              <a:rPr lang="id-ID" sz="2800" b="1" spc="-5" dirty="0">
                <a:solidFill>
                  <a:srgbClr val="03B2C5"/>
                </a:solidFill>
                <a:latin typeface="Montserrat" panose="020B0604020202020204" charset="0"/>
              </a:rPr>
              <a:t>: </a:t>
            </a:r>
          </a:p>
          <a:p>
            <a:pPr marL="746759" marR="5080" lvl="1" algn="just">
              <a:spcBef>
                <a:spcPts val="1045"/>
              </a:spcBef>
              <a:tabLst>
                <a:tab pos="518795" algn="l"/>
              </a:tabLst>
            </a:pPr>
            <a:r>
              <a:rPr lang="en-US" sz="2800" spc="-5" dirty="0" err="1">
                <a:solidFill>
                  <a:srgbClr val="FFFFFF"/>
                </a:solidFill>
                <a:latin typeface="Montserrat" panose="020B0604020202020204" charset="0"/>
              </a:rPr>
              <a:t>Sulit</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memastikan</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siapa</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pemilik</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akun</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jika</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tidak</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ada</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autentikasi</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jelas</a:t>
            </a:r>
            <a:r>
              <a:rPr lang="en-US" sz="2800" spc="-5" dirty="0">
                <a:solidFill>
                  <a:srgbClr val="FFFFFF"/>
                </a:solidFill>
                <a:latin typeface="Montserrat" panose="020B0604020202020204" charset="0"/>
              </a:rPr>
              <a:t>.</a:t>
            </a:r>
            <a:endParaRPr lang="id-ID" sz="2800" spc="-5" dirty="0">
              <a:solidFill>
                <a:srgbClr val="FFFFFF"/>
              </a:solidFill>
              <a:latin typeface="Montserrat" panose="020B0604020202020204" charset="0"/>
            </a:endParaRPr>
          </a:p>
          <a:p>
            <a:pPr marL="746759" marR="5080" indent="-457200" algn="just">
              <a:spcBef>
                <a:spcPts val="1045"/>
              </a:spcBef>
              <a:buFont typeface="Arial" panose="020B0604020202020204" pitchFamily="34" charset="0"/>
              <a:buChar char="•"/>
              <a:tabLst>
                <a:tab pos="518795" algn="l"/>
              </a:tabLst>
            </a:pPr>
            <a:r>
              <a:rPr lang="en-US" sz="2800" b="1" spc="-5" dirty="0" err="1">
                <a:solidFill>
                  <a:srgbClr val="03B2C5"/>
                </a:solidFill>
                <a:latin typeface="Montserrat" panose="020B0604020202020204" charset="0"/>
              </a:rPr>
              <a:t>Yurisdiksi</a:t>
            </a:r>
            <a:r>
              <a:rPr lang="en-US" sz="2800" b="1" spc="-5" dirty="0">
                <a:solidFill>
                  <a:srgbClr val="03B2C5"/>
                </a:solidFill>
                <a:latin typeface="Montserrat" panose="020B0604020202020204" charset="0"/>
              </a:rPr>
              <a:t> Lintas Negara </a:t>
            </a:r>
            <a:r>
              <a:rPr lang="id-ID" sz="2800" b="1" spc="-5" dirty="0">
                <a:solidFill>
                  <a:srgbClr val="03B2C5"/>
                </a:solidFill>
                <a:latin typeface="Montserrat" panose="020B0604020202020204" charset="0"/>
              </a:rPr>
              <a:t>:</a:t>
            </a:r>
          </a:p>
          <a:p>
            <a:pPr marL="746759" marR="5080" lvl="1" algn="just">
              <a:spcBef>
                <a:spcPts val="1045"/>
              </a:spcBef>
              <a:tabLst>
                <a:tab pos="518795" algn="l"/>
              </a:tabLst>
            </a:pPr>
            <a:r>
              <a:rPr lang="en-US" sz="2800" spc="-5" dirty="0">
                <a:solidFill>
                  <a:srgbClr val="FFFFFF"/>
                </a:solidFill>
                <a:latin typeface="Montserrat" panose="020B0604020202020204" charset="0"/>
              </a:rPr>
              <a:t>Jika </a:t>
            </a:r>
            <a:r>
              <a:rPr lang="en-US" sz="2800" spc="-5" dirty="0" err="1">
                <a:solidFill>
                  <a:srgbClr val="FFFFFF"/>
                </a:solidFill>
                <a:latin typeface="Montserrat" panose="020B0604020202020204" charset="0"/>
              </a:rPr>
              <a:t>akun</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dioperasikan</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dari</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luar</a:t>
            </a:r>
            <a:r>
              <a:rPr lang="en-US" sz="2800" spc="-5" dirty="0">
                <a:solidFill>
                  <a:srgbClr val="FFFFFF"/>
                </a:solidFill>
                <a:latin typeface="Montserrat" panose="020B0604020202020204" charset="0"/>
              </a:rPr>
              <a:t> negeri, </a:t>
            </a:r>
            <a:r>
              <a:rPr lang="en-US" sz="2800" spc="-5" dirty="0" err="1">
                <a:solidFill>
                  <a:srgbClr val="FFFFFF"/>
                </a:solidFill>
                <a:latin typeface="Montserrat" panose="020B0604020202020204" charset="0"/>
              </a:rPr>
              <a:t>aparat</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dalam</a:t>
            </a:r>
            <a:r>
              <a:rPr lang="en-US" sz="2800" spc="-5" dirty="0">
                <a:solidFill>
                  <a:srgbClr val="FFFFFF"/>
                </a:solidFill>
                <a:latin typeface="Montserrat" panose="020B0604020202020204" charset="0"/>
              </a:rPr>
              <a:t> negeri </a:t>
            </a:r>
            <a:r>
              <a:rPr lang="en-US" sz="2800" spc="-5" dirty="0" err="1">
                <a:solidFill>
                  <a:srgbClr val="FFFFFF"/>
                </a:solidFill>
                <a:latin typeface="Montserrat" panose="020B0604020202020204" charset="0"/>
              </a:rPr>
              <a:t>terbatas</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kemampuannya</a:t>
            </a:r>
            <a:r>
              <a:rPr lang="en-US" sz="2800" spc="-5" dirty="0">
                <a:solidFill>
                  <a:srgbClr val="FFFFFF"/>
                </a:solidFill>
                <a:latin typeface="Montserrat" panose="020B0604020202020204" charset="0"/>
              </a:rPr>
              <a:t>.</a:t>
            </a:r>
            <a:endParaRPr lang="id-ID" sz="2800" spc="-5" dirty="0">
              <a:solidFill>
                <a:srgbClr val="FFFFFF"/>
              </a:solidFill>
              <a:latin typeface="Montserrat" panose="020B0604020202020204" charset="0"/>
            </a:endParaRPr>
          </a:p>
          <a:p>
            <a:pPr marL="746759" marR="5080" indent="-457200" algn="just">
              <a:lnSpc>
                <a:spcPct val="100000"/>
              </a:lnSpc>
              <a:spcBef>
                <a:spcPts val="1045"/>
              </a:spcBef>
              <a:buFont typeface="Arial" panose="020B0604020202020204" pitchFamily="34" charset="0"/>
              <a:buChar char="•"/>
              <a:tabLst>
                <a:tab pos="518795" algn="l"/>
              </a:tabLst>
            </a:pPr>
            <a:r>
              <a:rPr lang="en-US" sz="2800" b="1" spc="-5" dirty="0" err="1">
                <a:solidFill>
                  <a:srgbClr val="03B2C5"/>
                </a:solidFill>
                <a:latin typeface="Montserrat" panose="020B0604020202020204" charset="0"/>
              </a:rPr>
              <a:t>Keterlambatan</a:t>
            </a:r>
            <a:r>
              <a:rPr lang="en-US" sz="2800" b="1" spc="-5" dirty="0">
                <a:solidFill>
                  <a:srgbClr val="03B2C5"/>
                </a:solidFill>
                <a:latin typeface="Montserrat" panose="020B0604020202020204" charset="0"/>
              </a:rPr>
              <a:t> </a:t>
            </a:r>
            <a:r>
              <a:rPr lang="en-US" sz="2800" b="1" spc="-5" dirty="0" err="1">
                <a:solidFill>
                  <a:srgbClr val="03B2C5"/>
                </a:solidFill>
                <a:latin typeface="Montserrat" panose="020B0604020202020204" charset="0"/>
              </a:rPr>
              <a:t>Revisi</a:t>
            </a:r>
            <a:r>
              <a:rPr lang="en-US" sz="2800" b="1" spc="-5" dirty="0">
                <a:solidFill>
                  <a:srgbClr val="03B2C5"/>
                </a:solidFill>
                <a:latin typeface="Montserrat" panose="020B0604020202020204" charset="0"/>
              </a:rPr>
              <a:t> </a:t>
            </a:r>
            <a:r>
              <a:rPr lang="en-US" sz="2800" b="1" spc="-5" dirty="0" err="1">
                <a:solidFill>
                  <a:srgbClr val="03B2C5"/>
                </a:solidFill>
                <a:latin typeface="Montserrat" panose="020B0604020202020204" charset="0"/>
              </a:rPr>
              <a:t>Regulasi</a:t>
            </a:r>
            <a:r>
              <a:rPr lang="en-US" sz="2800" b="1" spc="-5" dirty="0">
                <a:solidFill>
                  <a:srgbClr val="03B2C5"/>
                </a:solidFill>
                <a:latin typeface="Montserrat" panose="020B0604020202020204" charset="0"/>
              </a:rPr>
              <a:t> </a:t>
            </a:r>
            <a:r>
              <a:rPr lang="id-ID" sz="2800" b="1" spc="-5" dirty="0">
                <a:solidFill>
                  <a:srgbClr val="03B2C5"/>
                </a:solidFill>
                <a:latin typeface="Montserrat" panose="020B0604020202020204" charset="0"/>
              </a:rPr>
              <a:t>:</a:t>
            </a:r>
          </a:p>
          <a:p>
            <a:pPr marL="746759" marR="5080" lvl="1" algn="just">
              <a:spcBef>
                <a:spcPts val="1045"/>
              </a:spcBef>
              <a:tabLst>
                <a:tab pos="518795" algn="l"/>
              </a:tabLst>
            </a:pPr>
            <a:r>
              <a:rPr lang="en-US" sz="2800" spc="-5" dirty="0" err="1">
                <a:solidFill>
                  <a:srgbClr val="FFFFFF"/>
                </a:solidFill>
                <a:latin typeface="Montserrat" panose="020B0604020202020204" charset="0"/>
              </a:rPr>
              <a:t>Teknologi</a:t>
            </a:r>
            <a:r>
              <a:rPr lang="en-US" sz="2800" spc="-5" dirty="0">
                <a:solidFill>
                  <a:srgbClr val="FFFFFF"/>
                </a:solidFill>
                <a:latin typeface="Montserrat" panose="020B0604020202020204" charset="0"/>
              </a:rPr>
              <a:t> media </a:t>
            </a:r>
            <a:r>
              <a:rPr lang="en-US" sz="2800" spc="-5" dirty="0" err="1">
                <a:solidFill>
                  <a:srgbClr val="FFFFFF"/>
                </a:solidFill>
                <a:latin typeface="Montserrat" panose="020B0604020202020204" charset="0"/>
              </a:rPr>
              <a:t>sosial</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berkembang</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lebih</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cepat</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daripada</a:t>
            </a:r>
            <a:r>
              <a:rPr lang="en-US" sz="2800" spc="-5" dirty="0">
                <a:solidFill>
                  <a:srgbClr val="FFFFFF"/>
                </a:solidFill>
                <a:latin typeface="Montserrat" panose="020B0604020202020204" charset="0"/>
              </a:rPr>
              <a:t> </a:t>
            </a:r>
            <a:r>
              <a:rPr lang="en-US" sz="2800" spc="-5" dirty="0" err="1">
                <a:solidFill>
                  <a:srgbClr val="FFFFFF"/>
                </a:solidFill>
                <a:latin typeface="Montserrat" panose="020B0604020202020204" charset="0"/>
              </a:rPr>
              <a:t>undang-undang</a:t>
            </a:r>
            <a:r>
              <a:rPr lang="en-US" sz="2800" spc="-5" dirty="0">
                <a:solidFill>
                  <a:srgbClr val="FFFFFF"/>
                </a:solidFill>
                <a:latin typeface="Montserrat" panose="020B0604020202020204" charset="0"/>
              </a:rPr>
              <a:t>.</a:t>
            </a:r>
          </a:p>
        </p:txBody>
      </p:sp>
      <p:pic>
        <p:nvPicPr>
          <p:cNvPr id="3076" name="Picture 4" descr="Regulasi: Pengertian, Bentuk, dan Teori – Gramedia Literasi">
            <a:extLst>
              <a:ext uri="{FF2B5EF4-FFF2-40B4-BE49-F238E27FC236}">
                <a16:creationId xmlns="" xmlns:a16="http://schemas.microsoft.com/office/drawing/2014/main" id="{22335D67-75AC-4557-CDC1-85062D15ED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93460" y="3222007"/>
            <a:ext cx="6574662" cy="4763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181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40733" y="5839229"/>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3108685" y="45215"/>
            <a:ext cx="5138677" cy="4419262"/>
          </a:xfrm>
          <a:custGeom>
            <a:avLst/>
            <a:gdLst/>
            <a:ahLst/>
            <a:cxnLst/>
            <a:rect l="l" t="t" r="r" b="b"/>
            <a:pathLst>
              <a:path w="5138677" h="4419262">
                <a:moveTo>
                  <a:pt x="0" y="0"/>
                </a:moveTo>
                <a:lnTo>
                  <a:pt x="5138677" y="0"/>
                </a:lnTo>
                <a:lnTo>
                  <a:pt x="5138677" y="4419263"/>
                </a:lnTo>
                <a:lnTo>
                  <a:pt x="0" y="4419263"/>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8" name="Group 8"/>
          <p:cNvGrpSpPr/>
          <p:nvPr/>
        </p:nvGrpSpPr>
        <p:grpSpPr>
          <a:xfrm>
            <a:off x="10627364" y="5705052"/>
            <a:ext cx="3694116" cy="2518064"/>
            <a:chOff x="0" y="0"/>
            <a:chExt cx="999406" cy="693609"/>
          </a:xfrm>
        </p:grpSpPr>
        <p:sp>
          <p:nvSpPr>
            <p:cNvPr id="9" name="Freeform 9"/>
            <p:cNvSpPr/>
            <p:nvPr/>
          </p:nvSpPr>
          <p:spPr>
            <a:xfrm>
              <a:off x="0" y="0"/>
              <a:ext cx="999406" cy="693609"/>
            </a:xfrm>
            <a:custGeom>
              <a:avLst/>
              <a:gdLst/>
              <a:ahLst/>
              <a:cxnLst/>
              <a:rect l="l" t="t" r="r" b="b"/>
              <a:pathLst>
                <a:path w="999406" h="693609">
                  <a:moveTo>
                    <a:pt x="100848" y="0"/>
                  </a:moveTo>
                  <a:lnTo>
                    <a:pt x="898558" y="0"/>
                  </a:lnTo>
                  <a:cubicBezTo>
                    <a:pt x="954255" y="0"/>
                    <a:pt x="999406" y="45151"/>
                    <a:pt x="999406" y="100848"/>
                  </a:cubicBezTo>
                  <a:lnTo>
                    <a:pt x="999406" y="592761"/>
                  </a:lnTo>
                  <a:cubicBezTo>
                    <a:pt x="999406" y="648458"/>
                    <a:pt x="954255" y="693609"/>
                    <a:pt x="898558" y="693609"/>
                  </a:cubicBezTo>
                  <a:lnTo>
                    <a:pt x="100848" y="693609"/>
                  </a:lnTo>
                  <a:cubicBezTo>
                    <a:pt x="45151" y="693609"/>
                    <a:pt x="0" y="648458"/>
                    <a:pt x="0" y="592761"/>
                  </a:cubicBezTo>
                  <a:lnTo>
                    <a:pt x="0" y="100848"/>
                  </a:lnTo>
                  <a:cubicBezTo>
                    <a:pt x="0" y="45151"/>
                    <a:pt x="45151" y="0"/>
                    <a:pt x="100848" y="0"/>
                  </a:cubicBezTo>
                  <a:close/>
                </a:path>
              </a:pathLst>
            </a:custGeom>
            <a:blipFill>
              <a:blip r:embed="rId5"/>
              <a:stretch>
                <a:fillRect l="-85367" t="-33359" b="-44589"/>
              </a:stretch>
            </a:blipFill>
          </p:spPr>
        </p:sp>
      </p:grpSp>
      <p:sp>
        <p:nvSpPr>
          <p:cNvPr id="10" name="TextBox 10"/>
          <p:cNvSpPr txBox="1"/>
          <p:nvPr/>
        </p:nvSpPr>
        <p:spPr>
          <a:xfrm>
            <a:off x="1437595" y="1614741"/>
            <a:ext cx="10567005" cy="819007"/>
          </a:xfrm>
          <a:prstGeom prst="rect">
            <a:avLst/>
          </a:prstGeom>
        </p:spPr>
        <p:txBody>
          <a:bodyPr wrap="square" lIns="0" tIns="0" rIns="0" bIns="0" rtlCol="0" anchor="t">
            <a:spAutoFit/>
          </a:bodyPr>
          <a:lstStyle/>
          <a:p>
            <a:pPr algn="l">
              <a:lnSpc>
                <a:spcPts val="6864"/>
              </a:lnSpc>
              <a:spcBef>
                <a:spcPct val="0"/>
              </a:spcBef>
            </a:pPr>
            <a:r>
              <a:rPr lang="en-US" sz="4903" b="1" dirty="0">
                <a:solidFill>
                  <a:srgbClr val="FFFFFF"/>
                </a:solidFill>
                <a:latin typeface="Montaser Arabic Ultra-Bold"/>
                <a:ea typeface="Montaser Arabic Ultra-Bold"/>
                <a:cs typeface="Montaser Arabic Ultra-Bold"/>
                <a:sym typeface="Montaser Arabic Ultra-Bold"/>
              </a:rPr>
              <a:t>DIREKTORAT RESERSE SIBER</a:t>
            </a:r>
          </a:p>
        </p:txBody>
      </p:sp>
      <p:sp>
        <p:nvSpPr>
          <p:cNvPr id="11" name="TextBox 11"/>
          <p:cNvSpPr txBox="1"/>
          <p:nvPr/>
        </p:nvSpPr>
        <p:spPr>
          <a:xfrm>
            <a:off x="1437594" y="3465863"/>
            <a:ext cx="8925605" cy="1723549"/>
          </a:xfrm>
          <a:prstGeom prst="rect">
            <a:avLst/>
          </a:prstGeom>
        </p:spPr>
        <p:txBody>
          <a:bodyPr wrap="square" lIns="0" tIns="0" rIns="0" bIns="0" rtlCol="0" anchor="t">
            <a:spAutoFit/>
          </a:bodyPr>
          <a:lstStyle/>
          <a:p>
            <a:pPr marL="518159" marR="5080" indent="-228600" algn="just">
              <a:lnSpc>
                <a:spcPct val="100000"/>
              </a:lnSpc>
              <a:spcBef>
                <a:spcPts val="1045"/>
              </a:spcBef>
              <a:buFont typeface="Arial MT"/>
              <a:buChar char="•"/>
              <a:tabLst>
                <a:tab pos="518795" algn="l"/>
              </a:tabLst>
            </a:pPr>
            <a:r>
              <a:rPr lang="en-US" sz="2800" spc="-5" dirty="0" err="1">
                <a:solidFill>
                  <a:srgbClr val="FFFFFF"/>
                </a:solidFill>
                <a:cs typeface="Calibri"/>
              </a:rPr>
              <a:t>B</a:t>
            </a:r>
            <a:r>
              <a:rPr lang="en-US" sz="2800" spc="-25" dirty="0" err="1">
                <a:solidFill>
                  <a:srgbClr val="FFFFFF"/>
                </a:solidFill>
                <a:cs typeface="Calibri"/>
              </a:rPr>
              <a:t>ertugas</a:t>
            </a:r>
            <a:r>
              <a:rPr lang="en-US" sz="2800" spc="-20" dirty="0">
                <a:solidFill>
                  <a:srgbClr val="FFFFFF"/>
                </a:solidFill>
                <a:cs typeface="Calibri"/>
              </a:rPr>
              <a:t> </a:t>
            </a:r>
            <a:r>
              <a:rPr lang="en-US" sz="2800" spc="-30" dirty="0" err="1">
                <a:solidFill>
                  <a:srgbClr val="FFFFFF"/>
                </a:solidFill>
                <a:cs typeface="Calibri"/>
              </a:rPr>
              <a:t>melaksanakan</a:t>
            </a:r>
            <a:r>
              <a:rPr lang="en-US" sz="2800" spc="-25" dirty="0">
                <a:solidFill>
                  <a:srgbClr val="FFFFFF"/>
                </a:solidFill>
                <a:cs typeface="Calibri"/>
              </a:rPr>
              <a:t> </a:t>
            </a:r>
            <a:r>
              <a:rPr lang="en-US" sz="2800" spc="-30" dirty="0" err="1">
                <a:solidFill>
                  <a:srgbClr val="FFFFFF"/>
                </a:solidFill>
                <a:cs typeface="Calibri"/>
              </a:rPr>
              <a:t>penyelidikan</a:t>
            </a:r>
            <a:r>
              <a:rPr lang="en-US" sz="2800" spc="-25" dirty="0">
                <a:solidFill>
                  <a:srgbClr val="FFFFFF"/>
                </a:solidFill>
                <a:cs typeface="Calibri"/>
              </a:rPr>
              <a:t> </a:t>
            </a:r>
            <a:r>
              <a:rPr lang="en-US" sz="2800" spc="-10" dirty="0">
                <a:solidFill>
                  <a:srgbClr val="FFFFFF"/>
                </a:solidFill>
                <a:cs typeface="Calibri"/>
              </a:rPr>
              <a:t>dan</a:t>
            </a:r>
            <a:r>
              <a:rPr lang="en-US" sz="2800" spc="-5" dirty="0">
                <a:solidFill>
                  <a:srgbClr val="FFFFFF"/>
                </a:solidFill>
                <a:cs typeface="Calibri"/>
              </a:rPr>
              <a:t> </a:t>
            </a:r>
            <a:r>
              <a:rPr lang="en-US" sz="2800" spc="-35" dirty="0" err="1">
                <a:solidFill>
                  <a:srgbClr val="FFFFFF"/>
                </a:solidFill>
                <a:cs typeface="Calibri"/>
              </a:rPr>
              <a:t>penyidikan</a:t>
            </a:r>
            <a:r>
              <a:rPr lang="en-US" sz="2800" spc="-30" dirty="0">
                <a:solidFill>
                  <a:srgbClr val="FFFFFF"/>
                </a:solidFill>
                <a:cs typeface="Calibri"/>
              </a:rPr>
              <a:t> </a:t>
            </a:r>
            <a:r>
              <a:rPr lang="en-US" sz="2800" spc="-10" dirty="0" err="1">
                <a:solidFill>
                  <a:srgbClr val="FFFFFF"/>
                </a:solidFill>
                <a:cs typeface="Calibri"/>
              </a:rPr>
              <a:t>tindak</a:t>
            </a:r>
            <a:r>
              <a:rPr lang="en-US" sz="2800" spc="520" dirty="0">
                <a:solidFill>
                  <a:srgbClr val="FFFFFF"/>
                </a:solidFill>
                <a:cs typeface="Calibri"/>
              </a:rPr>
              <a:t> </a:t>
            </a:r>
            <a:r>
              <a:rPr lang="en-US" sz="2800" spc="-10" dirty="0" err="1">
                <a:solidFill>
                  <a:srgbClr val="FFFFFF"/>
                </a:solidFill>
                <a:cs typeface="Calibri"/>
              </a:rPr>
              <a:t>pidana</a:t>
            </a:r>
            <a:r>
              <a:rPr lang="en-US" sz="2800" spc="-10" dirty="0">
                <a:solidFill>
                  <a:srgbClr val="FFFFFF"/>
                </a:solidFill>
                <a:cs typeface="Calibri"/>
              </a:rPr>
              <a:t> </a:t>
            </a:r>
            <a:r>
              <a:rPr lang="en-US" sz="2800" spc="-5" dirty="0">
                <a:solidFill>
                  <a:srgbClr val="FFFFFF"/>
                </a:solidFill>
                <a:cs typeface="Calibri"/>
              </a:rPr>
              <a:t> </a:t>
            </a:r>
            <a:r>
              <a:rPr lang="en-US" sz="2800" dirty="0" err="1">
                <a:solidFill>
                  <a:srgbClr val="FFFFFF"/>
                </a:solidFill>
                <a:cs typeface="Calibri"/>
              </a:rPr>
              <a:t>khusus</a:t>
            </a:r>
            <a:r>
              <a:rPr lang="en-US" sz="2800" spc="5" dirty="0">
                <a:solidFill>
                  <a:srgbClr val="FFFFFF"/>
                </a:solidFill>
                <a:cs typeface="Calibri"/>
              </a:rPr>
              <a:t> </a:t>
            </a:r>
            <a:r>
              <a:rPr lang="en-US" sz="2800" spc="-20" dirty="0">
                <a:solidFill>
                  <a:srgbClr val="FFFFFF"/>
                </a:solidFill>
                <a:cs typeface="Calibri"/>
              </a:rPr>
              <a:t>yang</a:t>
            </a:r>
            <a:r>
              <a:rPr lang="en-US" sz="2800" spc="-15" dirty="0">
                <a:solidFill>
                  <a:srgbClr val="FFFFFF"/>
                </a:solidFill>
                <a:cs typeface="Calibri"/>
              </a:rPr>
              <a:t> </a:t>
            </a:r>
            <a:r>
              <a:rPr lang="en-US" sz="2800" spc="-25" dirty="0" err="1">
                <a:solidFill>
                  <a:srgbClr val="FFFFFF"/>
                </a:solidFill>
                <a:cs typeface="Calibri"/>
              </a:rPr>
              <a:t>terkait</a:t>
            </a:r>
            <a:r>
              <a:rPr lang="en-US" sz="2800" spc="-20" dirty="0">
                <a:solidFill>
                  <a:srgbClr val="FFFFFF"/>
                </a:solidFill>
                <a:cs typeface="Calibri"/>
              </a:rPr>
              <a:t> </a:t>
            </a:r>
            <a:r>
              <a:rPr lang="en-US" sz="2800" spc="-35" dirty="0" err="1">
                <a:solidFill>
                  <a:srgbClr val="FFFFFF"/>
                </a:solidFill>
                <a:cs typeface="Calibri"/>
              </a:rPr>
              <a:t>dengan</a:t>
            </a:r>
            <a:r>
              <a:rPr lang="en-US" sz="2800" spc="-30" dirty="0">
                <a:solidFill>
                  <a:srgbClr val="FFFFFF"/>
                </a:solidFill>
                <a:cs typeface="Calibri"/>
              </a:rPr>
              <a:t> </a:t>
            </a:r>
            <a:r>
              <a:rPr lang="en-US" sz="2800" spc="-40" dirty="0" err="1">
                <a:solidFill>
                  <a:srgbClr val="FFFFFF"/>
                </a:solidFill>
                <a:cs typeface="Calibri"/>
              </a:rPr>
              <a:t>kejahatan</a:t>
            </a:r>
            <a:r>
              <a:rPr lang="en-US" sz="2800" spc="-35" dirty="0">
                <a:solidFill>
                  <a:srgbClr val="FFFFFF"/>
                </a:solidFill>
                <a:cs typeface="Calibri"/>
              </a:rPr>
              <a:t> </a:t>
            </a:r>
            <a:r>
              <a:rPr lang="en-US" sz="2800" spc="-114" dirty="0" err="1">
                <a:solidFill>
                  <a:srgbClr val="FFFFFF"/>
                </a:solidFill>
                <a:cs typeface="Calibri"/>
              </a:rPr>
              <a:t>siber</a:t>
            </a:r>
            <a:r>
              <a:rPr lang="en-US" sz="2800" spc="-114" dirty="0">
                <a:solidFill>
                  <a:srgbClr val="FFFFFF"/>
                </a:solidFill>
                <a:cs typeface="Calibri"/>
              </a:rPr>
              <a:t>,</a:t>
            </a:r>
            <a:r>
              <a:rPr lang="en-US" sz="2800" spc="-110" dirty="0">
                <a:solidFill>
                  <a:srgbClr val="FFFFFF"/>
                </a:solidFill>
                <a:cs typeface="Calibri"/>
              </a:rPr>
              <a:t> </a:t>
            </a:r>
            <a:r>
              <a:rPr lang="en-US" sz="2800" spc="-25" dirty="0">
                <a:solidFill>
                  <a:srgbClr val="FFFFFF"/>
                </a:solidFill>
                <a:cs typeface="Calibri"/>
              </a:rPr>
              <a:t>yang</a:t>
            </a:r>
            <a:r>
              <a:rPr lang="en-US" sz="2800" spc="-20" dirty="0">
                <a:solidFill>
                  <a:srgbClr val="FFFFFF"/>
                </a:solidFill>
                <a:cs typeface="Calibri"/>
              </a:rPr>
              <a:t> </a:t>
            </a:r>
            <a:r>
              <a:rPr lang="en-US" sz="2800" spc="-5" dirty="0" err="1">
                <a:solidFill>
                  <a:srgbClr val="FFFFFF"/>
                </a:solidFill>
                <a:cs typeface="Calibri"/>
              </a:rPr>
              <a:t>meliputi</a:t>
            </a:r>
            <a:r>
              <a:rPr lang="en-US" sz="2800" dirty="0">
                <a:solidFill>
                  <a:srgbClr val="FFFFFF"/>
                </a:solidFill>
                <a:cs typeface="Calibri"/>
              </a:rPr>
              <a:t> </a:t>
            </a:r>
            <a:r>
              <a:rPr lang="en-US" sz="2800" spc="-25" dirty="0">
                <a:solidFill>
                  <a:srgbClr val="FFFFFF"/>
                </a:solidFill>
                <a:cs typeface="Calibri"/>
              </a:rPr>
              <a:t>computer</a:t>
            </a:r>
            <a:r>
              <a:rPr lang="en-US" sz="2800" spc="-20" dirty="0">
                <a:solidFill>
                  <a:srgbClr val="FFFFFF"/>
                </a:solidFill>
                <a:cs typeface="Calibri"/>
              </a:rPr>
              <a:t> </a:t>
            </a:r>
            <a:r>
              <a:rPr lang="en-US" sz="2800" spc="-15" dirty="0">
                <a:solidFill>
                  <a:srgbClr val="FFFFFF"/>
                </a:solidFill>
                <a:cs typeface="Calibri"/>
              </a:rPr>
              <a:t>crime</a:t>
            </a:r>
            <a:r>
              <a:rPr lang="en-US" sz="2800" spc="-10" dirty="0">
                <a:solidFill>
                  <a:srgbClr val="FFFFFF"/>
                </a:solidFill>
                <a:cs typeface="Calibri"/>
              </a:rPr>
              <a:t> </a:t>
            </a:r>
            <a:r>
              <a:rPr lang="en-US" sz="2800" spc="-15" dirty="0">
                <a:solidFill>
                  <a:srgbClr val="FFFFFF"/>
                </a:solidFill>
                <a:cs typeface="Calibri"/>
              </a:rPr>
              <a:t>dan </a:t>
            </a:r>
            <a:r>
              <a:rPr lang="en-US" sz="2800" spc="-10" dirty="0">
                <a:solidFill>
                  <a:srgbClr val="FFFFFF"/>
                </a:solidFill>
                <a:cs typeface="Calibri"/>
              </a:rPr>
              <a:t> </a:t>
            </a:r>
            <a:r>
              <a:rPr lang="en-US" sz="2800" dirty="0" err="1">
                <a:solidFill>
                  <a:srgbClr val="FFFFFF"/>
                </a:solidFill>
                <a:cs typeface="Calibri"/>
              </a:rPr>
              <a:t>co</a:t>
            </a:r>
            <a:r>
              <a:rPr lang="en-US" sz="2800" spc="15" dirty="0" err="1">
                <a:solidFill>
                  <a:srgbClr val="FFFFFF"/>
                </a:solidFill>
                <a:cs typeface="Calibri"/>
              </a:rPr>
              <a:t>m</a:t>
            </a:r>
            <a:r>
              <a:rPr lang="en-US" sz="2800" spc="10" dirty="0" err="1">
                <a:solidFill>
                  <a:srgbClr val="FFFFFF"/>
                </a:solidFill>
                <a:cs typeface="Calibri"/>
              </a:rPr>
              <a:t>pu</a:t>
            </a:r>
            <a:r>
              <a:rPr lang="en-US" sz="2800" spc="-10" dirty="0" err="1">
                <a:solidFill>
                  <a:srgbClr val="FFFFFF"/>
                </a:solidFill>
                <a:cs typeface="Calibri"/>
              </a:rPr>
              <a:t>t</a:t>
            </a:r>
            <a:r>
              <a:rPr lang="en-US" sz="2800" spc="15" dirty="0" err="1">
                <a:solidFill>
                  <a:srgbClr val="FFFFFF"/>
                </a:solidFill>
                <a:cs typeface="Calibri"/>
              </a:rPr>
              <a:t>e</a:t>
            </a:r>
            <a:r>
              <a:rPr lang="en-US" sz="2800" spc="285" dirty="0" err="1">
                <a:solidFill>
                  <a:srgbClr val="FFFFFF"/>
                </a:solidFill>
                <a:cs typeface="Calibri"/>
              </a:rPr>
              <a:t>r</a:t>
            </a:r>
            <a:r>
              <a:rPr lang="en-US" sz="2800" spc="-45" dirty="0" err="1">
                <a:solidFill>
                  <a:srgbClr val="FFFFFF"/>
                </a:solidFill>
                <a:cs typeface="Calibri"/>
              </a:rPr>
              <a:t>r</a:t>
            </a:r>
            <a:r>
              <a:rPr lang="en-US" sz="2800" dirty="0" err="1">
                <a:solidFill>
                  <a:srgbClr val="FFFFFF"/>
                </a:solidFill>
                <a:cs typeface="Calibri"/>
              </a:rPr>
              <a:t>e</a:t>
            </a:r>
            <a:r>
              <a:rPr lang="en-US" sz="2800" spc="-20" dirty="0" err="1">
                <a:solidFill>
                  <a:srgbClr val="FFFFFF"/>
                </a:solidFill>
                <a:cs typeface="Calibri"/>
              </a:rPr>
              <a:t>l</a:t>
            </a:r>
            <a:r>
              <a:rPr lang="en-US" sz="2800" spc="-35" dirty="0" err="1">
                <a:solidFill>
                  <a:srgbClr val="FFFFFF"/>
                </a:solidFill>
                <a:cs typeface="Calibri"/>
              </a:rPr>
              <a:t>a</a:t>
            </a:r>
            <a:r>
              <a:rPr lang="en-US" sz="2800" spc="-40" dirty="0" err="1">
                <a:solidFill>
                  <a:srgbClr val="FFFFFF"/>
                </a:solidFill>
                <a:cs typeface="Calibri"/>
              </a:rPr>
              <a:t>t</a:t>
            </a:r>
            <a:r>
              <a:rPr lang="en-US" sz="2800" dirty="0" err="1">
                <a:solidFill>
                  <a:srgbClr val="FFFFFF"/>
                </a:solidFill>
                <a:cs typeface="Calibri"/>
              </a:rPr>
              <a:t>ed</a:t>
            </a:r>
            <a:r>
              <a:rPr lang="en-US" sz="2800" spc="-170" dirty="0">
                <a:solidFill>
                  <a:srgbClr val="FFFFFF"/>
                </a:solidFill>
                <a:cs typeface="Calibri"/>
              </a:rPr>
              <a:t> </a:t>
            </a:r>
            <a:r>
              <a:rPr lang="en-US" sz="2800" dirty="0">
                <a:solidFill>
                  <a:srgbClr val="FFFFFF"/>
                </a:solidFill>
                <a:cs typeface="Calibri"/>
              </a:rPr>
              <a:t>cr</a:t>
            </a:r>
            <a:r>
              <a:rPr lang="en-US" sz="2800" spc="5" dirty="0">
                <a:solidFill>
                  <a:srgbClr val="FFFFFF"/>
                </a:solidFill>
                <a:cs typeface="Calibri"/>
              </a:rPr>
              <a:t>i</a:t>
            </a:r>
            <a:r>
              <a:rPr lang="en-US" sz="2800" dirty="0">
                <a:solidFill>
                  <a:srgbClr val="FFFFFF"/>
                </a:solidFill>
                <a:cs typeface="Calibri"/>
              </a:rPr>
              <a:t>me</a:t>
            </a:r>
            <a:r>
              <a:rPr lang="en-US" sz="2800" spc="-85" dirty="0">
                <a:solidFill>
                  <a:srgbClr val="FFFFFF"/>
                </a:solidFill>
                <a:cs typeface="Calibri"/>
              </a:rPr>
              <a:t> </a:t>
            </a:r>
            <a:r>
              <a:rPr lang="en-US" sz="2800" spc="-5" dirty="0">
                <a:solidFill>
                  <a:srgbClr val="FFFFFF"/>
                </a:solidFill>
                <a:cs typeface="Calibri"/>
              </a:rPr>
              <a:t>d</a:t>
            </a:r>
            <a:r>
              <a:rPr lang="en-US" sz="2800" dirty="0">
                <a:solidFill>
                  <a:srgbClr val="FFFFFF"/>
                </a:solidFill>
                <a:cs typeface="Calibri"/>
              </a:rPr>
              <a:t>i</a:t>
            </a:r>
            <a:r>
              <a:rPr lang="en-US" sz="2800" spc="30" dirty="0">
                <a:solidFill>
                  <a:srgbClr val="FFFFFF"/>
                </a:solidFill>
                <a:cs typeface="Calibri"/>
              </a:rPr>
              <a:t> </a:t>
            </a:r>
            <a:r>
              <a:rPr lang="en-US" sz="2800" spc="-40" dirty="0">
                <a:solidFill>
                  <a:srgbClr val="FFFFFF"/>
                </a:solidFill>
                <a:cs typeface="Calibri"/>
              </a:rPr>
              <a:t>W</a:t>
            </a:r>
            <a:r>
              <a:rPr lang="en-US" sz="2800" spc="-35" dirty="0">
                <a:solidFill>
                  <a:srgbClr val="FFFFFF"/>
                </a:solidFill>
                <a:cs typeface="Calibri"/>
              </a:rPr>
              <a:t>il</a:t>
            </a:r>
            <a:r>
              <a:rPr lang="en-US" sz="2800" spc="-85" dirty="0">
                <a:solidFill>
                  <a:srgbClr val="FFFFFF"/>
                </a:solidFill>
                <a:cs typeface="Calibri"/>
              </a:rPr>
              <a:t>a</a:t>
            </a:r>
            <a:r>
              <a:rPr lang="en-US" sz="2800" spc="-70" dirty="0">
                <a:solidFill>
                  <a:srgbClr val="FFFFFF"/>
                </a:solidFill>
                <a:cs typeface="Calibri"/>
              </a:rPr>
              <a:t>y</a:t>
            </a:r>
            <a:r>
              <a:rPr lang="en-US" sz="2800" spc="-35" dirty="0">
                <a:solidFill>
                  <a:srgbClr val="FFFFFF"/>
                </a:solidFill>
                <a:cs typeface="Calibri"/>
              </a:rPr>
              <a:t>a</a:t>
            </a:r>
            <a:r>
              <a:rPr lang="en-US" sz="2800" dirty="0">
                <a:solidFill>
                  <a:srgbClr val="FFFFFF"/>
                </a:solidFill>
                <a:cs typeface="Calibri"/>
              </a:rPr>
              <a:t>h</a:t>
            </a:r>
            <a:r>
              <a:rPr lang="en-US" sz="2800" spc="55" dirty="0">
                <a:solidFill>
                  <a:srgbClr val="FFFFFF"/>
                </a:solidFill>
                <a:cs typeface="Calibri"/>
              </a:rPr>
              <a:t> </a:t>
            </a:r>
            <a:r>
              <a:rPr lang="en-US" sz="2800" spc="-5" dirty="0" err="1">
                <a:solidFill>
                  <a:srgbClr val="FFFFFF"/>
                </a:solidFill>
                <a:cs typeface="Calibri"/>
              </a:rPr>
              <a:t>Hu</a:t>
            </a:r>
            <a:r>
              <a:rPr lang="en-US" sz="2800" spc="-35" dirty="0" err="1">
                <a:solidFill>
                  <a:srgbClr val="FFFFFF"/>
                </a:solidFill>
                <a:cs typeface="Calibri"/>
              </a:rPr>
              <a:t>k</a:t>
            </a:r>
            <a:r>
              <a:rPr lang="en-US" sz="2800" spc="-5" dirty="0" err="1">
                <a:solidFill>
                  <a:srgbClr val="FFFFFF"/>
                </a:solidFill>
                <a:cs typeface="Calibri"/>
              </a:rPr>
              <a:t>u</a:t>
            </a:r>
            <a:r>
              <a:rPr lang="en-US" sz="2800" dirty="0" err="1">
                <a:solidFill>
                  <a:srgbClr val="FFFFFF"/>
                </a:solidFill>
                <a:cs typeface="Calibri"/>
              </a:rPr>
              <a:t>m</a:t>
            </a:r>
            <a:r>
              <a:rPr lang="en-US" sz="2800" spc="-110" dirty="0">
                <a:solidFill>
                  <a:srgbClr val="FFFFFF"/>
                </a:solidFill>
                <a:cs typeface="Calibri"/>
              </a:rPr>
              <a:t> </a:t>
            </a:r>
            <a:r>
              <a:rPr lang="en-US" sz="2800" spc="-65" dirty="0" err="1">
                <a:solidFill>
                  <a:srgbClr val="FFFFFF"/>
                </a:solidFill>
                <a:cs typeface="Calibri"/>
              </a:rPr>
              <a:t>P</a:t>
            </a:r>
            <a:r>
              <a:rPr lang="en-US" sz="2800" spc="-20" dirty="0" err="1">
                <a:solidFill>
                  <a:srgbClr val="FFFFFF"/>
                </a:solidFill>
                <a:cs typeface="Calibri"/>
              </a:rPr>
              <a:t>o</a:t>
            </a:r>
            <a:r>
              <a:rPr lang="en-US" sz="2800" spc="-15" dirty="0" err="1">
                <a:solidFill>
                  <a:srgbClr val="FFFFFF"/>
                </a:solidFill>
                <a:cs typeface="Calibri"/>
              </a:rPr>
              <a:t>ld</a:t>
            </a:r>
            <a:r>
              <a:rPr lang="en-US" sz="2800" dirty="0" err="1">
                <a:solidFill>
                  <a:srgbClr val="FFFFFF"/>
                </a:solidFill>
                <a:cs typeface="Calibri"/>
              </a:rPr>
              <a:t>a</a:t>
            </a:r>
            <a:r>
              <a:rPr lang="en-US" sz="2800" spc="20" dirty="0">
                <a:solidFill>
                  <a:srgbClr val="FFFFFF"/>
                </a:solidFill>
                <a:cs typeface="Calibri"/>
              </a:rPr>
              <a:t> </a:t>
            </a:r>
            <a:r>
              <a:rPr lang="en-US" sz="2800" spc="10" dirty="0" err="1">
                <a:solidFill>
                  <a:srgbClr val="FFFFFF"/>
                </a:solidFill>
                <a:cs typeface="Calibri"/>
              </a:rPr>
              <a:t>S</a:t>
            </a:r>
            <a:r>
              <a:rPr lang="en-US" sz="2800" spc="5" dirty="0" err="1">
                <a:solidFill>
                  <a:srgbClr val="FFFFFF"/>
                </a:solidFill>
                <a:cs typeface="Calibri"/>
              </a:rPr>
              <a:t>u</a:t>
            </a:r>
            <a:r>
              <a:rPr lang="en-US" sz="2800" spc="10" dirty="0" err="1">
                <a:solidFill>
                  <a:srgbClr val="FFFFFF"/>
                </a:solidFill>
                <a:cs typeface="Calibri"/>
              </a:rPr>
              <a:t>m</a:t>
            </a:r>
            <a:r>
              <a:rPr lang="en-US" sz="2800" spc="5" dirty="0" err="1">
                <a:solidFill>
                  <a:srgbClr val="FFFFFF"/>
                </a:solidFill>
                <a:cs typeface="Calibri"/>
              </a:rPr>
              <a:t>u</a:t>
            </a:r>
            <a:r>
              <a:rPr lang="en-US" sz="2800" dirty="0" err="1">
                <a:solidFill>
                  <a:srgbClr val="FFFFFF"/>
                </a:solidFill>
                <a:cs typeface="Calibri"/>
              </a:rPr>
              <a:t>t</a:t>
            </a:r>
            <a:endParaRPr lang="en-US" sz="2800" dirty="0">
              <a:cs typeface="Calibri"/>
            </a:endParaRPr>
          </a:p>
        </p:txBody>
      </p:sp>
      <p:sp>
        <p:nvSpPr>
          <p:cNvPr id="13" name="TextBox 13"/>
          <p:cNvSpPr txBox="1"/>
          <p:nvPr/>
        </p:nvSpPr>
        <p:spPr>
          <a:xfrm>
            <a:off x="1437595" y="6315436"/>
            <a:ext cx="8925603" cy="2321533"/>
          </a:xfrm>
          <a:prstGeom prst="rect">
            <a:avLst/>
          </a:prstGeom>
        </p:spPr>
        <p:txBody>
          <a:bodyPr wrap="square" lIns="0" tIns="0" rIns="0" bIns="0" rtlCol="0" anchor="t">
            <a:spAutoFit/>
          </a:bodyPr>
          <a:lstStyle/>
          <a:p>
            <a:pPr marL="518159" marR="140970" indent="-228600" algn="just">
              <a:lnSpc>
                <a:spcPct val="103299"/>
              </a:lnSpc>
              <a:spcBef>
                <a:spcPts val="1050"/>
              </a:spcBef>
              <a:buFont typeface="Arial MT"/>
              <a:buChar char="•"/>
              <a:tabLst>
                <a:tab pos="518795" algn="l"/>
              </a:tabLst>
            </a:pPr>
            <a:r>
              <a:rPr lang="en-US" sz="2800" spc="-35" dirty="0" err="1">
                <a:solidFill>
                  <a:srgbClr val="FFFFFF"/>
                </a:solidFill>
                <a:cs typeface="Calibri"/>
              </a:rPr>
              <a:t>Penyelidikan</a:t>
            </a:r>
            <a:r>
              <a:rPr lang="en-US" sz="2800" spc="-35" dirty="0">
                <a:solidFill>
                  <a:srgbClr val="FFFFFF"/>
                </a:solidFill>
                <a:cs typeface="Calibri"/>
              </a:rPr>
              <a:t> </a:t>
            </a:r>
            <a:r>
              <a:rPr lang="en-US" sz="2800" spc="-10" dirty="0">
                <a:solidFill>
                  <a:srgbClr val="FFFFFF"/>
                </a:solidFill>
                <a:cs typeface="Calibri"/>
              </a:rPr>
              <a:t>dan </a:t>
            </a:r>
            <a:r>
              <a:rPr lang="en-US" sz="2800" spc="-30" dirty="0" err="1">
                <a:solidFill>
                  <a:srgbClr val="FFFFFF"/>
                </a:solidFill>
                <a:cs typeface="Calibri"/>
              </a:rPr>
              <a:t>penyidikan</a:t>
            </a:r>
            <a:r>
              <a:rPr lang="en-US" sz="2800" spc="-30" dirty="0">
                <a:solidFill>
                  <a:srgbClr val="FFFFFF"/>
                </a:solidFill>
                <a:cs typeface="Calibri"/>
              </a:rPr>
              <a:t> </a:t>
            </a:r>
            <a:r>
              <a:rPr lang="en-US" sz="2800" dirty="0" err="1">
                <a:solidFill>
                  <a:srgbClr val="FFFFFF"/>
                </a:solidFill>
                <a:cs typeface="Calibri"/>
              </a:rPr>
              <a:t>tindak</a:t>
            </a:r>
            <a:r>
              <a:rPr lang="en-US" sz="2800" dirty="0">
                <a:solidFill>
                  <a:srgbClr val="FFFFFF"/>
                </a:solidFill>
                <a:cs typeface="Calibri"/>
              </a:rPr>
              <a:t> </a:t>
            </a:r>
            <a:r>
              <a:rPr lang="en-US" sz="2800" spc="-15" dirty="0" err="1">
                <a:solidFill>
                  <a:srgbClr val="FFFFFF"/>
                </a:solidFill>
                <a:cs typeface="Calibri"/>
              </a:rPr>
              <a:t>pidana</a:t>
            </a:r>
            <a:r>
              <a:rPr lang="en-US" sz="2800" spc="-15" dirty="0">
                <a:solidFill>
                  <a:srgbClr val="FFFFFF"/>
                </a:solidFill>
                <a:cs typeface="Calibri"/>
              </a:rPr>
              <a:t> </a:t>
            </a:r>
            <a:r>
              <a:rPr lang="en-US" sz="2800" spc="-114" dirty="0" err="1">
                <a:solidFill>
                  <a:srgbClr val="FFFFFF"/>
                </a:solidFill>
                <a:cs typeface="Calibri"/>
              </a:rPr>
              <a:t>siber</a:t>
            </a:r>
            <a:r>
              <a:rPr lang="en-US" sz="2800" spc="-114" dirty="0">
                <a:solidFill>
                  <a:srgbClr val="FFFFFF"/>
                </a:solidFill>
                <a:cs typeface="Calibri"/>
              </a:rPr>
              <a:t>, </a:t>
            </a:r>
            <a:r>
              <a:rPr lang="en-US" sz="2800" spc="-5" dirty="0" err="1">
                <a:solidFill>
                  <a:srgbClr val="FFFFFF"/>
                </a:solidFill>
                <a:cs typeface="Calibri"/>
              </a:rPr>
              <a:t>termasuk</a:t>
            </a:r>
            <a:r>
              <a:rPr lang="en-US" sz="2800" spc="-5" dirty="0">
                <a:solidFill>
                  <a:srgbClr val="FFFFFF"/>
                </a:solidFill>
                <a:cs typeface="Calibri"/>
              </a:rPr>
              <a:t> </a:t>
            </a:r>
            <a:r>
              <a:rPr lang="en-US" sz="2800" spc="-35" dirty="0" err="1">
                <a:solidFill>
                  <a:srgbClr val="FFFFFF"/>
                </a:solidFill>
                <a:cs typeface="Calibri"/>
              </a:rPr>
              <a:t>kejahatan</a:t>
            </a:r>
            <a:r>
              <a:rPr lang="en-US" sz="2800" spc="-35" dirty="0">
                <a:solidFill>
                  <a:srgbClr val="FFFFFF"/>
                </a:solidFill>
                <a:cs typeface="Calibri"/>
              </a:rPr>
              <a:t> </a:t>
            </a:r>
            <a:r>
              <a:rPr lang="en-US" sz="2800" spc="-30" dirty="0" err="1">
                <a:solidFill>
                  <a:srgbClr val="FFFFFF"/>
                </a:solidFill>
                <a:cs typeface="Calibri"/>
              </a:rPr>
              <a:t>transnasional</a:t>
            </a:r>
            <a:r>
              <a:rPr lang="en-US" sz="2800" spc="-30" dirty="0">
                <a:solidFill>
                  <a:srgbClr val="FFFFFF"/>
                </a:solidFill>
                <a:cs typeface="Calibri"/>
              </a:rPr>
              <a:t> </a:t>
            </a:r>
            <a:r>
              <a:rPr lang="en-US" sz="2800" spc="-25" dirty="0">
                <a:solidFill>
                  <a:srgbClr val="FFFFFF"/>
                </a:solidFill>
                <a:cs typeface="Calibri"/>
              </a:rPr>
              <a:t> yang</a:t>
            </a:r>
            <a:r>
              <a:rPr lang="en-US" sz="2800" spc="-50" dirty="0">
                <a:solidFill>
                  <a:srgbClr val="FFFFFF"/>
                </a:solidFill>
                <a:cs typeface="Calibri"/>
              </a:rPr>
              <a:t> </a:t>
            </a:r>
            <a:r>
              <a:rPr lang="en-US" sz="2800" spc="-25" dirty="0" err="1">
                <a:solidFill>
                  <a:srgbClr val="FFFFFF"/>
                </a:solidFill>
                <a:cs typeface="Calibri"/>
              </a:rPr>
              <a:t>terkait</a:t>
            </a:r>
            <a:r>
              <a:rPr lang="en-US" sz="2800" spc="-90" dirty="0">
                <a:solidFill>
                  <a:srgbClr val="FFFFFF"/>
                </a:solidFill>
                <a:cs typeface="Calibri"/>
              </a:rPr>
              <a:t> </a:t>
            </a:r>
            <a:r>
              <a:rPr lang="en-US" sz="2800" spc="-25" dirty="0" err="1">
                <a:solidFill>
                  <a:srgbClr val="FFFFFF"/>
                </a:solidFill>
                <a:cs typeface="Calibri"/>
              </a:rPr>
              <a:t>dengan</a:t>
            </a:r>
            <a:r>
              <a:rPr lang="en-US" sz="2800" spc="-85" dirty="0">
                <a:solidFill>
                  <a:srgbClr val="FFFFFF"/>
                </a:solidFill>
                <a:cs typeface="Calibri"/>
              </a:rPr>
              <a:t> </a:t>
            </a:r>
            <a:r>
              <a:rPr lang="en-US" sz="2800" spc="-25" dirty="0" err="1">
                <a:solidFill>
                  <a:srgbClr val="FFFFFF"/>
                </a:solidFill>
                <a:cs typeface="Calibri"/>
              </a:rPr>
              <a:t>kejahatan</a:t>
            </a:r>
            <a:r>
              <a:rPr lang="en-US" sz="2800" spc="-220" dirty="0">
                <a:solidFill>
                  <a:srgbClr val="FFFFFF"/>
                </a:solidFill>
                <a:cs typeface="Calibri"/>
              </a:rPr>
              <a:t> </a:t>
            </a:r>
            <a:r>
              <a:rPr lang="en-US" sz="2800" dirty="0" err="1">
                <a:solidFill>
                  <a:srgbClr val="FFFFFF"/>
                </a:solidFill>
                <a:cs typeface="Calibri"/>
              </a:rPr>
              <a:t>siber</a:t>
            </a:r>
            <a:endParaRPr lang="en-US" sz="2800" dirty="0">
              <a:cs typeface="Calibri"/>
            </a:endParaRPr>
          </a:p>
          <a:p>
            <a:pPr marL="518159" indent="-229235" algn="just">
              <a:lnSpc>
                <a:spcPct val="100000"/>
              </a:lnSpc>
              <a:spcBef>
                <a:spcPts val="994"/>
              </a:spcBef>
              <a:buFont typeface="Arial MT"/>
              <a:buChar char="•"/>
              <a:tabLst>
                <a:tab pos="518795" algn="l"/>
              </a:tabLst>
            </a:pPr>
            <a:r>
              <a:rPr lang="en-US" sz="2800" spc="-10" dirty="0" err="1">
                <a:solidFill>
                  <a:srgbClr val="FFFFFF"/>
                </a:solidFill>
                <a:cs typeface="Calibri"/>
              </a:rPr>
              <a:t>Perumusan</a:t>
            </a:r>
            <a:r>
              <a:rPr lang="en-US" sz="2800" spc="-155" dirty="0">
                <a:solidFill>
                  <a:srgbClr val="FFFFFF"/>
                </a:solidFill>
                <a:cs typeface="Calibri"/>
              </a:rPr>
              <a:t> </a:t>
            </a:r>
            <a:r>
              <a:rPr lang="en-US" sz="2800" spc="-25" dirty="0" err="1">
                <a:solidFill>
                  <a:srgbClr val="FFFFFF"/>
                </a:solidFill>
                <a:cs typeface="Calibri"/>
              </a:rPr>
              <a:t>kebijakan</a:t>
            </a:r>
            <a:r>
              <a:rPr lang="en-US" sz="2800" spc="-195" dirty="0">
                <a:solidFill>
                  <a:srgbClr val="FFFFFF"/>
                </a:solidFill>
                <a:cs typeface="Calibri"/>
              </a:rPr>
              <a:t> </a:t>
            </a:r>
            <a:r>
              <a:rPr lang="en-US" sz="2800" spc="-10" dirty="0" err="1">
                <a:solidFill>
                  <a:srgbClr val="FFFFFF"/>
                </a:solidFill>
                <a:cs typeface="Calibri"/>
              </a:rPr>
              <a:t>dalam</a:t>
            </a:r>
            <a:r>
              <a:rPr lang="en-US" sz="2800" spc="-20" dirty="0">
                <a:solidFill>
                  <a:srgbClr val="FFFFFF"/>
                </a:solidFill>
                <a:cs typeface="Calibri"/>
              </a:rPr>
              <a:t> </a:t>
            </a:r>
            <a:r>
              <a:rPr lang="en-US" sz="2800" spc="-50" dirty="0" err="1">
                <a:solidFill>
                  <a:srgbClr val="FFFFFF"/>
                </a:solidFill>
                <a:cs typeface="Calibri"/>
              </a:rPr>
              <a:t>rangka</a:t>
            </a:r>
            <a:r>
              <a:rPr lang="en-US" sz="2800" spc="-45" dirty="0">
                <a:solidFill>
                  <a:srgbClr val="FFFFFF"/>
                </a:solidFill>
                <a:cs typeface="Calibri"/>
              </a:rPr>
              <a:t> </a:t>
            </a:r>
            <a:r>
              <a:rPr lang="en-US" sz="2800" spc="-35" dirty="0" err="1">
                <a:solidFill>
                  <a:srgbClr val="FFFFFF"/>
                </a:solidFill>
                <a:cs typeface="Calibri"/>
              </a:rPr>
              <a:t>penyelidikan</a:t>
            </a:r>
            <a:r>
              <a:rPr lang="en-US" sz="2800" spc="-15" dirty="0">
                <a:solidFill>
                  <a:srgbClr val="FFFFFF"/>
                </a:solidFill>
                <a:cs typeface="Calibri"/>
              </a:rPr>
              <a:t> </a:t>
            </a:r>
            <a:r>
              <a:rPr lang="en-US" sz="2800" spc="-5" dirty="0">
                <a:solidFill>
                  <a:srgbClr val="FFFFFF"/>
                </a:solidFill>
                <a:cs typeface="Calibri"/>
              </a:rPr>
              <a:t>dan</a:t>
            </a:r>
            <a:r>
              <a:rPr lang="en-US" sz="2800" spc="-20" dirty="0">
                <a:solidFill>
                  <a:srgbClr val="FFFFFF"/>
                </a:solidFill>
                <a:cs typeface="Calibri"/>
              </a:rPr>
              <a:t> </a:t>
            </a:r>
            <a:r>
              <a:rPr lang="en-US" sz="2800" spc="-30" dirty="0" err="1">
                <a:solidFill>
                  <a:srgbClr val="FFFFFF"/>
                </a:solidFill>
                <a:cs typeface="Calibri"/>
              </a:rPr>
              <a:t>penyidikan</a:t>
            </a:r>
            <a:r>
              <a:rPr lang="en-US" sz="2800" spc="-85" dirty="0">
                <a:solidFill>
                  <a:srgbClr val="FFFFFF"/>
                </a:solidFill>
                <a:cs typeface="Calibri"/>
              </a:rPr>
              <a:t> </a:t>
            </a:r>
            <a:r>
              <a:rPr lang="en-US" sz="2800" dirty="0" err="1">
                <a:solidFill>
                  <a:srgbClr val="FFFFFF"/>
                </a:solidFill>
                <a:cs typeface="Calibri"/>
              </a:rPr>
              <a:t>tindak</a:t>
            </a:r>
            <a:r>
              <a:rPr lang="en-US" sz="2800" spc="-10" dirty="0">
                <a:solidFill>
                  <a:srgbClr val="FFFFFF"/>
                </a:solidFill>
                <a:cs typeface="Calibri"/>
              </a:rPr>
              <a:t> </a:t>
            </a:r>
            <a:r>
              <a:rPr lang="en-US" sz="2800" spc="-5" dirty="0" err="1">
                <a:solidFill>
                  <a:srgbClr val="FFFFFF"/>
                </a:solidFill>
                <a:cs typeface="Calibri"/>
              </a:rPr>
              <a:t>pidana</a:t>
            </a:r>
            <a:r>
              <a:rPr lang="en-US" sz="2800" spc="-135" dirty="0">
                <a:solidFill>
                  <a:srgbClr val="FFFFFF"/>
                </a:solidFill>
                <a:cs typeface="Calibri"/>
              </a:rPr>
              <a:t> </a:t>
            </a:r>
            <a:r>
              <a:rPr lang="en-US" sz="2800" spc="-5" dirty="0" err="1">
                <a:solidFill>
                  <a:srgbClr val="FFFFFF"/>
                </a:solidFill>
                <a:cs typeface="Calibri"/>
              </a:rPr>
              <a:t>siber</a:t>
            </a:r>
            <a:endParaRPr lang="en-US" sz="2800" dirty="0">
              <a:cs typeface="Calibri"/>
            </a:endParaRPr>
          </a:p>
        </p:txBody>
      </p:sp>
      <p:grpSp>
        <p:nvGrpSpPr>
          <p:cNvPr id="14" name="Group 14"/>
          <p:cNvGrpSpPr>
            <a:grpSpLocks noChangeAspect="1"/>
          </p:cNvGrpSpPr>
          <p:nvPr/>
        </p:nvGrpSpPr>
        <p:grpSpPr>
          <a:xfrm>
            <a:off x="350746" y="246478"/>
            <a:ext cx="1168586" cy="1564445"/>
            <a:chOff x="0" y="0"/>
            <a:chExt cx="1558115" cy="2085927"/>
          </a:xfrm>
        </p:grpSpPr>
        <p:sp>
          <p:nvSpPr>
            <p:cNvPr id="15" name="Freeform 15"/>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6"/>
              <a:stretch>
                <a:fillRect r="-47" b="2"/>
              </a:stretch>
            </a:blipFill>
          </p:spPr>
        </p:sp>
      </p:grpSp>
      <p:grpSp>
        <p:nvGrpSpPr>
          <p:cNvPr id="16" name="Group 16"/>
          <p:cNvGrpSpPr>
            <a:grpSpLocks noChangeAspect="1"/>
          </p:cNvGrpSpPr>
          <p:nvPr/>
        </p:nvGrpSpPr>
        <p:grpSpPr>
          <a:xfrm>
            <a:off x="16992601" y="97473"/>
            <a:ext cx="1168585" cy="1557746"/>
            <a:chOff x="0" y="0"/>
            <a:chExt cx="1558113" cy="2076995"/>
          </a:xfrm>
        </p:grpSpPr>
        <p:sp>
          <p:nvSpPr>
            <p:cNvPr id="17" name="Freeform 17"/>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7"/>
              <a:stretch>
                <a:fillRect t="-56" r="3" b="-58"/>
              </a:stretch>
            </a:blipFill>
          </p:spPr>
        </p:sp>
      </p:grpSp>
      <p:grpSp>
        <p:nvGrpSpPr>
          <p:cNvPr id="6" name="Group 6"/>
          <p:cNvGrpSpPr/>
          <p:nvPr/>
        </p:nvGrpSpPr>
        <p:grpSpPr>
          <a:xfrm>
            <a:off x="12608072" y="2332775"/>
            <a:ext cx="4401556" cy="3953725"/>
            <a:chOff x="0" y="0"/>
            <a:chExt cx="896585" cy="769845"/>
          </a:xfrm>
        </p:grpSpPr>
        <p:sp>
          <p:nvSpPr>
            <p:cNvPr id="7" name="Freeform 7"/>
            <p:cNvSpPr/>
            <p:nvPr/>
          </p:nvSpPr>
          <p:spPr>
            <a:xfrm>
              <a:off x="0" y="0"/>
              <a:ext cx="896585" cy="769845"/>
            </a:xfrm>
            <a:custGeom>
              <a:avLst/>
              <a:gdLst/>
              <a:ahLst/>
              <a:cxnLst/>
              <a:rect l="l" t="t" r="r" b="b"/>
              <a:pathLst>
                <a:path w="896585" h="769845">
                  <a:moveTo>
                    <a:pt x="74915" y="0"/>
                  </a:moveTo>
                  <a:lnTo>
                    <a:pt x="821669" y="0"/>
                  </a:lnTo>
                  <a:cubicBezTo>
                    <a:pt x="841538" y="0"/>
                    <a:pt x="860593" y="7893"/>
                    <a:pt x="874642" y="21942"/>
                  </a:cubicBezTo>
                  <a:cubicBezTo>
                    <a:pt x="888692" y="35992"/>
                    <a:pt x="896585" y="55046"/>
                    <a:pt x="896585" y="74915"/>
                  </a:cubicBezTo>
                  <a:lnTo>
                    <a:pt x="896585" y="694930"/>
                  </a:lnTo>
                  <a:cubicBezTo>
                    <a:pt x="896585" y="736304"/>
                    <a:pt x="863044" y="769845"/>
                    <a:pt x="821669" y="769845"/>
                  </a:cubicBezTo>
                  <a:lnTo>
                    <a:pt x="74915" y="769845"/>
                  </a:lnTo>
                  <a:cubicBezTo>
                    <a:pt x="33541" y="769845"/>
                    <a:pt x="0" y="736304"/>
                    <a:pt x="0" y="694930"/>
                  </a:cubicBezTo>
                  <a:lnTo>
                    <a:pt x="0" y="74915"/>
                  </a:lnTo>
                  <a:cubicBezTo>
                    <a:pt x="0" y="33541"/>
                    <a:pt x="33541" y="0"/>
                    <a:pt x="74915" y="0"/>
                  </a:cubicBezTo>
                  <a:close/>
                </a:path>
              </a:pathLst>
            </a:custGeom>
            <a:blipFill>
              <a:blip r:embed="rId8"/>
              <a:stretch>
                <a:fillRect l="-6120" r="-6120"/>
              </a:stretch>
            </a:blipFill>
          </p:spPr>
        </p:sp>
      </p:grpSp>
      <p:sp>
        <p:nvSpPr>
          <p:cNvPr id="18" name="TextBox 12">
            <a:extLst>
              <a:ext uri="{FF2B5EF4-FFF2-40B4-BE49-F238E27FC236}">
                <a16:creationId xmlns="" xmlns:a16="http://schemas.microsoft.com/office/drawing/2014/main" id="{4A95E214-97AD-445C-AAEF-81DC0A520F09}"/>
              </a:ext>
            </a:extLst>
          </p:cNvPr>
          <p:cNvSpPr txBox="1"/>
          <p:nvPr/>
        </p:nvSpPr>
        <p:spPr>
          <a:xfrm>
            <a:off x="1437595" y="2855417"/>
            <a:ext cx="7077050" cy="414485"/>
          </a:xfrm>
          <a:prstGeom prst="rect">
            <a:avLst/>
          </a:prstGeom>
        </p:spPr>
        <p:txBody>
          <a:bodyPr lIns="0" tIns="0" rIns="0" bIns="0" rtlCol="0" anchor="t">
            <a:spAutoFit/>
          </a:bodyPr>
          <a:lstStyle/>
          <a:p>
            <a:pPr>
              <a:lnSpc>
                <a:spcPts val="3397"/>
              </a:lnSpc>
            </a:pPr>
            <a:r>
              <a:rPr lang="en-US" sz="2613" b="1" dirty="0">
                <a:solidFill>
                  <a:srgbClr val="04E1F9"/>
                </a:solidFill>
                <a:latin typeface="Montserrat Bold"/>
                <a:ea typeface="Montserrat Bold"/>
                <a:cs typeface="Montserrat Bold"/>
                <a:sym typeface="Montserrat Bold"/>
              </a:rPr>
              <a:t>TUGAS</a:t>
            </a:r>
          </a:p>
        </p:txBody>
      </p:sp>
      <p:sp>
        <p:nvSpPr>
          <p:cNvPr id="19" name="TextBox 12">
            <a:extLst>
              <a:ext uri="{FF2B5EF4-FFF2-40B4-BE49-F238E27FC236}">
                <a16:creationId xmlns="" xmlns:a16="http://schemas.microsoft.com/office/drawing/2014/main" id="{0E65D15A-EFF0-4D3E-AB9C-25ED1F0F742A}"/>
              </a:ext>
            </a:extLst>
          </p:cNvPr>
          <p:cNvSpPr txBox="1"/>
          <p:nvPr/>
        </p:nvSpPr>
        <p:spPr>
          <a:xfrm>
            <a:off x="1437595" y="5660495"/>
            <a:ext cx="7077050" cy="414485"/>
          </a:xfrm>
          <a:prstGeom prst="rect">
            <a:avLst/>
          </a:prstGeom>
        </p:spPr>
        <p:txBody>
          <a:bodyPr lIns="0" tIns="0" rIns="0" bIns="0" rtlCol="0" anchor="t">
            <a:spAutoFit/>
          </a:bodyPr>
          <a:lstStyle/>
          <a:p>
            <a:pPr>
              <a:lnSpc>
                <a:spcPts val="3397"/>
              </a:lnSpc>
            </a:pPr>
            <a:r>
              <a:rPr lang="en-US" sz="2613" b="1" dirty="0">
                <a:solidFill>
                  <a:srgbClr val="04E1F9"/>
                </a:solidFill>
                <a:latin typeface="Montserrat Bold"/>
                <a:ea typeface="Montserrat Bold"/>
                <a:cs typeface="Montserrat Bold"/>
                <a:sym typeface="Montserrat Bold"/>
              </a:rPr>
              <a:t>FUNGSI</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88D4B69-CE4D-E72E-A1B8-1A26C78AFD81}"/>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C4512C08-7250-1F50-1F6C-879D64E4E12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dirty="0"/>
          </a:p>
        </p:txBody>
      </p:sp>
      <p:sp>
        <p:nvSpPr>
          <p:cNvPr id="3" name="Freeform 3">
            <a:extLst>
              <a:ext uri="{FF2B5EF4-FFF2-40B4-BE49-F238E27FC236}">
                <a16:creationId xmlns="" xmlns:a16="http://schemas.microsoft.com/office/drawing/2014/main" id="{4926A383-4875-D925-13D1-87AE7E56BA91}"/>
              </a:ext>
            </a:extLst>
          </p:cNvPr>
          <p:cNvSpPr/>
          <p:nvPr/>
        </p:nvSpPr>
        <p:spPr>
          <a:xfrm>
            <a:off x="13141815" y="-21502"/>
            <a:ext cx="5138677" cy="4419262"/>
          </a:xfrm>
          <a:custGeom>
            <a:avLst/>
            <a:gdLst/>
            <a:ahLst/>
            <a:cxnLst/>
            <a:rect l="l" t="t" r="r" b="b"/>
            <a:pathLst>
              <a:path w="5138677" h="4419262">
                <a:moveTo>
                  <a:pt x="0" y="0"/>
                </a:moveTo>
                <a:lnTo>
                  <a:pt x="5138678" y="0"/>
                </a:lnTo>
                <a:lnTo>
                  <a:pt x="5138678"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a:extLst>
              <a:ext uri="{FF2B5EF4-FFF2-40B4-BE49-F238E27FC236}">
                <a16:creationId xmlns="" xmlns:a16="http://schemas.microsoft.com/office/drawing/2014/main" id="{44A602F3-F4FA-E7DF-EE3D-9FD41892E253}"/>
              </a:ext>
            </a:extLst>
          </p:cNvPr>
          <p:cNvSpPr/>
          <p:nvPr/>
        </p:nvSpPr>
        <p:spPr>
          <a:xfrm>
            <a:off x="19878" y="5827982"/>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6" name="TextBox 6">
            <a:extLst>
              <a:ext uri="{FF2B5EF4-FFF2-40B4-BE49-F238E27FC236}">
                <a16:creationId xmlns="" xmlns:a16="http://schemas.microsoft.com/office/drawing/2014/main" id="{041C908C-06FA-B3D0-1C6A-5CC9A71845F7}"/>
              </a:ext>
            </a:extLst>
          </p:cNvPr>
          <p:cNvSpPr txBox="1"/>
          <p:nvPr/>
        </p:nvSpPr>
        <p:spPr>
          <a:xfrm>
            <a:off x="1519332" y="1637269"/>
            <a:ext cx="14953940" cy="819007"/>
          </a:xfrm>
          <a:prstGeom prst="rect">
            <a:avLst/>
          </a:prstGeom>
        </p:spPr>
        <p:txBody>
          <a:bodyPr wrap="square" lIns="0" tIns="0" rIns="0" bIns="0" rtlCol="0" anchor="t">
            <a:spAutoFit/>
          </a:bodyPr>
          <a:lstStyle/>
          <a:p>
            <a:pPr>
              <a:lnSpc>
                <a:spcPts val="6864"/>
              </a:lnSpc>
              <a:spcBef>
                <a:spcPct val="0"/>
              </a:spcBef>
            </a:pPr>
            <a:r>
              <a:rPr lang="en-US" sz="4903" b="1" dirty="0">
                <a:solidFill>
                  <a:srgbClr val="FFFFFF"/>
                </a:solidFill>
                <a:latin typeface="Montaser Arabic Ultra-Bold"/>
                <a:ea typeface="Montaser Arabic Ultra-Bold"/>
                <a:cs typeface="Montaser Arabic Ultra-Bold"/>
                <a:sym typeface="Montaser Arabic Ultra-Bold"/>
              </a:rPr>
              <a:t>4</a:t>
            </a:r>
            <a:r>
              <a:rPr lang="id-ID" sz="4903" b="1" dirty="0">
                <a:solidFill>
                  <a:srgbClr val="FFFFFF"/>
                </a:solidFill>
                <a:latin typeface="Montaser Arabic Ultra-Bold"/>
                <a:ea typeface="Montaser Arabic Ultra-Bold"/>
                <a:cs typeface="Montaser Arabic Ultra-Bold"/>
                <a:sym typeface="Montaser Arabic Ultra-Bold"/>
              </a:rPr>
              <a:t>. DEEPFAKE &amp; MANIPULASI AI</a:t>
            </a:r>
            <a:endParaRPr lang="en-US" sz="4903" b="1" dirty="0">
              <a:solidFill>
                <a:srgbClr val="FFFFFF"/>
              </a:solidFill>
              <a:latin typeface="Montaser Arabic Ultra-Bold"/>
              <a:ea typeface="Montaser Arabic Ultra-Bold"/>
              <a:cs typeface="Montaser Arabic Ultra-Bold"/>
              <a:sym typeface="Montaser Arabic Ultra-Bold"/>
            </a:endParaRPr>
          </a:p>
        </p:txBody>
      </p:sp>
      <p:grpSp>
        <p:nvGrpSpPr>
          <p:cNvPr id="9" name="Group 9">
            <a:extLst>
              <a:ext uri="{FF2B5EF4-FFF2-40B4-BE49-F238E27FC236}">
                <a16:creationId xmlns="" xmlns:a16="http://schemas.microsoft.com/office/drawing/2014/main" id="{306147D1-26F1-88C8-F8B8-CCC3A38EC87C}"/>
              </a:ext>
            </a:extLst>
          </p:cNvPr>
          <p:cNvGrpSpPr>
            <a:grpSpLocks noChangeAspect="1"/>
          </p:cNvGrpSpPr>
          <p:nvPr/>
        </p:nvGrpSpPr>
        <p:grpSpPr>
          <a:xfrm>
            <a:off x="350746" y="246478"/>
            <a:ext cx="1168586" cy="1564445"/>
            <a:chOff x="0" y="0"/>
            <a:chExt cx="1558115" cy="2085927"/>
          </a:xfrm>
        </p:grpSpPr>
        <p:sp>
          <p:nvSpPr>
            <p:cNvPr id="10" name="Freeform 10">
              <a:extLst>
                <a:ext uri="{FF2B5EF4-FFF2-40B4-BE49-F238E27FC236}">
                  <a16:creationId xmlns="" xmlns:a16="http://schemas.microsoft.com/office/drawing/2014/main" id="{FA570C20-B86F-CA13-84DD-DE78AECC0C2C}"/>
                </a:ext>
              </a:extLst>
            </p:cNvPr>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a:extLst>
              <a:ext uri="{FF2B5EF4-FFF2-40B4-BE49-F238E27FC236}">
                <a16:creationId xmlns="" xmlns:a16="http://schemas.microsoft.com/office/drawing/2014/main" id="{B13FB53B-AC52-1DD0-996C-D63289F08040}"/>
              </a:ext>
            </a:extLst>
          </p:cNvPr>
          <p:cNvGrpSpPr>
            <a:grpSpLocks noChangeAspect="1"/>
          </p:cNvGrpSpPr>
          <p:nvPr/>
        </p:nvGrpSpPr>
        <p:grpSpPr>
          <a:xfrm>
            <a:off x="16992601" y="97473"/>
            <a:ext cx="1168585" cy="1557746"/>
            <a:chOff x="0" y="0"/>
            <a:chExt cx="1558113" cy="2076995"/>
          </a:xfrm>
        </p:grpSpPr>
        <p:sp>
          <p:nvSpPr>
            <p:cNvPr id="12" name="Freeform 12">
              <a:extLst>
                <a:ext uri="{FF2B5EF4-FFF2-40B4-BE49-F238E27FC236}">
                  <a16:creationId xmlns="" xmlns:a16="http://schemas.microsoft.com/office/drawing/2014/main" id="{C9C1AC4D-1DB4-222F-5784-45EC89A06424}"/>
                </a:ext>
              </a:extLst>
            </p:cNvPr>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7" name="TextBox 11">
            <a:extLst>
              <a:ext uri="{FF2B5EF4-FFF2-40B4-BE49-F238E27FC236}">
                <a16:creationId xmlns="" xmlns:a16="http://schemas.microsoft.com/office/drawing/2014/main" id="{1DEB8664-999A-7051-DC37-4D40E2CE02BA}"/>
              </a:ext>
            </a:extLst>
          </p:cNvPr>
          <p:cNvSpPr txBox="1"/>
          <p:nvPr/>
        </p:nvSpPr>
        <p:spPr>
          <a:xfrm>
            <a:off x="1437594" y="3465863"/>
            <a:ext cx="9637492" cy="3098284"/>
          </a:xfrm>
          <a:prstGeom prst="rect">
            <a:avLst/>
          </a:prstGeom>
        </p:spPr>
        <p:txBody>
          <a:bodyPr wrap="square" lIns="0" tIns="0" rIns="0" bIns="0" rtlCol="0" anchor="t">
            <a:spAutoFit/>
          </a:bodyPr>
          <a:lstStyle/>
          <a:p>
            <a:pPr marL="746759" marR="5080" indent="-457200" algn="just">
              <a:lnSpc>
                <a:spcPct val="100000"/>
              </a:lnSpc>
              <a:spcBef>
                <a:spcPts val="1045"/>
              </a:spcBef>
              <a:buFont typeface="Arial" panose="020B0604020202020204" pitchFamily="34" charset="0"/>
              <a:buChar char="•"/>
              <a:tabLst>
                <a:tab pos="518795" algn="l"/>
              </a:tabLst>
            </a:pPr>
            <a:r>
              <a:rPr lang="en-US" sz="2800" b="1" spc="-5" dirty="0">
                <a:solidFill>
                  <a:srgbClr val="03B2C5"/>
                </a:solidFill>
                <a:latin typeface="Montserrat" panose="020B0604020202020204" charset="0"/>
              </a:rPr>
              <a:t>Modus</a:t>
            </a:r>
            <a:r>
              <a:rPr lang="id-ID" sz="2800" b="1" spc="-5" dirty="0">
                <a:solidFill>
                  <a:srgbClr val="03B2C5"/>
                </a:solidFill>
                <a:latin typeface="Montserrat" panose="020B0604020202020204" charset="0"/>
              </a:rPr>
              <a:t> </a:t>
            </a:r>
            <a:r>
              <a:rPr lang="en-US" sz="2800" b="1" spc="-5" dirty="0">
                <a:solidFill>
                  <a:srgbClr val="03B2C5"/>
                </a:solidFill>
                <a:latin typeface="Montserrat" panose="020B0604020202020204" charset="0"/>
              </a:rPr>
              <a:t>: </a:t>
            </a:r>
            <a:endParaRPr lang="id-ID" sz="2800" b="1" spc="-5" dirty="0">
              <a:solidFill>
                <a:srgbClr val="03B2C5"/>
              </a:solidFill>
              <a:latin typeface="Montserrat" panose="020B0604020202020204" charset="0"/>
            </a:endParaRPr>
          </a:p>
          <a:p>
            <a:pPr marL="746759" marR="5080" lvl="1" algn="just">
              <a:spcBef>
                <a:spcPts val="1045"/>
              </a:spcBef>
              <a:tabLst>
                <a:tab pos="518795" algn="l"/>
              </a:tabLst>
            </a:pPr>
            <a:r>
              <a:rPr lang="en-US" sz="2800" spc="-5" dirty="0" err="1">
                <a:solidFill>
                  <a:srgbClr val="FFFFFF"/>
                </a:solidFill>
                <a:cs typeface="Calibri"/>
              </a:rPr>
              <a:t>Membuat</a:t>
            </a:r>
            <a:r>
              <a:rPr lang="en-US" sz="2800" spc="-5" dirty="0">
                <a:solidFill>
                  <a:srgbClr val="FFFFFF"/>
                </a:solidFill>
                <a:cs typeface="Calibri"/>
              </a:rPr>
              <a:t> video/</a:t>
            </a:r>
            <a:r>
              <a:rPr lang="en-US" sz="2800" spc="-5" dirty="0" err="1">
                <a:solidFill>
                  <a:srgbClr val="FFFFFF"/>
                </a:solidFill>
                <a:cs typeface="Calibri"/>
              </a:rPr>
              <a:t>foto</a:t>
            </a:r>
            <a:r>
              <a:rPr lang="en-US" sz="2800" spc="-5" dirty="0">
                <a:solidFill>
                  <a:srgbClr val="FFFFFF"/>
                </a:solidFill>
                <a:cs typeface="Calibri"/>
              </a:rPr>
              <a:t> </a:t>
            </a:r>
            <a:r>
              <a:rPr lang="en-US" sz="2800" spc="-5" dirty="0" err="1">
                <a:solidFill>
                  <a:srgbClr val="FFFFFF"/>
                </a:solidFill>
                <a:cs typeface="Calibri"/>
              </a:rPr>
              <a:t>palsu</a:t>
            </a:r>
            <a:r>
              <a:rPr lang="en-US" sz="2800" spc="-5" dirty="0">
                <a:solidFill>
                  <a:srgbClr val="FFFFFF"/>
                </a:solidFill>
                <a:cs typeface="Calibri"/>
              </a:rPr>
              <a:t> </a:t>
            </a:r>
            <a:r>
              <a:rPr lang="en-US" sz="2800" spc="-5" dirty="0" err="1">
                <a:solidFill>
                  <a:srgbClr val="FFFFFF"/>
                </a:solidFill>
                <a:cs typeface="Calibri"/>
              </a:rPr>
              <a:t>menggunakan</a:t>
            </a:r>
            <a:r>
              <a:rPr lang="en-US" sz="2800" spc="-5" dirty="0">
                <a:solidFill>
                  <a:srgbClr val="FFFFFF"/>
                </a:solidFill>
                <a:cs typeface="Calibri"/>
              </a:rPr>
              <a:t> AI </a:t>
            </a:r>
            <a:r>
              <a:rPr lang="en-US" sz="2800" spc="-5" dirty="0" err="1">
                <a:solidFill>
                  <a:srgbClr val="FFFFFF"/>
                </a:solidFill>
                <a:cs typeface="Calibri"/>
              </a:rPr>
              <a:t>untuk</a:t>
            </a:r>
            <a:r>
              <a:rPr lang="en-US" sz="2800" spc="-5" dirty="0">
                <a:solidFill>
                  <a:srgbClr val="FFFFFF"/>
                </a:solidFill>
                <a:cs typeface="Calibri"/>
              </a:rPr>
              <a:t> fitnah, </a:t>
            </a:r>
            <a:r>
              <a:rPr lang="en-US" sz="2800" spc="-5" dirty="0" err="1">
                <a:solidFill>
                  <a:srgbClr val="FFFFFF"/>
                </a:solidFill>
                <a:cs typeface="Calibri"/>
              </a:rPr>
              <a:t>penipuan</a:t>
            </a:r>
            <a:r>
              <a:rPr lang="en-US" sz="2800" spc="-5" dirty="0">
                <a:solidFill>
                  <a:srgbClr val="FFFFFF"/>
                </a:solidFill>
                <a:cs typeface="Calibri"/>
              </a:rPr>
              <a:t>, </a:t>
            </a:r>
            <a:r>
              <a:rPr lang="en-US" sz="2800" spc="-5" dirty="0" err="1">
                <a:solidFill>
                  <a:srgbClr val="FFFFFF"/>
                </a:solidFill>
                <a:cs typeface="Calibri"/>
              </a:rPr>
              <a:t>atau</a:t>
            </a:r>
            <a:r>
              <a:rPr lang="en-US" sz="2800" spc="-5" dirty="0">
                <a:solidFill>
                  <a:srgbClr val="FFFFFF"/>
                </a:solidFill>
                <a:cs typeface="Calibri"/>
              </a:rPr>
              <a:t> </a:t>
            </a:r>
            <a:r>
              <a:rPr lang="en-US" sz="2800" spc="-5" dirty="0" err="1">
                <a:solidFill>
                  <a:srgbClr val="FFFFFF"/>
                </a:solidFill>
                <a:cs typeface="Calibri"/>
              </a:rPr>
              <a:t>konten</a:t>
            </a:r>
            <a:r>
              <a:rPr lang="en-US" sz="2800" spc="-5" dirty="0">
                <a:solidFill>
                  <a:srgbClr val="FFFFFF"/>
                </a:solidFill>
                <a:cs typeface="Calibri"/>
              </a:rPr>
              <a:t> </a:t>
            </a:r>
            <a:r>
              <a:rPr lang="en-US" sz="2800" spc="-5" dirty="0" err="1">
                <a:solidFill>
                  <a:srgbClr val="FFFFFF"/>
                </a:solidFill>
                <a:cs typeface="Calibri"/>
              </a:rPr>
              <a:t>pornografi</a:t>
            </a:r>
            <a:r>
              <a:rPr lang="en-US" sz="2800" spc="-5" dirty="0">
                <a:solidFill>
                  <a:srgbClr val="FFFFFF"/>
                </a:solidFill>
                <a:cs typeface="Calibri"/>
              </a:rPr>
              <a:t> </a:t>
            </a:r>
            <a:r>
              <a:rPr lang="en-US" sz="2800" spc="-5" dirty="0" err="1">
                <a:solidFill>
                  <a:srgbClr val="FFFFFF"/>
                </a:solidFill>
                <a:cs typeface="Calibri"/>
              </a:rPr>
              <a:t>tanpa</a:t>
            </a:r>
            <a:r>
              <a:rPr lang="en-US" sz="2800" spc="-5" dirty="0">
                <a:solidFill>
                  <a:srgbClr val="FFFFFF"/>
                </a:solidFill>
                <a:cs typeface="Calibri"/>
              </a:rPr>
              <a:t> </a:t>
            </a:r>
            <a:r>
              <a:rPr lang="en-US" sz="2800" spc="-5" dirty="0" err="1">
                <a:solidFill>
                  <a:srgbClr val="FFFFFF"/>
                </a:solidFill>
                <a:cs typeface="Calibri"/>
              </a:rPr>
              <a:t>persetujuan</a:t>
            </a:r>
            <a:r>
              <a:rPr lang="en-US" sz="2800" spc="-5" dirty="0">
                <a:solidFill>
                  <a:srgbClr val="FFFFFF"/>
                </a:solidFill>
                <a:cs typeface="Calibri"/>
              </a:rPr>
              <a:t> </a:t>
            </a:r>
            <a:r>
              <a:rPr lang="en-US" sz="2800" spc="-5" dirty="0" err="1">
                <a:solidFill>
                  <a:srgbClr val="FFFFFF"/>
                </a:solidFill>
                <a:cs typeface="Calibri"/>
              </a:rPr>
              <a:t>korban</a:t>
            </a:r>
            <a:r>
              <a:rPr lang="en-US" sz="2800" spc="-5" dirty="0" smtClean="0">
                <a:solidFill>
                  <a:srgbClr val="FFFFFF"/>
                </a:solidFill>
                <a:cs typeface="Calibri"/>
              </a:rPr>
              <a:t>.</a:t>
            </a:r>
          </a:p>
          <a:p>
            <a:pPr marL="746759" marR="5080" lvl="1" algn="just">
              <a:spcBef>
                <a:spcPts val="1045"/>
              </a:spcBef>
              <a:tabLst>
                <a:tab pos="518795" algn="l"/>
              </a:tabLst>
            </a:pPr>
            <a:endParaRPr lang="id-ID" sz="2800" spc="-5" dirty="0">
              <a:solidFill>
                <a:srgbClr val="FFFFFF"/>
              </a:solidFill>
              <a:cs typeface="Calibri"/>
            </a:endParaRPr>
          </a:p>
          <a:p>
            <a:pPr marL="746759" marR="5080" indent="-457200" algn="just">
              <a:lnSpc>
                <a:spcPct val="100000"/>
              </a:lnSpc>
              <a:spcBef>
                <a:spcPts val="1045"/>
              </a:spcBef>
              <a:buFont typeface="Arial" panose="020B0604020202020204" pitchFamily="34" charset="0"/>
              <a:buChar char="•"/>
              <a:tabLst>
                <a:tab pos="518795" algn="l"/>
              </a:tabLst>
            </a:pPr>
            <a:r>
              <a:rPr lang="en-US" sz="2800" b="1" spc="-5" dirty="0" err="1">
                <a:solidFill>
                  <a:srgbClr val="03B2C5"/>
                </a:solidFill>
                <a:latin typeface="Montserrat" panose="020B0604020202020204" charset="0"/>
              </a:rPr>
              <a:t>Dampak</a:t>
            </a:r>
            <a:r>
              <a:rPr lang="id-ID" sz="2800" b="1" spc="-5" dirty="0">
                <a:solidFill>
                  <a:srgbClr val="03B2C5"/>
                </a:solidFill>
                <a:latin typeface="Montserrat" panose="020B0604020202020204" charset="0"/>
              </a:rPr>
              <a:t> </a:t>
            </a:r>
            <a:r>
              <a:rPr lang="en-US" sz="2800" b="1" spc="-5" dirty="0">
                <a:solidFill>
                  <a:srgbClr val="03B2C5"/>
                </a:solidFill>
                <a:latin typeface="Montserrat" panose="020B0604020202020204" charset="0"/>
              </a:rPr>
              <a:t>: </a:t>
            </a:r>
            <a:endParaRPr lang="id-ID" sz="2800" b="1" spc="-5" dirty="0">
              <a:solidFill>
                <a:srgbClr val="03B2C5"/>
              </a:solidFill>
              <a:latin typeface="Montserrat" panose="020B0604020202020204" charset="0"/>
            </a:endParaRPr>
          </a:p>
          <a:p>
            <a:pPr marL="746759" marR="5080" lvl="1" algn="just">
              <a:spcBef>
                <a:spcPts val="1045"/>
              </a:spcBef>
              <a:tabLst>
                <a:tab pos="518795" algn="l"/>
              </a:tabLst>
            </a:pPr>
            <a:r>
              <a:rPr lang="en-US" sz="2800" spc="-5" dirty="0" err="1">
                <a:solidFill>
                  <a:srgbClr val="FFFFFF"/>
                </a:solidFill>
                <a:cs typeface="Calibri"/>
              </a:rPr>
              <a:t>Merusak</a:t>
            </a:r>
            <a:r>
              <a:rPr lang="en-US" sz="2800" spc="-5" dirty="0">
                <a:solidFill>
                  <a:srgbClr val="FFFFFF"/>
                </a:solidFill>
                <a:cs typeface="Calibri"/>
              </a:rPr>
              <a:t> </a:t>
            </a:r>
            <a:r>
              <a:rPr lang="en-US" sz="2800" spc="-5" dirty="0" err="1">
                <a:solidFill>
                  <a:srgbClr val="FFFFFF"/>
                </a:solidFill>
                <a:cs typeface="Calibri"/>
              </a:rPr>
              <a:t>reputasi</a:t>
            </a:r>
            <a:r>
              <a:rPr lang="en-US" sz="2800" spc="-5" dirty="0">
                <a:solidFill>
                  <a:srgbClr val="FFFFFF"/>
                </a:solidFill>
                <a:cs typeface="Calibri"/>
              </a:rPr>
              <a:t>, </a:t>
            </a:r>
            <a:r>
              <a:rPr lang="en-US" sz="2800" spc="-5" dirty="0" err="1">
                <a:solidFill>
                  <a:srgbClr val="FFFFFF"/>
                </a:solidFill>
                <a:cs typeface="Calibri"/>
              </a:rPr>
              <a:t>bahkan</a:t>
            </a:r>
            <a:r>
              <a:rPr lang="en-US" sz="2800" spc="-5" dirty="0">
                <a:solidFill>
                  <a:srgbClr val="FFFFFF"/>
                </a:solidFill>
                <a:cs typeface="Calibri"/>
              </a:rPr>
              <a:t> </a:t>
            </a:r>
            <a:r>
              <a:rPr lang="en-US" sz="2800" spc="-5" dirty="0" err="1">
                <a:solidFill>
                  <a:srgbClr val="FFFFFF"/>
                </a:solidFill>
                <a:cs typeface="Calibri"/>
              </a:rPr>
              <a:t>bisa</a:t>
            </a:r>
            <a:r>
              <a:rPr lang="en-US" sz="2800" spc="-5" dirty="0">
                <a:solidFill>
                  <a:srgbClr val="FFFFFF"/>
                </a:solidFill>
                <a:cs typeface="Calibri"/>
              </a:rPr>
              <a:t> </a:t>
            </a:r>
            <a:r>
              <a:rPr lang="en-US" sz="2800" spc="-5" dirty="0" err="1">
                <a:solidFill>
                  <a:srgbClr val="FFFFFF"/>
                </a:solidFill>
                <a:cs typeface="Calibri"/>
              </a:rPr>
              <a:t>memicu</a:t>
            </a:r>
            <a:r>
              <a:rPr lang="en-US" sz="2800" spc="-5" dirty="0">
                <a:solidFill>
                  <a:srgbClr val="FFFFFF"/>
                </a:solidFill>
                <a:cs typeface="Calibri"/>
              </a:rPr>
              <a:t> </a:t>
            </a:r>
            <a:r>
              <a:rPr lang="en-US" sz="2800" spc="-5" dirty="0" err="1">
                <a:solidFill>
                  <a:srgbClr val="FFFFFF"/>
                </a:solidFill>
                <a:cs typeface="Calibri"/>
              </a:rPr>
              <a:t>konflik</a:t>
            </a:r>
            <a:r>
              <a:rPr lang="en-US" sz="2800" spc="-5" dirty="0">
                <a:solidFill>
                  <a:srgbClr val="FFFFFF"/>
                </a:solidFill>
                <a:cs typeface="Calibri"/>
              </a:rPr>
              <a:t> </a:t>
            </a:r>
            <a:r>
              <a:rPr lang="en-US" sz="2800" spc="-5" dirty="0" err="1">
                <a:solidFill>
                  <a:srgbClr val="FFFFFF"/>
                </a:solidFill>
                <a:cs typeface="Calibri"/>
              </a:rPr>
              <a:t>sosial</a:t>
            </a:r>
            <a:r>
              <a:rPr lang="en-US" sz="2800" spc="-5" dirty="0">
                <a:solidFill>
                  <a:srgbClr val="FFFFFF"/>
                </a:solidFill>
                <a:cs typeface="Calibri"/>
              </a:rPr>
              <a:t>.</a:t>
            </a:r>
          </a:p>
        </p:txBody>
      </p:sp>
      <p:pic>
        <p:nvPicPr>
          <p:cNvPr id="4100" name="Picture 4" descr="Deepfake, bagaimana Mendeteksinya? - Informatika Universitas Ciputra">
            <a:extLst>
              <a:ext uri="{FF2B5EF4-FFF2-40B4-BE49-F238E27FC236}">
                <a16:creationId xmlns="" xmlns:a16="http://schemas.microsoft.com/office/drawing/2014/main" id="{EFC40C15-5DEF-7EF9-5D4B-BB3A09C23F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407"/>
          <a:stretch>
            <a:fillRect/>
          </a:stretch>
        </p:blipFill>
        <p:spPr bwMode="auto">
          <a:xfrm>
            <a:off x="11257947" y="2642727"/>
            <a:ext cx="7030053" cy="402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3241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12880" y="44070"/>
            <a:ext cx="5138677" cy="4419262"/>
          </a:xfrm>
          <a:custGeom>
            <a:avLst/>
            <a:gdLst/>
            <a:ahLst/>
            <a:cxnLst/>
            <a:rect l="l" t="t" r="r" b="b"/>
            <a:pathLst>
              <a:path w="5138677" h="4419262">
                <a:moveTo>
                  <a:pt x="0" y="0"/>
                </a:moveTo>
                <a:lnTo>
                  <a:pt x="5138678" y="0"/>
                </a:lnTo>
                <a:lnTo>
                  <a:pt x="5138678"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39756" y="5831624"/>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6798631" y="920202"/>
            <a:ext cx="7187919" cy="819007"/>
          </a:xfrm>
          <a:prstGeom prst="rect">
            <a:avLst/>
          </a:prstGeom>
        </p:spPr>
        <p:txBody>
          <a:bodyPr lIns="0" tIns="0" rIns="0" bIns="0" rtlCol="0" anchor="t">
            <a:spAutoFit/>
          </a:bodyPr>
          <a:lstStyle/>
          <a:p>
            <a:pPr algn="l">
              <a:lnSpc>
                <a:spcPts val="6864"/>
              </a:lnSpc>
              <a:spcBef>
                <a:spcPct val="0"/>
              </a:spcBef>
            </a:pPr>
            <a:r>
              <a:rPr lang="id-ID" sz="4903" b="1" dirty="0">
                <a:solidFill>
                  <a:srgbClr val="FFFFFF"/>
                </a:solidFill>
                <a:latin typeface="Montaser Arabic Ultra-Bold"/>
                <a:ea typeface="Montaser Arabic Ultra-Bold"/>
                <a:cs typeface="Montaser Arabic Ultra-Bold"/>
                <a:sym typeface="Montaser Arabic Ultra-Bold"/>
              </a:rPr>
              <a:t>CONTOH KASUS </a:t>
            </a:r>
            <a:endParaRPr lang="en-US" sz="4903" b="1" dirty="0">
              <a:solidFill>
                <a:srgbClr val="FFFFFF"/>
              </a:solidFill>
              <a:latin typeface="Montaser Arabic Ultra-Bold"/>
              <a:ea typeface="Montaser Arabic Ultra-Bold"/>
              <a:cs typeface="Montaser Arabic Ultra-Bold"/>
              <a:sym typeface="Montaser Arabic Ultra-Bold"/>
            </a:endParaRPr>
          </a:p>
        </p:txBody>
      </p:sp>
      <p:sp>
        <p:nvSpPr>
          <p:cNvPr id="8" name="TextBox 8"/>
          <p:cNvSpPr txBox="1"/>
          <p:nvPr/>
        </p:nvSpPr>
        <p:spPr>
          <a:xfrm>
            <a:off x="5985508" y="8970262"/>
            <a:ext cx="6316981" cy="1125643"/>
          </a:xfrm>
          <a:prstGeom prst="rect">
            <a:avLst/>
          </a:prstGeom>
        </p:spPr>
        <p:txBody>
          <a:bodyPr lIns="0" tIns="0" rIns="0" bIns="0" rtlCol="0" anchor="t">
            <a:spAutoFit/>
          </a:bodyPr>
          <a:lstStyle/>
          <a:p>
            <a:pPr algn="ctr">
              <a:lnSpc>
                <a:spcPts val="2284"/>
              </a:lnSpc>
            </a:pPr>
            <a:r>
              <a:rPr lang="en-US" sz="1757" dirty="0">
                <a:solidFill>
                  <a:srgbClr val="E3242B"/>
                </a:solidFill>
                <a:latin typeface="Hussar Bold"/>
                <a:ea typeface="Hussar Bold"/>
                <a:cs typeface="Hussar Bold"/>
                <a:sym typeface="Hussar Bold"/>
              </a:rPr>
              <a:t>PENIPUAN ONLINE</a:t>
            </a:r>
          </a:p>
          <a:p>
            <a:pPr algn="ctr">
              <a:lnSpc>
                <a:spcPts val="2284"/>
              </a:lnSpc>
            </a:pPr>
            <a:r>
              <a:rPr lang="en-US" sz="1757" dirty="0">
                <a:solidFill>
                  <a:srgbClr val="FFFFFF"/>
                </a:solidFill>
                <a:latin typeface="Montserrat"/>
                <a:ea typeface="Montserrat"/>
                <a:cs typeface="Montserrat"/>
                <a:sym typeface="Montserrat"/>
              </a:rPr>
              <a:t>PIDANA PENJARA HINGGA 6 TAHUN </a:t>
            </a:r>
          </a:p>
          <a:p>
            <a:pPr algn="ctr">
              <a:lnSpc>
                <a:spcPts val="2284"/>
              </a:lnSpc>
            </a:pPr>
            <a:r>
              <a:rPr lang="en-US" sz="1757" i="1" dirty="0">
                <a:solidFill>
                  <a:srgbClr val="FFFFFF"/>
                </a:solidFill>
                <a:latin typeface="Montserrat Italics"/>
                <a:ea typeface="Montserrat Italics"/>
                <a:cs typeface="Montserrat Italics"/>
                <a:sym typeface="Montserrat Italics"/>
              </a:rPr>
              <a:t>*</a:t>
            </a:r>
            <a:r>
              <a:rPr lang="en-US" sz="1757" i="1" dirty="0" err="1">
                <a:solidFill>
                  <a:srgbClr val="FFFFFF"/>
                </a:solidFill>
                <a:latin typeface="Montserrat Italics"/>
                <a:ea typeface="Montserrat Italics"/>
                <a:cs typeface="Montserrat Italics"/>
                <a:sym typeface="Montserrat Italics"/>
              </a:rPr>
              <a:t>pasal</a:t>
            </a:r>
            <a:r>
              <a:rPr lang="en-US" sz="1757" i="1" dirty="0">
                <a:solidFill>
                  <a:srgbClr val="FFFFFF"/>
                </a:solidFill>
                <a:latin typeface="Montserrat Italics"/>
                <a:ea typeface="Montserrat Italics"/>
                <a:cs typeface="Montserrat Italics"/>
                <a:sym typeface="Montserrat Italics"/>
              </a:rPr>
              <a:t> 28 (1) UU ITE</a:t>
            </a:r>
          </a:p>
          <a:p>
            <a:pPr algn="ctr">
              <a:lnSpc>
                <a:spcPts val="2284"/>
              </a:lnSpc>
            </a:pPr>
            <a:endParaRPr lang="en-US" sz="1757" i="1" dirty="0">
              <a:solidFill>
                <a:srgbClr val="FFFFFF"/>
              </a:solidFill>
              <a:latin typeface="Montserrat Italics"/>
              <a:ea typeface="Montserrat Italics"/>
              <a:cs typeface="Montserrat Italics"/>
              <a:sym typeface="Montserrat Italics"/>
            </a:endParaRPr>
          </a:p>
        </p:txBody>
      </p:sp>
      <p:grpSp>
        <p:nvGrpSpPr>
          <p:cNvPr id="9" name="Group 9"/>
          <p:cNvGrpSpPr>
            <a:grpSpLocks noChangeAspect="1"/>
          </p:cNvGrpSpPr>
          <p:nvPr/>
        </p:nvGrpSpPr>
        <p:grpSpPr>
          <a:xfrm>
            <a:off x="350746" y="246478"/>
            <a:ext cx="1168586" cy="1564445"/>
            <a:chOff x="0" y="0"/>
            <a:chExt cx="1558115" cy="2085927"/>
          </a:xfrm>
        </p:grpSpPr>
        <p:sp>
          <p:nvSpPr>
            <p:cNvPr id="10" name="Freeform 10"/>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p:cNvGrpSpPr>
            <a:grpSpLocks noChangeAspect="1"/>
          </p:cNvGrpSpPr>
          <p:nvPr/>
        </p:nvGrpSpPr>
        <p:grpSpPr>
          <a:xfrm>
            <a:off x="16992601" y="97473"/>
            <a:ext cx="1168585" cy="1557746"/>
            <a:chOff x="0" y="0"/>
            <a:chExt cx="1558113" cy="2076995"/>
          </a:xfrm>
        </p:grpSpPr>
        <p:sp>
          <p:nvSpPr>
            <p:cNvPr id="12" name="Freeform 12"/>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grpSp>
        <p:nvGrpSpPr>
          <p:cNvPr id="13" name="Group 13"/>
          <p:cNvGrpSpPr>
            <a:grpSpLocks noChangeAspect="1"/>
          </p:cNvGrpSpPr>
          <p:nvPr/>
        </p:nvGrpSpPr>
        <p:grpSpPr>
          <a:xfrm>
            <a:off x="1203197" y="2293457"/>
            <a:ext cx="7808937" cy="4818759"/>
            <a:chOff x="0" y="0"/>
            <a:chExt cx="11203244" cy="6913326"/>
          </a:xfrm>
        </p:grpSpPr>
        <p:sp>
          <p:nvSpPr>
            <p:cNvPr id="14" name="Freeform 14"/>
            <p:cNvSpPr/>
            <p:nvPr/>
          </p:nvSpPr>
          <p:spPr>
            <a:xfrm>
              <a:off x="0" y="0"/>
              <a:ext cx="11203305" cy="6913372"/>
            </a:xfrm>
            <a:custGeom>
              <a:avLst/>
              <a:gdLst/>
              <a:ahLst/>
              <a:cxnLst/>
              <a:rect l="l" t="t" r="r" b="b"/>
              <a:pathLst>
                <a:path w="11203305" h="6913372">
                  <a:moveTo>
                    <a:pt x="0" y="0"/>
                  </a:moveTo>
                  <a:lnTo>
                    <a:pt x="11203305" y="0"/>
                  </a:lnTo>
                  <a:lnTo>
                    <a:pt x="11203305" y="6913372"/>
                  </a:lnTo>
                  <a:lnTo>
                    <a:pt x="0" y="6913372"/>
                  </a:lnTo>
                  <a:lnTo>
                    <a:pt x="0" y="0"/>
                  </a:lnTo>
                  <a:close/>
                </a:path>
              </a:pathLst>
            </a:custGeom>
            <a:blipFill>
              <a:blip r:embed="rId7"/>
              <a:stretch>
                <a:fillRect/>
              </a:stretch>
            </a:blipFill>
          </p:spPr>
        </p:sp>
      </p:grpSp>
      <p:grpSp>
        <p:nvGrpSpPr>
          <p:cNvPr id="15" name="Group 15"/>
          <p:cNvGrpSpPr>
            <a:grpSpLocks noChangeAspect="1"/>
          </p:cNvGrpSpPr>
          <p:nvPr/>
        </p:nvGrpSpPr>
        <p:grpSpPr>
          <a:xfrm>
            <a:off x="9178117" y="2296305"/>
            <a:ext cx="8703085" cy="4815944"/>
            <a:chOff x="0" y="0"/>
            <a:chExt cx="11976290" cy="7418304"/>
          </a:xfrm>
        </p:grpSpPr>
        <p:sp>
          <p:nvSpPr>
            <p:cNvPr id="16" name="Freeform 16"/>
            <p:cNvSpPr/>
            <p:nvPr/>
          </p:nvSpPr>
          <p:spPr>
            <a:xfrm>
              <a:off x="0" y="0"/>
              <a:ext cx="11976227" cy="7418324"/>
            </a:xfrm>
            <a:custGeom>
              <a:avLst/>
              <a:gdLst/>
              <a:ahLst/>
              <a:cxnLst/>
              <a:rect l="l" t="t" r="r" b="b"/>
              <a:pathLst>
                <a:path w="11976227" h="7418324">
                  <a:moveTo>
                    <a:pt x="0" y="0"/>
                  </a:moveTo>
                  <a:lnTo>
                    <a:pt x="11976227" y="0"/>
                  </a:lnTo>
                  <a:lnTo>
                    <a:pt x="11976227" y="7418324"/>
                  </a:lnTo>
                  <a:lnTo>
                    <a:pt x="0" y="7418324"/>
                  </a:lnTo>
                  <a:lnTo>
                    <a:pt x="0" y="0"/>
                  </a:lnTo>
                  <a:close/>
                </a:path>
              </a:pathLst>
            </a:custGeom>
            <a:blipFill>
              <a:blip r:embed="rId8"/>
              <a:stretch>
                <a:fillRect/>
              </a:stretch>
            </a:blipFill>
          </p:spPr>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r>
              <a:rPr lang="en-US" dirty="0"/>
              <a:t> :</a:t>
            </a:r>
          </a:p>
        </p:txBody>
      </p:sp>
      <p:sp>
        <p:nvSpPr>
          <p:cNvPr id="3" name="Freeform 3"/>
          <p:cNvSpPr/>
          <p:nvPr/>
        </p:nvSpPr>
        <p:spPr>
          <a:xfrm>
            <a:off x="13117451" y="40206"/>
            <a:ext cx="5138677" cy="4419262"/>
          </a:xfrm>
          <a:custGeom>
            <a:avLst/>
            <a:gdLst/>
            <a:ahLst/>
            <a:cxnLst/>
            <a:rect l="l" t="t" r="r" b="b"/>
            <a:pathLst>
              <a:path w="5138677" h="4419262">
                <a:moveTo>
                  <a:pt x="0" y="0"/>
                </a:moveTo>
                <a:lnTo>
                  <a:pt x="5138678" y="0"/>
                </a:lnTo>
                <a:lnTo>
                  <a:pt x="5138678"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30721" y="582930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935057" y="3008758"/>
            <a:ext cx="11028343" cy="1538883"/>
          </a:xfrm>
          <a:prstGeom prst="rect">
            <a:avLst/>
          </a:prstGeom>
        </p:spPr>
        <p:txBody>
          <a:bodyPr wrap="square" lIns="0" tIns="0" rIns="0" bIns="0" rtlCol="0" anchor="t">
            <a:spAutoFit/>
          </a:bodyPr>
          <a:lstStyle/>
          <a:p>
            <a:pPr algn="just">
              <a:spcBef>
                <a:spcPct val="0"/>
              </a:spcBef>
            </a:pPr>
            <a:r>
              <a:rPr lang="id-ID" sz="2500" b="1" dirty="0">
                <a:solidFill>
                  <a:srgbClr val="03B2C5"/>
                </a:solidFill>
                <a:latin typeface="Montserrat" panose="020B0604020202020204" charset="0"/>
                <a:ea typeface="Montaser Arabic Ultra-Bold"/>
                <a:cs typeface="Montaser Arabic Ultra-Bold"/>
                <a:sym typeface="Montaser Arabic Ultra-Bold"/>
              </a:rPr>
              <a:t>Scam</a:t>
            </a:r>
            <a:r>
              <a:rPr lang="id-ID" sz="2500" b="1" dirty="0">
                <a:solidFill>
                  <a:srgbClr val="FFFFFF"/>
                </a:solidFill>
                <a:latin typeface="Montserrat" panose="020B0604020202020204" charset="0"/>
                <a:ea typeface="Montaser Arabic Ultra-Bold"/>
                <a:cs typeface="Montaser Arabic Ultra-Bold"/>
                <a:sym typeface="Montaser Arabic Ultra-Bold"/>
              </a:rPr>
              <a:t> adalah istilah umum untuk penipuan yang dilakukan secara sengaja untuk memperoleh keuntungan dari </a:t>
            </a:r>
            <a:r>
              <a:rPr lang="id-ID" sz="2500" b="1" dirty="0" smtClean="0">
                <a:solidFill>
                  <a:srgbClr val="FFFFFF"/>
                </a:solidFill>
                <a:latin typeface="Montserrat" panose="020B0604020202020204" charset="0"/>
                <a:ea typeface="Montaser Arabic Ultra-Bold"/>
                <a:cs typeface="Montaser Arabic Ultra-Bold"/>
                <a:sym typeface="Montaser Arabic Ultra-Bold"/>
              </a:rPr>
              <a:t>korban</a:t>
            </a:r>
            <a:r>
              <a:rPr lang="en-US" sz="2500" b="1" dirty="0" smtClean="0">
                <a:solidFill>
                  <a:srgbClr val="FFFFFF"/>
                </a:solidFill>
                <a:latin typeface="Montserrat" panose="020B0604020202020204" charset="0"/>
                <a:ea typeface="Montaser Arabic Ultra-Bold"/>
                <a:cs typeface="Montaser Arabic Ultra-Bold"/>
                <a:sym typeface="Montaser Arabic Ultra-Bold"/>
              </a:rPr>
              <a:t> </a:t>
            </a:r>
            <a:r>
              <a:rPr lang="id-ID" sz="2500" b="1" dirty="0" smtClean="0">
                <a:solidFill>
                  <a:srgbClr val="FFFFFF"/>
                </a:solidFill>
                <a:latin typeface="Montserrat" panose="020B0604020202020204" charset="0"/>
                <a:ea typeface="Montaser Arabic Ultra-Bold"/>
                <a:cs typeface="Montaser Arabic Ultra-Bold"/>
                <a:sym typeface="Montaser Arabic Ultra-Bold"/>
              </a:rPr>
              <a:t>baik </a:t>
            </a:r>
            <a:r>
              <a:rPr lang="id-ID" sz="2500" b="1" dirty="0">
                <a:solidFill>
                  <a:srgbClr val="FFFFFF"/>
                </a:solidFill>
                <a:latin typeface="Montserrat" panose="020B0604020202020204" charset="0"/>
                <a:ea typeface="Montaser Arabic Ultra-Bold"/>
                <a:cs typeface="Montaser Arabic Ultra-Bold"/>
                <a:sym typeface="Montaser Arabic Ultra-Bold"/>
              </a:rPr>
              <a:t>berupa uang, data pribadi, maupun informasi sensitif </a:t>
            </a:r>
            <a:r>
              <a:rPr lang="id-ID" sz="2500" b="1" dirty="0" smtClean="0">
                <a:solidFill>
                  <a:srgbClr val="FFFFFF"/>
                </a:solidFill>
                <a:latin typeface="Montserrat" panose="020B0604020202020204" charset="0"/>
                <a:ea typeface="Montaser Arabic Ultra-Bold"/>
                <a:cs typeface="Montaser Arabic Ultra-Bold"/>
                <a:sym typeface="Montaser Arabic Ultra-Bold"/>
              </a:rPr>
              <a:t>dengan </a:t>
            </a:r>
            <a:r>
              <a:rPr lang="id-ID" sz="2500" b="1" dirty="0">
                <a:solidFill>
                  <a:srgbClr val="FFFFFF"/>
                </a:solidFill>
                <a:latin typeface="Montserrat" panose="020B0604020202020204" charset="0"/>
                <a:ea typeface="Montaser Arabic Ultra-Bold"/>
                <a:cs typeface="Montaser Arabic Ultra-Bold"/>
                <a:sym typeface="Montaser Arabic Ultra-Bold"/>
              </a:rPr>
              <a:t>cara tipu muslihat atau manipulasi kepercayaan.</a:t>
            </a:r>
            <a:endParaRPr lang="en-US" sz="2500" b="1" dirty="0">
              <a:solidFill>
                <a:srgbClr val="FFFFFF"/>
              </a:solidFill>
              <a:latin typeface="Montserrat" panose="020B0604020202020204" charset="0"/>
              <a:ea typeface="Montaser Arabic Ultra-Bold"/>
              <a:cs typeface="Montaser Arabic Ultra-Bold"/>
              <a:sym typeface="Montaser Arabic Ultra-Bold"/>
            </a:endParaRPr>
          </a:p>
        </p:txBody>
      </p:sp>
      <p:grpSp>
        <p:nvGrpSpPr>
          <p:cNvPr id="9" name="Group 9"/>
          <p:cNvGrpSpPr>
            <a:grpSpLocks noChangeAspect="1"/>
          </p:cNvGrpSpPr>
          <p:nvPr/>
        </p:nvGrpSpPr>
        <p:grpSpPr>
          <a:xfrm>
            <a:off x="350746" y="246478"/>
            <a:ext cx="1168586" cy="1564445"/>
            <a:chOff x="0" y="0"/>
            <a:chExt cx="1558115" cy="2085927"/>
          </a:xfrm>
        </p:grpSpPr>
        <p:sp>
          <p:nvSpPr>
            <p:cNvPr id="10" name="Freeform 10"/>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p:cNvGrpSpPr>
            <a:grpSpLocks noChangeAspect="1"/>
          </p:cNvGrpSpPr>
          <p:nvPr/>
        </p:nvGrpSpPr>
        <p:grpSpPr>
          <a:xfrm>
            <a:off x="16992601" y="97473"/>
            <a:ext cx="1168585" cy="1557746"/>
            <a:chOff x="0" y="0"/>
            <a:chExt cx="1558113" cy="2076995"/>
          </a:xfrm>
        </p:grpSpPr>
        <p:sp>
          <p:nvSpPr>
            <p:cNvPr id="12" name="Freeform 12"/>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3" name="TextBox 3">
            <a:extLst>
              <a:ext uri="{FF2B5EF4-FFF2-40B4-BE49-F238E27FC236}">
                <a16:creationId xmlns="" xmlns:a16="http://schemas.microsoft.com/office/drawing/2014/main" id="{7F8CA324-8F4C-4E52-BCA4-17E14902E386}"/>
              </a:ext>
            </a:extLst>
          </p:cNvPr>
          <p:cNvSpPr txBox="1"/>
          <p:nvPr/>
        </p:nvSpPr>
        <p:spPr>
          <a:xfrm>
            <a:off x="1372707" y="428766"/>
            <a:ext cx="15821704" cy="834780"/>
          </a:xfrm>
          <a:prstGeom prst="rect">
            <a:avLst/>
          </a:prstGeom>
        </p:spPr>
        <p:txBody>
          <a:bodyPr wrap="square" lIns="0" tIns="0" rIns="0" bIns="0" rtlCol="0" anchor="t">
            <a:spAutoFit/>
          </a:bodyPr>
          <a:lstStyle/>
          <a:p>
            <a:pPr algn="ctr">
              <a:lnSpc>
                <a:spcPts val="6864"/>
              </a:lnSpc>
              <a:spcBef>
                <a:spcPct val="0"/>
              </a:spcBef>
            </a:pPr>
            <a:r>
              <a:rPr lang="en-US" sz="4800" b="1" dirty="0">
                <a:solidFill>
                  <a:srgbClr val="FFFFFF"/>
                </a:solidFill>
                <a:latin typeface="Montaser Arabic Ultra-Bold"/>
                <a:ea typeface="Montaser Arabic Ultra-Bold"/>
                <a:cs typeface="Montaser Arabic Ultra-Bold"/>
                <a:sym typeface="Montaser Arabic Ultra-Bold"/>
              </a:rPr>
              <a:t>SCAM (PENIPUAN)</a:t>
            </a:r>
          </a:p>
        </p:txBody>
      </p:sp>
      <p:sp>
        <p:nvSpPr>
          <p:cNvPr id="14" name="TextBox 6">
            <a:extLst>
              <a:ext uri="{FF2B5EF4-FFF2-40B4-BE49-F238E27FC236}">
                <a16:creationId xmlns="" xmlns:a16="http://schemas.microsoft.com/office/drawing/2014/main" id="{40E8C8EF-7DEC-4911-8E81-9EDFBDC91BFB}"/>
              </a:ext>
            </a:extLst>
          </p:cNvPr>
          <p:cNvSpPr txBox="1"/>
          <p:nvPr/>
        </p:nvSpPr>
        <p:spPr>
          <a:xfrm>
            <a:off x="942833" y="5368770"/>
            <a:ext cx="16251578" cy="4039567"/>
          </a:xfrm>
          <a:prstGeom prst="rect">
            <a:avLst/>
          </a:prstGeom>
        </p:spPr>
        <p:txBody>
          <a:bodyPr wrap="square" lIns="0" tIns="0" rIns="0" bIns="0" rtlCol="0" anchor="t">
            <a:spAutoFit/>
          </a:bodyPr>
          <a:lstStyle/>
          <a:p>
            <a:pPr>
              <a:spcBef>
                <a:spcPct val="0"/>
              </a:spcBef>
            </a:pPr>
            <a:r>
              <a:rPr lang="en-US" sz="2500" b="1" dirty="0" err="1">
                <a:solidFill>
                  <a:srgbClr val="03B2C5"/>
                </a:solidFill>
                <a:latin typeface="Montaser Arabic Ultra-Bold"/>
                <a:ea typeface="Montaser Arabic Ultra-Bold"/>
                <a:cs typeface="Montaser Arabic Ultra-Bold"/>
                <a:sym typeface="Montaser Arabic Ultra-Bold"/>
              </a:rPr>
              <a:t>Ciri-Ciri</a:t>
            </a:r>
            <a:r>
              <a:rPr lang="en-US" sz="2500" b="1" dirty="0">
                <a:solidFill>
                  <a:srgbClr val="03B2C5"/>
                </a:solidFill>
                <a:latin typeface="Montaser Arabic Ultra-Bold"/>
                <a:ea typeface="Montaser Arabic Ultra-Bold"/>
                <a:cs typeface="Montaser Arabic Ultra-Bold"/>
                <a:sym typeface="Montaser Arabic Ultra-Bold"/>
              </a:rPr>
              <a:t> </a:t>
            </a:r>
            <a:r>
              <a:rPr lang="en-US" sz="2500" b="1" dirty="0" err="1">
                <a:solidFill>
                  <a:srgbClr val="03B2C5"/>
                </a:solidFill>
                <a:latin typeface="Montaser Arabic Ultra-Bold"/>
                <a:ea typeface="Montaser Arabic Ultra-Bold"/>
                <a:cs typeface="Montaser Arabic Ultra-Bold"/>
                <a:sym typeface="Montaser Arabic Ultra-Bold"/>
              </a:rPr>
              <a:t>Umum</a:t>
            </a:r>
            <a:r>
              <a:rPr lang="en-US" sz="2500" b="1" dirty="0">
                <a:solidFill>
                  <a:srgbClr val="03B2C5"/>
                </a:solidFill>
                <a:latin typeface="Montaser Arabic Ultra-Bold"/>
                <a:ea typeface="Montaser Arabic Ultra-Bold"/>
                <a:cs typeface="Montaser Arabic Ultra-Bold"/>
                <a:sym typeface="Montaser Arabic Ultra-Bold"/>
              </a:rPr>
              <a:t> </a:t>
            </a:r>
            <a:r>
              <a:rPr lang="en-US" sz="2500" b="1" dirty="0" err="1">
                <a:solidFill>
                  <a:srgbClr val="03B2C5"/>
                </a:solidFill>
                <a:latin typeface="Montaser Arabic Ultra-Bold"/>
                <a:ea typeface="Montaser Arabic Ultra-Bold"/>
                <a:cs typeface="Montaser Arabic Ultra-Bold"/>
                <a:sym typeface="Montaser Arabic Ultra-Bold"/>
              </a:rPr>
              <a:t>Kejahatan</a:t>
            </a:r>
            <a:r>
              <a:rPr lang="en-US" sz="2500" b="1" dirty="0">
                <a:solidFill>
                  <a:srgbClr val="03B2C5"/>
                </a:solidFill>
                <a:latin typeface="Montaser Arabic Ultra-Bold"/>
                <a:ea typeface="Montaser Arabic Ultra-Bold"/>
                <a:cs typeface="Montaser Arabic Ultra-Bold"/>
                <a:sym typeface="Montaser Arabic Ultra-Bold"/>
              </a:rPr>
              <a:t> Scam:</a:t>
            </a:r>
          </a:p>
          <a:p>
            <a:pPr marL="342900" indent="-342900">
              <a:lnSpc>
                <a:spcPct val="150000"/>
              </a:lnSpc>
              <a:spcBef>
                <a:spcPct val="0"/>
              </a:spcBef>
              <a:buFont typeface="Arial" panose="020B0604020202020204" pitchFamily="34" charset="0"/>
              <a:buChar char="•"/>
            </a:pPr>
            <a:r>
              <a:rPr lang="en-US" sz="2500" b="1" dirty="0" err="1">
                <a:solidFill>
                  <a:srgbClr val="FFFFFF"/>
                </a:solidFill>
                <a:latin typeface="Montserrat" panose="020B0604020202020204" charset="0"/>
                <a:ea typeface="Montaser Arabic Ultra-Bold"/>
                <a:cs typeface="Montaser Arabic Ultra-Bold"/>
                <a:sym typeface="Montaser Arabic Ultra-Bold"/>
              </a:rPr>
              <a:t>Menawarkan</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keuntungan</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besar</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dalam</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waktu</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singkat</a:t>
            </a:r>
            <a:endParaRPr lang="en-US" sz="2500" b="1" dirty="0">
              <a:solidFill>
                <a:srgbClr val="FFFFFF"/>
              </a:solidFill>
              <a:latin typeface="Montserrat" panose="020B0604020202020204" charset="0"/>
              <a:ea typeface="Montaser Arabic Ultra-Bold"/>
              <a:cs typeface="Montaser Arabic Ultra-Bold"/>
              <a:sym typeface="Montaser Arabic Ultra-Bold"/>
            </a:endParaRPr>
          </a:p>
          <a:p>
            <a:pPr marL="342900" indent="-342900">
              <a:lnSpc>
                <a:spcPct val="150000"/>
              </a:lnSpc>
              <a:spcBef>
                <a:spcPct val="0"/>
              </a:spcBef>
              <a:buFont typeface="Arial" panose="020B0604020202020204" pitchFamily="34" charset="0"/>
              <a:buChar char="•"/>
            </a:pPr>
            <a:r>
              <a:rPr lang="en-US" sz="2500" b="1" dirty="0" err="1">
                <a:solidFill>
                  <a:srgbClr val="FFFFFF"/>
                </a:solidFill>
                <a:latin typeface="Montserrat" panose="020B0604020202020204" charset="0"/>
                <a:ea typeface="Montaser Arabic Ultra-Bold"/>
                <a:cs typeface="Montaser Arabic Ultra-Bold"/>
                <a:sym typeface="Montaser Arabic Ultra-Bold"/>
              </a:rPr>
              <a:t>Menggunakan</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akun</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palsu</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atau</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identitas</a:t>
            </a:r>
            <a:r>
              <a:rPr lang="en-US" sz="2500" b="1" dirty="0">
                <a:solidFill>
                  <a:srgbClr val="FFFFFF"/>
                </a:solidFill>
                <a:latin typeface="Montserrat" panose="020B0604020202020204" charset="0"/>
                <a:ea typeface="Montaser Arabic Ultra-Bold"/>
                <a:cs typeface="Montaser Arabic Ultra-Bold"/>
                <a:sym typeface="Montaser Arabic Ultra-Bold"/>
              </a:rPr>
              <a:t> orang </a:t>
            </a:r>
            <a:r>
              <a:rPr lang="en-US" sz="2500" b="1" dirty="0" err="1">
                <a:solidFill>
                  <a:srgbClr val="FFFFFF"/>
                </a:solidFill>
                <a:latin typeface="Montserrat" panose="020B0604020202020204" charset="0"/>
                <a:ea typeface="Montaser Arabic Ultra-Bold"/>
                <a:cs typeface="Montaser Arabic Ultra-Bold"/>
                <a:sym typeface="Montaser Arabic Ultra-Bold"/>
              </a:rPr>
              <a:t>terkenal</a:t>
            </a:r>
            <a:endParaRPr lang="en-US" sz="2500" b="1" dirty="0">
              <a:solidFill>
                <a:srgbClr val="FFFFFF"/>
              </a:solidFill>
              <a:latin typeface="Montserrat" panose="020B0604020202020204" charset="0"/>
              <a:ea typeface="Montaser Arabic Ultra-Bold"/>
              <a:cs typeface="Montaser Arabic Ultra-Bold"/>
              <a:sym typeface="Montaser Arabic Ultra-Bold"/>
            </a:endParaRPr>
          </a:p>
          <a:p>
            <a:pPr marL="342900" indent="-342900">
              <a:lnSpc>
                <a:spcPct val="150000"/>
              </a:lnSpc>
              <a:spcBef>
                <a:spcPct val="0"/>
              </a:spcBef>
              <a:buFont typeface="Arial" panose="020B0604020202020204" pitchFamily="34" charset="0"/>
              <a:buChar char="•"/>
            </a:pPr>
            <a:r>
              <a:rPr lang="en-US" sz="2500" b="1" dirty="0" err="1">
                <a:solidFill>
                  <a:srgbClr val="FFFFFF"/>
                </a:solidFill>
                <a:latin typeface="Montserrat" panose="020B0604020202020204" charset="0"/>
                <a:ea typeface="Montaser Arabic Ultra-Bold"/>
                <a:cs typeface="Montaser Arabic Ultra-Bold"/>
                <a:sym typeface="Montaser Arabic Ultra-Bold"/>
              </a:rPr>
              <a:t>Meminta</a:t>
            </a:r>
            <a:r>
              <a:rPr lang="en-US" sz="2500" b="1" dirty="0">
                <a:solidFill>
                  <a:srgbClr val="FFFFFF"/>
                </a:solidFill>
                <a:latin typeface="Montserrat" panose="020B0604020202020204" charset="0"/>
                <a:ea typeface="Montaser Arabic Ultra-Bold"/>
                <a:cs typeface="Montaser Arabic Ultra-Bold"/>
                <a:sym typeface="Montaser Arabic Ultra-Bold"/>
              </a:rPr>
              <a:t> korban </a:t>
            </a:r>
            <a:r>
              <a:rPr lang="en-US" sz="2500" b="1" dirty="0" err="1">
                <a:solidFill>
                  <a:srgbClr val="FFFFFF"/>
                </a:solidFill>
                <a:latin typeface="Montserrat" panose="020B0604020202020204" charset="0"/>
                <a:ea typeface="Montaser Arabic Ultra-Bold"/>
                <a:cs typeface="Montaser Arabic Ultra-Bold"/>
                <a:sym typeface="Montaser Arabic Ultra-Bold"/>
              </a:rPr>
              <a:t>mengirim</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uang</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atau</a:t>
            </a:r>
            <a:r>
              <a:rPr lang="en-US" sz="2500" b="1" dirty="0">
                <a:solidFill>
                  <a:srgbClr val="FFFFFF"/>
                </a:solidFill>
                <a:latin typeface="Montserrat" panose="020B0604020202020204" charset="0"/>
                <a:ea typeface="Montaser Arabic Ultra-Bold"/>
                <a:cs typeface="Montaser Arabic Ultra-Bold"/>
                <a:sym typeface="Montaser Arabic Ultra-Bold"/>
              </a:rPr>
              <a:t> data </a:t>
            </a:r>
            <a:r>
              <a:rPr lang="en-US" sz="2500" b="1" dirty="0" err="1">
                <a:solidFill>
                  <a:srgbClr val="FFFFFF"/>
                </a:solidFill>
                <a:latin typeface="Montserrat" panose="020B0604020202020204" charset="0"/>
                <a:ea typeface="Montaser Arabic Ultra-Bold"/>
                <a:cs typeface="Montaser Arabic Ultra-Bold"/>
                <a:sym typeface="Montaser Arabic Ultra-Bold"/>
              </a:rPr>
              <a:t>pribadi</a:t>
            </a:r>
            <a:endParaRPr lang="en-US" sz="2500" b="1" dirty="0">
              <a:solidFill>
                <a:srgbClr val="FFFFFF"/>
              </a:solidFill>
              <a:latin typeface="Montserrat" panose="020B0604020202020204" charset="0"/>
              <a:ea typeface="Montaser Arabic Ultra-Bold"/>
              <a:cs typeface="Montaser Arabic Ultra-Bold"/>
              <a:sym typeface="Montaser Arabic Ultra-Bold"/>
            </a:endParaRPr>
          </a:p>
          <a:p>
            <a:pPr marL="342900" indent="-342900">
              <a:lnSpc>
                <a:spcPct val="150000"/>
              </a:lnSpc>
              <a:spcBef>
                <a:spcPct val="0"/>
              </a:spcBef>
              <a:buFont typeface="Arial" panose="020B0604020202020204" pitchFamily="34" charset="0"/>
              <a:buChar char="•"/>
            </a:pPr>
            <a:r>
              <a:rPr lang="en-US" sz="2500" b="1" dirty="0" err="1">
                <a:solidFill>
                  <a:srgbClr val="FFFFFF"/>
                </a:solidFill>
                <a:latin typeface="Montserrat" panose="020B0604020202020204" charset="0"/>
                <a:ea typeface="Montaser Arabic Ultra-Bold"/>
                <a:cs typeface="Montaser Arabic Ultra-Bold"/>
                <a:sym typeface="Montaser Arabic Ultra-Bold"/>
              </a:rPr>
              <a:t>Memberikan</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batas</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waktu</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singkat</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untuk</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membuat</a:t>
            </a:r>
            <a:r>
              <a:rPr lang="en-US" sz="2500" b="1" dirty="0">
                <a:solidFill>
                  <a:srgbClr val="FFFFFF"/>
                </a:solidFill>
                <a:latin typeface="Montserrat" panose="020B0604020202020204" charset="0"/>
                <a:ea typeface="Montaser Arabic Ultra-Bold"/>
                <a:cs typeface="Montaser Arabic Ultra-Bold"/>
                <a:sym typeface="Montaser Arabic Ultra-Bold"/>
              </a:rPr>
              <a:t> korban </a:t>
            </a:r>
            <a:r>
              <a:rPr lang="en-US" sz="2500" b="1" dirty="0" err="1">
                <a:solidFill>
                  <a:srgbClr val="FFFFFF"/>
                </a:solidFill>
                <a:latin typeface="Montserrat" panose="020B0604020202020204" charset="0"/>
                <a:ea typeface="Montaser Arabic Ultra-Bold"/>
                <a:cs typeface="Montaser Arabic Ultra-Bold"/>
                <a:sym typeface="Montaser Arabic Ultra-Bold"/>
              </a:rPr>
              <a:t>panik</a:t>
            </a:r>
            <a:endParaRPr lang="en-US" sz="2500" b="1" dirty="0">
              <a:solidFill>
                <a:srgbClr val="FFFFFF"/>
              </a:solidFill>
              <a:latin typeface="Montserrat" panose="020B0604020202020204" charset="0"/>
              <a:ea typeface="Montaser Arabic Ultra-Bold"/>
              <a:cs typeface="Montaser Arabic Ultra-Bold"/>
              <a:sym typeface="Montaser Arabic Ultra-Bold"/>
            </a:endParaRPr>
          </a:p>
          <a:p>
            <a:pPr marL="342900" indent="-342900">
              <a:lnSpc>
                <a:spcPct val="150000"/>
              </a:lnSpc>
              <a:spcBef>
                <a:spcPct val="0"/>
              </a:spcBef>
              <a:buFont typeface="Arial" panose="020B0604020202020204" pitchFamily="34" charset="0"/>
              <a:buChar char="•"/>
            </a:pPr>
            <a:r>
              <a:rPr lang="en-US" sz="2500" b="1" dirty="0" err="1">
                <a:solidFill>
                  <a:srgbClr val="FFFFFF"/>
                </a:solidFill>
                <a:latin typeface="Montserrat" panose="020B0604020202020204" charset="0"/>
                <a:ea typeface="Montaser Arabic Ultra-Bold"/>
                <a:cs typeface="Montaser Arabic Ultra-Bold"/>
                <a:sym typeface="Montaser Arabic Ultra-Bold"/>
              </a:rPr>
              <a:t>Mengirim</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tautan</a:t>
            </a:r>
            <a:r>
              <a:rPr lang="en-US" sz="2500" b="1" dirty="0">
                <a:solidFill>
                  <a:srgbClr val="FFFFFF"/>
                </a:solidFill>
                <a:latin typeface="Montserrat" panose="020B0604020202020204" charset="0"/>
                <a:ea typeface="Montaser Arabic Ultra-Bold"/>
                <a:cs typeface="Montaser Arabic Ultra-Bold"/>
                <a:sym typeface="Montaser Arabic Ultra-Bold"/>
              </a:rPr>
              <a:t> (link) </a:t>
            </a:r>
            <a:r>
              <a:rPr lang="en-US" sz="2500" b="1" dirty="0" err="1">
                <a:solidFill>
                  <a:srgbClr val="FFFFFF"/>
                </a:solidFill>
                <a:latin typeface="Montserrat" panose="020B0604020202020204" charset="0"/>
                <a:ea typeface="Montaser Arabic Ultra-Bold"/>
                <a:cs typeface="Montaser Arabic Ultra-Bold"/>
                <a:sym typeface="Montaser Arabic Ultra-Bold"/>
              </a:rPr>
              <a:t>mencurigakan</a:t>
            </a:r>
            <a:r>
              <a:rPr lang="en-US" sz="2500" b="1" dirty="0">
                <a:solidFill>
                  <a:srgbClr val="FFFFFF"/>
                </a:solidFill>
                <a:latin typeface="Montserrat" panose="020B0604020202020204" charset="0"/>
                <a:ea typeface="Montaser Arabic Ultra-Bold"/>
                <a:cs typeface="Montaser Arabic Ultra-Bold"/>
                <a:sym typeface="Montaser Arabic Ultra-Bold"/>
              </a:rPr>
              <a:t> </a:t>
            </a:r>
            <a:r>
              <a:rPr lang="en-US" sz="2500" b="1" dirty="0" err="1">
                <a:solidFill>
                  <a:srgbClr val="FFFFFF"/>
                </a:solidFill>
                <a:latin typeface="Montserrat" panose="020B0604020202020204" charset="0"/>
                <a:ea typeface="Montaser Arabic Ultra-Bold"/>
                <a:cs typeface="Montaser Arabic Ultra-Bold"/>
                <a:sym typeface="Montaser Arabic Ultra-Bold"/>
              </a:rPr>
              <a:t>ke</a:t>
            </a:r>
            <a:r>
              <a:rPr lang="en-US" sz="2500" b="1" dirty="0">
                <a:solidFill>
                  <a:srgbClr val="FFFFFF"/>
                </a:solidFill>
                <a:latin typeface="Montserrat" panose="020B0604020202020204" charset="0"/>
                <a:ea typeface="Montaser Arabic Ultra-Bold"/>
                <a:cs typeface="Montaser Arabic Ultra-Bold"/>
                <a:sym typeface="Montaser Arabic Ultra-Bold"/>
              </a:rPr>
              <a:t> situs </a:t>
            </a:r>
            <a:r>
              <a:rPr lang="en-US" sz="2500" b="1" dirty="0" err="1">
                <a:solidFill>
                  <a:srgbClr val="FFFFFF"/>
                </a:solidFill>
                <a:latin typeface="Montserrat" panose="020B0604020202020204" charset="0"/>
                <a:ea typeface="Montaser Arabic Ultra-Bold"/>
                <a:cs typeface="Montaser Arabic Ultra-Bold"/>
                <a:sym typeface="Montaser Arabic Ultra-Bold"/>
              </a:rPr>
              <a:t>palsu</a:t>
            </a:r>
            <a:endParaRPr lang="en-US" sz="2500" b="1" dirty="0">
              <a:solidFill>
                <a:srgbClr val="FFFFFF"/>
              </a:solidFill>
              <a:latin typeface="Montserrat" panose="020B0604020202020204" charset="0"/>
              <a:ea typeface="Montaser Arabic Ultra-Bold"/>
              <a:cs typeface="Montaser Arabic Ultra-Bold"/>
              <a:sym typeface="Montaser Arabic Ultra-Bold"/>
            </a:endParaRPr>
          </a:p>
          <a:p>
            <a:pPr marL="457200" indent="-457200">
              <a:spcBef>
                <a:spcPct val="0"/>
              </a:spcBef>
              <a:buFont typeface="+mj-lt"/>
              <a:buAutoNum type="arabicPeriod"/>
            </a:pPr>
            <a:endParaRPr lang="en-US" sz="2500" b="1" dirty="0">
              <a:solidFill>
                <a:srgbClr val="FFFFFF"/>
              </a:solidFill>
              <a:latin typeface="Montaser Arabic Ultra-Bold"/>
              <a:ea typeface="Montaser Arabic Ultra-Bold"/>
              <a:cs typeface="Montaser Arabic Ultra-Bold"/>
              <a:sym typeface="Montaser Arabic Ultra-Bold"/>
            </a:endParaRPr>
          </a:p>
          <a:p>
            <a:pPr>
              <a:spcBef>
                <a:spcPct val="0"/>
              </a:spcBef>
            </a:pPr>
            <a:endParaRPr lang="en-US" sz="2500" b="1" dirty="0">
              <a:solidFill>
                <a:srgbClr val="FFFFFF"/>
              </a:solidFill>
              <a:latin typeface="Montaser Arabic Ultra-Bold"/>
              <a:ea typeface="Montaser Arabic Ultra-Bold"/>
              <a:cs typeface="Montaser Arabic Ultra-Bold"/>
              <a:sym typeface="Montaser Arabic Ultra-Bold"/>
            </a:endParaRPr>
          </a:p>
        </p:txBody>
      </p:sp>
      <p:pic>
        <p:nvPicPr>
          <p:cNvPr id="7" name="Picture 4" descr="OJK: Kerugian Akibat Scam Tembus Rp 6,1 Triliun">
            <a:extLst>
              <a:ext uri="{FF2B5EF4-FFF2-40B4-BE49-F238E27FC236}">
                <a16:creationId xmlns="" xmlns:a16="http://schemas.microsoft.com/office/drawing/2014/main" id="{B14313DE-EB4B-4BE4-AC16-2DA2EEE015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0" y="2250213"/>
            <a:ext cx="5568311" cy="3122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8506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r>
              <a:rPr lang="en-US" dirty="0"/>
              <a:t> :</a:t>
            </a:r>
          </a:p>
        </p:txBody>
      </p:sp>
      <p:sp>
        <p:nvSpPr>
          <p:cNvPr id="4" name="Freeform 4"/>
          <p:cNvSpPr/>
          <p:nvPr/>
        </p:nvSpPr>
        <p:spPr>
          <a:xfrm>
            <a:off x="13125250" y="22084"/>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22928" y="585836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9" name="Group 9"/>
          <p:cNvGrpSpPr>
            <a:grpSpLocks noChangeAspect="1"/>
          </p:cNvGrpSpPr>
          <p:nvPr/>
        </p:nvGrpSpPr>
        <p:grpSpPr>
          <a:xfrm>
            <a:off x="350746" y="246478"/>
            <a:ext cx="1168586" cy="1564445"/>
            <a:chOff x="0" y="0"/>
            <a:chExt cx="1558115" cy="2085927"/>
          </a:xfrm>
        </p:grpSpPr>
        <p:sp>
          <p:nvSpPr>
            <p:cNvPr id="10" name="Freeform 10"/>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p:cNvGrpSpPr>
            <a:grpSpLocks noChangeAspect="1"/>
          </p:cNvGrpSpPr>
          <p:nvPr/>
        </p:nvGrpSpPr>
        <p:grpSpPr>
          <a:xfrm>
            <a:off x="16992601" y="97473"/>
            <a:ext cx="1168585" cy="1557746"/>
            <a:chOff x="0" y="0"/>
            <a:chExt cx="1558113" cy="2076995"/>
          </a:xfrm>
        </p:grpSpPr>
        <p:sp>
          <p:nvSpPr>
            <p:cNvPr id="12" name="Freeform 12"/>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3" name="TextBox 3">
            <a:extLst>
              <a:ext uri="{FF2B5EF4-FFF2-40B4-BE49-F238E27FC236}">
                <a16:creationId xmlns="" xmlns:a16="http://schemas.microsoft.com/office/drawing/2014/main" id="{7F8CA324-8F4C-4E52-BCA4-17E14902E386}"/>
              </a:ext>
            </a:extLst>
          </p:cNvPr>
          <p:cNvSpPr txBox="1"/>
          <p:nvPr/>
        </p:nvSpPr>
        <p:spPr>
          <a:xfrm>
            <a:off x="1372707" y="428766"/>
            <a:ext cx="15821704" cy="834780"/>
          </a:xfrm>
          <a:prstGeom prst="rect">
            <a:avLst/>
          </a:prstGeom>
        </p:spPr>
        <p:txBody>
          <a:bodyPr wrap="square" lIns="0" tIns="0" rIns="0" bIns="0" rtlCol="0" anchor="t">
            <a:spAutoFit/>
          </a:bodyPr>
          <a:lstStyle/>
          <a:p>
            <a:pPr algn="ctr">
              <a:lnSpc>
                <a:spcPts val="6864"/>
              </a:lnSpc>
              <a:spcBef>
                <a:spcPct val="0"/>
              </a:spcBef>
            </a:pPr>
            <a:r>
              <a:rPr lang="en-US" sz="4800" b="1" dirty="0" err="1">
                <a:solidFill>
                  <a:srgbClr val="FFFFFF"/>
                </a:solidFill>
                <a:latin typeface="Montaser Arabic Ultra-Bold"/>
                <a:ea typeface="Montaser Arabic Ultra-Bold"/>
                <a:cs typeface="Montaser Arabic Ultra-Bold"/>
                <a:sym typeface="Montaser Arabic Ultra-Bold"/>
              </a:rPr>
              <a:t>Jenis-Jenis</a:t>
            </a:r>
            <a:r>
              <a:rPr lang="en-US" sz="4800" b="1" dirty="0">
                <a:solidFill>
                  <a:srgbClr val="FFFFFF"/>
                </a:solidFill>
                <a:latin typeface="Montaser Arabic Ultra-Bold"/>
                <a:ea typeface="Montaser Arabic Ultra-Bold"/>
                <a:cs typeface="Montaser Arabic Ultra-Bold"/>
                <a:sym typeface="Montaser Arabic Ultra-Bold"/>
              </a:rPr>
              <a:t> </a:t>
            </a:r>
            <a:r>
              <a:rPr lang="en-US" sz="4800" b="1" dirty="0" err="1">
                <a:solidFill>
                  <a:srgbClr val="FFFFFF"/>
                </a:solidFill>
                <a:latin typeface="Montaser Arabic Ultra-Bold"/>
                <a:ea typeface="Montaser Arabic Ultra-Bold"/>
                <a:cs typeface="Montaser Arabic Ultra-Bold"/>
                <a:sym typeface="Montaser Arabic Ultra-Bold"/>
              </a:rPr>
              <a:t>Kejahatan</a:t>
            </a:r>
            <a:r>
              <a:rPr lang="en-US" sz="4800" b="1" dirty="0">
                <a:solidFill>
                  <a:srgbClr val="FFFFFF"/>
                </a:solidFill>
                <a:latin typeface="Montaser Arabic Ultra-Bold"/>
                <a:ea typeface="Montaser Arabic Ultra-Bold"/>
                <a:cs typeface="Montaser Arabic Ultra-Bold"/>
                <a:sym typeface="Montaser Arabic Ultra-Bold"/>
              </a:rPr>
              <a:t> Scam</a:t>
            </a:r>
          </a:p>
        </p:txBody>
      </p:sp>
      <p:sp>
        <p:nvSpPr>
          <p:cNvPr id="14" name="TextBox 6">
            <a:extLst>
              <a:ext uri="{FF2B5EF4-FFF2-40B4-BE49-F238E27FC236}">
                <a16:creationId xmlns="" xmlns:a16="http://schemas.microsoft.com/office/drawing/2014/main" id="{40E8C8EF-7DEC-4911-8E81-9EDFBDC91BFB}"/>
              </a:ext>
            </a:extLst>
          </p:cNvPr>
          <p:cNvSpPr txBox="1"/>
          <p:nvPr/>
        </p:nvSpPr>
        <p:spPr>
          <a:xfrm>
            <a:off x="1018210" y="2399478"/>
            <a:ext cx="8125790" cy="2163926"/>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1. Phishing Scam:</a:t>
            </a:r>
          </a:p>
          <a:p>
            <a:pPr lvl="1">
              <a:lnSpc>
                <a:spcPct val="150000"/>
              </a:lnSpc>
              <a:spcBef>
                <a:spcPct val="0"/>
              </a:spcBef>
            </a:pPr>
            <a:r>
              <a:rPr lang="en-US" sz="2000" dirty="0" err="1">
                <a:solidFill>
                  <a:srgbClr val="FFFFFF"/>
                </a:solidFill>
                <a:latin typeface="Montserrat" panose="020B0604020202020204" charset="0"/>
                <a:ea typeface="Montaser Arabic Ultra-Bold"/>
                <a:cs typeface="Montaser Arabic Ultra-Bold"/>
                <a:sym typeface="Montaser Arabic Ultra-Bold"/>
              </a:rPr>
              <a:t>Penipuan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dengan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mengirim</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03B2C5"/>
                </a:solidFill>
                <a:latin typeface="Montserrat" panose="020B0604020202020204" charset="0"/>
                <a:ea typeface="Montaser Arabic Ultra-Bold"/>
                <a:cs typeface="Montaser Arabic Ultra-Bold"/>
                <a:sym typeface="Montaser Arabic Ultra-Bold"/>
              </a:rPr>
              <a:t>tautan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atau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a:solidFill>
                  <a:srgbClr val="03B2C5"/>
                </a:solidFill>
                <a:latin typeface="Montserrat" panose="020B0604020202020204" charset="0"/>
                <a:ea typeface="Montaser Arabic Ultra-Bold"/>
                <a:cs typeface="Montaser Arabic Ultra-Bold"/>
                <a:sym typeface="Montaser Arabic Ultra-Bold"/>
              </a:rPr>
              <a:t>email </a:t>
            </a:r>
            <a:r>
              <a:rPr lang="en-US" sz="2000" dirty="0" err="1">
                <a:solidFill>
                  <a:srgbClr val="03B2C5"/>
                </a:solidFill>
                <a:latin typeface="Montserrat" panose="020B0604020202020204" charset="0"/>
                <a:ea typeface="Montaser Arabic Ultra-Bold"/>
                <a:cs typeface="Montaser Arabic Ultra-Bold"/>
                <a:sym typeface="Montaser Arabic Ultra-Bold"/>
              </a:rPr>
              <a:t>palsu</a:t>
            </a:r>
            <a:r>
              <a:rPr lang="en-US" sz="2000" dirty="0">
                <a:solidFill>
                  <a:srgbClr val="03B2C5"/>
                </a:solidFill>
                <a:latin typeface="Montserrat" panose="020B0604020202020204" charset="0"/>
                <a:ea typeface="Montaser Arabic Ultra-Bold"/>
                <a:cs typeface="Montaser Arabic Ultra-Bold"/>
                <a:sym typeface="Montaser Arabic Ultra-Bold"/>
              </a:rPr>
              <a:t> </a:t>
            </a:r>
            <a:r>
              <a:rPr lang="en-US" sz="2000" dirty="0">
                <a:solidFill>
                  <a:srgbClr val="FFFFFF"/>
                </a:solidFill>
                <a:latin typeface="Montserrat" panose="020B0604020202020204" charset="0"/>
                <a:ea typeface="Montaser Arabic Ultra-Bold"/>
                <a:cs typeface="Montaser Arabic Ultra-Bold"/>
                <a:sym typeface="Montaser Arabic Ultra-Bold"/>
              </a:rPr>
              <a:t>yang </a:t>
            </a:r>
            <a:r>
              <a:rPr lang="en-US" sz="2000" dirty="0" err="1">
                <a:solidFill>
                  <a:srgbClr val="FFFFFF"/>
                </a:solidFill>
                <a:latin typeface="Montserrat" panose="020B0604020202020204" charset="0"/>
                <a:ea typeface="Montaser Arabic Ultra-Bold"/>
                <a:cs typeface="Montaser Arabic Ultra-Bold"/>
                <a:sym typeface="Montaser Arabic Ultra-Bold"/>
              </a:rPr>
              <a:t>meniru</a:t>
            </a:r>
            <a:r>
              <a:rPr lang="en-US" sz="2000" dirty="0">
                <a:solidFill>
                  <a:srgbClr val="FFFFFF"/>
                </a:solidFill>
                <a:latin typeface="Montserrat" panose="020B0604020202020204" charset="0"/>
                <a:ea typeface="Montaser Arabic Ultra-Bold"/>
                <a:cs typeface="Montaser Arabic Ultra-Bold"/>
                <a:sym typeface="Montaser Arabic Ultra-Bold"/>
              </a:rPr>
              <a:t> situs </a:t>
            </a:r>
            <a:r>
              <a:rPr lang="en-US" sz="2000" dirty="0" err="1">
                <a:solidFill>
                  <a:srgbClr val="FFFFFF"/>
                </a:solidFill>
                <a:latin typeface="Montserrat" panose="020B0604020202020204" charset="0"/>
                <a:ea typeface="Montaser Arabic Ultra-Bold"/>
                <a:cs typeface="Montaser Arabic Ultra-Bold"/>
                <a:sym typeface="Montaser Arabic Ultra-Bold"/>
              </a:rPr>
              <a:t>resmi</a:t>
            </a:r>
            <a:r>
              <a:rPr lang="en-US" sz="2000" dirty="0">
                <a:solidFill>
                  <a:srgbClr val="FFFFFF"/>
                </a:solidFill>
                <a:latin typeface="Montserrat" panose="020B0604020202020204" charset="0"/>
                <a:ea typeface="Montaser Arabic Ultra-Bold"/>
                <a:cs typeface="Montaser Arabic Ultra-Bold"/>
                <a:sym typeface="Montaser Arabic Ultra-Bold"/>
              </a:rPr>
              <a:t> (bank, marketplace, </a:t>
            </a:r>
            <a:r>
              <a:rPr lang="en-US" sz="2000" dirty="0" err="1">
                <a:solidFill>
                  <a:srgbClr val="FFFFFF"/>
                </a:solidFill>
                <a:latin typeface="Montserrat" panose="020B0604020202020204" charset="0"/>
                <a:ea typeface="Montaser Arabic Ultra-Bold"/>
                <a:cs typeface="Montaser Arabic Ultra-Bold"/>
                <a:sym typeface="Montaser Arabic Ultra-Bold"/>
              </a:rPr>
              <a:t>instansi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pemerintah</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untuk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mencuri</a:t>
            </a:r>
            <a:r>
              <a:rPr lang="en-US" sz="2000" dirty="0">
                <a:solidFill>
                  <a:srgbClr val="FFFFFF"/>
                </a:solidFill>
                <a:latin typeface="Montserrat" panose="020B0604020202020204" charset="0"/>
                <a:ea typeface="Montaser Arabic Ultra-Bold"/>
                <a:cs typeface="Montaser Arabic Ultra-Bold"/>
                <a:sym typeface="Montaser Arabic Ultra-Bold"/>
              </a:rPr>
              <a:t> data login, </a:t>
            </a:r>
            <a:r>
              <a:rPr lang="en-US" sz="2000" dirty="0" err="1">
                <a:solidFill>
                  <a:srgbClr val="FFFFFF"/>
                </a:solidFill>
                <a:latin typeface="Montserrat" panose="020B0604020202020204" charset="0"/>
                <a:ea typeface="Montaser Arabic Ultra-Bold"/>
                <a:cs typeface="Montaser Arabic Ultra-Bold"/>
                <a:sym typeface="Montaser Arabic Ultra-Bold"/>
              </a:rPr>
              <a:t>nomor</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rekening</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atau</a:t>
            </a:r>
            <a:r>
              <a:rPr lang="en-US" sz="2000" dirty="0">
                <a:solidFill>
                  <a:srgbClr val="FFFFFF"/>
                </a:solidFill>
                <a:latin typeface="Montserrat" panose="020B0604020202020204" charset="0"/>
                <a:ea typeface="Montaser Arabic Ultra-Bold"/>
                <a:cs typeface="Montaser Arabic Ultra-Bold"/>
                <a:sym typeface="Montaser Arabic Ultra-Bold"/>
              </a:rPr>
              <a:t> OTP.</a:t>
            </a:r>
          </a:p>
        </p:txBody>
      </p:sp>
      <p:sp>
        <p:nvSpPr>
          <p:cNvPr id="15" name="TextBox 6">
            <a:extLst>
              <a:ext uri="{FF2B5EF4-FFF2-40B4-BE49-F238E27FC236}">
                <a16:creationId xmlns="" xmlns:a16="http://schemas.microsoft.com/office/drawing/2014/main" id="{4398517E-FDD9-42E8-B9F8-BE9316B70B07}"/>
              </a:ext>
            </a:extLst>
          </p:cNvPr>
          <p:cNvSpPr txBox="1"/>
          <p:nvPr/>
        </p:nvSpPr>
        <p:spPr>
          <a:xfrm>
            <a:off x="1018210" y="4973954"/>
            <a:ext cx="8125790" cy="1702261"/>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2. Romance Scam:</a:t>
            </a:r>
          </a:p>
          <a:p>
            <a:pPr lvl="1">
              <a:lnSpc>
                <a:spcPct val="150000"/>
              </a:lnSpc>
              <a:spcBef>
                <a:spcPct val="0"/>
              </a:spcBef>
            </a:pPr>
            <a:r>
              <a:rPr lang="en-US" sz="2000" dirty="0" err="1">
                <a:solidFill>
                  <a:srgbClr val="FFFFFF"/>
                </a:solidFill>
                <a:latin typeface="Montserrat" panose="020B0604020202020204" charset="0"/>
                <a:ea typeface="Montaser Arabic Ultra-Bold"/>
                <a:cs typeface="Montaser Arabic Ultra-Bold"/>
                <a:sym typeface="Montaser Arabic Ultra-Bold"/>
              </a:rPr>
              <a:t>Pelaku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berpura-pura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menjalin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hubungan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asmara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secara</a:t>
            </a:r>
            <a:r>
              <a:rPr lang="en-US" sz="2000" dirty="0">
                <a:solidFill>
                  <a:srgbClr val="FFFFFF"/>
                </a:solidFill>
                <a:latin typeface="Montserrat" panose="020B0604020202020204" charset="0"/>
                <a:ea typeface="Montaser Arabic Ultra-Bold"/>
                <a:cs typeface="Montaser Arabic Ultra-Bold"/>
                <a:sym typeface="Montaser Arabic Ultra-Bold"/>
              </a:rPr>
              <a:t> online, </a:t>
            </a:r>
            <a:r>
              <a:rPr lang="en-US" sz="2000" dirty="0" err="1">
                <a:solidFill>
                  <a:srgbClr val="FFFFFF"/>
                </a:solidFill>
                <a:latin typeface="Montserrat" panose="020B0604020202020204" charset="0"/>
                <a:ea typeface="Montaser Arabic Ultra-Bold"/>
                <a:cs typeface="Montaser Arabic Ultra-Bold"/>
                <a:sym typeface="Montaser Arabic Ultra-Bold"/>
              </a:rPr>
              <a:t>lalu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meminta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uang</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atau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hadiah</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dengan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alasan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darurat</a:t>
            </a:r>
            <a:r>
              <a:rPr lang="en-US" sz="2000" dirty="0">
                <a:solidFill>
                  <a:srgbClr val="FFFFFF"/>
                </a:solidFill>
                <a:latin typeface="Montserrat" panose="020B0604020202020204" charset="0"/>
                <a:ea typeface="Montaser Arabic Ultra-Bold"/>
                <a:cs typeface="Montaser Arabic Ultra-Bold"/>
                <a:sym typeface="Montaser Arabic Ultra-Bold"/>
              </a:rPr>
              <a:t>.</a:t>
            </a:r>
          </a:p>
        </p:txBody>
      </p:sp>
      <p:sp>
        <p:nvSpPr>
          <p:cNvPr id="16" name="TextBox 6">
            <a:extLst>
              <a:ext uri="{FF2B5EF4-FFF2-40B4-BE49-F238E27FC236}">
                <a16:creationId xmlns="" xmlns:a16="http://schemas.microsoft.com/office/drawing/2014/main" id="{5EDAB70D-C55B-4810-97EE-97E17BDB7349}"/>
              </a:ext>
            </a:extLst>
          </p:cNvPr>
          <p:cNvSpPr txBox="1"/>
          <p:nvPr/>
        </p:nvSpPr>
        <p:spPr>
          <a:xfrm>
            <a:off x="1018210" y="7019669"/>
            <a:ext cx="8125790" cy="1702261"/>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3. Online Shopping Scam:</a:t>
            </a:r>
          </a:p>
          <a:p>
            <a:pPr lvl="1">
              <a:lnSpc>
                <a:spcPct val="150000"/>
              </a:lnSpc>
              <a:spcBef>
                <a:spcPct val="0"/>
              </a:spcBef>
            </a:pPr>
            <a:r>
              <a:rPr lang="en-US" sz="2000" dirty="0" err="1">
                <a:solidFill>
                  <a:srgbClr val="FFFFFF"/>
                </a:solidFill>
                <a:latin typeface="Montserrat" panose="020B0604020202020204" charset="0"/>
                <a:ea typeface="Montaser Arabic Ultra-Bold"/>
                <a:cs typeface="Montaser Arabic Ultra-Bold"/>
                <a:sym typeface="Montaser Arabic Ultra-Bold"/>
              </a:rPr>
              <a:t>Penjual</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palsu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menawarkan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produk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murah</a:t>
            </a:r>
            <a:r>
              <a:rPr lang="en-US" sz="2000" dirty="0">
                <a:solidFill>
                  <a:srgbClr val="FFFFFF"/>
                </a:solidFill>
                <a:latin typeface="Montserrat" panose="020B0604020202020204" charset="0"/>
                <a:ea typeface="Montaser Arabic Ultra-Bold"/>
                <a:cs typeface="Montaser Arabic Ultra-Bold"/>
                <a:sym typeface="Montaser Arabic Ultra-Bold"/>
              </a:rPr>
              <a:t> di media </a:t>
            </a:r>
            <a:r>
              <a:rPr lang="en-US" sz="2000" dirty="0" err="1">
                <a:solidFill>
                  <a:srgbClr val="FFFFFF"/>
                </a:solidFill>
                <a:latin typeface="Montserrat" panose="020B0604020202020204" charset="0"/>
                <a:ea typeface="Montaser Arabic Ultra-Bold"/>
                <a:cs typeface="Montaser Arabic Ultra-Bold"/>
                <a:sym typeface="Montaser Arabic Ultra-Bold"/>
              </a:rPr>
              <a:t>sosial</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atau</a:t>
            </a:r>
            <a:r>
              <a:rPr lang="en-US" sz="2000" dirty="0">
                <a:solidFill>
                  <a:srgbClr val="FFFFFF"/>
                </a:solidFill>
                <a:latin typeface="Montserrat" panose="020B0604020202020204" charset="0"/>
                <a:ea typeface="Montaser Arabic Ultra-Bold"/>
                <a:cs typeface="Montaser Arabic Ultra-Bold"/>
                <a:sym typeface="Montaser Arabic Ultra-Bold"/>
              </a:rPr>
              <a:t> marketplace, </a:t>
            </a:r>
            <a:r>
              <a:rPr lang="en-US" sz="2000" dirty="0" err="1">
                <a:solidFill>
                  <a:srgbClr val="FFFFFF"/>
                </a:solidFill>
                <a:latin typeface="Montserrat" panose="020B0604020202020204" charset="0"/>
                <a:ea typeface="Montaser Arabic Ultra-Bold"/>
                <a:cs typeface="Montaser Arabic Ultra-Bold"/>
                <a:sym typeface="Montaser Arabic Ultra-Bold"/>
              </a:rPr>
              <a:t>namun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setelah</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pembayaran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dilakukan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barang</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tidak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dikirim</a:t>
            </a:r>
            <a:r>
              <a:rPr lang="en-US" sz="2000" dirty="0">
                <a:solidFill>
                  <a:srgbClr val="FFFFFF"/>
                </a:solidFill>
                <a:latin typeface="Montserrat" panose="020B0604020202020204" charset="0"/>
                <a:ea typeface="Montaser Arabic Ultra-Bold"/>
                <a:cs typeface="Montaser Arabic Ultra-Bold"/>
                <a:sym typeface="Montaser Arabic Ultra-Bold"/>
              </a:rPr>
              <a:t>.</a:t>
            </a:r>
          </a:p>
        </p:txBody>
      </p:sp>
      <p:sp>
        <p:nvSpPr>
          <p:cNvPr id="17" name="TextBox 6">
            <a:extLst>
              <a:ext uri="{FF2B5EF4-FFF2-40B4-BE49-F238E27FC236}">
                <a16:creationId xmlns="" xmlns:a16="http://schemas.microsoft.com/office/drawing/2014/main" id="{40D288A7-71BF-4675-8E07-60273E31B636}"/>
              </a:ext>
            </a:extLst>
          </p:cNvPr>
          <p:cNvSpPr txBox="1"/>
          <p:nvPr/>
        </p:nvSpPr>
        <p:spPr>
          <a:xfrm>
            <a:off x="9653105" y="2399478"/>
            <a:ext cx="8125790" cy="1240596"/>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4. </a:t>
            </a:r>
            <a:r>
              <a:rPr lang="da-DK" sz="2400" b="1" dirty="0">
                <a:solidFill>
                  <a:srgbClr val="03B2C5"/>
                </a:solidFill>
                <a:latin typeface="Montaser Arabic Ultra-Bold"/>
                <a:ea typeface="Montaser Arabic Ultra-Bold"/>
                <a:cs typeface="Montaser Arabic Ultra-Bold"/>
                <a:sym typeface="Montaser Arabic Ultra-Bold"/>
              </a:rPr>
              <a:t>Job Scam (Penipuan Lowongan Kerja)</a:t>
            </a:r>
            <a:r>
              <a:rPr lang="en-US" sz="2400" b="1" dirty="0">
                <a:solidFill>
                  <a:srgbClr val="03B2C5"/>
                </a:solidFill>
                <a:latin typeface="Montaser Arabic Ultra-Bold"/>
                <a:ea typeface="Montaser Arabic Ultra-Bold"/>
                <a:cs typeface="Montaser Arabic Ultra-Bold"/>
                <a:sym typeface="Montaser Arabic Ultra-Bold"/>
              </a:rPr>
              <a:t>:</a:t>
            </a:r>
          </a:p>
          <a:p>
            <a:pPr lvl="1">
              <a:lnSpc>
                <a:spcPct val="150000"/>
              </a:lnSpc>
              <a:spcBef>
                <a:spcPct val="0"/>
              </a:spcBef>
            </a:pPr>
            <a:r>
              <a:rPr lang="en-US" sz="2000" dirty="0">
                <a:solidFill>
                  <a:srgbClr val="FFFFFF"/>
                </a:solidFill>
                <a:latin typeface="Montserrat" panose="020B0604020202020204" charset="0"/>
                <a:ea typeface="Montaser Arabic Ultra-Bold"/>
                <a:cs typeface="Montaser Arabic Ultra-Bold"/>
                <a:sym typeface="Montaser Arabic Ultra-Bold"/>
              </a:rPr>
              <a:t>Modus </a:t>
            </a:r>
            <a:r>
              <a:rPr lang="en-US" sz="2000" dirty="0" err="1">
                <a:solidFill>
                  <a:srgbClr val="FFFFFF"/>
                </a:solidFill>
                <a:latin typeface="Montserrat" panose="020B0604020202020204" charset="0"/>
                <a:ea typeface="Montaser Arabic Ultra-Bold"/>
                <a:cs typeface="Montaser Arabic Ultra-Bold"/>
                <a:sym typeface="Montaser Arabic Ultra-Bold"/>
              </a:rPr>
              <a:t>menawarkan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pekerjaan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dengan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gaji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tinggi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lalu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meminta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uang</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biaya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administrasi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atau</a:t>
            </a:r>
            <a:r>
              <a:rPr lang="en-US" sz="2000" dirty="0">
                <a:solidFill>
                  <a:srgbClr val="FFFFFF"/>
                </a:solidFill>
                <a:latin typeface="Montserrat" panose="020B0604020202020204" charset="0"/>
                <a:ea typeface="Montaser Arabic Ultra-Bold"/>
                <a:cs typeface="Montaser Arabic Ultra-Bold"/>
                <a:sym typeface="Montaser Arabic Ultra-Bold"/>
              </a:rPr>
              <a:t> “training”.</a:t>
            </a:r>
          </a:p>
        </p:txBody>
      </p:sp>
      <p:sp>
        <p:nvSpPr>
          <p:cNvPr id="18" name="TextBox 6">
            <a:extLst>
              <a:ext uri="{FF2B5EF4-FFF2-40B4-BE49-F238E27FC236}">
                <a16:creationId xmlns="" xmlns:a16="http://schemas.microsoft.com/office/drawing/2014/main" id="{C2BB50DD-2564-4B55-9437-BF306E74C508}"/>
              </a:ext>
            </a:extLst>
          </p:cNvPr>
          <p:cNvSpPr txBox="1"/>
          <p:nvPr/>
        </p:nvSpPr>
        <p:spPr>
          <a:xfrm>
            <a:off x="9653105" y="4973954"/>
            <a:ext cx="8125790" cy="1702261"/>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5. </a:t>
            </a:r>
            <a:r>
              <a:rPr lang="nl-NL" sz="2400" b="1" dirty="0">
                <a:solidFill>
                  <a:srgbClr val="03B2C5"/>
                </a:solidFill>
                <a:latin typeface="Montaser Arabic Ultra-Bold"/>
                <a:ea typeface="Montaser Arabic Ultra-Bold"/>
                <a:cs typeface="Montaser Arabic Ultra-Bold"/>
                <a:sym typeface="Montaser Arabic Ultra-Bold"/>
              </a:rPr>
              <a:t>OTP dan Kode Verifikasi Scam</a:t>
            </a:r>
            <a:r>
              <a:rPr lang="da-DK" sz="2400" b="1" dirty="0">
                <a:solidFill>
                  <a:srgbClr val="03B2C5"/>
                </a:solidFill>
                <a:latin typeface="Montaser Arabic Ultra-Bold"/>
                <a:ea typeface="Montaser Arabic Ultra-Bold"/>
                <a:cs typeface="Montaser Arabic Ultra-Bold"/>
                <a:sym typeface="Montaser Arabic Ultra-Bold"/>
              </a:rPr>
              <a:t>)</a:t>
            </a:r>
            <a:r>
              <a:rPr lang="en-US" sz="2400" b="1" dirty="0">
                <a:solidFill>
                  <a:srgbClr val="03B2C5"/>
                </a:solidFill>
                <a:latin typeface="Montaser Arabic Ultra-Bold"/>
                <a:ea typeface="Montaser Arabic Ultra-Bold"/>
                <a:cs typeface="Montaser Arabic Ultra-Bold"/>
                <a:sym typeface="Montaser Arabic Ultra-Bold"/>
              </a:rPr>
              <a:t>:</a:t>
            </a:r>
          </a:p>
          <a:p>
            <a:pPr lvl="1">
              <a:lnSpc>
                <a:spcPct val="150000"/>
              </a:lnSpc>
              <a:spcBef>
                <a:spcPct val="0"/>
              </a:spcBef>
            </a:pPr>
            <a:r>
              <a:rPr lang="en-US" sz="2000" dirty="0" err="1">
                <a:solidFill>
                  <a:srgbClr val="FFFFFF"/>
                </a:solidFill>
                <a:latin typeface="Montserrat" panose="020B0604020202020204" charset="0"/>
                <a:ea typeface="Montaser Arabic Ultra-Bold"/>
                <a:cs typeface="Montaser Arabic Ultra-Bold"/>
                <a:sym typeface="Montaser Arabic Ultra-Bold"/>
              </a:rPr>
              <a:t>Pelaku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berpura-pura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dari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pihak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resmi</a:t>
            </a:r>
            <a:r>
              <a:rPr lang="en-US" sz="2000" dirty="0">
                <a:solidFill>
                  <a:srgbClr val="FFFFFF"/>
                </a:solidFill>
                <a:latin typeface="Montserrat" panose="020B0604020202020204" charset="0"/>
                <a:ea typeface="Montaser Arabic Ultra-Bold"/>
                <a:cs typeface="Montaser Arabic Ultra-Bold"/>
                <a:sym typeface="Montaser Arabic Ultra-Bold"/>
              </a:rPr>
              <a:t> (bank, operator, </a:t>
            </a:r>
            <a:r>
              <a:rPr lang="en-US" sz="2000" dirty="0" err="1">
                <a:solidFill>
                  <a:srgbClr val="FFFFFF"/>
                </a:solidFill>
                <a:latin typeface="Montserrat" panose="020B0604020202020204" charset="0"/>
                <a:ea typeface="Montaser Arabic Ultra-Bold"/>
                <a:cs typeface="Montaser Arabic Ultra-Bold"/>
                <a:sym typeface="Montaser Arabic Ultra-Bold"/>
              </a:rPr>
              <a:t>kurir</a:t>
            </a:r>
            <a:r>
              <a:rPr lang="en-US" sz="2000" dirty="0">
                <a:solidFill>
                  <a:srgbClr val="FFFFFF"/>
                </a:solidFill>
                <a:latin typeface="Montserrat" panose="020B0604020202020204" charset="0"/>
                <a:ea typeface="Montaser Arabic Ultra-Bold"/>
                <a:cs typeface="Montaser Arabic Ultra-Bold"/>
                <a:sym typeface="Montaser Arabic Ultra-Bold"/>
              </a:rPr>
              <a:t>) dan </a:t>
            </a:r>
            <a:r>
              <a:rPr lang="en-US" sz="2000" dirty="0" err="1">
                <a:solidFill>
                  <a:srgbClr val="FFFFFF"/>
                </a:solidFill>
                <a:latin typeface="Montserrat" panose="020B0604020202020204" charset="0"/>
                <a:ea typeface="Montaser Arabic Ultra-Bold"/>
                <a:cs typeface="Montaser Arabic Ultra-Bold"/>
                <a:sym typeface="Montaser Arabic Ultra-Bold"/>
              </a:rPr>
              <a:t>meminta</a:t>
            </a:r>
            <a:r>
              <a:rPr lang="en-US" sz="2000" dirty="0">
                <a:solidFill>
                  <a:srgbClr val="FFFFFF"/>
                </a:solidFill>
                <a:latin typeface="Montserrat" panose="020B0604020202020204" charset="0"/>
                <a:ea typeface="Montaser Arabic Ultra-Bold"/>
                <a:cs typeface="Montaser Arabic Ultra-Bold"/>
                <a:sym typeface="Montaser Arabic Ultra-Bold"/>
              </a:rPr>
              <a:t> korban </a:t>
            </a:r>
            <a:r>
              <a:rPr lang="en-US" sz="2000" dirty="0" err="1">
                <a:solidFill>
                  <a:srgbClr val="FFFFFF"/>
                </a:solidFill>
                <a:latin typeface="Montserrat" panose="020B0604020202020204" charset="0"/>
                <a:ea typeface="Montaser Arabic Ultra-Bold"/>
                <a:cs typeface="Montaser Arabic Ultra-Bold"/>
                <a:sym typeface="Montaser Arabic Ultra-Bold"/>
              </a:rPr>
              <a:t>memberikan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kode</a:t>
            </a:r>
            <a:r>
              <a:rPr lang="en-US" sz="2000" dirty="0">
                <a:solidFill>
                  <a:srgbClr val="FFFFFF"/>
                </a:solidFill>
                <a:latin typeface="Montserrat" panose="020B0604020202020204" charset="0"/>
                <a:ea typeface="Montaser Arabic Ultra-Bold"/>
                <a:cs typeface="Montaser Arabic Ultra-Bold"/>
                <a:sym typeface="Montaser Arabic Ultra-Bold"/>
              </a:rPr>
              <a:t> OTP yang </a:t>
            </a:r>
            <a:r>
              <a:rPr lang="en-US" sz="2000" dirty="0" err="1">
                <a:solidFill>
                  <a:srgbClr val="FFFFFF"/>
                </a:solidFill>
                <a:latin typeface="Montserrat" panose="020B0604020202020204" charset="0"/>
                <a:ea typeface="Montaser Arabic Ultra-Bold"/>
                <a:cs typeface="Montaser Arabic Ultra-Bold"/>
                <a:sym typeface="Montaser Arabic Ultra-Bold"/>
              </a:rPr>
              <a:t>sebenarnya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digunakan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untuk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mengakses</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akun</a:t>
            </a:r>
            <a:r>
              <a:rPr lang="en-US" sz="2000" dirty="0">
                <a:solidFill>
                  <a:srgbClr val="FFFFFF"/>
                </a:solidFill>
                <a:latin typeface="Montserrat" panose="020B0604020202020204" charset="0"/>
                <a:ea typeface="Montaser Arabic Ultra-Bold"/>
                <a:cs typeface="Montaser Arabic Ultra-Bold"/>
                <a:sym typeface="Montaser Arabic Ultra-Bold"/>
              </a:rPr>
              <a:t> korban.</a:t>
            </a:r>
          </a:p>
        </p:txBody>
      </p:sp>
    </p:spTree>
    <p:extLst>
      <p:ext uri="{BB962C8B-B14F-4D97-AF65-F5344CB8AC3E}">
        <p14:creationId xmlns:p14="http://schemas.microsoft.com/office/powerpoint/2010/main" val="12079800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r>
              <a:rPr lang="en-US" dirty="0"/>
              <a:t> :</a:t>
            </a:r>
          </a:p>
        </p:txBody>
      </p:sp>
      <p:sp>
        <p:nvSpPr>
          <p:cNvPr id="4" name="Freeform 4"/>
          <p:cNvSpPr/>
          <p:nvPr/>
        </p:nvSpPr>
        <p:spPr>
          <a:xfrm>
            <a:off x="13159410" y="37839"/>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259" y="583253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9" name="Group 9"/>
          <p:cNvGrpSpPr>
            <a:grpSpLocks noChangeAspect="1"/>
          </p:cNvGrpSpPr>
          <p:nvPr/>
        </p:nvGrpSpPr>
        <p:grpSpPr>
          <a:xfrm>
            <a:off x="350746" y="246478"/>
            <a:ext cx="1168586" cy="1564445"/>
            <a:chOff x="0" y="0"/>
            <a:chExt cx="1558115" cy="2085927"/>
          </a:xfrm>
        </p:grpSpPr>
        <p:sp>
          <p:nvSpPr>
            <p:cNvPr id="10" name="Freeform 10"/>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p:cNvGrpSpPr>
            <a:grpSpLocks noChangeAspect="1"/>
          </p:cNvGrpSpPr>
          <p:nvPr/>
        </p:nvGrpSpPr>
        <p:grpSpPr>
          <a:xfrm>
            <a:off x="16992601" y="97473"/>
            <a:ext cx="1168585" cy="1557746"/>
            <a:chOff x="0" y="0"/>
            <a:chExt cx="1558113" cy="2076995"/>
          </a:xfrm>
        </p:grpSpPr>
        <p:sp>
          <p:nvSpPr>
            <p:cNvPr id="12" name="Freeform 12"/>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3" name="TextBox 3">
            <a:extLst>
              <a:ext uri="{FF2B5EF4-FFF2-40B4-BE49-F238E27FC236}">
                <a16:creationId xmlns="" xmlns:a16="http://schemas.microsoft.com/office/drawing/2014/main" id="{7F8CA324-8F4C-4E52-BCA4-17E14902E386}"/>
              </a:ext>
            </a:extLst>
          </p:cNvPr>
          <p:cNvSpPr txBox="1"/>
          <p:nvPr/>
        </p:nvSpPr>
        <p:spPr>
          <a:xfrm>
            <a:off x="1372707" y="428766"/>
            <a:ext cx="15821704" cy="834780"/>
          </a:xfrm>
          <a:prstGeom prst="rect">
            <a:avLst/>
          </a:prstGeom>
        </p:spPr>
        <p:txBody>
          <a:bodyPr wrap="square" lIns="0" tIns="0" rIns="0" bIns="0" rtlCol="0" anchor="t">
            <a:spAutoFit/>
          </a:bodyPr>
          <a:lstStyle/>
          <a:p>
            <a:pPr algn="ctr">
              <a:lnSpc>
                <a:spcPts val="6864"/>
              </a:lnSpc>
              <a:spcBef>
                <a:spcPct val="0"/>
              </a:spcBef>
            </a:pPr>
            <a:r>
              <a:rPr lang="en-US" sz="4800" b="1" dirty="0">
                <a:solidFill>
                  <a:srgbClr val="FFFFFF"/>
                </a:solidFill>
                <a:latin typeface="Montaser Arabic Ultra-Bold"/>
                <a:ea typeface="Montaser Arabic Ultra-Bold"/>
                <a:cs typeface="Montaser Arabic Ultra-Bold"/>
                <a:sym typeface="Montaser Arabic Ultra-Bold"/>
              </a:rPr>
              <a:t>MODUS SCAM YANG SERING TERJADI</a:t>
            </a:r>
          </a:p>
        </p:txBody>
      </p:sp>
      <p:sp>
        <p:nvSpPr>
          <p:cNvPr id="15" name="TextBox 6">
            <a:extLst>
              <a:ext uri="{FF2B5EF4-FFF2-40B4-BE49-F238E27FC236}">
                <a16:creationId xmlns="" xmlns:a16="http://schemas.microsoft.com/office/drawing/2014/main" id="{22FFFC0B-5AB4-4AD0-8BAA-067274750B85}"/>
              </a:ext>
            </a:extLst>
          </p:cNvPr>
          <p:cNvSpPr txBox="1"/>
          <p:nvPr/>
        </p:nvSpPr>
        <p:spPr>
          <a:xfrm>
            <a:off x="1007986" y="1861961"/>
            <a:ext cx="8125790" cy="4379917"/>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1. Job Scam “Like &amp; Share” (</a:t>
            </a:r>
            <a:r>
              <a:rPr lang="en-US" sz="2400" b="1" dirty="0" err="1">
                <a:solidFill>
                  <a:srgbClr val="03B2C5"/>
                </a:solidFill>
                <a:latin typeface="Montaser Arabic Ultra-Bold"/>
                <a:ea typeface="Montaser Arabic Ultra-Bold"/>
                <a:cs typeface="Montaser Arabic Ultra-Bold"/>
                <a:sym typeface="Montaser Arabic Ultra-Bold"/>
              </a:rPr>
              <a:t>Penipuan</a:t>
            </a:r>
            <a:r>
              <a:rPr lang="en-US" sz="2400" b="1" dirty="0">
                <a:solidFill>
                  <a:srgbClr val="03B2C5"/>
                </a:solidFill>
                <a:latin typeface="Montaser Arabic Ultra-Bold"/>
                <a:ea typeface="Montaser Arabic Ultra-Bold"/>
                <a:cs typeface="Montaser Arabic Ultra-Bold"/>
                <a:sym typeface="Montaser Arabic Ultra-Bold"/>
              </a:rPr>
              <a:t> </a:t>
            </a:r>
            <a:r>
              <a:rPr lang="en-US" sz="2400" b="1" dirty="0" err="1">
                <a:solidFill>
                  <a:srgbClr val="03B2C5"/>
                </a:solidFill>
                <a:latin typeface="Montaser Arabic Ultra-Bold"/>
                <a:ea typeface="Montaser Arabic Ultra-Bold"/>
                <a:cs typeface="Montaser Arabic Ultra-Bold"/>
                <a:sym typeface="Montaser Arabic Ultra-Bold"/>
              </a:rPr>
              <a:t>Pekerjaan</a:t>
            </a:r>
            <a:r>
              <a:rPr lang="en-US" sz="2400" b="1" dirty="0">
                <a:solidFill>
                  <a:srgbClr val="03B2C5"/>
                </a:solidFill>
                <a:latin typeface="Montaser Arabic Ultra-Bold"/>
                <a:ea typeface="Montaser Arabic Ultra-Bold"/>
                <a:cs typeface="Montaser Arabic Ultra-Bold"/>
                <a:sym typeface="Montaser Arabic Ultra-Bold"/>
              </a:rPr>
              <a:t> Online):</a:t>
            </a:r>
          </a:p>
          <a:p>
            <a:pPr lvl="1">
              <a:lnSpc>
                <a:spcPct val="150000"/>
              </a:lnSpc>
              <a:spcBef>
                <a:spcPct val="0"/>
              </a:spcBef>
            </a:pPr>
            <a:r>
              <a:rPr lang="en-US" sz="2000" dirty="0">
                <a:solidFill>
                  <a:srgbClr val="FFFFFF"/>
                </a:solidFill>
                <a:latin typeface="Montserrat" panose="020B0604020202020204" charset="0"/>
                <a:ea typeface="Montaser Arabic Ultra-Bold"/>
                <a:cs typeface="Montaser Arabic Ultra-Bold"/>
                <a:sym typeface="Montaser Arabic Ultra-Bold"/>
              </a:rPr>
              <a:t>Modus </a:t>
            </a:r>
            <a:r>
              <a:rPr lang="en-US" sz="2000" dirty="0" err="1">
                <a:solidFill>
                  <a:srgbClr val="FFFFFF"/>
                </a:solidFill>
                <a:latin typeface="Montserrat" panose="020B0604020202020204" charset="0"/>
                <a:ea typeface="Montaser Arabic Ultra-Bold"/>
                <a:cs typeface="Montaser Arabic Ultra-Bold"/>
                <a:sym typeface="Montaser Arabic Ultra-Bold"/>
              </a:rPr>
              <a:t>ini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menawarkan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pekerjaan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sederhana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seperti</a:t>
            </a:r>
            <a:r>
              <a:rPr lang="en-US" sz="2000" dirty="0">
                <a:solidFill>
                  <a:srgbClr val="FFFFFF"/>
                </a:solidFill>
                <a:latin typeface="Montserrat" panose="020B0604020202020204" charset="0"/>
                <a:ea typeface="Montaser Arabic Ultra-Bold"/>
                <a:cs typeface="Montaser Arabic Ultra-Bold"/>
                <a:sym typeface="Montaser Arabic Ultra-Bold"/>
              </a:rPr>
              <a:t>: “Like dan share </a:t>
            </a:r>
            <a:r>
              <a:rPr lang="en-US" sz="2000" dirty="0" err="1">
                <a:solidFill>
                  <a:srgbClr val="FFFFFF"/>
                </a:solidFill>
                <a:latin typeface="Montserrat" panose="020B0604020202020204" charset="0"/>
                <a:ea typeface="Montaser Arabic Ultra-Bold"/>
                <a:cs typeface="Montaser Arabic Ultra-Bold"/>
                <a:sym typeface="Montaser Arabic Ultra-Bold"/>
              </a:rPr>
              <a:t>postingan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untuk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dapat</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uang</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Tulis</a:t>
            </a:r>
            <a:r>
              <a:rPr lang="en-US" sz="2000" dirty="0">
                <a:solidFill>
                  <a:srgbClr val="FFFFFF"/>
                </a:solidFill>
                <a:latin typeface="Montserrat" panose="020B0604020202020204" charset="0"/>
                <a:ea typeface="Montaser Arabic Ultra-Bold"/>
                <a:cs typeface="Montaser Arabic Ultra-Bold"/>
                <a:sym typeface="Montaser Arabic Ultra-Bold"/>
              </a:rPr>
              <a:t> review </a:t>
            </a:r>
            <a:r>
              <a:rPr lang="en-US" sz="2000" dirty="0" err="1">
                <a:solidFill>
                  <a:srgbClr val="FFFFFF"/>
                </a:solidFill>
                <a:latin typeface="Montserrat" panose="020B0604020202020204" charset="0"/>
                <a:ea typeface="Montaser Arabic Ultra-Bold"/>
                <a:cs typeface="Montaser Arabic Ultra-Bold"/>
                <a:sym typeface="Montaser Arabic Ultra-Bold"/>
              </a:rPr>
              <a:t>produk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dapat</a:t>
            </a:r>
            <a:r>
              <a:rPr lang="en-US" sz="2000" dirty="0">
                <a:solidFill>
                  <a:srgbClr val="FFFFFF"/>
                </a:solidFill>
                <a:latin typeface="Montserrat" panose="020B0604020202020204" charset="0"/>
                <a:ea typeface="Montaser Arabic Ultra-Bold"/>
                <a:cs typeface="Montaser Arabic Ultra-Bold"/>
                <a:sym typeface="Montaser Arabic Ultra-Bold"/>
              </a:rPr>
              <a:t> Rp50.000,” </a:t>
            </a:r>
          </a:p>
          <a:p>
            <a:pPr lvl="1">
              <a:lnSpc>
                <a:spcPct val="150000"/>
              </a:lnSpc>
              <a:spcBef>
                <a:spcPct val="0"/>
              </a:spcBef>
            </a:pPr>
            <a:r>
              <a:rPr lang="en-US" sz="2000" dirty="0">
                <a:solidFill>
                  <a:srgbClr val="FFFFFF"/>
                </a:solidFill>
                <a:latin typeface="Montserrat" panose="020B0604020202020204" charset="0"/>
                <a:ea typeface="Montaser Arabic Ultra-Bold"/>
                <a:cs typeface="Montaser Arabic Ultra-Bold"/>
                <a:sym typeface="Montaser Arabic Ultra-Bold"/>
              </a:rPr>
              <a:t>“Follow </a:t>
            </a:r>
            <a:r>
              <a:rPr lang="en-US" sz="2000" dirty="0" err="1">
                <a:solidFill>
                  <a:srgbClr val="FFFFFF"/>
                </a:solidFill>
                <a:latin typeface="Montserrat" panose="020B0604020202020204" charset="0"/>
                <a:ea typeface="Montaser Arabic Ultra-Bold"/>
                <a:cs typeface="Montaser Arabic Ultra-Bold"/>
                <a:sym typeface="Montaser Arabic Ultra-Bold"/>
              </a:rPr>
              <a:t>akun</a:t>
            </a:r>
            <a:r>
              <a:rPr lang="en-US" sz="2000" dirty="0">
                <a:solidFill>
                  <a:srgbClr val="FFFFFF"/>
                </a:solidFill>
                <a:latin typeface="Montserrat" panose="020B0604020202020204" charset="0"/>
                <a:ea typeface="Montaser Arabic Ultra-Bold"/>
                <a:cs typeface="Montaser Arabic Ultra-Bold"/>
                <a:sym typeface="Montaser Arabic Ultra-Bold"/>
              </a:rPr>
              <a:t> dan </a:t>
            </a:r>
            <a:r>
              <a:rPr lang="en-US" sz="2000" dirty="0" err="1">
                <a:solidFill>
                  <a:srgbClr val="FFFFFF"/>
                </a:solidFill>
                <a:latin typeface="Montserrat" panose="020B0604020202020204" charset="0"/>
                <a:ea typeface="Montaser Arabic Ultra-Bold"/>
                <a:cs typeface="Montaser Arabic Ultra-Bold"/>
                <a:sym typeface="Montaser Arabic Ultra-Bold"/>
              </a:rPr>
              <a:t>dapat</a:t>
            </a:r>
            <a:r>
              <a:rPr lang="en-US" sz="2000" dirty="0">
                <a:solidFill>
                  <a:srgbClr val="FFFFFF"/>
                </a:solidFill>
                <a:latin typeface="Montserrat" panose="020B0604020202020204" charset="0"/>
                <a:ea typeface="Montaser Arabic Ultra-Bold"/>
                <a:cs typeface="Montaser Arabic Ultra-Bold"/>
                <a:sym typeface="Montaser Arabic Ultra-Bold"/>
              </a:rPr>
              <a:t> bonus </a:t>
            </a:r>
            <a:r>
              <a:rPr lang="en-US" sz="2000" dirty="0" err="1">
                <a:solidFill>
                  <a:srgbClr val="FFFFFF"/>
                </a:solidFill>
                <a:latin typeface="Montserrat" panose="020B0604020202020204" charset="0"/>
                <a:ea typeface="Montaser Arabic Ultra-Bold"/>
                <a:cs typeface="Montaser Arabic Ultra-Bold"/>
                <a:sym typeface="Montaser Arabic Ultra-Bold"/>
              </a:rPr>
              <a:t>harian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Awalnya</a:t>
            </a:r>
            <a:r>
              <a:rPr lang="en-US" sz="2000" dirty="0">
                <a:solidFill>
                  <a:srgbClr val="FFFFFF"/>
                </a:solidFill>
                <a:latin typeface="Montserrat" panose="020B0604020202020204" charset="0"/>
                <a:ea typeface="Montaser Arabic Ultra-Bold"/>
                <a:cs typeface="Montaser Arabic Ultra-Bold"/>
                <a:sym typeface="Montaser Arabic Ultra-Bold"/>
              </a:rPr>
              <a:t> korban </a:t>
            </a:r>
            <a:r>
              <a:rPr lang="en-US" sz="2000" dirty="0" err="1">
                <a:solidFill>
                  <a:srgbClr val="FFFFFF"/>
                </a:solidFill>
                <a:latin typeface="Montserrat" panose="020B0604020202020204" charset="0"/>
                <a:ea typeface="Montaser Arabic Ultra-Bold"/>
                <a:cs typeface="Montaser Arabic Ultra-Bold"/>
                <a:sym typeface="Montaser Arabic Ultra-Bold"/>
              </a:rPr>
              <a:t>memang</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dibayar</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kecil</a:t>
            </a:r>
            <a:r>
              <a:rPr lang="en-US" sz="2000" dirty="0">
                <a:solidFill>
                  <a:srgbClr val="FFFFFF"/>
                </a:solidFill>
                <a:latin typeface="Montserrat" panose="020B0604020202020204" charset="0"/>
                <a:ea typeface="Montaser Arabic Ultra-Bold"/>
                <a:cs typeface="Montaser Arabic Ultra-Bold"/>
                <a:sym typeface="Montaser Arabic Ultra-Bold"/>
              </a:rPr>
              <a:t> agar </a:t>
            </a:r>
            <a:r>
              <a:rPr lang="en-US" sz="2000" dirty="0" err="1">
                <a:solidFill>
                  <a:srgbClr val="FFFFFF"/>
                </a:solidFill>
                <a:latin typeface="Montserrat" panose="020B0604020202020204" charset="0"/>
                <a:ea typeface="Montaser Arabic Ultra-Bold"/>
                <a:cs typeface="Montaser Arabic Ultra-Bold"/>
                <a:sym typeface="Montaser Arabic Ultra-Bold"/>
              </a:rPr>
              <a:t>percaya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namun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kemudian</a:t>
            </a:r>
            <a:r>
              <a:rPr lang="en-US" sz="2000" dirty="0">
                <a:solidFill>
                  <a:srgbClr val="FFFFFF"/>
                </a:solidFill>
                <a:latin typeface="Montserrat" panose="020B0604020202020204" charset="0"/>
                <a:ea typeface="Montaser Arabic Ultra-Bold"/>
                <a:cs typeface="Montaser Arabic Ultra-Bold"/>
                <a:sym typeface="Montaser Arabic Ultra-Bold"/>
              </a:rPr>
              <a:t>: Korban </a:t>
            </a:r>
            <a:r>
              <a:rPr lang="en-US" sz="2000" dirty="0" err="1">
                <a:solidFill>
                  <a:srgbClr val="FFFFFF"/>
                </a:solidFill>
                <a:latin typeface="Montserrat" panose="020B0604020202020204" charset="0"/>
                <a:ea typeface="Montaser Arabic Ultra-Bold"/>
                <a:cs typeface="Montaser Arabic Ultra-Bold"/>
                <a:sym typeface="Montaser Arabic Ultra-Bold"/>
              </a:rPr>
              <a:t>diminta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menyetor</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uang</a:t>
            </a:r>
            <a:r>
              <a:rPr lang="en-US" sz="2000" dirty="0">
                <a:solidFill>
                  <a:srgbClr val="FFFFFF"/>
                </a:solidFill>
                <a:latin typeface="Montserrat" panose="020B0604020202020204" charset="0"/>
                <a:ea typeface="Montaser Arabic Ultra-Bold"/>
                <a:cs typeface="Montaser Arabic Ultra-Bold"/>
                <a:sym typeface="Montaser Arabic Ultra-Bold"/>
              </a:rPr>
              <a:t> deposit </a:t>
            </a:r>
            <a:r>
              <a:rPr lang="en-US" sz="2000" dirty="0" err="1">
                <a:solidFill>
                  <a:srgbClr val="FFFFFF"/>
                </a:solidFill>
                <a:latin typeface="Montserrat" panose="020B0604020202020204" charset="0"/>
                <a:ea typeface="Montaser Arabic Ultra-Bold"/>
                <a:cs typeface="Montaser Arabic Ultra-Bold"/>
                <a:sym typeface="Montaser Arabic Ultra-Bold"/>
              </a:rPr>
              <a:t>untuk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mendapatkan</a:t>
            </a:r>
            <a:r>
              <a:rPr lang="en-US" sz="2000" dirty="0">
                <a:solidFill>
                  <a:srgbClr val="FFFFFF"/>
                </a:solidFill>
                <a:latin typeface="Montserrat" panose="020B0604020202020204" charset="0"/>
                <a:ea typeface="Montaser Arabic Ultra-Bold"/>
                <a:cs typeface="Montaser Arabic Ultra-Bold"/>
                <a:sym typeface="Montaser Arabic Ultra-Bold"/>
              </a:rPr>
              <a:t> “level </a:t>
            </a:r>
            <a:r>
              <a:rPr lang="en-US" sz="2000" dirty="0" err="1">
                <a:solidFill>
                  <a:srgbClr val="FFFFFF"/>
                </a:solidFill>
                <a:latin typeface="Montserrat" panose="020B0604020202020204" charset="0"/>
                <a:ea typeface="Montaser Arabic Ultra-Bold"/>
                <a:cs typeface="Montaser Arabic Ultra-Bold"/>
                <a:sym typeface="Montaser Arabic Ultra-Bold"/>
              </a:rPr>
              <a:t>tugas</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lebih</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tinggi</a:t>
            </a:r>
            <a:r>
              <a:rPr lang="en-US" sz="2000" dirty="0">
                <a:solidFill>
                  <a:srgbClr val="FFFFFF"/>
                </a:solidFill>
                <a:latin typeface="Montserrat" panose="020B0604020202020204" charset="0"/>
                <a:ea typeface="Montaser Arabic Ultra-Bold"/>
                <a:cs typeface="Montaser Arabic Ultra-Bold"/>
                <a:sym typeface="Montaser Arabic Ultra-Bold"/>
              </a:rPr>
              <a:t>”. Setelah </a:t>
            </a:r>
            <a:r>
              <a:rPr lang="en-US" sz="2000" dirty="0" err="1">
                <a:solidFill>
                  <a:srgbClr val="FFFFFF"/>
                </a:solidFill>
                <a:latin typeface="Montserrat" panose="020B0604020202020204" charset="0"/>
                <a:ea typeface="Montaser Arabic Ultra-Bold"/>
                <a:cs typeface="Montaser Arabic Ultra-Bold"/>
                <a:sym typeface="Montaser Arabic Ultra-Bold"/>
              </a:rPr>
              <a:t>setoran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makin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besar</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pelaku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menghilang</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atau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memblokir</a:t>
            </a:r>
            <a:r>
              <a:rPr lang="en-US" sz="2000" dirty="0">
                <a:solidFill>
                  <a:srgbClr val="FFFFFF"/>
                </a:solidFill>
                <a:latin typeface="Montserrat" panose="020B0604020202020204" charset="0"/>
                <a:ea typeface="Montaser Arabic Ultra-Bold"/>
                <a:cs typeface="Montaser Arabic Ultra-Bold"/>
                <a:sym typeface="Montaser Arabic Ultra-Bold"/>
              </a:rPr>
              <a:t> korban.. </a:t>
            </a:r>
          </a:p>
        </p:txBody>
      </p:sp>
      <p:sp>
        <p:nvSpPr>
          <p:cNvPr id="16" name="TextBox 6">
            <a:extLst>
              <a:ext uri="{FF2B5EF4-FFF2-40B4-BE49-F238E27FC236}">
                <a16:creationId xmlns="" xmlns:a16="http://schemas.microsoft.com/office/drawing/2014/main" id="{BD14F1A1-258B-4098-95BD-39B84422DF81}"/>
              </a:ext>
            </a:extLst>
          </p:cNvPr>
          <p:cNvSpPr txBox="1"/>
          <p:nvPr/>
        </p:nvSpPr>
        <p:spPr>
          <a:xfrm>
            <a:off x="945263" y="6438900"/>
            <a:ext cx="8125790" cy="3087255"/>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2. </a:t>
            </a:r>
            <a:r>
              <a:rPr lang="en-US" sz="2400" b="1" dirty="0" err="1">
                <a:solidFill>
                  <a:srgbClr val="03B2C5"/>
                </a:solidFill>
                <a:latin typeface="Montaser Arabic Ultra-Bold"/>
                <a:ea typeface="Montaser Arabic Ultra-Bold"/>
                <a:cs typeface="Montaser Arabic Ultra-Bold"/>
                <a:sym typeface="Montaser Arabic Ultra-Bold"/>
              </a:rPr>
              <a:t>Investasi</a:t>
            </a:r>
            <a:r>
              <a:rPr lang="en-US" sz="2400" b="1" dirty="0">
                <a:solidFill>
                  <a:srgbClr val="03B2C5"/>
                </a:solidFill>
                <a:latin typeface="Montaser Arabic Ultra-Bold"/>
                <a:ea typeface="Montaser Arabic Ultra-Bold"/>
                <a:cs typeface="Montaser Arabic Ultra-Bold"/>
                <a:sym typeface="Montaser Arabic Ultra-Bold"/>
              </a:rPr>
              <a:t> </a:t>
            </a:r>
            <a:r>
              <a:rPr lang="en-US" sz="2400" b="1" dirty="0" err="1">
                <a:solidFill>
                  <a:srgbClr val="03B2C5"/>
                </a:solidFill>
                <a:latin typeface="Montaser Arabic Ultra-Bold"/>
                <a:ea typeface="Montaser Arabic Ultra-Bold"/>
                <a:cs typeface="Montaser Arabic Ultra-Bold"/>
                <a:sym typeface="Montaser Arabic Ultra-Bold"/>
              </a:rPr>
              <a:t>Palsu</a:t>
            </a:r>
            <a:r>
              <a:rPr lang="en-US" sz="2400" b="1" dirty="0">
                <a:solidFill>
                  <a:srgbClr val="03B2C5"/>
                </a:solidFill>
                <a:latin typeface="Montaser Arabic Ultra-Bold"/>
                <a:ea typeface="Montaser Arabic Ultra-Bold"/>
                <a:cs typeface="Montaser Arabic Ultra-Bold"/>
                <a:sym typeface="Montaser Arabic Ultra-Bold"/>
              </a:rPr>
              <a:t> (Investment Scam):</a:t>
            </a:r>
          </a:p>
          <a:p>
            <a:pPr lvl="1">
              <a:lnSpc>
                <a:spcPct val="150000"/>
              </a:lnSpc>
              <a:spcBef>
                <a:spcPct val="0"/>
              </a:spcBef>
            </a:pPr>
            <a:r>
              <a:rPr lang="en-US" sz="2000" dirty="0" err="1">
                <a:solidFill>
                  <a:srgbClr val="FFFFFF"/>
                </a:solidFill>
                <a:latin typeface="Montserrat" panose="020B0604020202020204" charset="0"/>
                <a:ea typeface="Montaser Arabic Ultra-Bold"/>
                <a:cs typeface="Montaser Arabic Ultra-Bold"/>
                <a:sym typeface="Montaser Arabic Ultra-Bold"/>
              </a:rPr>
              <a:t>Pelaku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menawarkan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investasi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dengan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janji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keuntungan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besar</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dalam</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waktu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singkat</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misalnya</a:t>
            </a:r>
            <a:r>
              <a:rPr lang="en-US" sz="2000" dirty="0">
                <a:solidFill>
                  <a:srgbClr val="FFFFFF"/>
                </a:solidFill>
                <a:latin typeface="Montserrat" panose="020B0604020202020204" charset="0"/>
                <a:ea typeface="Montaser Arabic Ultra-Bold"/>
                <a:cs typeface="Montaser Arabic Ultra-Bold"/>
                <a:sym typeface="Montaser Arabic Ultra-Bold"/>
              </a:rPr>
              <a:t>: “Deposit Rp500 </a:t>
            </a:r>
            <a:r>
              <a:rPr lang="en-US" sz="2000" dirty="0" err="1">
                <a:solidFill>
                  <a:srgbClr val="FFFFFF"/>
                </a:solidFill>
                <a:latin typeface="Montserrat" panose="020B0604020202020204" charset="0"/>
                <a:ea typeface="Montaser Arabic Ultra-Bold"/>
                <a:cs typeface="Montaser Arabic Ultra-Bold"/>
                <a:sym typeface="Montaser Arabic Ultra-Bold"/>
              </a:rPr>
              <a:t>ribu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besok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jadi</a:t>
            </a:r>
            <a:r>
              <a:rPr lang="en-US" sz="2000" dirty="0">
                <a:solidFill>
                  <a:srgbClr val="FFFFFF"/>
                </a:solidFill>
                <a:latin typeface="Montserrat" panose="020B0604020202020204" charset="0"/>
                <a:ea typeface="Montaser Arabic Ultra-Bold"/>
                <a:cs typeface="Montaser Arabic Ultra-Bold"/>
                <a:sym typeface="Montaser Arabic Ultra-Bold"/>
              </a:rPr>
              <a:t> Rp1 </a:t>
            </a:r>
            <a:r>
              <a:rPr lang="en-US" sz="2000" dirty="0" err="1">
                <a:solidFill>
                  <a:srgbClr val="FFFFFF"/>
                </a:solidFill>
                <a:latin typeface="Montserrat" panose="020B0604020202020204" charset="0"/>
                <a:ea typeface="Montaser Arabic Ultra-Bold"/>
                <a:cs typeface="Montaser Arabic Ultra-Bold"/>
                <a:sym typeface="Montaser Arabic Ultra-Bold"/>
              </a:rPr>
              <a:t>juta</a:t>
            </a:r>
            <a:r>
              <a:rPr lang="en-US" sz="2000" dirty="0">
                <a:solidFill>
                  <a:srgbClr val="FFFFFF"/>
                </a:solidFill>
                <a:latin typeface="Montserrat" panose="020B0604020202020204" charset="0"/>
                <a:ea typeface="Montaser Arabic Ultra-Bold"/>
                <a:cs typeface="Montaser Arabic Ultra-Bold"/>
                <a:sym typeface="Montaser Arabic Ultra-Bold"/>
              </a:rPr>
              <a:t>.” “Trading </a:t>
            </a:r>
            <a:r>
              <a:rPr lang="en-US" sz="2000" dirty="0" err="1">
                <a:solidFill>
                  <a:srgbClr val="FFFFFF"/>
                </a:solidFill>
                <a:latin typeface="Montserrat" panose="020B0604020202020204" charset="0"/>
                <a:ea typeface="Montaser Arabic Ultra-Bold"/>
                <a:cs typeface="Montaser Arabic Ultra-Bold"/>
                <a:sym typeface="Montaser Arabic Ultra-Bold"/>
              </a:rPr>
              <a:t>otomatis</a:t>
            </a:r>
            <a:r>
              <a:rPr lang="en-US" sz="2000" dirty="0">
                <a:solidFill>
                  <a:srgbClr val="FFFFFF"/>
                </a:solidFill>
                <a:latin typeface="Montserrat" panose="020B0604020202020204" charset="0"/>
                <a:ea typeface="Montaser Arabic Ultra-Bold"/>
                <a:cs typeface="Montaser Arabic Ultra-Bold"/>
                <a:sym typeface="Montaser Arabic Ultra-Bold"/>
              </a:rPr>
              <a:t> profit </a:t>
            </a:r>
            <a:r>
              <a:rPr lang="en-US" sz="2000" dirty="0" err="1">
                <a:solidFill>
                  <a:srgbClr val="FFFFFF"/>
                </a:solidFill>
                <a:latin typeface="Montserrat" panose="020B0604020202020204" charset="0"/>
                <a:ea typeface="Montaser Arabic Ultra-Bold"/>
                <a:cs typeface="Montaser Arabic Ultra-Bold"/>
                <a:sym typeface="Montaser Arabic Ultra-Bold"/>
              </a:rPr>
              <a:t>setiap</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hari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Biasanya</a:t>
            </a:r>
            <a:r>
              <a:rPr lang="en-US" sz="2000" dirty="0">
                <a:solidFill>
                  <a:srgbClr val="FFFFFF"/>
                </a:solidFill>
                <a:latin typeface="Montserrat" panose="020B0604020202020204" charset="0"/>
                <a:ea typeface="Montaser Arabic Ultra-Bold"/>
                <a:cs typeface="Montaser Arabic Ultra-Bold"/>
                <a:sym typeface="Montaser Arabic Ultra-Bold"/>
              </a:rPr>
              <a:t> korban </a:t>
            </a:r>
            <a:r>
              <a:rPr lang="en-US" sz="2000" dirty="0" err="1">
                <a:solidFill>
                  <a:srgbClr val="FFFFFF"/>
                </a:solidFill>
                <a:latin typeface="Montserrat" panose="020B0604020202020204" charset="0"/>
                <a:ea typeface="Montaser Arabic Ultra-Bold"/>
                <a:cs typeface="Montaser Arabic Ultra-Bold"/>
                <a:sym typeface="Montaser Arabic Ultra-Bold"/>
              </a:rPr>
              <a:t>dimasukkan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ke</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grup</a:t>
            </a:r>
            <a:r>
              <a:rPr lang="en-US" sz="2000" dirty="0">
                <a:solidFill>
                  <a:srgbClr val="FFFFFF"/>
                </a:solidFill>
                <a:latin typeface="Montserrat" panose="020B0604020202020204" charset="0"/>
                <a:ea typeface="Montaser Arabic Ultra-Bold"/>
                <a:cs typeface="Montaser Arabic Ultra-Bold"/>
                <a:sym typeface="Montaser Arabic Ultra-Bold"/>
              </a:rPr>
              <a:t> Telegram </a:t>
            </a:r>
            <a:r>
              <a:rPr lang="en-US" sz="2000" dirty="0" err="1">
                <a:solidFill>
                  <a:srgbClr val="FFFFFF"/>
                </a:solidFill>
                <a:latin typeface="Montserrat" panose="020B0604020202020204" charset="0"/>
                <a:ea typeface="Montaser Arabic Ultra-Bold"/>
                <a:cs typeface="Montaser Arabic Ultra-Bold"/>
                <a:sym typeface="Montaser Arabic Ultra-Bold"/>
              </a:rPr>
              <a:t>atau</a:t>
            </a:r>
            <a:r>
              <a:rPr lang="en-US" sz="2000" dirty="0">
                <a:solidFill>
                  <a:srgbClr val="FFFFFF"/>
                </a:solidFill>
                <a:latin typeface="Montserrat" panose="020B0604020202020204" charset="0"/>
                <a:ea typeface="Montaser Arabic Ultra-Bold"/>
                <a:cs typeface="Montaser Arabic Ultra-Bold"/>
                <a:sym typeface="Montaser Arabic Ultra-Bold"/>
              </a:rPr>
              <a:t> WhatsApp yang </a:t>
            </a:r>
            <a:r>
              <a:rPr lang="en-US" sz="2000" dirty="0" err="1">
                <a:solidFill>
                  <a:srgbClr val="FFFFFF"/>
                </a:solidFill>
                <a:latin typeface="Montserrat" panose="020B0604020202020204" charset="0"/>
                <a:ea typeface="Montaser Arabic Ultra-Bold"/>
                <a:cs typeface="Montaser Arabic Ultra-Bold"/>
                <a:sym typeface="Montaser Arabic Ultra-Bold"/>
              </a:rPr>
              <a:t>penuh</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dengan</a:t>
            </a:r>
            <a:r>
              <a:rPr lang="en-US" sz="2000" dirty="0">
                <a:solidFill>
                  <a:srgbClr val="FFFFFF"/>
                </a:solidFill>
                <a:latin typeface="Montserrat" panose="020B0604020202020204" charset="0"/>
                <a:ea typeface="Montaser Arabic Ultra-Bold"/>
                <a:cs typeface="Montaser Arabic Ultra-Bold"/>
                <a:sym typeface="Montaser Arabic Ultra-Bold"/>
              </a:rPr>
              <a:t> chat </a:t>
            </a:r>
            <a:r>
              <a:rPr lang="en-US" sz="2000" dirty="0" err="1">
                <a:solidFill>
                  <a:srgbClr val="FFFFFF"/>
                </a:solidFill>
                <a:latin typeface="Montserrat" panose="020B0604020202020204" charset="0"/>
                <a:ea typeface="Montaser Arabic Ultra-Bold"/>
                <a:cs typeface="Montaser Arabic Ultra-Bold"/>
                <a:sym typeface="Montaser Arabic Ultra-Bold"/>
              </a:rPr>
              <a:t>palsu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seolah</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banyak</a:t>
            </a:r>
            <a:r>
              <a:rPr lang="en-US" sz="2000" dirty="0">
                <a:solidFill>
                  <a:srgbClr val="FFFFFF"/>
                </a:solidFill>
                <a:latin typeface="Montserrat" panose="020B0604020202020204" charset="0"/>
                <a:ea typeface="Montaser Arabic Ultra-Bold"/>
                <a:cs typeface="Montaser Arabic Ultra-Bold"/>
                <a:sym typeface="Montaser Arabic Ultra-Bold"/>
              </a:rPr>
              <a:t> yang </a:t>
            </a:r>
            <a:r>
              <a:rPr lang="en-US" sz="2000" dirty="0" err="1">
                <a:solidFill>
                  <a:srgbClr val="FFFFFF"/>
                </a:solidFill>
                <a:latin typeface="Montserrat" panose="020B0604020202020204" charset="0"/>
                <a:ea typeface="Montaser Arabic Ultra-Bold"/>
                <a:cs typeface="Montaser Arabic Ultra-Bold"/>
                <a:sym typeface="Montaser Arabic Ultra-Bold"/>
              </a:rPr>
              <a:t>sukses</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padahal</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itu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rekayasa</a:t>
            </a:r>
            <a:r>
              <a:rPr lang="en-US" sz="2000" dirty="0">
                <a:solidFill>
                  <a:srgbClr val="FFFFFF"/>
                </a:solidFill>
                <a:latin typeface="Montserrat" panose="020B0604020202020204" charset="0"/>
                <a:ea typeface="Montaser Arabic Ultra-Bold"/>
                <a:cs typeface="Montaser Arabic Ultra-Bold"/>
                <a:sym typeface="Montaser Arabic Ultra-Bold"/>
              </a:rPr>
              <a:t>.</a:t>
            </a:r>
          </a:p>
        </p:txBody>
      </p:sp>
      <p:pic>
        <p:nvPicPr>
          <p:cNvPr id="2050" name="Picture 2" descr="Modus Penipuan: Like dan Follow TikTok Dapat Uang, Korban Kelilit Pinjol">
            <a:extLst>
              <a:ext uri="{FF2B5EF4-FFF2-40B4-BE49-F238E27FC236}">
                <a16:creationId xmlns="" xmlns:a16="http://schemas.microsoft.com/office/drawing/2014/main" id="{15CE5DF4-7D96-4344-80C7-A25FA3304D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1763" y="1774146"/>
            <a:ext cx="2431238" cy="43414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spada! Penipuan kerja modus like dan subscribe akun YouTube. Hati-hati ya  gaes! #tiktokberita #tiktokmetrotv #moduskerjasubscribe #penipuankerja">
            <a:extLst>
              <a:ext uri="{FF2B5EF4-FFF2-40B4-BE49-F238E27FC236}">
                <a16:creationId xmlns="" xmlns:a16="http://schemas.microsoft.com/office/drawing/2014/main" id="{C1B6E912-C39C-4092-B71E-B04BCF8FCC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20713" y="1774147"/>
            <a:ext cx="2014854" cy="35979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spada Modus Investasi Palsu 🧐 Modus penipuan makin beragam, tapi jangan  sampai lengah! Verifikasi dulu, jangan asal percaya. Selalu pastikan  informasi hanya melalui kanal resmi ANTAM Logam Mulia. WA Almira:  0811-1-002-002 YouTube:">
            <a:extLst>
              <a:ext uri="{FF2B5EF4-FFF2-40B4-BE49-F238E27FC236}">
                <a16:creationId xmlns="" xmlns:a16="http://schemas.microsoft.com/office/drawing/2014/main" id="{F58A1A37-ED6D-4C16-9833-5A6ED1ACDD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41762" y="6589061"/>
            <a:ext cx="2431238" cy="30360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ementerian Komunikasi dan Digital">
            <a:extLst>
              <a:ext uri="{FF2B5EF4-FFF2-40B4-BE49-F238E27FC236}">
                <a16:creationId xmlns="" xmlns:a16="http://schemas.microsoft.com/office/drawing/2014/main" id="{BD17B743-F0E5-4ACB-B0CB-D11A7AACC4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37246" y="5687576"/>
            <a:ext cx="2172236" cy="410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4168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r>
              <a:rPr lang="en-US" dirty="0"/>
              <a:t> :</a:t>
            </a:r>
          </a:p>
        </p:txBody>
      </p:sp>
      <p:sp>
        <p:nvSpPr>
          <p:cNvPr id="4" name="Freeform 4"/>
          <p:cNvSpPr/>
          <p:nvPr/>
        </p:nvSpPr>
        <p:spPr>
          <a:xfrm>
            <a:off x="13106400" y="5061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2923" y="582930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9" name="Group 9"/>
          <p:cNvGrpSpPr>
            <a:grpSpLocks noChangeAspect="1"/>
          </p:cNvGrpSpPr>
          <p:nvPr/>
        </p:nvGrpSpPr>
        <p:grpSpPr>
          <a:xfrm>
            <a:off x="350746" y="246478"/>
            <a:ext cx="1168586" cy="1564445"/>
            <a:chOff x="0" y="0"/>
            <a:chExt cx="1558115" cy="2085927"/>
          </a:xfrm>
        </p:grpSpPr>
        <p:sp>
          <p:nvSpPr>
            <p:cNvPr id="10" name="Freeform 10"/>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p:cNvGrpSpPr>
            <a:grpSpLocks noChangeAspect="1"/>
          </p:cNvGrpSpPr>
          <p:nvPr/>
        </p:nvGrpSpPr>
        <p:grpSpPr>
          <a:xfrm>
            <a:off x="16992601" y="97473"/>
            <a:ext cx="1168585" cy="1557746"/>
            <a:chOff x="0" y="0"/>
            <a:chExt cx="1558113" cy="2076995"/>
          </a:xfrm>
        </p:grpSpPr>
        <p:sp>
          <p:nvSpPr>
            <p:cNvPr id="12" name="Freeform 12"/>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3" name="TextBox 3">
            <a:extLst>
              <a:ext uri="{FF2B5EF4-FFF2-40B4-BE49-F238E27FC236}">
                <a16:creationId xmlns="" xmlns:a16="http://schemas.microsoft.com/office/drawing/2014/main" id="{7F8CA324-8F4C-4E52-BCA4-17E14902E386}"/>
              </a:ext>
            </a:extLst>
          </p:cNvPr>
          <p:cNvSpPr txBox="1"/>
          <p:nvPr/>
        </p:nvSpPr>
        <p:spPr>
          <a:xfrm>
            <a:off x="1372707" y="428766"/>
            <a:ext cx="15821704" cy="834780"/>
          </a:xfrm>
          <a:prstGeom prst="rect">
            <a:avLst/>
          </a:prstGeom>
        </p:spPr>
        <p:txBody>
          <a:bodyPr wrap="square" lIns="0" tIns="0" rIns="0" bIns="0" rtlCol="0" anchor="t">
            <a:spAutoFit/>
          </a:bodyPr>
          <a:lstStyle/>
          <a:p>
            <a:pPr algn="ctr">
              <a:lnSpc>
                <a:spcPts val="6864"/>
              </a:lnSpc>
              <a:spcBef>
                <a:spcPct val="0"/>
              </a:spcBef>
            </a:pPr>
            <a:r>
              <a:rPr lang="en-US" sz="4800" b="1" dirty="0">
                <a:solidFill>
                  <a:srgbClr val="FFFFFF"/>
                </a:solidFill>
                <a:latin typeface="Montaser Arabic Ultra-Bold"/>
                <a:ea typeface="Montaser Arabic Ultra-Bold"/>
                <a:cs typeface="Montaser Arabic Ultra-Bold"/>
                <a:sym typeface="Montaser Arabic Ultra-Bold"/>
              </a:rPr>
              <a:t>MODUS SCAM YANG SERING TERJADI</a:t>
            </a:r>
          </a:p>
        </p:txBody>
      </p:sp>
      <p:sp>
        <p:nvSpPr>
          <p:cNvPr id="18" name="TextBox 6">
            <a:extLst>
              <a:ext uri="{FF2B5EF4-FFF2-40B4-BE49-F238E27FC236}">
                <a16:creationId xmlns="" xmlns:a16="http://schemas.microsoft.com/office/drawing/2014/main" id="{66E7D7BE-7DA4-45E3-AEC5-B0C596D5589E}"/>
              </a:ext>
            </a:extLst>
          </p:cNvPr>
          <p:cNvSpPr txBox="1"/>
          <p:nvPr/>
        </p:nvSpPr>
        <p:spPr>
          <a:xfrm>
            <a:off x="9605757" y="1861961"/>
            <a:ext cx="8125790" cy="2163926"/>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3. </a:t>
            </a:r>
            <a:r>
              <a:rPr lang="da-DK" sz="2400" b="1" dirty="0">
                <a:solidFill>
                  <a:srgbClr val="03B2C5"/>
                </a:solidFill>
                <a:latin typeface="Montaser Arabic Ultra-Bold"/>
                <a:ea typeface="Montaser Arabic Ultra-Bold"/>
                <a:cs typeface="Montaser Arabic Ultra-Bold"/>
                <a:sym typeface="Montaser Arabic Ultra-Bold"/>
              </a:rPr>
              <a:t>Giveaway &amp; Undian Palsu</a:t>
            </a:r>
            <a:r>
              <a:rPr lang="en-US" sz="2400" b="1" dirty="0">
                <a:solidFill>
                  <a:srgbClr val="03B2C5"/>
                </a:solidFill>
                <a:latin typeface="Montaser Arabic Ultra-Bold"/>
                <a:ea typeface="Montaser Arabic Ultra-Bold"/>
                <a:cs typeface="Montaser Arabic Ultra-Bold"/>
                <a:sym typeface="Montaser Arabic Ultra-Bold"/>
              </a:rPr>
              <a:t>:</a:t>
            </a:r>
          </a:p>
          <a:p>
            <a:pPr lvl="1">
              <a:lnSpc>
                <a:spcPct val="150000"/>
              </a:lnSpc>
              <a:spcBef>
                <a:spcPct val="0"/>
              </a:spcBef>
            </a:pPr>
            <a:r>
              <a:rPr lang="en-US" sz="2000" dirty="0" err="1">
                <a:solidFill>
                  <a:srgbClr val="FFFFFF"/>
                </a:solidFill>
                <a:latin typeface="Montserrat" panose="020B0604020202020204" charset="0"/>
                <a:ea typeface="Montaser Arabic Ultra-Bold"/>
                <a:cs typeface="Montaser Arabic Ultra-Bold"/>
                <a:sym typeface="Montaser Arabic Ultra-Bold"/>
              </a:rPr>
              <a:t>Pelaku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membuat</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postingan</a:t>
            </a:r>
            <a:r>
              <a:rPr lang="en-US" sz="2000" dirty="0">
                <a:solidFill>
                  <a:srgbClr val="FFFFFF"/>
                </a:solidFill>
                <a:latin typeface="Montserrat" panose="020B0604020202020204" charset="0"/>
                <a:ea typeface="Montaser Arabic Ultra-Bold"/>
                <a:cs typeface="Montaser Arabic Ultra-Bold"/>
                <a:sym typeface="Montaser Arabic Ultra-Bold"/>
              </a:rPr>
              <a:t> “Giveaway </a:t>
            </a:r>
            <a:r>
              <a:rPr lang="en-US" sz="2000" dirty="0" err="1">
                <a:solidFill>
                  <a:srgbClr val="FFFFFF"/>
                </a:solidFill>
                <a:latin typeface="Montserrat" panose="020B0604020202020204" charset="0"/>
                <a:ea typeface="Montaser Arabic Ultra-Bold"/>
                <a:cs typeface="Montaser Arabic Ultra-Bold"/>
                <a:sym typeface="Montaser Arabic Ultra-Bold"/>
              </a:rPr>
              <a:t>resmi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dari</a:t>
            </a:r>
            <a:r>
              <a:rPr lang="en-US" sz="2000" dirty="0">
                <a:solidFill>
                  <a:srgbClr val="FFFFFF"/>
                </a:solidFill>
                <a:latin typeface="Montserrat" panose="020B0604020202020204" charset="0"/>
                <a:ea typeface="Montaser Arabic Ultra-Bold"/>
                <a:cs typeface="Montaser Arabic Ultra-Bold"/>
                <a:sym typeface="Montaser Arabic Ultra-Bold"/>
              </a:rPr>
              <a:t> brand </a:t>
            </a:r>
            <a:r>
              <a:rPr lang="en-US" sz="2000" dirty="0" err="1">
                <a:solidFill>
                  <a:srgbClr val="FFFFFF"/>
                </a:solidFill>
                <a:latin typeface="Montserrat" panose="020B0604020202020204" charset="0"/>
                <a:ea typeface="Montaser Arabic Ultra-Bold"/>
                <a:cs typeface="Montaser Arabic Ultra-Bold"/>
                <a:sym typeface="Montaser Arabic Ultra-Bold"/>
              </a:rPr>
              <a:t>terkenal</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dengan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hadiah</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besar</a:t>
            </a:r>
            <a:r>
              <a:rPr lang="en-US" sz="2000" dirty="0">
                <a:solidFill>
                  <a:srgbClr val="FFFFFF"/>
                </a:solidFill>
                <a:latin typeface="Montserrat" panose="020B0604020202020204" charset="0"/>
                <a:ea typeface="Montaser Arabic Ultra-Bold"/>
                <a:cs typeface="Montaser Arabic Ultra-Bold"/>
                <a:sym typeface="Montaser Arabic Ultra-Bold"/>
              </a:rPr>
              <a:t>. Korban </a:t>
            </a:r>
            <a:r>
              <a:rPr lang="en-US" sz="2000" dirty="0" err="1">
                <a:solidFill>
                  <a:srgbClr val="FFFFFF"/>
                </a:solidFill>
                <a:latin typeface="Montserrat" panose="020B0604020202020204" charset="0"/>
                <a:ea typeface="Montaser Arabic Ultra-Bold"/>
                <a:cs typeface="Montaser Arabic Ultra-Bold"/>
                <a:sym typeface="Montaser Arabic Ultra-Bold"/>
              </a:rPr>
              <a:t>diminta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mengisi</a:t>
            </a:r>
            <a:r>
              <a:rPr lang="en-US" sz="2000" dirty="0">
                <a:solidFill>
                  <a:srgbClr val="FFFFFF"/>
                </a:solidFill>
                <a:latin typeface="Montserrat" panose="020B0604020202020204" charset="0"/>
                <a:ea typeface="Montaser Arabic Ultra-Bold"/>
                <a:cs typeface="Montaser Arabic Ultra-Bold"/>
                <a:sym typeface="Montaser Arabic Ultra-Bold"/>
              </a:rPr>
              <a:t> data </a:t>
            </a:r>
            <a:r>
              <a:rPr lang="en-US" sz="2000" dirty="0" err="1">
                <a:solidFill>
                  <a:srgbClr val="FFFFFF"/>
                </a:solidFill>
                <a:latin typeface="Montserrat" panose="020B0604020202020204" charset="0"/>
                <a:ea typeface="Montaser Arabic Ultra-Bold"/>
                <a:cs typeface="Montaser Arabic Ultra-Bold"/>
                <a:sym typeface="Montaser Arabic Ultra-Bold"/>
              </a:rPr>
              <a:t>pribadi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atau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membayar</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biaya</a:t>
            </a:r>
            <a:r>
              <a:rPr lang="en-US" sz="2000" dirty="0">
                <a:solidFill>
                  <a:srgbClr val="FFFFFF"/>
                </a:solidFill>
                <a:latin typeface="Montserrat" panose="020B0604020202020204" charset="0"/>
                <a:ea typeface="Montaser Arabic Ultra-Bold"/>
                <a:cs typeface="Montaser Arabic Ultra-Bold"/>
                <a:sym typeface="Montaser Arabic Ultra-Bold"/>
              </a:rPr>
              <a:t> admin </a:t>
            </a:r>
            <a:r>
              <a:rPr lang="en-US" sz="2000" dirty="0" err="1">
                <a:solidFill>
                  <a:srgbClr val="FFFFFF"/>
                </a:solidFill>
                <a:latin typeface="Montserrat" panose="020B0604020202020204" charset="0"/>
                <a:ea typeface="Montaser Arabic Ultra-Bold"/>
                <a:cs typeface="Montaser Arabic Ultra-Bold"/>
                <a:sym typeface="Montaser Arabic Ultra-Bold"/>
              </a:rPr>
              <a:t>hadiah</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Padahal</a:t>
            </a:r>
            <a:r>
              <a:rPr lang="en-US" sz="2000" dirty="0">
                <a:solidFill>
                  <a:srgbClr val="FFFFFF"/>
                </a:solidFill>
                <a:latin typeface="Montserrat" panose="020B0604020202020204" charset="0"/>
                <a:ea typeface="Montaser Arabic Ultra-Bold"/>
                <a:cs typeface="Montaser Arabic Ultra-Bold"/>
                <a:sym typeface="Montaser Arabic Ultra-Bold"/>
              </a:rPr>
              <a:t> giveaway </a:t>
            </a:r>
            <a:r>
              <a:rPr lang="en-US" sz="2000" dirty="0" err="1">
                <a:solidFill>
                  <a:srgbClr val="FFFFFF"/>
                </a:solidFill>
                <a:latin typeface="Montserrat" panose="020B0604020202020204" charset="0"/>
                <a:ea typeface="Montaser Arabic Ultra-Bold"/>
                <a:cs typeface="Montaser Arabic Ultra-Bold"/>
                <a:sym typeface="Montaser Arabic Ultra-Bold"/>
              </a:rPr>
              <a:t>tersebut</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palsu</a:t>
            </a:r>
            <a:r>
              <a:rPr lang="en-US" sz="2000" dirty="0">
                <a:solidFill>
                  <a:srgbClr val="FFFFFF"/>
                </a:solidFill>
                <a:latin typeface="Montserrat" panose="020B0604020202020204" charset="0"/>
                <a:ea typeface="Montaser Arabic Ultra-Bold"/>
                <a:cs typeface="Montaser Arabic Ultra-Bold"/>
                <a:sym typeface="Montaser Arabic Ultra-Bold"/>
              </a:rPr>
              <a:t>.</a:t>
            </a:r>
          </a:p>
        </p:txBody>
      </p:sp>
      <p:sp>
        <p:nvSpPr>
          <p:cNvPr id="19" name="TextBox 6">
            <a:extLst>
              <a:ext uri="{FF2B5EF4-FFF2-40B4-BE49-F238E27FC236}">
                <a16:creationId xmlns="" xmlns:a16="http://schemas.microsoft.com/office/drawing/2014/main" id="{F3F6189D-BF33-4F1A-97BD-F9BC22423CA8}"/>
              </a:ext>
            </a:extLst>
          </p:cNvPr>
          <p:cNvSpPr txBox="1"/>
          <p:nvPr/>
        </p:nvSpPr>
        <p:spPr>
          <a:xfrm>
            <a:off x="9647993" y="4343658"/>
            <a:ext cx="8125790" cy="1702261"/>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4. </a:t>
            </a:r>
            <a:r>
              <a:rPr lang="nl-NL" sz="2400" b="1" dirty="0">
                <a:solidFill>
                  <a:srgbClr val="03B2C5"/>
                </a:solidFill>
                <a:latin typeface="Montaser Arabic Ultra-Bold"/>
                <a:ea typeface="Montaser Arabic Ultra-Bold"/>
                <a:cs typeface="Montaser Arabic Ultra-Bold"/>
                <a:sym typeface="Montaser Arabic Ultra-Bold"/>
              </a:rPr>
              <a:t>Penipuan Transfer Salah / Minta Refund</a:t>
            </a:r>
            <a:r>
              <a:rPr lang="en-US" sz="2400" b="1" dirty="0">
                <a:solidFill>
                  <a:srgbClr val="03B2C5"/>
                </a:solidFill>
                <a:latin typeface="Montaser Arabic Ultra-Bold"/>
                <a:ea typeface="Montaser Arabic Ultra-Bold"/>
                <a:cs typeface="Montaser Arabic Ultra-Bold"/>
                <a:sym typeface="Montaser Arabic Ultra-Bold"/>
              </a:rPr>
              <a:t>:</a:t>
            </a:r>
          </a:p>
          <a:p>
            <a:pPr lvl="1">
              <a:lnSpc>
                <a:spcPct val="150000"/>
              </a:lnSpc>
              <a:spcBef>
                <a:spcPct val="0"/>
              </a:spcBef>
            </a:pPr>
            <a:r>
              <a:rPr lang="en-US" sz="2000" dirty="0" err="1">
                <a:solidFill>
                  <a:srgbClr val="FFFFFF"/>
                </a:solidFill>
                <a:latin typeface="Montserrat" panose="020B0604020202020204" charset="0"/>
                <a:ea typeface="Montaser Arabic Ultra-Bold"/>
                <a:cs typeface="Montaser Arabic Ultra-Bold"/>
                <a:sym typeface="Montaser Arabic Ultra-Bold"/>
              </a:rPr>
              <a:t>Pelaku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mengaku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tidak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sengaja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mentransfer</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uang</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ke</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rekening</a:t>
            </a:r>
            <a:r>
              <a:rPr lang="en-US" sz="2000" dirty="0">
                <a:solidFill>
                  <a:srgbClr val="FFFFFF"/>
                </a:solidFill>
                <a:latin typeface="Montserrat" panose="020B0604020202020204" charset="0"/>
                <a:ea typeface="Montaser Arabic Ultra-Bold"/>
                <a:cs typeface="Montaser Arabic Ultra-Bold"/>
                <a:sym typeface="Montaser Arabic Ultra-Bold"/>
              </a:rPr>
              <a:t> korban, </a:t>
            </a:r>
            <a:r>
              <a:rPr lang="en-US" sz="2000" dirty="0" err="1">
                <a:solidFill>
                  <a:srgbClr val="FFFFFF"/>
                </a:solidFill>
                <a:latin typeface="Montserrat" panose="020B0604020202020204" charset="0"/>
                <a:ea typeface="Montaser Arabic Ultra-Bold"/>
                <a:cs typeface="Montaser Arabic Ultra-Bold"/>
                <a:sym typeface="Montaser Arabic Ultra-Bold"/>
              </a:rPr>
              <a:t>lalu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meminta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dikembalikan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Padahal</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bukti</a:t>
            </a:r>
            <a:r>
              <a:rPr lang="en-US" sz="2000" dirty="0">
                <a:solidFill>
                  <a:srgbClr val="FFFFFF"/>
                </a:solidFill>
                <a:latin typeface="Montserrat" panose="020B0604020202020204" charset="0"/>
                <a:ea typeface="Montaser Arabic Ultra-Bold"/>
                <a:cs typeface="Montaser Arabic Ultra-Bold"/>
                <a:sym typeface="Montaser Arabic Ultra-Bold"/>
              </a:rPr>
              <a:t> transfer yang </a:t>
            </a:r>
            <a:r>
              <a:rPr lang="en-US" sz="2000" dirty="0" err="1">
                <a:solidFill>
                  <a:srgbClr val="FFFFFF"/>
                </a:solidFill>
                <a:latin typeface="Montserrat" panose="020B0604020202020204" charset="0"/>
                <a:ea typeface="Montaser Arabic Ultra-Bold"/>
                <a:cs typeface="Montaser Arabic Ultra-Bold"/>
                <a:sym typeface="Montaser Arabic Ultra-Bold"/>
              </a:rPr>
              <a:t>dikirim</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palsu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atau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editan</a:t>
            </a:r>
            <a:r>
              <a:rPr lang="en-US" sz="2000" dirty="0">
                <a:solidFill>
                  <a:srgbClr val="FFFFFF"/>
                </a:solidFill>
                <a:latin typeface="Montserrat" panose="020B0604020202020204" charset="0"/>
                <a:ea typeface="Montaser Arabic Ultra-Bold"/>
                <a:cs typeface="Montaser Arabic Ultra-Bold"/>
                <a:sym typeface="Montaser Arabic Ultra-Bold"/>
              </a:rPr>
              <a:t>.</a:t>
            </a:r>
          </a:p>
        </p:txBody>
      </p:sp>
      <p:sp>
        <p:nvSpPr>
          <p:cNvPr id="20" name="TextBox 6">
            <a:extLst>
              <a:ext uri="{FF2B5EF4-FFF2-40B4-BE49-F238E27FC236}">
                <a16:creationId xmlns="" xmlns:a16="http://schemas.microsoft.com/office/drawing/2014/main" id="{0625E39B-4024-4924-AB7F-50DAEA441716}"/>
              </a:ext>
            </a:extLst>
          </p:cNvPr>
          <p:cNvSpPr txBox="1"/>
          <p:nvPr/>
        </p:nvSpPr>
        <p:spPr>
          <a:xfrm>
            <a:off x="9647993" y="6314729"/>
            <a:ext cx="8125790" cy="2625591"/>
          </a:xfrm>
          <a:prstGeom prst="rect">
            <a:avLst/>
          </a:prstGeom>
        </p:spPr>
        <p:txBody>
          <a:bodyPr wrap="square" lIns="0" tIns="0" rIns="0" bIns="0" rtlCol="0" anchor="t">
            <a:spAutoFit/>
          </a:bodyPr>
          <a:lstStyle/>
          <a:p>
            <a:pPr>
              <a:spcBef>
                <a:spcPct val="0"/>
              </a:spcBef>
            </a:pPr>
            <a:r>
              <a:rPr lang="en-US" sz="2400" b="1" dirty="0">
                <a:solidFill>
                  <a:srgbClr val="03B2C5"/>
                </a:solidFill>
                <a:latin typeface="Montaser Arabic Ultra-Bold"/>
                <a:ea typeface="Montaser Arabic Ultra-Bold"/>
                <a:cs typeface="Montaser Arabic Ultra-Bold"/>
                <a:sym typeface="Montaser Arabic Ultra-Bold"/>
              </a:rPr>
              <a:t>5. </a:t>
            </a:r>
            <a:r>
              <a:rPr lang="nl-NL" sz="2400" b="1" dirty="0">
                <a:solidFill>
                  <a:srgbClr val="03B2C5"/>
                </a:solidFill>
                <a:latin typeface="Montaser Arabic Ultra-Bold"/>
                <a:ea typeface="Montaser Arabic Ultra-Bold"/>
                <a:cs typeface="Montaser Arabic Ultra-Bold"/>
                <a:sym typeface="Montaser Arabic Ultra-Bold"/>
              </a:rPr>
              <a:t>Phishing dan Link Palsu</a:t>
            </a:r>
            <a:r>
              <a:rPr lang="en-US" sz="2400" b="1" dirty="0">
                <a:solidFill>
                  <a:srgbClr val="03B2C5"/>
                </a:solidFill>
                <a:latin typeface="Montaser Arabic Ultra-Bold"/>
                <a:ea typeface="Montaser Arabic Ultra-Bold"/>
                <a:cs typeface="Montaser Arabic Ultra-Bold"/>
                <a:sym typeface="Montaser Arabic Ultra-Bold"/>
              </a:rPr>
              <a:t>:</a:t>
            </a:r>
          </a:p>
          <a:p>
            <a:pPr lvl="1">
              <a:lnSpc>
                <a:spcPct val="150000"/>
              </a:lnSpc>
              <a:spcBef>
                <a:spcPct val="0"/>
              </a:spcBef>
            </a:pPr>
            <a:r>
              <a:rPr lang="en-US" sz="2000" dirty="0" err="1">
                <a:solidFill>
                  <a:srgbClr val="FFFFFF"/>
                </a:solidFill>
                <a:latin typeface="Montserrat" panose="020B0604020202020204" charset="0"/>
                <a:ea typeface="Montaser Arabic Ultra-Bold"/>
                <a:cs typeface="Montaser Arabic Ultra-Bold"/>
                <a:sym typeface="Montaser Arabic Ultra-Bold"/>
              </a:rPr>
              <a:t>Pelaku</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mengirim</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tautan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palsu</a:t>
            </a:r>
            <a:r>
              <a:rPr lang="en-US" sz="2000" dirty="0">
                <a:solidFill>
                  <a:srgbClr val="FFFFFF"/>
                </a:solidFill>
                <a:latin typeface="Montserrat" panose="020B0604020202020204" charset="0"/>
                <a:ea typeface="Montaser Arabic Ultra-Bold"/>
                <a:cs typeface="Montaser Arabic Ultra-Bold"/>
                <a:sym typeface="Montaser Arabic Ultra-Bold"/>
              </a:rPr>
              <a:t> yang </a:t>
            </a:r>
            <a:r>
              <a:rPr lang="en-US" sz="2000" dirty="0" err="1">
                <a:solidFill>
                  <a:srgbClr val="FFFFFF"/>
                </a:solidFill>
                <a:latin typeface="Montserrat" panose="020B0604020202020204" charset="0"/>
                <a:ea typeface="Montaser Arabic Ultra-Bold"/>
                <a:cs typeface="Montaser Arabic Ultra-Bold"/>
                <a:sym typeface="Montaser Arabic Ultra-Bold"/>
              </a:rPr>
              <a:t>mirip</a:t>
            </a:r>
            <a:r>
              <a:rPr lang="en-US" sz="2000" dirty="0">
                <a:solidFill>
                  <a:srgbClr val="FFFFFF"/>
                </a:solidFill>
                <a:latin typeface="Montserrat" panose="020B0604020202020204" charset="0"/>
                <a:ea typeface="Montaser Arabic Ultra-Bold"/>
                <a:cs typeface="Montaser Arabic Ultra-Bold"/>
                <a:sym typeface="Montaser Arabic Ultra-Bold"/>
              </a:rPr>
              <a:t> situs </a:t>
            </a:r>
            <a:r>
              <a:rPr lang="en-US" sz="2000" dirty="0" err="1">
                <a:solidFill>
                  <a:srgbClr val="FFFFFF"/>
                </a:solidFill>
                <a:latin typeface="Montserrat" panose="020B0604020202020204" charset="0"/>
                <a:ea typeface="Montaser Arabic Ultra-Bold"/>
                <a:cs typeface="Montaser Arabic Ultra-Bold"/>
                <a:sym typeface="Montaser Arabic Ultra-Bold"/>
              </a:rPr>
              <a:t>resmi</a:t>
            </a:r>
            <a:r>
              <a:rPr lang="en-US" sz="2000" dirty="0">
                <a:solidFill>
                  <a:srgbClr val="FFFFFF"/>
                </a:solidFill>
                <a:latin typeface="Montserrat" panose="020B0604020202020204" charset="0"/>
                <a:ea typeface="Montaser Arabic Ultra-Bold"/>
                <a:cs typeface="Montaser Arabic Ultra-Bold"/>
                <a:sym typeface="Montaser Arabic Ultra-Bold"/>
              </a:rPr>
              <a:t> (bank, e-commerce, </a:t>
            </a:r>
            <a:r>
              <a:rPr lang="en-US" sz="2000" dirty="0" err="1">
                <a:solidFill>
                  <a:srgbClr val="FFFFFF"/>
                </a:solidFill>
                <a:latin typeface="Montserrat" panose="020B0604020202020204" charset="0"/>
                <a:ea typeface="Montaser Arabic Ultra-Bold"/>
                <a:cs typeface="Montaser Arabic Ultra-Bold"/>
                <a:sym typeface="Montaser Arabic Ultra-Bold"/>
              </a:rPr>
              <a:t>dll</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untuk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mencuri</a:t>
            </a:r>
            <a:r>
              <a:rPr lang="en-US" sz="2000" dirty="0">
                <a:solidFill>
                  <a:srgbClr val="FFFFFF"/>
                </a:solidFill>
                <a:latin typeface="Montserrat" panose="020B0604020202020204" charset="0"/>
                <a:ea typeface="Montaser Arabic Ultra-Bold"/>
                <a:cs typeface="Montaser Arabic Ultra-Bold"/>
                <a:sym typeface="Montaser Arabic Ultra-Bold"/>
              </a:rPr>
              <a:t> data </a:t>
            </a:r>
            <a:r>
              <a:rPr lang="en-US" sz="2000" dirty="0" err="1">
                <a:solidFill>
                  <a:srgbClr val="FFFFFF"/>
                </a:solidFill>
                <a:latin typeface="Montserrat" panose="020B0604020202020204" charset="0"/>
                <a:ea typeface="Montaser Arabic Ultra-Bold"/>
                <a:cs typeface="Montaser Arabic Ultra-Bold"/>
                <a:sym typeface="Montaser Arabic Ultra-Bold"/>
              </a:rPr>
              <a:t>pribadi</a:t>
            </a:r>
            <a:r>
              <a:rPr lang="en-US" sz="2000" dirty="0">
                <a:solidFill>
                  <a:srgbClr val="FFFFFF"/>
                </a:solidFill>
                <a:latin typeface="Montserrat" panose="020B0604020202020204" charset="0"/>
                <a:ea typeface="Montaser Arabic Ultra-Bold"/>
                <a:cs typeface="Montaser Arabic Ultra-Bold"/>
                <a:sym typeface="Montaser Arabic Ultra-Bold"/>
              </a:rPr>
              <a:t> dan </a:t>
            </a:r>
            <a:r>
              <a:rPr lang="en-US" sz="2000" dirty="0" err="1">
                <a:solidFill>
                  <a:srgbClr val="FFFFFF"/>
                </a:solidFill>
                <a:latin typeface="Montserrat" panose="020B0604020202020204" charset="0"/>
                <a:ea typeface="Montaser Arabic Ultra-Bold"/>
                <a:cs typeface="Montaser Arabic Ultra-Bold"/>
                <a:sym typeface="Montaser Arabic Ultra-Bold"/>
              </a:rPr>
              <a:t>kode</a:t>
            </a:r>
            <a:r>
              <a:rPr lang="en-US" sz="2000" dirty="0">
                <a:solidFill>
                  <a:srgbClr val="FFFFFF"/>
                </a:solidFill>
                <a:latin typeface="Montserrat" panose="020B0604020202020204" charset="0"/>
                <a:ea typeface="Montaser Arabic Ultra-Bold"/>
                <a:cs typeface="Montaser Arabic Ultra-Bold"/>
                <a:sym typeface="Montaser Arabic Ultra-Bold"/>
              </a:rPr>
              <a:t> OTP. </a:t>
            </a:r>
            <a:r>
              <a:rPr lang="en-US" sz="2000" dirty="0" err="1">
                <a:solidFill>
                  <a:srgbClr val="FFFFFF"/>
                </a:solidFill>
                <a:latin typeface="Montserrat" panose="020B0604020202020204" charset="0"/>
                <a:ea typeface="Montaser Arabic Ultra-Bold"/>
                <a:cs typeface="Montaser Arabic Ultra-Bold"/>
                <a:sym typeface="Montaser Arabic Ultra-Bold"/>
              </a:rPr>
              <a:t>Biasanya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lewat</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pesan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Akun</a:t>
            </a:r>
            <a:r>
              <a:rPr lang="en-US" sz="2000" dirty="0">
                <a:solidFill>
                  <a:srgbClr val="FFFFFF"/>
                </a:solidFill>
                <a:latin typeface="Montserrat" panose="020B0604020202020204" charset="0"/>
                <a:ea typeface="Montaser Arabic Ultra-Bold"/>
                <a:cs typeface="Montaser Arabic Ultra-Bold"/>
                <a:sym typeface="Montaser Arabic Ultra-Bold"/>
              </a:rPr>
              <a:t> Anda </a:t>
            </a:r>
            <a:r>
              <a:rPr lang="en-US" sz="2000" dirty="0" err="1">
                <a:solidFill>
                  <a:srgbClr val="FFFFFF"/>
                </a:solidFill>
                <a:latin typeface="Montserrat" panose="020B0604020202020204" charset="0"/>
                <a:ea typeface="Montaser Arabic Ultra-Bold"/>
                <a:cs typeface="Montaser Arabic Ultra-Bold"/>
                <a:sym typeface="Montaser Arabic Ultra-Bold"/>
              </a:rPr>
              <a:t>terblokir</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klik</a:t>
            </a:r>
            <a:r>
              <a:rPr lang="en-US" sz="2000" dirty="0">
                <a:solidFill>
                  <a:srgbClr val="FFFFFF"/>
                </a:solidFill>
                <a:latin typeface="Montserrat" panose="020B0604020202020204" charset="0"/>
                <a:ea typeface="Montaser Arabic Ultra-Bold"/>
                <a:cs typeface="Montaser Arabic Ultra-Bold"/>
                <a:sym typeface="Montaser Arabic Ultra-Bold"/>
              </a:rPr>
              <a:t> link </a:t>
            </a:r>
            <a:r>
              <a:rPr lang="en-US" sz="2000" dirty="0" err="1">
                <a:solidFill>
                  <a:srgbClr val="FFFFFF"/>
                </a:solidFill>
                <a:latin typeface="Montserrat" panose="020B0604020202020204" charset="0"/>
                <a:ea typeface="Montaser Arabic Ultra-Bold"/>
                <a:cs typeface="Montaser Arabic Ultra-Bold"/>
                <a:sym typeface="Montaser Arabic Ultra-Bold"/>
              </a:rPr>
              <a:t>berikut</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untuk</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aktivasi</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Begitu</a:t>
            </a:r>
            <a:r>
              <a:rPr lang="en-US" sz="2000" dirty="0">
                <a:solidFill>
                  <a:srgbClr val="FFFFFF"/>
                </a:solidFill>
                <a:latin typeface="Montserrat" panose="020B0604020202020204" charset="0"/>
                <a:ea typeface="Montaser Arabic Ultra-Bold"/>
                <a:cs typeface="Montaser Arabic Ultra-Bold"/>
                <a:sym typeface="Montaser Arabic Ultra-Bold"/>
              </a:rPr>
              <a:t> korban </a:t>
            </a:r>
            <a:r>
              <a:rPr lang="en-US" sz="2000" dirty="0" err="1">
                <a:solidFill>
                  <a:srgbClr val="FFFFFF"/>
                </a:solidFill>
                <a:latin typeface="Montserrat" panose="020B0604020202020204" charset="0"/>
                <a:ea typeface="Montaser Arabic Ultra-Bold"/>
                <a:cs typeface="Montaser Arabic Ultra-Bold"/>
                <a:sym typeface="Montaser Arabic Ultra-Bold"/>
              </a:rPr>
              <a:t>klik</a:t>
            </a:r>
            <a:r>
              <a:rPr lang="en-US" sz="2000" dirty="0">
                <a:solidFill>
                  <a:srgbClr val="FFFFFF"/>
                </a:solidFill>
                <a:latin typeface="Montserrat" panose="020B0604020202020204" charset="0"/>
                <a:ea typeface="Montaser Arabic Ultra-Bold"/>
                <a:cs typeface="Montaser Arabic Ultra-Bold"/>
                <a:sym typeface="Montaser Arabic Ultra-Bold"/>
              </a:rPr>
              <a:t> dan login, </a:t>
            </a:r>
            <a:r>
              <a:rPr lang="en-US" sz="2000" dirty="0" err="1">
                <a:solidFill>
                  <a:srgbClr val="FFFFFF"/>
                </a:solidFill>
                <a:latin typeface="Montserrat" panose="020B0604020202020204" charset="0"/>
                <a:ea typeface="Montaser Arabic Ultra-Bold"/>
                <a:cs typeface="Montaser Arabic Ultra-Bold"/>
                <a:sym typeface="Montaser Arabic Ultra-Bold"/>
              </a:rPr>
              <a:t>datanya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dicuri</a:t>
            </a:r>
            <a:r>
              <a:rPr lang="en-US" sz="2000" dirty="0">
                <a:solidFill>
                  <a:srgbClr val="FFFFFF"/>
                </a:solidFill>
                <a:latin typeface="Montserrat" panose="020B0604020202020204" charset="0"/>
                <a:ea typeface="Montaser Arabic Ultra-Bold"/>
                <a:cs typeface="Montaser Arabic Ultra-Bold"/>
                <a:sym typeface="Montaser Arabic Ultra-Bold"/>
              </a:rPr>
              <a:t> dan </a:t>
            </a:r>
            <a:r>
              <a:rPr lang="en-US" sz="2000" dirty="0" err="1">
                <a:solidFill>
                  <a:srgbClr val="FFFFFF"/>
                </a:solidFill>
                <a:latin typeface="Montserrat" panose="020B0604020202020204" charset="0"/>
                <a:ea typeface="Montaser Arabic Ultra-Bold"/>
                <a:cs typeface="Montaser Arabic Ultra-Bold"/>
                <a:sym typeface="Montaser Arabic Ultra-Bold"/>
              </a:rPr>
              <a:t>akun</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aslinya</a:t>
            </a:r>
            <a:r>
              <a:rPr lang="en-US" sz="2000" dirty="0">
                <a:solidFill>
                  <a:srgbClr val="FFFFFF"/>
                </a:solidFill>
                <a:latin typeface="Montserrat" panose="020B0604020202020204" charset="0"/>
                <a:ea typeface="Montaser Arabic Ultra-Bold"/>
                <a:cs typeface="Montaser Arabic Ultra-Bold"/>
                <a:sym typeface="Montaser Arabic Ultra-Bold"/>
              </a:rPr>
              <a:t> </a:t>
            </a:r>
            <a:r>
              <a:rPr lang="en-US" sz="2000" dirty="0" err="1">
                <a:solidFill>
                  <a:srgbClr val="FFFFFF"/>
                </a:solidFill>
                <a:latin typeface="Montserrat" panose="020B0604020202020204" charset="0"/>
                <a:ea typeface="Montaser Arabic Ultra-Bold"/>
                <a:cs typeface="Montaser Arabic Ultra-Bold"/>
                <a:sym typeface="Montaser Arabic Ultra-Bold"/>
              </a:rPr>
              <a:t>diretas</a:t>
            </a:r>
            <a:r>
              <a:rPr lang="en-US" sz="2000" dirty="0">
                <a:solidFill>
                  <a:srgbClr val="FFFFFF"/>
                </a:solidFill>
                <a:latin typeface="Montserrat" panose="020B0604020202020204" charset="0"/>
                <a:ea typeface="Montaser Arabic Ultra-Bold"/>
                <a:cs typeface="Montaser Arabic Ultra-Bold"/>
                <a:sym typeface="Montaser Arabic Ultra-Bold"/>
              </a:rPr>
              <a:t>.</a:t>
            </a:r>
          </a:p>
        </p:txBody>
      </p:sp>
      <p:pic>
        <p:nvPicPr>
          <p:cNvPr id="5122" name="Picture 2" descr="Waspada Penipuan Giveaway Uang, Jangan Mudah Tergiur - Jurnal Borneo">
            <a:extLst>
              <a:ext uri="{FF2B5EF4-FFF2-40B4-BE49-F238E27FC236}">
                <a16:creationId xmlns="" xmlns:a16="http://schemas.microsoft.com/office/drawing/2014/main" id="{96A8DEF5-7E67-4487-B9EA-D4DBFC00D6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657" r="25000"/>
          <a:stretch/>
        </p:blipFill>
        <p:spPr bwMode="auto">
          <a:xfrm>
            <a:off x="437717" y="1991584"/>
            <a:ext cx="3222312" cy="62761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aspada! AI Dipakai untuk Menipu, Kenali Bukti Transfer Palsu PERBANKAN,  BPR, BPR SYARIAH, KEUANGAN, BANK Seputar Bank">
            <a:extLst>
              <a:ext uri="{FF2B5EF4-FFF2-40B4-BE49-F238E27FC236}">
                <a16:creationId xmlns="" xmlns:a16="http://schemas.microsoft.com/office/drawing/2014/main" id="{5F07CFF9-317E-4DD7-B2C0-D3E1268D871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9024"/>
          <a:stretch/>
        </p:blipFill>
        <p:spPr bwMode="auto">
          <a:xfrm>
            <a:off x="3875766" y="1978885"/>
            <a:ext cx="5308192" cy="406703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ek Fakta] Link Palsu Pendaftaran Program Kartu Prakerja Kembali Beredar M">
            <a:extLst>
              <a:ext uri="{FF2B5EF4-FFF2-40B4-BE49-F238E27FC236}">
                <a16:creationId xmlns="" xmlns:a16="http://schemas.microsoft.com/office/drawing/2014/main" id="{4ED3BA9C-A227-44F0-87DB-0C7BC084214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3268"/>
          <a:stretch/>
        </p:blipFill>
        <p:spPr bwMode="auto">
          <a:xfrm>
            <a:off x="3892117" y="6591300"/>
            <a:ext cx="5296364" cy="239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8597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TextBox 3"/>
          <p:cNvSpPr txBox="1"/>
          <p:nvPr/>
        </p:nvSpPr>
        <p:spPr>
          <a:xfrm>
            <a:off x="3229362" y="466828"/>
            <a:ext cx="9648438" cy="884858"/>
          </a:xfrm>
          <a:prstGeom prst="rect">
            <a:avLst/>
          </a:prstGeom>
        </p:spPr>
        <p:txBody>
          <a:bodyPr wrap="square" lIns="0" tIns="0" rIns="0" bIns="0" rtlCol="0" anchor="t">
            <a:spAutoFit/>
          </a:bodyPr>
          <a:lstStyle/>
          <a:p>
            <a:pPr algn="l">
              <a:lnSpc>
                <a:spcPts val="6864"/>
              </a:lnSpc>
              <a:spcBef>
                <a:spcPct val="0"/>
              </a:spcBef>
            </a:pPr>
            <a:r>
              <a:rPr lang="en-US" sz="4800" b="1" dirty="0">
                <a:solidFill>
                  <a:srgbClr val="FFFFFF"/>
                </a:solidFill>
                <a:latin typeface="Montaser Arabic Ultra-Bold"/>
                <a:ea typeface="Montaser Arabic Ultra-Bold"/>
                <a:cs typeface="Montaser Arabic Ultra-Bold"/>
                <a:sym typeface="Montaser Arabic Ultra-Bold"/>
              </a:rPr>
              <a:t>PERBUATAN YANG </a:t>
            </a:r>
            <a:r>
              <a:rPr lang="en-US" sz="4800" b="1" dirty="0" smtClean="0">
                <a:solidFill>
                  <a:srgbClr val="FFFFFF"/>
                </a:solidFill>
                <a:latin typeface="Montaser Arabic Ultra-Bold"/>
                <a:ea typeface="Montaser Arabic Ultra-Bold"/>
                <a:cs typeface="Montaser Arabic Ultra-Bold"/>
                <a:sym typeface="Montaser Arabic Ultra-Bold"/>
              </a:rPr>
              <a:t>DILARANG</a:t>
            </a:r>
            <a:endParaRPr lang="en-US" sz="4800" b="1" dirty="0">
              <a:solidFill>
                <a:srgbClr val="FFFFFF"/>
              </a:solidFill>
              <a:latin typeface="Montaser Arabic Ultra-Bold"/>
              <a:ea typeface="Montaser Arabic Ultra-Bold"/>
              <a:cs typeface="Montaser Arabic Ultra-Bold"/>
              <a:sym typeface="Montaser Arabic Ultra-Bold"/>
            </a:endParaRPr>
          </a:p>
        </p:txBody>
      </p:sp>
      <p:sp>
        <p:nvSpPr>
          <p:cNvPr id="8" name="Freeform 8"/>
          <p:cNvSpPr/>
          <p:nvPr/>
        </p:nvSpPr>
        <p:spPr>
          <a:xfrm>
            <a:off x="13106400" y="3810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9" name="Freeform 9"/>
          <p:cNvSpPr/>
          <p:nvPr/>
        </p:nvSpPr>
        <p:spPr>
          <a:xfrm>
            <a:off x="0" y="590550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18" name="Group 18"/>
          <p:cNvGrpSpPr>
            <a:grpSpLocks noChangeAspect="1"/>
          </p:cNvGrpSpPr>
          <p:nvPr/>
        </p:nvGrpSpPr>
        <p:grpSpPr>
          <a:xfrm>
            <a:off x="350746" y="246478"/>
            <a:ext cx="1168586" cy="1564445"/>
            <a:chOff x="0" y="0"/>
            <a:chExt cx="1558115" cy="2085927"/>
          </a:xfrm>
        </p:grpSpPr>
        <p:sp>
          <p:nvSpPr>
            <p:cNvPr id="19" name="Freeform 19"/>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20" name="Group 20"/>
          <p:cNvGrpSpPr>
            <a:grpSpLocks noChangeAspect="1"/>
          </p:cNvGrpSpPr>
          <p:nvPr/>
        </p:nvGrpSpPr>
        <p:grpSpPr>
          <a:xfrm>
            <a:off x="16992601" y="97473"/>
            <a:ext cx="1168585" cy="1557746"/>
            <a:chOff x="0" y="0"/>
            <a:chExt cx="1558113" cy="2076995"/>
          </a:xfrm>
        </p:grpSpPr>
        <p:sp>
          <p:nvSpPr>
            <p:cNvPr id="21" name="Freeform 21"/>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4" name="TextBox 11">
            <a:extLst>
              <a:ext uri="{FF2B5EF4-FFF2-40B4-BE49-F238E27FC236}">
                <a16:creationId xmlns="" xmlns:a16="http://schemas.microsoft.com/office/drawing/2014/main" id="{8C55A318-B640-039E-9F27-EA7D7AC9AB47}"/>
              </a:ext>
            </a:extLst>
          </p:cNvPr>
          <p:cNvSpPr txBox="1"/>
          <p:nvPr/>
        </p:nvSpPr>
        <p:spPr>
          <a:xfrm>
            <a:off x="601566" y="2342733"/>
            <a:ext cx="7901619" cy="2800767"/>
          </a:xfrm>
          <a:prstGeom prst="rect">
            <a:avLst/>
          </a:prstGeom>
        </p:spPr>
        <p:txBody>
          <a:bodyPr wrap="square" lIns="0" tIns="0" rIns="0" bIns="0" rtlCol="0" anchor="t">
            <a:spAutoFit/>
          </a:bodyPr>
          <a:lstStyle/>
          <a:p>
            <a:pPr marL="289559" marR="5080" algn="just">
              <a:lnSpc>
                <a:spcPct val="100000"/>
              </a:lnSpc>
              <a:spcBef>
                <a:spcPts val="1045"/>
              </a:spcBef>
              <a:tabLst>
                <a:tab pos="518795" algn="l"/>
              </a:tabLst>
            </a:pPr>
            <a:r>
              <a:rPr lang="id-ID" sz="2400" b="1" spc="-5" dirty="0">
                <a:solidFill>
                  <a:srgbClr val="03B2C5"/>
                </a:solidFill>
                <a:latin typeface="Montserrat" panose="020B0604020202020204" charset="0"/>
                <a:cs typeface="Montserrat" panose="020B0604020202020204" charset="0"/>
              </a:rPr>
              <a:t>1. </a:t>
            </a:r>
            <a:r>
              <a:rPr lang="id-ID" sz="2400" b="1" spc="-5" dirty="0" smtClean="0">
                <a:solidFill>
                  <a:srgbClr val="03B2C5"/>
                </a:solidFill>
                <a:latin typeface="Montserrat" panose="020B0604020202020204" charset="0"/>
                <a:cs typeface="Montserrat" panose="020B0604020202020204" charset="0"/>
              </a:rPr>
              <a:t>KESUSILAAN</a:t>
            </a:r>
            <a:r>
              <a:rPr lang="en-US" sz="2400" b="1" spc="-5" dirty="0" smtClean="0">
                <a:solidFill>
                  <a:srgbClr val="03B2C5"/>
                </a:solidFill>
                <a:latin typeface="Montserrat" panose="020B0604020202020204" charset="0"/>
                <a:cs typeface="Montserrat" panose="020B0604020202020204" charset="0"/>
              </a:rPr>
              <a:t> </a:t>
            </a:r>
            <a:r>
              <a:rPr lang="en-US" sz="2400" b="1" spc="-5" dirty="0" smtClean="0">
                <a:solidFill>
                  <a:srgbClr val="03B2C5"/>
                </a:solidFill>
                <a:latin typeface="Montserrat" panose="020B0604020202020204" charset="0"/>
              </a:rPr>
              <a:t>:</a:t>
            </a:r>
            <a:endParaRPr lang="en-US" sz="2400" b="1" spc="-5" dirty="0">
              <a:solidFill>
                <a:srgbClr val="03B2C5"/>
              </a:solidFill>
              <a:latin typeface="Montserrat" panose="020B0604020202020204" charset="0"/>
            </a:endParaRPr>
          </a:p>
          <a:p>
            <a:pPr marL="289559" marR="5080" algn="just">
              <a:lnSpc>
                <a:spcPct val="100000"/>
              </a:lnSpc>
              <a:spcBef>
                <a:spcPts val="1045"/>
              </a:spcBef>
              <a:tabLst>
                <a:tab pos="518795" algn="l"/>
              </a:tabLst>
            </a:pPr>
            <a:r>
              <a:rPr lang="es-ES" sz="1600" b="1" spc="-5" dirty="0">
                <a:solidFill>
                  <a:srgbClr val="FFFFFF"/>
                </a:solidFill>
                <a:latin typeface="Montserrat" panose="020B0604020202020204" charset="0"/>
                <a:cs typeface="Montserrat" panose="020B0604020202020204" charset="0"/>
              </a:rPr>
              <a:t>PASAL </a:t>
            </a:r>
            <a:r>
              <a:rPr lang="es-ES" sz="1600" b="1" spc="-5" dirty="0" smtClean="0">
                <a:solidFill>
                  <a:srgbClr val="FFFFFF"/>
                </a:solidFill>
                <a:latin typeface="Montserrat" panose="020B0604020202020204" charset="0"/>
                <a:cs typeface="Montserrat" panose="020B0604020202020204" charset="0"/>
              </a:rPr>
              <a:t>407 </a:t>
            </a:r>
            <a:r>
              <a:rPr lang="es-ES" sz="1600" b="1" spc="-5" dirty="0">
                <a:solidFill>
                  <a:srgbClr val="FFFFFF"/>
                </a:solidFill>
                <a:latin typeface="Montserrat" panose="020B0604020202020204" charset="0"/>
                <a:cs typeface="Montserrat" panose="020B0604020202020204" charset="0"/>
              </a:rPr>
              <a:t>AYAT </a:t>
            </a:r>
            <a:r>
              <a:rPr lang="es-ES" sz="1600" b="1" spc="-5" dirty="0" smtClean="0">
                <a:solidFill>
                  <a:srgbClr val="FFFFFF"/>
                </a:solidFill>
                <a:latin typeface="Montserrat" panose="020B0604020202020204" charset="0"/>
                <a:cs typeface="Montserrat" panose="020B0604020202020204" charset="0"/>
              </a:rPr>
              <a:t>(1) UU NO.1 TAHUN 2023 </a:t>
            </a:r>
            <a:r>
              <a:rPr lang="es-ES" sz="1600" b="1" spc="-5" dirty="0">
                <a:solidFill>
                  <a:srgbClr val="FFFFFF"/>
                </a:solidFill>
                <a:latin typeface="Montserrat" panose="020B0604020202020204" charset="0"/>
                <a:cs typeface="Montserrat" panose="020B0604020202020204" charset="0"/>
              </a:rPr>
              <a:t>TTG KUHP </a:t>
            </a:r>
            <a:r>
              <a:rPr lang="id-ID" sz="1600" spc="-5" dirty="0" smtClean="0">
                <a:solidFill>
                  <a:srgbClr val="FFFFFF"/>
                </a:solidFill>
                <a:latin typeface="Montserrat" panose="020B0604020202020204" charset="0"/>
                <a:cs typeface="Montserrat" panose="020B0604020202020204" charset="0"/>
              </a:rPr>
              <a:t>:</a:t>
            </a:r>
            <a:endParaRPr lang="en-US" sz="1600" spc="-5" dirty="0" smtClean="0">
              <a:solidFill>
                <a:srgbClr val="FFFFFF"/>
              </a:solidFill>
              <a:latin typeface="Montserrat" panose="020B0604020202020204" charset="0"/>
              <a:cs typeface="Montserrat" panose="020B0604020202020204" charset="0"/>
            </a:endParaRPr>
          </a:p>
          <a:p>
            <a:pPr marL="289559" marR="5080" algn="just">
              <a:lnSpc>
                <a:spcPct val="100000"/>
              </a:lnSpc>
              <a:spcBef>
                <a:spcPts val="1045"/>
              </a:spcBef>
              <a:tabLst>
                <a:tab pos="518795" algn="l"/>
              </a:tabLst>
            </a:pPr>
            <a:r>
              <a:rPr lang="id-ID" sz="1600" spc="-5" dirty="0" smtClean="0">
                <a:solidFill>
                  <a:srgbClr val="FFFFFF"/>
                </a:solidFill>
                <a:latin typeface="Montserrat" panose="020B0604020202020204" charset="0"/>
                <a:cs typeface="Montserrat" panose="020B0604020202020204" charset="0"/>
              </a:rPr>
              <a:t>SETIAP ORANG YANG MEMPRODUKSI, MEMBUAT, MEMPERBANYAK, MENGGANDAKAN, MENYEBARLUASKAN, MENYIARKAN, MENGIMPOR, MENGEKSPOR, MENAWARKAN, MEMPERJUALBELIKAN, MENYEWAKAN, ATAU MENYEDIAKAN PORNOGRAFI</a:t>
            </a:r>
          </a:p>
          <a:p>
            <a:pPr marL="289559" marR="5080" algn="just">
              <a:lnSpc>
                <a:spcPct val="100000"/>
              </a:lnSpc>
              <a:spcBef>
                <a:spcPts val="1045"/>
              </a:spcBef>
              <a:tabLst>
                <a:tab pos="518795" algn="l"/>
              </a:tabLst>
            </a:pPr>
            <a:r>
              <a:rPr lang="es-ES" sz="1600" b="1" spc="-5" dirty="0">
                <a:solidFill>
                  <a:srgbClr val="FFFFFF"/>
                </a:solidFill>
                <a:latin typeface="Montserrat" panose="020B0604020202020204" charset="0"/>
                <a:cs typeface="Montserrat" panose="020B0604020202020204" charset="0"/>
              </a:rPr>
              <a:t>PASAL 407 AYAT </a:t>
            </a:r>
            <a:r>
              <a:rPr lang="es-ES" sz="1600" b="1" spc="-5" dirty="0" smtClean="0">
                <a:solidFill>
                  <a:srgbClr val="FFFFFF"/>
                </a:solidFill>
                <a:latin typeface="Montserrat" panose="020B0604020202020204" charset="0"/>
                <a:cs typeface="Montserrat" panose="020B0604020202020204" charset="0"/>
              </a:rPr>
              <a:t>(2) </a:t>
            </a:r>
            <a:r>
              <a:rPr lang="es-ES" sz="1600" b="1" spc="-5" dirty="0">
                <a:solidFill>
                  <a:srgbClr val="FFFFFF"/>
                </a:solidFill>
                <a:latin typeface="Montserrat" panose="020B0604020202020204" charset="0"/>
                <a:cs typeface="Montserrat" panose="020B0604020202020204" charset="0"/>
              </a:rPr>
              <a:t>UU NO.1 TAHUN 2023 TTG KUHP </a:t>
            </a:r>
            <a:r>
              <a:rPr lang="id-ID" sz="1600" spc="-5" dirty="0" smtClean="0">
                <a:solidFill>
                  <a:srgbClr val="FFFFFF"/>
                </a:solidFill>
                <a:latin typeface="Montserrat" panose="020B0604020202020204" charset="0"/>
                <a:cs typeface="Montserrat" panose="020B0604020202020204" charset="0"/>
              </a:rPr>
              <a:t>:</a:t>
            </a:r>
            <a:endParaRPr lang="en-US" sz="1600" spc="-5" dirty="0">
              <a:solidFill>
                <a:srgbClr val="FFFFFF"/>
              </a:solidFill>
              <a:latin typeface="Montserrat" panose="020B0604020202020204" charset="0"/>
              <a:cs typeface="Montserrat" panose="020B0604020202020204" charset="0"/>
            </a:endParaRPr>
          </a:p>
          <a:p>
            <a:pPr marL="289559" marR="5080" algn="just">
              <a:lnSpc>
                <a:spcPct val="100000"/>
              </a:lnSpc>
              <a:spcBef>
                <a:spcPts val="600"/>
              </a:spcBef>
              <a:tabLst>
                <a:tab pos="518795" algn="l"/>
              </a:tabLst>
            </a:pPr>
            <a:r>
              <a:rPr lang="id-ID" sz="1600" spc="-5" dirty="0" smtClean="0">
                <a:solidFill>
                  <a:srgbClr val="FFFFFF"/>
                </a:solidFill>
                <a:latin typeface="Montserrat" panose="020B0604020202020204" charset="0"/>
                <a:cs typeface="Montserrat" panose="020B0604020202020204" charset="0"/>
              </a:rPr>
              <a:t>TIDAK DIPIDANA JIKA MERUPAKAN KARYA SENI, BUDAYA, OLAHRAGA, KESEHATAN, DAN/ATAU ILMU PENGETAHUAN</a:t>
            </a:r>
            <a:endParaRPr lang="en-US" sz="1600" spc="-5" dirty="0">
              <a:solidFill>
                <a:srgbClr val="FFFFFF"/>
              </a:solidFill>
              <a:latin typeface="Montserrat" panose="020B0604020202020204" charset="0"/>
              <a:cs typeface="Montserrat" panose="020B0604020202020204" charset="0"/>
            </a:endParaRPr>
          </a:p>
        </p:txBody>
      </p:sp>
      <p:sp>
        <p:nvSpPr>
          <p:cNvPr id="6" name="TextBox 11">
            <a:extLst>
              <a:ext uri="{FF2B5EF4-FFF2-40B4-BE49-F238E27FC236}">
                <a16:creationId xmlns="" xmlns:a16="http://schemas.microsoft.com/office/drawing/2014/main" id="{036E5762-E5A1-FEE3-431F-3E90B756182A}"/>
              </a:ext>
            </a:extLst>
          </p:cNvPr>
          <p:cNvSpPr txBox="1"/>
          <p:nvPr/>
        </p:nvSpPr>
        <p:spPr>
          <a:xfrm>
            <a:off x="569901" y="5790843"/>
            <a:ext cx="7901619" cy="2400657"/>
          </a:xfrm>
          <a:prstGeom prst="rect">
            <a:avLst/>
          </a:prstGeom>
        </p:spPr>
        <p:txBody>
          <a:bodyPr wrap="square" lIns="0" tIns="0" rIns="0" bIns="0" rtlCol="0" anchor="t">
            <a:spAutoFit/>
          </a:bodyPr>
          <a:lstStyle/>
          <a:p>
            <a:pPr marL="289559" marR="5080" algn="just">
              <a:spcBef>
                <a:spcPts val="1045"/>
              </a:spcBef>
              <a:tabLst>
                <a:tab pos="518795" algn="l"/>
              </a:tabLst>
            </a:pPr>
            <a:r>
              <a:rPr lang="en-US" sz="2400" b="1" spc="-5" dirty="0" smtClean="0">
                <a:solidFill>
                  <a:srgbClr val="03B2C5"/>
                </a:solidFill>
                <a:latin typeface="Montserrat" panose="020B0604020202020204" charset="0"/>
                <a:cs typeface="Montserrat" panose="020B0604020202020204" charset="0"/>
              </a:rPr>
              <a:t>2</a:t>
            </a:r>
            <a:r>
              <a:rPr lang="id-ID" sz="2400" b="1" spc="-5" dirty="0" smtClean="0">
                <a:solidFill>
                  <a:srgbClr val="03B2C5"/>
                </a:solidFill>
                <a:latin typeface="Montserrat" panose="020B0604020202020204" charset="0"/>
                <a:cs typeface="Montserrat" panose="020B0604020202020204" charset="0"/>
              </a:rPr>
              <a:t>. </a:t>
            </a:r>
            <a:r>
              <a:rPr lang="id-ID" sz="2400" b="1" spc="-5" dirty="0">
                <a:solidFill>
                  <a:srgbClr val="03B2C5"/>
                </a:solidFill>
                <a:latin typeface="Montserrat" panose="020B0604020202020204" charset="0"/>
                <a:cs typeface="Montserrat" panose="020B0604020202020204" charset="0"/>
              </a:rPr>
              <a:t>PENCEMARAN NAMA </a:t>
            </a:r>
            <a:r>
              <a:rPr lang="id-ID" sz="2400" b="1" spc="-5" dirty="0" smtClean="0">
                <a:solidFill>
                  <a:srgbClr val="03B2C5"/>
                </a:solidFill>
                <a:latin typeface="Montserrat" panose="020B0604020202020204" charset="0"/>
                <a:cs typeface="Montserrat" panose="020B0604020202020204" charset="0"/>
              </a:rPr>
              <a:t>BAIK</a:t>
            </a:r>
            <a:r>
              <a:rPr lang="en-US" sz="2400" b="1" spc="-5" dirty="0" smtClean="0">
                <a:solidFill>
                  <a:srgbClr val="03B2C5"/>
                </a:solidFill>
                <a:latin typeface="Montserrat" panose="020B0604020202020204" charset="0"/>
                <a:cs typeface="Montserrat" panose="020B0604020202020204" charset="0"/>
              </a:rPr>
              <a:t> </a:t>
            </a:r>
            <a:r>
              <a:rPr lang="en-US" sz="2400" b="1" spc="-5" dirty="0" smtClean="0">
                <a:solidFill>
                  <a:srgbClr val="03B2C5"/>
                </a:solidFill>
                <a:latin typeface="Montserrat" panose="020B0604020202020204" charset="0"/>
              </a:rPr>
              <a:t>:</a:t>
            </a:r>
            <a:endParaRPr lang="en-US" sz="2400" b="1" spc="-5" dirty="0">
              <a:solidFill>
                <a:srgbClr val="03B2C5"/>
              </a:solidFill>
              <a:latin typeface="Montserrat" panose="020B0604020202020204" charset="0"/>
            </a:endParaRPr>
          </a:p>
          <a:p>
            <a:pPr marL="289559" marR="5080" algn="just">
              <a:lnSpc>
                <a:spcPct val="100000"/>
              </a:lnSpc>
              <a:spcBef>
                <a:spcPts val="600"/>
              </a:spcBef>
              <a:tabLst>
                <a:tab pos="518795" algn="l"/>
              </a:tabLst>
            </a:pPr>
            <a:r>
              <a:rPr lang="es-ES" sz="1600" b="1" spc="-5" dirty="0">
                <a:solidFill>
                  <a:srgbClr val="FFFFFF"/>
                </a:solidFill>
                <a:latin typeface="Montserrat" panose="020B0604020202020204" charset="0"/>
                <a:cs typeface="Montserrat" panose="020B0604020202020204" charset="0"/>
              </a:rPr>
              <a:t>PASAL </a:t>
            </a:r>
            <a:r>
              <a:rPr lang="es-ES" sz="1600" b="1" spc="-5" dirty="0" smtClean="0">
                <a:solidFill>
                  <a:srgbClr val="FFFFFF"/>
                </a:solidFill>
                <a:latin typeface="Montserrat" panose="020B0604020202020204" charset="0"/>
                <a:cs typeface="Montserrat" panose="020B0604020202020204" charset="0"/>
              </a:rPr>
              <a:t>433 AYAT (2) UU No.1 TAHUN 2023 TTG KUHP </a:t>
            </a:r>
            <a:r>
              <a:rPr lang="id-ID" sz="1600" spc="-5" dirty="0" smtClean="0">
                <a:solidFill>
                  <a:srgbClr val="FFFFFF"/>
                </a:solidFill>
                <a:latin typeface="Montserrat" panose="020B0604020202020204" charset="0"/>
                <a:cs typeface="Montserrat" panose="020B0604020202020204" charset="0"/>
              </a:rPr>
              <a:t>: </a:t>
            </a:r>
            <a:endParaRPr lang="id-ID" sz="1600" spc="-5" dirty="0">
              <a:solidFill>
                <a:srgbClr val="FFFFFF"/>
              </a:solidFill>
              <a:latin typeface="Montserrat" panose="020B0604020202020204" charset="0"/>
              <a:cs typeface="Montserrat" panose="020B0604020202020204" charset="0"/>
            </a:endParaRPr>
          </a:p>
          <a:p>
            <a:pPr marL="289559" marR="5080" algn="just">
              <a:lnSpc>
                <a:spcPct val="100000"/>
              </a:lnSpc>
              <a:spcBef>
                <a:spcPts val="600"/>
              </a:spcBef>
              <a:tabLst>
                <a:tab pos="518795" algn="l"/>
              </a:tabLst>
            </a:pPr>
            <a:r>
              <a:rPr lang="sv-SE" sz="1600" spc="-5" dirty="0" smtClean="0">
                <a:solidFill>
                  <a:srgbClr val="FFFFFF"/>
                </a:solidFill>
                <a:latin typeface="Montserrat" panose="020B0604020202020204" charset="0"/>
                <a:cs typeface="Montserrat" panose="020B0604020202020204" charset="0"/>
              </a:rPr>
              <a:t>DILAKUKAN DENGAN TULISAN ATAU GAMBAR YANG DISIARKAN, DIPERTUNJUKKAN, ATAU DITEMPELKAN DI TEMPAT UMUM, DIPIDANA KARENA PENCEMARAN TERTULIS</a:t>
            </a:r>
          </a:p>
          <a:p>
            <a:pPr marL="289559" marR="5080" algn="just">
              <a:spcBef>
                <a:spcPts val="600"/>
              </a:spcBef>
              <a:tabLst>
                <a:tab pos="518795" algn="l"/>
              </a:tabLst>
            </a:pPr>
            <a:r>
              <a:rPr lang="es-ES" sz="1600" b="1" spc="-5" dirty="0">
                <a:solidFill>
                  <a:srgbClr val="FFFFFF"/>
                </a:solidFill>
                <a:latin typeface="Montserrat" panose="020B0604020202020204" charset="0"/>
                <a:cs typeface="Montserrat" panose="020B0604020202020204" charset="0"/>
              </a:rPr>
              <a:t>PASAL 433 AYAT </a:t>
            </a:r>
            <a:r>
              <a:rPr lang="es-ES" sz="1600" b="1" spc="-5" dirty="0" smtClean="0">
                <a:solidFill>
                  <a:srgbClr val="FFFFFF"/>
                </a:solidFill>
                <a:latin typeface="Montserrat" panose="020B0604020202020204" charset="0"/>
                <a:cs typeface="Montserrat" panose="020B0604020202020204" charset="0"/>
              </a:rPr>
              <a:t>(3) UU NO.1 TAHUN 2023 </a:t>
            </a:r>
            <a:r>
              <a:rPr lang="es-ES" sz="1600" b="1" spc="-5" dirty="0">
                <a:solidFill>
                  <a:srgbClr val="FFFFFF"/>
                </a:solidFill>
                <a:latin typeface="Montserrat" panose="020B0604020202020204" charset="0"/>
                <a:cs typeface="Montserrat" panose="020B0604020202020204" charset="0"/>
              </a:rPr>
              <a:t>TTG KUHP </a:t>
            </a:r>
            <a:r>
              <a:rPr lang="id-ID" sz="1600" spc="-5" dirty="0">
                <a:solidFill>
                  <a:srgbClr val="FFFFFF"/>
                </a:solidFill>
                <a:latin typeface="Montserrat" panose="020B0604020202020204" charset="0"/>
                <a:cs typeface="Montserrat" panose="020B0604020202020204" charset="0"/>
              </a:rPr>
              <a:t>: </a:t>
            </a:r>
          </a:p>
          <a:p>
            <a:pPr marL="289559" marR="5080" algn="just">
              <a:lnSpc>
                <a:spcPct val="100000"/>
              </a:lnSpc>
              <a:spcBef>
                <a:spcPts val="600"/>
              </a:spcBef>
              <a:tabLst>
                <a:tab pos="518795" algn="l"/>
              </a:tabLst>
            </a:pPr>
            <a:r>
              <a:rPr lang="id-ID" sz="1600" b="1" spc="-5" dirty="0" smtClean="0">
                <a:solidFill>
                  <a:srgbClr val="FFFFFF"/>
                </a:solidFill>
                <a:latin typeface="Montserrat" panose="020B0604020202020204" charset="0"/>
                <a:cs typeface="Montserrat" panose="020B0604020202020204" charset="0"/>
              </a:rPr>
              <a:t> </a:t>
            </a:r>
            <a:r>
              <a:rPr lang="en-US" sz="1600" spc="-5" dirty="0" smtClean="0">
                <a:solidFill>
                  <a:srgbClr val="FFFFFF"/>
                </a:solidFill>
                <a:latin typeface="Montserrat" panose="020B0604020202020204" charset="0"/>
                <a:cs typeface="Montserrat" panose="020B0604020202020204" charset="0"/>
              </a:rPr>
              <a:t>TIDAK DIPIDANA JIKA DILAKUKAN UNTUK KEPENTINGAN UMUM ATAU KARENA TERPAKSA MEMBELA </a:t>
            </a:r>
            <a:r>
              <a:rPr lang="en-US" sz="1600" spc="-5" dirty="0" err="1" smtClean="0">
                <a:solidFill>
                  <a:srgbClr val="FFFFFF"/>
                </a:solidFill>
                <a:latin typeface="Montserrat" panose="020B0604020202020204" charset="0"/>
                <a:cs typeface="Montserrat" panose="020B0604020202020204" charset="0"/>
              </a:rPr>
              <a:t>DIRi</a:t>
            </a:r>
            <a:endParaRPr lang="en-US" sz="1600" spc="-5" dirty="0" smtClean="0">
              <a:solidFill>
                <a:srgbClr val="FFFFFF"/>
              </a:solidFill>
              <a:latin typeface="Montserrat" panose="020B0604020202020204" charset="0"/>
              <a:cs typeface="Montserrat" panose="020B0604020202020204" charset="0"/>
            </a:endParaRPr>
          </a:p>
        </p:txBody>
      </p:sp>
      <p:sp>
        <p:nvSpPr>
          <p:cNvPr id="7" name="TextBox 11">
            <a:extLst>
              <a:ext uri="{FF2B5EF4-FFF2-40B4-BE49-F238E27FC236}">
                <a16:creationId xmlns="" xmlns:a16="http://schemas.microsoft.com/office/drawing/2014/main" id="{4C03CB26-BE48-D814-284F-A24433146B67}"/>
              </a:ext>
            </a:extLst>
          </p:cNvPr>
          <p:cNvSpPr txBox="1"/>
          <p:nvPr/>
        </p:nvSpPr>
        <p:spPr>
          <a:xfrm>
            <a:off x="9336547" y="2171492"/>
            <a:ext cx="8181420" cy="6324808"/>
          </a:xfrm>
          <a:prstGeom prst="rect">
            <a:avLst/>
          </a:prstGeom>
        </p:spPr>
        <p:txBody>
          <a:bodyPr wrap="square" lIns="0" tIns="0" rIns="0" bIns="0" rtlCol="0" anchor="t">
            <a:spAutoFit/>
          </a:bodyPr>
          <a:lstStyle/>
          <a:p>
            <a:pPr marL="289559" marR="5080" algn="just">
              <a:lnSpc>
                <a:spcPct val="100000"/>
              </a:lnSpc>
              <a:spcBef>
                <a:spcPts val="1045"/>
              </a:spcBef>
              <a:tabLst>
                <a:tab pos="518795" algn="l"/>
              </a:tabLst>
            </a:pPr>
            <a:r>
              <a:rPr lang="en-US" sz="2400" b="1" spc="-5" dirty="0" smtClean="0">
                <a:solidFill>
                  <a:srgbClr val="03B2C5"/>
                </a:solidFill>
                <a:latin typeface="Montserrat" panose="020B0604020202020204" charset="0"/>
              </a:rPr>
              <a:t>3</a:t>
            </a:r>
            <a:r>
              <a:rPr lang="id-ID" sz="2400" b="1" spc="-5" dirty="0" smtClean="0">
                <a:solidFill>
                  <a:srgbClr val="03B2C5"/>
                </a:solidFill>
                <a:latin typeface="Montserrat" panose="020B0604020202020204" charset="0"/>
              </a:rPr>
              <a:t>. </a:t>
            </a:r>
            <a:r>
              <a:rPr lang="id-ID" sz="2400" b="1" spc="-5" dirty="0">
                <a:solidFill>
                  <a:srgbClr val="03B2C5"/>
                </a:solidFill>
                <a:latin typeface="Montserrat" panose="020B0604020202020204" charset="0"/>
              </a:rPr>
              <a:t>PENGANCAMAN</a:t>
            </a:r>
            <a:r>
              <a:rPr lang="en-US" sz="2400" b="1" spc="-5" dirty="0">
                <a:solidFill>
                  <a:srgbClr val="03B2C5"/>
                </a:solidFill>
                <a:latin typeface="Montserrat" panose="020B0604020202020204" charset="0"/>
              </a:rPr>
              <a:t>:</a:t>
            </a:r>
          </a:p>
          <a:p>
            <a:pPr marL="289559" marR="5080" algn="just">
              <a:lnSpc>
                <a:spcPct val="100000"/>
              </a:lnSpc>
              <a:spcBef>
                <a:spcPts val="600"/>
              </a:spcBef>
              <a:tabLst>
                <a:tab pos="518795" algn="l"/>
              </a:tabLst>
            </a:pPr>
            <a:r>
              <a:rPr lang="es-ES" sz="1600" b="1" spc="-5" dirty="0">
                <a:solidFill>
                  <a:srgbClr val="FFFFFF"/>
                </a:solidFill>
                <a:latin typeface="Montserrat" panose="020B0604020202020204" charset="0"/>
                <a:cs typeface="Montserrat" panose="020B0604020202020204" charset="0"/>
              </a:rPr>
              <a:t>PASAL 45 (8) JO PASAL 27 (B) AYAT </a:t>
            </a:r>
            <a:r>
              <a:rPr lang="es-ES" sz="1600" b="1" spc="-5" dirty="0" smtClean="0">
                <a:solidFill>
                  <a:srgbClr val="FFFFFF"/>
                </a:solidFill>
                <a:latin typeface="Montserrat" panose="020B0604020202020204" charset="0"/>
                <a:cs typeface="Montserrat" panose="020B0604020202020204" charset="0"/>
              </a:rPr>
              <a:t>(1) UU NO.1 TAHUN 2024 TENTANG PERUBAHAN KEDUA ATAS UNDANG-UNDANG NOMOR 11 TAHUN 2008 TENTANG INFORMASI DAN TRANSAKSI ELEKTRONIK </a:t>
            </a:r>
            <a:r>
              <a:rPr lang="id-ID" sz="1600" b="1" spc="-5" dirty="0" smtClean="0">
                <a:solidFill>
                  <a:srgbClr val="FFFFFF"/>
                </a:solidFill>
                <a:latin typeface="Montserrat" panose="020B0604020202020204" charset="0"/>
                <a:cs typeface="Montserrat" panose="020B0604020202020204" charset="0"/>
              </a:rPr>
              <a:t> </a:t>
            </a:r>
            <a:r>
              <a:rPr lang="id-ID" sz="1600" spc="-5" dirty="0">
                <a:solidFill>
                  <a:srgbClr val="FFFFFF"/>
                </a:solidFill>
                <a:latin typeface="Montserrat" panose="020B0604020202020204" charset="0"/>
                <a:cs typeface="Montserrat" panose="020B0604020202020204" charset="0"/>
              </a:rPr>
              <a:t>: </a:t>
            </a:r>
          </a:p>
          <a:p>
            <a:pPr marL="289559" marR="5080" algn="just">
              <a:lnSpc>
                <a:spcPct val="100000"/>
              </a:lnSpc>
              <a:spcBef>
                <a:spcPts val="600"/>
              </a:spcBef>
              <a:tabLst>
                <a:tab pos="518795" algn="l"/>
              </a:tabLst>
            </a:pPr>
            <a:r>
              <a:rPr lang="en-US" sz="1600" spc="-5" dirty="0">
                <a:solidFill>
                  <a:srgbClr val="FFFFFF"/>
                </a:solidFill>
                <a:latin typeface="Montserrat" panose="020B0604020202020204" charset="0"/>
                <a:cs typeface="Montserrat" panose="020B0604020202020204" charset="0"/>
              </a:rPr>
              <a:t>MENDISTRIBUSIKAN DAN/ATAU MENTRANSMISIKAN INFORMASI ATAU DOKUMEN ELEKTRONIK UTK UTUNGKAN DIRI SENDIRI ATAU ORG LAIN DGN MEMAKSAORG DGN ANCAMAN KEKERASAN U</a:t>
            </a:r>
            <a:r>
              <a:rPr lang="id-ID" sz="1600" spc="-5" dirty="0">
                <a:solidFill>
                  <a:srgbClr val="FFFFFF"/>
                </a:solidFill>
                <a:latin typeface="Montserrat" panose="020B0604020202020204" charset="0"/>
                <a:cs typeface="Montserrat" panose="020B0604020202020204" charset="0"/>
              </a:rPr>
              <a:t>N</a:t>
            </a:r>
            <a:r>
              <a:rPr lang="en-US" sz="1600" spc="-5" dirty="0">
                <a:solidFill>
                  <a:srgbClr val="FFFFFF"/>
                </a:solidFill>
                <a:latin typeface="Montserrat" panose="020B0604020202020204" charset="0"/>
                <a:cs typeface="Montserrat" panose="020B0604020202020204" charset="0"/>
              </a:rPr>
              <a:t>T</a:t>
            </a:r>
            <a:r>
              <a:rPr lang="id-ID" sz="1600" spc="-5" dirty="0">
                <a:solidFill>
                  <a:srgbClr val="FFFFFF"/>
                </a:solidFill>
                <a:latin typeface="Montserrat" panose="020B0604020202020204" charset="0"/>
                <a:cs typeface="Montserrat" panose="020B0604020202020204" charset="0"/>
              </a:rPr>
              <a:t>U</a:t>
            </a:r>
            <a:r>
              <a:rPr lang="en-US" sz="1600" spc="-5" dirty="0" smtClean="0">
                <a:solidFill>
                  <a:srgbClr val="FFFFFF"/>
                </a:solidFill>
                <a:latin typeface="Montserrat" panose="020B0604020202020204" charset="0"/>
                <a:cs typeface="Montserrat" panose="020B0604020202020204" charset="0"/>
              </a:rPr>
              <a:t>K : </a:t>
            </a:r>
            <a:endParaRPr lang="en-US" sz="1600" spc="-5" dirty="0">
              <a:solidFill>
                <a:srgbClr val="FFFFFF"/>
              </a:solidFill>
              <a:latin typeface="Montserrat" panose="020B0604020202020204" charset="0"/>
              <a:cs typeface="Montserrat" panose="020B0604020202020204" charset="0"/>
            </a:endParaRPr>
          </a:p>
          <a:p>
            <a:pPr marL="289559" marR="5080" algn="just">
              <a:lnSpc>
                <a:spcPct val="100000"/>
              </a:lnSpc>
              <a:spcBef>
                <a:spcPts val="600"/>
              </a:spcBef>
              <a:tabLst>
                <a:tab pos="518795" algn="l"/>
              </a:tabLst>
            </a:pPr>
            <a:r>
              <a:rPr lang="en-US" sz="1600" spc="-5" dirty="0">
                <a:solidFill>
                  <a:srgbClr val="FFFFFF"/>
                </a:solidFill>
                <a:latin typeface="Montserrat" panose="020B0604020202020204" charset="0"/>
                <a:cs typeface="Montserrat" panose="020B0604020202020204" charset="0"/>
              </a:rPr>
              <a:t>1. MEMBERI SUATU BARANG YG SEBAGIAN ATAU SELURUHNYA MILIK ORG TSB ATAU MILIK ORG LAIN. </a:t>
            </a:r>
          </a:p>
          <a:p>
            <a:pPr marL="289559" marR="5080" algn="just">
              <a:lnSpc>
                <a:spcPct val="100000"/>
              </a:lnSpc>
              <a:spcBef>
                <a:spcPts val="600"/>
              </a:spcBef>
              <a:tabLst>
                <a:tab pos="518795" algn="l"/>
              </a:tabLst>
            </a:pPr>
            <a:r>
              <a:rPr lang="en-US" sz="1600" spc="-5" dirty="0">
                <a:solidFill>
                  <a:srgbClr val="FFFFFF"/>
                </a:solidFill>
                <a:latin typeface="Montserrat" panose="020B0604020202020204" charset="0"/>
                <a:cs typeface="Montserrat" panose="020B0604020202020204" charset="0"/>
              </a:rPr>
              <a:t>2. MEMBERI UTANG, MEMBUAT PENGAKUAN UTANGATAU MENGHAPUS UTANG.</a:t>
            </a:r>
            <a:endParaRPr lang="id-ID" sz="1600" spc="-5" dirty="0">
              <a:solidFill>
                <a:srgbClr val="FFFFFF"/>
              </a:solidFill>
              <a:latin typeface="Montserrat" panose="020B0604020202020204" charset="0"/>
              <a:cs typeface="Montserrat" panose="020B0604020202020204" charset="0"/>
            </a:endParaRPr>
          </a:p>
          <a:p>
            <a:pPr marL="289559" marR="5080" algn="just">
              <a:lnSpc>
                <a:spcPct val="100000"/>
              </a:lnSpc>
              <a:spcBef>
                <a:spcPts val="600"/>
              </a:spcBef>
              <a:tabLst>
                <a:tab pos="518795" algn="l"/>
              </a:tabLst>
            </a:pPr>
            <a:endParaRPr lang="es-ES" sz="1600" b="1" spc="-5" dirty="0" smtClean="0">
              <a:solidFill>
                <a:srgbClr val="FFFFFF"/>
              </a:solidFill>
              <a:latin typeface="Montserrat" panose="020B0604020202020204" charset="0"/>
              <a:cs typeface="Montserrat" panose="020B0604020202020204" charset="0"/>
            </a:endParaRPr>
          </a:p>
          <a:p>
            <a:pPr marL="289559" marR="5080" algn="just">
              <a:lnSpc>
                <a:spcPct val="100000"/>
              </a:lnSpc>
              <a:spcBef>
                <a:spcPts val="600"/>
              </a:spcBef>
              <a:tabLst>
                <a:tab pos="518795" algn="l"/>
              </a:tabLst>
            </a:pPr>
            <a:r>
              <a:rPr lang="es-ES" sz="1600" b="1" spc="-5" dirty="0" smtClean="0">
                <a:solidFill>
                  <a:srgbClr val="FFFFFF"/>
                </a:solidFill>
                <a:latin typeface="Montserrat" panose="020B0604020202020204" charset="0"/>
                <a:cs typeface="Montserrat" panose="020B0604020202020204" charset="0"/>
              </a:rPr>
              <a:t>PASAL </a:t>
            </a:r>
            <a:r>
              <a:rPr lang="es-ES" sz="1600" b="1" spc="-5" dirty="0">
                <a:solidFill>
                  <a:srgbClr val="FFFFFF"/>
                </a:solidFill>
                <a:latin typeface="Montserrat" panose="020B0604020202020204" charset="0"/>
                <a:cs typeface="Montserrat" panose="020B0604020202020204" charset="0"/>
              </a:rPr>
              <a:t>45 (10) JO PASAL 27 (B) AYAT (2) UU NO.1 TAHUN 2024 TENTANG PERUBAHAN KEDUA ATAS UNDANG-UNDANG NOMOR 11 TAHUN 2008 TENTANG INFORMASI DAN TRANSAKSI ELEKTRONIK </a:t>
            </a:r>
            <a:r>
              <a:rPr lang="es-ES" sz="1600" b="1" spc="-5" dirty="0" smtClean="0">
                <a:solidFill>
                  <a:srgbClr val="FFFFFF"/>
                </a:solidFill>
                <a:latin typeface="Montserrat" panose="020B0604020202020204" charset="0"/>
                <a:cs typeface="Montserrat" panose="020B0604020202020204" charset="0"/>
              </a:rPr>
              <a:t>:</a:t>
            </a:r>
            <a:endParaRPr lang="es-ES" sz="1600" b="1" spc="-5" dirty="0">
              <a:solidFill>
                <a:srgbClr val="FFFFFF"/>
              </a:solidFill>
              <a:latin typeface="Montserrat" panose="020B0604020202020204" charset="0"/>
              <a:cs typeface="Montserrat" panose="020B0604020202020204" charset="0"/>
            </a:endParaRPr>
          </a:p>
          <a:p>
            <a:pPr marL="289559" marR="5080" algn="just">
              <a:lnSpc>
                <a:spcPct val="100000"/>
              </a:lnSpc>
              <a:spcBef>
                <a:spcPts val="600"/>
              </a:spcBef>
              <a:tabLst>
                <a:tab pos="518795" algn="l"/>
              </a:tabLst>
            </a:pPr>
            <a:r>
              <a:rPr lang="en-US" sz="1600" spc="-5" dirty="0">
                <a:solidFill>
                  <a:srgbClr val="FFFFFF"/>
                </a:solidFill>
                <a:latin typeface="Montserrat" panose="020B0604020202020204" charset="0"/>
                <a:cs typeface="Montserrat" panose="020B0604020202020204" charset="0"/>
              </a:rPr>
              <a:t>MENDISTRIBUSIKAN DAN/ATAU MENTRANSMISIKAN INFORMASI ATAU DOKUMEN ELEKTRONIK UTK UTUNGKAN DIRI SENDIRI ATAU ORG LAIN DGN MEMAKSA ORG DGN ANCAMAN PENCEMARAN ATAU DGN ANCAMAN AKAN MEMBUKA RAHASIA, MEMAKSA ORGSUPAYA : </a:t>
            </a:r>
          </a:p>
          <a:p>
            <a:pPr marL="289559" marR="5080" algn="just">
              <a:lnSpc>
                <a:spcPct val="100000"/>
              </a:lnSpc>
              <a:tabLst>
                <a:tab pos="518795" algn="l"/>
              </a:tabLst>
            </a:pPr>
            <a:r>
              <a:rPr lang="en-US" sz="1600" spc="-5" dirty="0">
                <a:solidFill>
                  <a:srgbClr val="FFFFFF"/>
                </a:solidFill>
                <a:latin typeface="Montserrat" panose="020B0604020202020204" charset="0"/>
                <a:cs typeface="Montserrat" panose="020B0604020202020204" charset="0"/>
              </a:rPr>
              <a:t>1. MEMBERI SUATU BARANG Y</a:t>
            </a:r>
            <a:r>
              <a:rPr lang="id-ID" sz="1600" spc="-5" dirty="0">
                <a:solidFill>
                  <a:srgbClr val="FFFFFF"/>
                </a:solidFill>
                <a:latin typeface="Montserrat" panose="020B0604020202020204" charset="0"/>
                <a:cs typeface="Montserrat" panose="020B0604020202020204" charset="0"/>
              </a:rPr>
              <a:t>AN</a:t>
            </a:r>
            <a:r>
              <a:rPr lang="en-US" sz="1600" spc="-5" dirty="0">
                <a:solidFill>
                  <a:srgbClr val="FFFFFF"/>
                </a:solidFill>
                <a:latin typeface="Montserrat" panose="020B0604020202020204" charset="0"/>
                <a:cs typeface="Montserrat" panose="020B0604020202020204" charset="0"/>
              </a:rPr>
              <a:t>G SEBAGIAN ATAU SELURUHNYA MILIK ORG TSB ATAU MILIK OR</a:t>
            </a:r>
            <a:r>
              <a:rPr lang="id-ID" sz="1600" spc="-5" dirty="0">
                <a:solidFill>
                  <a:srgbClr val="FFFFFF"/>
                </a:solidFill>
                <a:latin typeface="Montserrat" panose="020B0604020202020204" charset="0"/>
                <a:cs typeface="Montserrat" panose="020B0604020202020204" charset="0"/>
              </a:rPr>
              <a:t>SAN</a:t>
            </a:r>
            <a:r>
              <a:rPr lang="en-US" sz="1600" spc="-5" dirty="0">
                <a:solidFill>
                  <a:srgbClr val="FFFFFF"/>
                </a:solidFill>
                <a:latin typeface="Montserrat" panose="020B0604020202020204" charset="0"/>
                <a:cs typeface="Montserrat" panose="020B0604020202020204" charset="0"/>
              </a:rPr>
              <a:t>G LAIN. </a:t>
            </a:r>
          </a:p>
          <a:p>
            <a:pPr marL="289559" marR="5080" algn="just">
              <a:lnSpc>
                <a:spcPct val="100000"/>
              </a:lnSpc>
              <a:tabLst>
                <a:tab pos="518795" algn="l"/>
              </a:tabLst>
            </a:pPr>
            <a:r>
              <a:rPr lang="en-US" sz="1600" spc="-5" dirty="0">
                <a:solidFill>
                  <a:srgbClr val="FFFFFF"/>
                </a:solidFill>
                <a:latin typeface="Montserrat" panose="020B0604020202020204" charset="0"/>
                <a:cs typeface="Montserrat" panose="020B0604020202020204" charset="0"/>
              </a:rPr>
              <a:t>2. MEMBERI UTANG, MEMBUAT PENGAKUAN UTANGATAU MENGHAPUS UTANG.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BADBB22-E4F7-C6F4-30C7-7C692C7EA7D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7C4EEBC9-4DFD-EFE7-9AD0-2DEC6158BDA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TextBox 3">
            <a:extLst>
              <a:ext uri="{FF2B5EF4-FFF2-40B4-BE49-F238E27FC236}">
                <a16:creationId xmlns="" xmlns:a16="http://schemas.microsoft.com/office/drawing/2014/main" id="{C8DD8AED-9FA7-79F2-DBC2-411CB4E44EA6}"/>
              </a:ext>
            </a:extLst>
          </p:cNvPr>
          <p:cNvSpPr txBox="1"/>
          <p:nvPr/>
        </p:nvSpPr>
        <p:spPr>
          <a:xfrm>
            <a:off x="1705362" y="466828"/>
            <a:ext cx="15821704" cy="884858"/>
          </a:xfrm>
          <a:prstGeom prst="rect">
            <a:avLst/>
          </a:prstGeom>
        </p:spPr>
        <p:txBody>
          <a:bodyPr wrap="square" lIns="0" tIns="0" rIns="0" bIns="0" rtlCol="0" anchor="t">
            <a:spAutoFit/>
          </a:bodyPr>
          <a:lstStyle/>
          <a:p>
            <a:pPr algn="l">
              <a:lnSpc>
                <a:spcPts val="6864"/>
              </a:lnSpc>
              <a:spcBef>
                <a:spcPct val="0"/>
              </a:spcBef>
            </a:pPr>
            <a:r>
              <a:rPr lang="en-US" sz="4800" b="1" dirty="0">
                <a:solidFill>
                  <a:srgbClr val="FFFFFF"/>
                </a:solidFill>
                <a:latin typeface="Montaser Arabic Ultra-Bold"/>
                <a:ea typeface="Montaser Arabic Ultra-Bold"/>
                <a:cs typeface="Montaser Arabic Ultra-Bold"/>
                <a:sym typeface="Montaser Arabic Ultra-Bold"/>
              </a:rPr>
              <a:t>PERBUATAN YANG DILARANG </a:t>
            </a:r>
          </a:p>
        </p:txBody>
      </p:sp>
      <p:sp>
        <p:nvSpPr>
          <p:cNvPr id="8" name="Freeform 8">
            <a:extLst>
              <a:ext uri="{FF2B5EF4-FFF2-40B4-BE49-F238E27FC236}">
                <a16:creationId xmlns="" xmlns:a16="http://schemas.microsoft.com/office/drawing/2014/main" id="{47FA2885-9729-47CB-085D-2D0E0338BFA5}"/>
              </a:ext>
            </a:extLst>
          </p:cNvPr>
          <p:cNvSpPr/>
          <p:nvPr/>
        </p:nvSpPr>
        <p:spPr>
          <a:xfrm>
            <a:off x="13111996" y="1656"/>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9" name="Freeform 9">
            <a:extLst>
              <a:ext uri="{FF2B5EF4-FFF2-40B4-BE49-F238E27FC236}">
                <a16:creationId xmlns="" xmlns:a16="http://schemas.microsoft.com/office/drawing/2014/main" id="{3F9748A0-23B0-FBEB-3441-976A4BA1730A}"/>
              </a:ext>
            </a:extLst>
          </p:cNvPr>
          <p:cNvSpPr/>
          <p:nvPr/>
        </p:nvSpPr>
        <p:spPr>
          <a:xfrm>
            <a:off x="16566" y="5849516"/>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18" name="Group 18">
            <a:extLst>
              <a:ext uri="{FF2B5EF4-FFF2-40B4-BE49-F238E27FC236}">
                <a16:creationId xmlns="" xmlns:a16="http://schemas.microsoft.com/office/drawing/2014/main" id="{0E3EAFC4-14B8-32CB-239D-399E104B4B81}"/>
              </a:ext>
            </a:extLst>
          </p:cNvPr>
          <p:cNvGrpSpPr>
            <a:grpSpLocks noChangeAspect="1"/>
          </p:cNvGrpSpPr>
          <p:nvPr/>
        </p:nvGrpSpPr>
        <p:grpSpPr>
          <a:xfrm>
            <a:off x="350746" y="246478"/>
            <a:ext cx="1168586" cy="1564445"/>
            <a:chOff x="0" y="0"/>
            <a:chExt cx="1558115" cy="2085927"/>
          </a:xfrm>
        </p:grpSpPr>
        <p:sp>
          <p:nvSpPr>
            <p:cNvPr id="19" name="Freeform 19">
              <a:extLst>
                <a:ext uri="{FF2B5EF4-FFF2-40B4-BE49-F238E27FC236}">
                  <a16:creationId xmlns="" xmlns:a16="http://schemas.microsoft.com/office/drawing/2014/main" id="{26FA933D-34B9-418B-494E-83ED45E3208C}"/>
                </a:ext>
              </a:extLst>
            </p:cNvPr>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20" name="Group 20">
            <a:extLst>
              <a:ext uri="{FF2B5EF4-FFF2-40B4-BE49-F238E27FC236}">
                <a16:creationId xmlns="" xmlns:a16="http://schemas.microsoft.com/office/drawing/2014/main" id="{C61645D0-FCF9-CE1E-9121-751542858E26}"/>
              </a:ext>
            </a:extLst>
          </p:cNvPr>
          <p:cNvGrpSpPr>
            <a:grpSpLocks noChangeAspect="1"/>
          </p:cNvGrpSpPr>
          <p:nvPr/>
        </p:nvGrpSpPr>
        <p:grpSpPr>
          <a:xfrm>
            <a:off x="16992601" y="97473"/>
            <a:ext cx="1168585" cy="1557746"/>
            <a:chOff x="0" y="0"/>
            <a:chExt cx="1558113" cy="2076995"/>
          </a:xfrm>
        </p:grpSpPr>
        <p:sp>
          <p:nvSpPr>
            <p:cNvPr id="21" name="Freeform 21">
              <a:extLst>
                <a:ext uri="{FF2B5EF4-FFF2-40B4-BE49-F238E27FC236}">
                  <a16:creationId xmlns="" xmlns:a16="http://schemas.microsoft.com/office/drawing/2014/main" id="{C2B9D518-F256-6E00-1B00-F99DAFA91815}"/>
                </a:ext>
              </a:extLst>
            </p:cNvPr>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4" name="TextBox 11">
            <a:extLst>
              <a:ext uri="{FF2B5EF4-FFF2-40B4-BE49-F238E27FC236}">
                <a16:creationId xmlns="" xmlns:a16="http://schemas.microsoft.com/office/drawing/2014/main" id="{61961681-AD92-1BA4-7140-FBB64F4FA3C7}"/>
              </a:ext>
            </a:extLst>
          </p:cNvPr>
          <p:cNvSpPr txBox="1"/>
          <p:nvPr/>
        </p:nvSpPr>
        <p:spPr>
          <a:xfrm>
            <a:off x="9395779" y="2468741"/>
            <a:ext cx="7901619" cy="4288353"/>
          </a:xfrm>
          <a:prstGeom prst="rect">
            <a:avLst/>
          </a:prstGeom>
        </p:spPr>
        <p:txBody>
          <a:bodyPr wrap="square" lIns="0" tIns="0" rIns="0" bIns="0" rtlCol="0" anchor="t">
            <a:spAutoFit/>
          </a:bodyPr>
          <a:lstStyle/>
          <a:p>
            <a:pPr marL="289559" marR="5080" algn="just">
              <a:lnSpc>
                <a:spcPct val="100000"/>
              </a:lnSpc>
              <a:spcBef>
                <a:spcPts val="1045"/>
              </a:spcBef>
              <a:tabLst>
                <a:tab pos="518795" algn="l"/>
              </a:tabLst>
            </a:pPr>
            <a:r>
              <a:rPr lang="en-US" sz="2800" b="1" spc="-5" dirty="0" smtClean="0">
                <a:solidFill>
                  <a:srgbClr val="03B2C5"/>
                </a:solidFill>
                <a:latin typeface="Montserrat" panose="020B0604020202020204" charset="0"/>
                <a:cs typeface="Montserrat" panose="020B0604020202020204" charset="0"/>
              </a:rPr>
              <a:t>5</a:t>
            </a:r>
            <a:r>
              <a:rPr lang="id-ID" sz="2800" b="1" spc="-5" dirty="0" smtClean="0">
                <a:solidFill>
                  <a:srgbClr val="03B2C5"/>
                </a:solidFill>
                <a:latin typeface="Montserrat" panose="020B0604020202020204" charset="0"/>
                <a:cs typeface="Montserrat" panose="020B0604020202020204" charset="0"/>
              </a:rPr>
              <a:t>. </a:t>
            </a:r>
            <a:r>
              <a:rPr lang="id-ID" sz="2800" b="1" spc="-5" dirty="0">
                <a:solidFill>
                  <a:srgbClr val="03B2C5"/>
                </a:solidFill>
                <a:latin typeface="Montserrat" panose="020B0604020202020204" charset="0"/>
                <a:cs typeface="Montserrat" panose="020B0604020202020204" charset="0"/>
              </a:rPr>
              <a:t>UJARAN KEBENCIAN (HATE SPEECH) </a:t>
            </a:r>
            <a:r>
              <a:rPr lang="en-US" sz="2800" b="1" spc="-5" dirty="0">
                <a:solidFill>
                  <a:srgbClr val="03B2C5"/>
                </a:solidFill>
                <a:latin typeface="Montserrat" panose="020B0604020202020204" charset="0"/>
              </a:rPr>
              <a:t>:</a:t>
            </a:r>
          </a:p>
          <a:p>
            <a:pPr marL="289559" marR="5080" algn="just">
              <a:lnSpc>
                <a:spcPct val="100000"/>
              </a:lnSpc>
              <a:spcBef>
                <a:spcPts val="1045"/>
              </a:spcBef>
              <a:tabLst>
                <a:tab pos="518795" algn="l"/>
              </a:tabLst>
            </a:pPr>
            <a:r>
              <a:rPr lang="es-ES" b="1" spc="-5" dirty="0">
                <a:solidFill>
                  <a:srgbClr val="FFFFFF"/>
                </a:solidFill>
                <a:latin typeface="Montserrat" panose="020B0604020202020204" charset="0"/>
                <a:cs typeface="Montserrat" panose="020B0604020202020204" charset="0"/>
              </a:rPr>
              <a:t>PASAL </a:t>
            </a:r>
            <a:r>
              <a:rPr lang="es-ES" b="1" spc="-5" dirty="0" smtClean="0">
                <a:solidFill>
                  <a:srgbClr val="FFFFFF"/>
                </a:solidFill>
                <a:latin typeface="Montserrat" panose="020B0604020202020204" charset="0"/>
                <a:cs typeface="Montserrat" panose="020B0604020202020204" charset="0"/>
              </a:rPr>
              <a:t>243 UU </a:t>
            </a:r>
            <a:r>
              <a:rPr lang="es-ES" b="1" spc="-5" dirty="0">
                <a:solidFill>
                  <a:srgbClr val="FFFFFF"/>
                </a:solidFill>
                <a:latin typeface="Montserrat" panose="020B0604020202020204" charset="0"/>
                <a:cs typeface="Montserrat" panose="020B0604020202020204" charset="0"/>
              </a:rPr>
              <a:t>NO.1 TAHUN 2023 TTG KUHP </a:t>
            </a:r>
            <a:r>
              <a:rPr lang="id-ID" spc="-5" dirty="0" smtClean="0">
                <a:solidFill>
                  <a:srgbClr val="FFFFFF"/>
                </a:solidFill>
                <a:latin typeface="Montserrat" panose="020B0604020202020204" charset="0"/>
                <a:cs typeface="Montserrat" panose="020B0604020202020204" charset="0"/>
              </a:rPr>
              <a:t>: </a:t>
            </a:r>
            <a:endParaRPr lang="id-ID" spc="-5" dirty="0">
              <a:solidFill>
                <a:srgbClr val="FFFFFF"/>
              </a:solidFill>
              <a:latin typeface="Montserrat" panose="020B0604020202020204" charset="0"/>
              <a:cs typeface="Montserrat" panose="020B0604020202020204" charset="0"/>
            </a:endParaRPr>
          </a:p>
          <a:p>
            <a:pPr marL="289559" marR="5080" algn="just">
              <a:lnSpc>
                <a:spcPct val="100000"/>
              </a:lnSpc>
              <a:spcBef>
                <a:spcPts val="1045"/>
              </a:spcBef>
              <a:tabLst>
                <a:tab pos="518795" algn="l"/>
              </a:tabLst>
            </a:pPr>
            <a:r>
              <a:rPr lang="en-US" spc="-5" dirty="0" smtClean="0">
                <a:solidFill>
                  <a:srgbClr val="FFFFFF"/>
                </a:solidFill>
                <a:latin typeface="Montserrat" panose="020B0604020202020204" charset="0"/>
                <a:cs typeface="Montserrat" panose="020B0604020202020204" charset="0"/>
              </a:rPr>
              <a:t>SETIAP ORANG YANG MENYIARKAN, MEMPERTUNJUKKAN, ATAU MENEMPELKAN TULISAN ATAU GAMBAR SEHINGGA TERLIHAT OLEH UMUM ATAU MEMPERDENGARKAN REKAMAN SEHINGGA TERDENGAR OLEH UMUM ATAU MENYEBARLUASKAN DENGAN SARANA TEKNOLOGI INFORMASI, YANG BERISI PERNYATAAN PERASAAN PERMUSUHAN DENGAN MAKSUD AGAR ISINYA DIKETAHUI ATAU LEBIH DIKETAHUI OLEH UMUM, TERHADAP SATU ATAU BEBERAPA GOLONGAN ATAU KELOMPOK PENDUDUK INDONESIA BERDASARKAN RAS, KEBANGSAAN, ETNIS, WARNA KULIT, AGAMA, KEPERCAYAAN, JENIS KELAMIN, DISABILITAS MENTAL, ATAU DISABILITAS FISIK YANG BERAKIBAT TIMBULNYA KEKERASAN TERHADAP ORANG ATAU BARANG.</a:t>
            </a:r>
            <a:endParaRPr lang="en-US" spc="-5" dirty="0">
              <a:solidFill>
                <a:srgbClr val="FFFFFF"/>
              </a:solidFill>
              <a:latin typeface="Montserrat" panose="020B0604020202020204" charset="0"/>
              <a:cs typeface="Montserrat" panose="020B0604020202020204" charset="0"/>
            </a:endParaRPr>
          </a:p>
        </p:txBody>
      </p:sp>
      <p:sp>
        <p:nvSpPr>
          <p:cNvPr id="5" name="TextBox 11">
            <a:extLst>
              <a:ext uri="{FF2B5EF4-FFF2-40B4-BE49-F238E27FC236}">
                <a16:creationId xmlns="" xmlns:a16="http://schemas.microsoft.com/office/drawing/2014/main" id="{82CEF6CC-8D6B-C0F8-711B-70C6276816C8}"/>
              </a:ext>
            </a:extLst>
          </p:cNvPr>
          <p:cNvSpPr txBox="1"/>
          <p:nvPr/>
        </p:nvSpPr>
        <p:spPr>
          <a:xfrm>
            <a:off x="9395780" y="7124700"/>
            <a:ext cx="7901619" cy="1969770"/>
          </a:xfrm>
          <a:prstGeom prst="rect">
            <a:avLst/>
          </a:prstGeom>
        </p:spPr>
        <p:txBody>
          <a:bodyPr wrap="square" lIns="0" tIns="0" rIns="0" bIns="0" rtlCol="0" anchor="t">
            <a:spAutoFit/>
          </a:bodyPr>
          <a:lstStyle/>
          <a:p>
            <a:pPr marL="289559" marR="5080" algn="just">
              <a:spcBef>
                <a:spcPts val="1045"/>
              </a:spcBef>
              <a:tabLst>
                <a:tab pos="518795" algn="l"/>
              </a:tabLst>
            </a:pPr>
            <a:r>
              <a:rPr lang="en-US" sz="2800" b="1" spc="-5" dirty="0" smtClean="0">
                <a:solidFill>
                  <a:srgbClr val="03B2C5"/>
                </a:solidFill>
                <a:latin typeface="Montserrat" panose="020B0604020202020204" charset="0"/>
                <a:cs typeface="Montserrat" panose="020B0604020202020204" charset="0"/>
              </a:rPr>
              <a:t>6</a:t>
            </a:r>
            <a:r>
              <a:rPr lang="id-ID" sz="2800" b="1" spc="-5" dirty="0" smtClean="0">
                <a:solidFill>
                  <a:srgbClr val="03B2C5"/>
                </a:solidFill>
                <a:latin typeface="Montserrat" panose="020B0604020202020204" charset="0"/>
                <a:cs typeface="Montserrat" panose="020B0604020202020204" charset="0"/>
              </a:rPr>
              <a:t>. </a:t>
            </a:r>
            <a:r>
              <a:rPr lang="id-ID" sz="2800" b="1" spc="-5" dirty="0">
                <a:solidFill>
                  <a:srgbClr val="03B2C5"/>
                </a:solidFill>
                <a:latin typeface="Montserrat" panose="020B0604020202020204" charset="0"/>
                <a:cs typeface="Montserrat" panose="020B0604020202020204" charset="0"/>
              </a:rPr>
              <a:t>BERITA BOHONG (HOAX) </a:t>
            </a:r>
            <a:r>
              <a:rPr lang="en-US" sz="2800" b="1" spc="-5" dirty="0">
                <a:solidFill>
                  <a:srgbClr val="03B2C5"/>
                </a:solidFill>
                <a:latin typeface="Montserrat" panose="020B0604020202020204" charset="0"/>
              </a:rPr>
              <a:t>:</a:t>
            </a:r>
          </a:p>
          <a:p>
            <a:pPr marL="289559" marR="5080" algn="just">
              <a:lnSpc>
                <a:spcPct val="100000"/>
              </a:lnSpc>
              <a:spcBef>
                <a:spcPts val="600"/>
              </a:spcBef>
              <a:tabLst>
                <a:tab pos="518795" algn="l"/>
              </a:tabLst>
            </a:pPr>
            <a:r>
              <a:rPr lang="es-ES" b="1" spc="-5" dirty="0">
                <a:solidFill>
                  <a:srgbClr val="FFFFFF"/>
                </a:solidFill>
                <a:latin typeface="Montserrat" panose="020B0604020202020204" charset="0"/>
                <a:cs typeface="Montserrat" panose="020B0604020202020204" charset="0"/>
              </a:rPr>
              <a:t>PASAL 45A (3) JO PASAL 28 (3)</a:t>
            </a:r>
            <a:r>
              <a:rPr lang="es-ES" spc="-5" dirty="0">
                <a:solidFill>
                  <a:srgbClr val="FFFFFF"/>
                </a:solidFill>
                <a:latin typeface="Montserrat" panose="020B0604020202020204" charset="0"/>
                <a:cs typeface="Montserrat" panose="020B0604020202020204" charset="0"/>
              </a:rPr>
              <a:t> </a:t>
            </a:r>
            <a:r>
              <a:rPr lang="id-ID" spc="-5" dirty="0">
                <a:solidFill>
                  <a:srgbClr val="FFFFFF"/>
                </a:solidFill>
                <a:latin typeface="Montserrat" panose="020B0604020202020204" charset="0"/>
                <a:cs typeface="Montserrat" panose="020B0604020202020204" charset="0"/>
              </a:rPr>
              <a:t>: </a:t>
            </a:r>
          </a:p>
          <a:p>
            <a:pPr marL="289559" marR="5080" algn="just">
              <a:lnSpc>
                <a:spcPct val="100000"/>
              </a:lnSpc>
              <a:spcBef>
                <a:spcPts val="600"/>
              </a:spcBef>
              <a:tabLst>
                <a:tab pos="518795" algn="l"/>
              </a:tabLst>
            </a:pPr>
            <a:r>
              <a:rPr lang="en-US" spc="-5" dirty="0">
                <a:solidFill>
                  <a:srgbClr val="FFFFFF"/>
                </a:solidFill>
                <a:latin typeface="Montserrat" panose="020B0604020202020204" charset="0"/>
                <a:cs typeface="Montserrat" panose="020B0604020202020204" charset="0"/>
              </a:rPr>
              <a:t>DGN SENGAJA MENYEBARKAN INFORMASI DAN/ATAU DOKUMEN </a:t>
            </a:r>
            <a:r>
              <a:rPr lang="en-US" spc="-5" dirty="0" smtClean="0">
                <a:solidFill>
                  <a:srgbClr val="FFFFFF"/>
                </a:solidFill>
                <a:latin typeface="Montserrat" panose="020B0604020202020204" charset="0"/>
                <a:cs typeface="Montserrat" panose="020B0604020202020204" charset="0"/>
              </a:rPr>
              <a:t>ELEKTRONIK YG </a:t>
            </a:r>
            <a:r>
              <a:rPr lang="en-US" spc="-5" dirty="0">
                <a:solidFill>
                  <a:srgbClr val="FFFFFF"/>
                </a:solidFill>
                <a:latin typeface="Montserrat" panose="020B0604020202020204" charset="0"/>
                <a:cs typeface="Montserrat" panose="020B0604020202020204" charset="0"/>
              </a:rPr>
              <a:t>DIKETAHUINYA MEMUAT PEMBERITAHUAN BOHONG YG MENIMBULKAN KERUSUHAN DI MASYARAKAT</a:t>
            </a:r>
          </a:p>
        </p:txBody>
      </p:sp>
      <p:sp>
        <p:nvSpPr>
          <p:cNvPr id="16" name="TextBox 11">
            <a:extLst>
              <a:ext uri="{FF2B5EF4-FFF2-40B4-BE49-F238E27FC236}">
                <a16:creationId xmlns="" xmlns:a16="http://schemas.microsoft.com/office/drawing/2014/main" id="{C3D725B6-EE8C-91A0-7825-E50E7454EC41}"/>
              </a:ext>
            </a:extLst>
          </p:cNvPr>
          <p:cNvSpPr txBox="1"/>
          <p:nvPr/>
        </p:nvSpPr>
        <p:spPr>
          <a:xfrm>
            <a:off x="601566" y="2462470"/>
            <a:ext cx="7930389" cy="5652830"/>
          </a:xfrm>
          <a:prstGeom prst="rect">
            <a:avLst/>
          </a:prstGeom>
        </p:spPr>
        <p:txBody>
          <a:bodyPr wrap="square" lIns="0" tIns="0" rIns="0" bIns="0" rtlCol="0" anchor="t">
            <a:spAutoFit/>
          </a:bodyPr>
          <a:lstStyle/>
          <a:p>
            <a:pPr marL="289559" marR="5080" algn="just">
              <a:lnSpc>
                <a:spcPct val="100000"/>
              </a:lnSpc>
              <a:spcBef>
                <a:spcPts val="1045"/>
              </a:spcBef>
              <a:tabLst>
                <a:tab pos="518795" algn="l"/>
              </a:tabLst>
            </a:pPr>
            <a:r>
              <a:rPr lang="en-US" sz="2800" b="1" spc="-5" dirty="0" smtClean="0">
                <a:solidFill>
                  <a:srgbClr val="03B2C5"/>
                </a:solidFill>
                <a:latin typeface="Montserrat" panose="020B0604020202020204" charset="0"/>
              </a:rPr>
              <a:t>4</a:t>
            </a:r>
            <a:r>
              <a:rPr lang="id-ID" sz="2800" b="1" spc="-5" dirty="0" smtClean="0">
                <a:solidFill>
                  <a:srgbClr val="03B2C5"/>
                </a:solidFill>
                <a:latin typeface="Montserrat" panose="020B0604020202020204" charset="0"/>
              </a:rPr>
              <a:t>. </a:t>
            </a:r>
            <a:r>
              <a:rPr lang="id-ID" sz="2800" b="1" spc="-5" dirty="0">
                <a:solidFill>
                  <a:srgbClr val="03B2C5"/>
                </a:solidFill>
                <a:latin typeface="Montserrat" panose="020B0604020202020204" charset="0"/>
              </a:rPr>
              <a:t>PENIPUAN </a:t>
            </a:r>
            <a:r>
              <a:rPr lang="en-US" sz="2800" b="1" spc="-5" dirty="0" smtClean="0">
                <a:solidFill>
                  <a:srgbClr val="03B2C5"/>
                </a:solidFill>
                <a:latin typeface="Montserrat" panose="020B0604020202020204" charset="0"/>
              </a:rPr>
              <a:t> </a:t>
            </a:r>
            <a:r>
              <a:rPr lang="en-US" sz="2400" b="1" spc="-5" dirty="0" smtClean="0">
                <a:solidFill>
                  <a:srgbClr val="03B2C5"/>
                </a:solidFill>
                <a:latin typeface="Montserrat" panose="020B0604020202020204" charset="0"/>
              </a:rPr>
              <a:t>:</a:t>
            </a:r>
            <a:endParaRPr lang="id-ID" sz="2400" b="1" spc="-5" dirty="0">
              <a:solidFill>
                <a:srgbClr val="03B2C5"/>
              </a:solidFill>
              <a:latin typeface="Montserrat" panose="020B0604020202020204" charset="0"/>
            </a:endParaRPr>
          </a:p>
          <a:p>
            <a:pPr marL="289559" marR="5080" algn="just">
              <a:lnSpc>
                <a:spcPct val="100000"/>
              </a:lnSpc>
              <a:spcBef>
                <a:spcPts val="1045"/>
              </a:spcBef>
              <a:tabLst>
                <a:tab pos="518795" algn="l"/>
              </a:tabLst>
            </a:pPr>
            <a:r>
              <a:rPr lang="en-US" b="1" spc="-5" dirty="0">
                <a:solidFill>
                  <a:srgbClr val="FFFFFF"/>
                </a:solidFill>
                <a:latin typeface="Montserrat" panose="020B0604020202020204" charset="0"/>
              </a:rPr>
              <a:t>PASAL 45A (1) JO PASAL 28 </a:t>
            </a:r>
            <a:r>
              <a:rPr lang="en-US" b="1" spc="-5" dirty="0" smtClean="0">
                <a:solidFill>
                  <a:srgbClr val="FFFFFF"/>
                </a:solidFill>
                <a:latin typeface="Montserrat" panose="020B0604020202020204" charset="0"/>
              </a:rPr>
              <a:t>AYAT (1) </a:t>
            </a:r>
            <a:r>
              <a:rPr lang="es-ES" b="1" spc="-5" dirty="0">
                <a:solidFill>
                  <a:srgbClr val="FFFFFF"/>
                </a:solidFill>
                <a:latin typeface="Montserrat" panose="020B0604020202020204" charset="0"/>
                <a:cs typeface="Montserrat" panose="020B0604020202020204" charset="0"/>
              </a:rPr>
              <a:t>UU NO.1 TAHUN 2024 TENTANG PERUBAHAN KEDUA ATAS UNDANG-UNDANG NOMOR 11 TAHUN 2008 TENTANG INFORMASI DAN TRANSAKSI ELEKTRONIK </a:t>
            </a:r>
            <a:r>
              <a:rPr lang="es-ES" b="1" spc="-5" dirty="0" smtClean="0">
                <a:solidFill>
                  <a:srgbClr val="FFFFFF"/>
                </a:solidFill>
                <a:latin typeface="Montserrat" panose="020B0604020202020204" charset="0"/>
                <a:cs typeface="Montserrat" panose="020B0604020202020204" charset="0"/>
              </a:rPr>
              <a:t>:</a:t>
            </a:r>
            <a:endParaRPr lang="id-ID" b="1" spc="-5" dirty="0">
              <a:solidFill>
                <a:srgbClr val="03B2C5"/>
              </a:solidFill>
              <a:latin typeface="Montserrat" panose="020B0604020202020204" charset="0"/>
            </a:endParaRPr>
          </a:p>
          <a:p>
            <a:pPr marL="289559" marR="5080" algn="just">
              <a:lnSpc>
                <a:spcPct val="100000"/>
              </a:lnSpc>
              <a:spcBef>
                <a:spcPts val="1045"/>
              </a:spcBef>
              <a:tabLst>
                <a:tab pos="518795" algn="l"/>
              </a:tabLst>
            </a:pPr>
            <a:r>
              <a:rPr lang="en-US" spc="-5" dirty="0">
                <a:solidFill>
                  <a:srgbClr val="FFFFFF"/>
                </a:solidFill>
                <a:latin typeface="Montserrat" panose="020B0604020202020204" charset="0"/>
              </a:rPr>
              <a:t>MENDISTRIBUSIKAN DAN/ATAU MENTRANSMISIKAN PEMBERITAHUAN BOHONG ATAU MENYESATKAN Y</a:t>
            </a:r>
            <a:r>
              <a:rPr lang="id-ID" spc="-5" dirty="0">
                <a:solidFill>
                  <a:srgbClr val="FFFFFF"/>
                </a:solidFill>
                <a:latin typeface="Montserrat" panose="020B0604020202020204" charset="0"/>
              </a:rPr>
              <a:t>AN</a:t>
            </a:r>
            <a:r>
              <a:rPr lang="en-US" spc="-5" dirty="0">
                <a:solidFill>
                  <a:srgbClr val="FFFFFF"/>
                </a:solidFill>
                <a:latin typeface="Montserrat" panose="020B0604020202020204" charset="0"/>
              </a:rPr>
              <a:t>G AKIBATKAN KERUGIAN MATERIAL BAGI KONSUMEN D</a:t>
            </a:r>
            <a:r>
              <a:rPr lang="id-ID" spc="-5" dirty="0">
                <a:solidFill>
                  <a:srgbClr val="FFFFFF"/>
                </a:solidFill>
                <a:latin typeface="Montserrat" panose="020B0604020202020204" charset="0"/>
              </a:rPr>
              <a:t>A</a:t>
            </a:r>
            <a:r>
              <a:rPr lang="en-US" spc="-5" dirty="0">
                <a:solidFill>
                  <a:srgbClr val="FFFFFF"/>
                </a:solidFill>
                <a:latin typeface="Montserrat" panose="020B0604020202020204" charset="0"/>
              </a:rPr>
              <a:t>L</a:t>
            </a:r>
            <a:r>
              <a:rPr lang="id-ID" spc="-5" dirty="0">
                <a:solidFill>
                  <a:srgbClr val="FFFFFF"/>
                </a:solidFill>
                <a:latin typeface="Montserrat" panose="020B0604020202020204" charset="0"/>
              </a:rPr>
              <a:t>A</a:t>
            </a:r>
            <a:r>
              <a:rPr lang="en-US" spc="-5" dirty="0">
                <a:solidFill>
                  <a:srgbClr val="FFFFFF"/>
                </a:solidFill>
                <a:latin typeface="Montserrat" panose="020B0604020202020204" charset="0"/>
              </a:rPr>
              <a:t>M TRANSAKSI </a:t>
            </a:r>
            <a:r>
              <a:rPr lang="en-US" spc="-5" dirty="0" smtClean="0">
                <a:solidFill>
                  <a:srgbClr val="FFFFFF"/>
                </a:solidFill>
                <a:latin typeface="Montserrat" panose="020B0604020202020204" charset="0"/>
              </a:rPr>
              <a:t>ELEKTRONIK</a:t>
            </a:r>
          </a:p>
          <a:p>
            <a:pPr marL="289559" marR="5080" algn="just">
              <a:spcBef>
                <a:spcPts val="1045"/>
              </a:spcBef>
              <a:tabLst>
                <a:tab pos="518795" algn="l"/>
              </a:tabLst>
            </a:pPr>
            <a:r>
              <a:rPr lang="es-ES" b="1" spc="-5" dirty="0">
                <a:solidFill>
                  <a:srgbClr val="FFFFFF"/>
                </a:solidFill>
                <a:latin typeface="Montserrat" panose="020B0604020202020204" charset="0"/>
                <a:cs typeface="Montserrat" panose="020B0604020202020204" charset="0"/>
              </a:rPr>
              <a:t>PASAL </a:t>
            </a:r>
            <a:r>
              <a:rPr lang="es-ES" b="1" spc="-5" dirty="0" smtClean="0">
                <a:solidFill>
                  <a:srgbClr val="FFFFFF"/>
                </a:solidFill>
                <a:latin typeface="Montserrat" panose="020B0604020202020204" charset="0"/>
                <a:cs typeface="Montserrat" panose="020B0604020202020204" charset="0"/>
              </a:rPr>
              <a:t>492 </a:t>
            </a:r>
            <a:r>
              <a:rPr lang="es-ES" b="1" spc="-5" dirty="0">
                <a:solidFill>
                  <a:srgbClr val="FFFFFF"/>
                </a:solidFill>
                <a:latin typeface="Montserrat" panose="020B0604020202020204" charset="0"/>
                <a:cs typeface="Montserrat" panose="020B0604020202020204" charset="0"/>
              </a:rPr>
              <a:t>UU NO.1 TAHUN 2023 TTG KUHP </a:t>
            </a:r>
            <a:r>
              <a:rPr lang="id-ID" spc="-5" dirty="0">
                <a:solidFill>
                  <a:srgbClr val="FFFFFF"/>
                </a:solidFill>
                <a:latin typeface="Montserrat" panose="020B0604020202020204" charset="0"/>
                <a:cs typeface="Montserrat" panose="020B0604020202020204" charset="0"/>
              </a:rPr>
              <a:t>:</a:t>
            </a:r>
            <a:endParaRPr lang="en-US" spc="-5" dirty="0">
              <a:solidFill>
                <a:srgbClr val="FFFFFF"/>
              </a:solidFill>
              <a:latin typeface="Montserrat" panose="020B0604020202020204" charset="0"/>
              <a:cs typeface="Montserrat" panose="020B0604020202020204" charset="0"/>
            </a:endParaRPr>
          </a:p>
          <a:p>
            <a:pPr marL="289559" marR="5080" algn="just">
              <a:lnSpc>
                <a:spcPct val="100000"/>
              </a:lnSpc>
              <a:spcBef>
                <a:spcPts val="1045"/>
              </a:spcBef>
              <a:tabLst>
                <a:tab pos="518795" algn="l"/>
              </a:tabLst>
            </a:pPr>
            <a:r>
              <a:rPr lang="en-US" spc="-5" dirty="0" smtClean="0">
                <a:solidFill>
                  <a:srgbClr val="FFFFFF"/>
                </a:solidFill>
                <a:latin typeface="Montserrat" panose="020B0604020202020204" charset="0"/>
              </a:rPr>
              <a:t>SETIAP ORANG YANG DENGAN MAKSUD MENGUNTUNGKAN DIRI SENDIRI ATAU ORANG LAIN SECARA MELAWAN HUKUM DENGAN MEMAKAI NAMA PALSU ATAU KEDUDUKAN PALSU, MENGGUNAKAN TIPU MUSLIHAT ATAU RANGKAIAN KATA BOHONG, MENGGERAKKAN ORANG SUPAYA MENYERAHKAN SUATU BARANG, MEMBERI UTANG, MEMBUAT PENGAKUAN UTANG, ATAU MENGHAPUS PIUTANG, DIPIDANA KARENA PENIPUAN</a:t>
            </a:r>
            <a:endParaRPr lang="en-US" spc="-5" dirty="0">
              <a:solidFill>
                <a:srgbClr val="FFFFFF"/>
              </a:solidFill>
              <a:latin typeface="Montserrat" panose="020B0604020202020204" charset="0"/>
            </a:endParaRPr>
          </a:p>
        </p:txBody>
      </p:sp>
    </p:spTree>
    <p:extLst>
      <p:ext uri="{BB962C8B-B14F-4D97-AF65-F5344CB8AC3E}">
        <p14:creationId xmlns:p14="http://schemas.microsoft.com/office/powerpoint/2010/main" val="27063555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BADBB22-E4F7-C6F4-30C7-7C692C7EA7D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7C4EEBC9-4DFD-EFE7-9AD0-2DEC6158BDA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TextBox 3">
            <a:extLst>
              <a:ext uri="{FF2B5EF4-FFF2-40B4-BE49-F238E27FC236}">
                <a16:creationId xmlns="" xmlns:a16="http://schemas.microsoft.com/office/drawing/2014/main" id="{C8DD8AED-9FA7-79F2-DBC2-411CB4E44EA6}"/>
              </a:ext>
            </a:extLst>
          </p:cNvPr>
          <p:cNvSpPr txBox="1"/>
          <p:nvPr/>
        </p:nvSpPr>
        <p:spPr>
          <a:xfrm>
            <a:off x="1705362" y="466828"/>
            <a:ext cx="15821704" cy="884858"/>
          </a:xfrm>
          <a:prstGeom prst="rect">
            <a:avLst/>
          </a:prstGeom>
        </p:spPr>
        <p:txBody>
          <a:bodyPr wrap="square" lIns="0" tIns="0" rIns="0" bIns="0" rtlCol="0" anchor="t">
            <a:spAutoFit/>
          </a:bodyPr>
          <a:lstStyle/>
          <a:p>
            <a:pPr algn="l">
              <a:lnSpc>
                <a:spcPts val="6864"/>
              </a:lnSpc>
              <a:spcBef>
                <a:spcPct val="0"/>
              </a:spcBef>
            </a:pPr>
            <a:r>
              <a:rPr lang="en-US" sz="4800" b="1" dirty="0">
                <a:solidFill>
                  <a:srgbClr val="FFFFFF"/>
                </a:solidFill>
                <a:latin typeface="Montaser Arabic Ultra-Bold"/>
                <a:ea typeface="Montaser Arabic Ultra-Bold"/>
                <a:cs typeface="Montaser Arabic Ultra-Bold"/>
                <a:sym typeface="Montaser Arabic Ultra-Bold"/>
              </a:rPr>
              <a:t>PERBUATAN YANG DILARANG </a:t>
            </a:r>
          </a:p>
        </p:txBody>
      </p:sp>
      <p:sp>
        <p:nvSpPr>
          <p:cNvPr id="8" name="Freeform 8">
            <a:extLst>
              <a:ext uri="{FF2B5EF4-FFF2-40B4-BE49-F238E27FC236}">
                <a16:creationId xmlns="" xmlns:a16="http://schemas.microsoft.com/office/drawing/2014/main" id="{47FA2885-9729-47CB-085D-2D0E0338BFA5}"/>
              </a:ext>
            </a:extLst>
          </p:cNvPr>
          <p:cNvSpPr/>
          <p:nvPr/>
        </p:nvSpPr>
        <p:spPr>
          <a:xfrm>
            <a:off x="13128563" y="17961"/>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9" name="Freeform 9">
            <a:extLst>
              <a:ext uri="{FF2B5EF4-FFF2-40B4-BE49-F238E27FC236}">
                <a16:creationId xmlns="" xmlns:a16="http://schemas.microsoft.com/office/drawing/2014/main" id="{3F9748A0-23B0-FBEB-3441-976A4BA1730A}"/>
              </a:ext>
            </a:extLst>
          </p:cNvPr>
          <p:cNvSpPr/>
          <p:nvPr/>
        </p:nvSpPr>
        <p:spPr>
          <a:xfrm>
            <a:off x="28499" y="5854596"/>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18" name="Group 18">
            <a:extLst>
              <a:ext uri="{FF2B5EF4-FFF2-40B4-BE49-F238E27FC236}">
                <a16:creationId xmlns="" xmlns:a16="http://schemas.microsoft.com/office/drawing/2014/main" id="{0E3EAFC4-14B8-32CB-239D-399E104B4B81}"/>
              </a:ext>
            </a:extLst>
          </p:cNvPr>
          <p:cNvGrpSpPr>
            <a:grpSpLocks noChangeAspect="1"/>
          </p:cNvGrpSpPr>
          <p:nvPr/>
        </p:nvGrpSpPr>
        <p:grpSpPr>
          <a:xfrm>
            <a:off x="350746" y="246478"/>
            <a:ext cx="1168586" cy="1564445"/>
            <a:chOff x="0" y="0"/>
            <a:chExt cx="1558115" cy="2085927"/>
          </a:xfrm>
        </p:grpSpPr>
        <p:sp>
          <p:nvSpPr>
            <p:cNvPr id="19" name="Freeform 19">
              <a:extLst>
                <a:ext uri="{FF2B5EF4-FFF2-40B4-BE49-F238E27FC236}">
                  <a16:creationId xmlns="" xmlns:a16="http://schemas.microsoft.com/office/drawing/2014/main" id="{26FA933D-34B9-418B-494E-83ED45E3208C}"/>
                </a:ext>
              </a:extLst>
            </p:cNvPr>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20" name="Group 20">
            <a:extLst>
              <a:ext uri="{FF2B5EF4-FFF2-40B4-BE49-F238E27FC236}">
                <a16:creationId xmlns="" xmlns:a16="http://schemas.microsoft.com/office/drawing/2014/main" id="{C61645D0-FCF9-CE1E-9121-751542858E26}"/>
              </a:ext>
            </a:extLst>
          </p:cNvPr>
          <p:cNvGrpSpPr>
            <a:grpSpLocks noChangeAspect="1"/>
          </p:cNvGrpSpPr>
          <p:nvPr/>
        </p:nvGrpSpPr>
        <p:grpSpPr>
          <a:xfrm>
            <a:off x="16992601" y="97473"/>
            <a:ext cx="1168585" cy="1557746"/>
            <a:chOff x="0" y="0"/>
            <a:chExt cx="1558113" cy="2076995"/>
          </a:xfrm>
        </p:grpSpPr>
        <p:sp>
          <p:nvSpPr>
            <p:cNvPr id="21" name="Freeform 21">
              <a:extLst>
                <a:ext uri="{FF2B5EF4-FFF2-40B4-BE49-F238E27FC236}">
                  <a16:creationId xmlns="" xmlns:a16="http://schemas.microsoft.com/office/drawing/2014/main" id="{C2B9D518-F256-6E00-1B00-F99DAFA91815}"/>
                </a:ext>
              </a:extLst>
            </p:cNvPr>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6" name="TextBox 11">
            <a:extLst>
              <a:ext uri="{FF2B5EF4-FFF2-40B4-BE49-F238E27FC236}">
                <a16:creationId xmlns="" xmlns:a16="http://schemas.microsoft.com/office/drawing/2014/main" id="{07F538A1-7BBF-799D-98B3-6F1B1E6AFE1D}"/>
              </a:ext>
            </a:extLst>
          </p:cNvPr>
          <p:cNvSpPr txBox="1"/>
          <p:nvPr/>
        </p:nvSpPr>
        <p:spPr>
          <a:xfrm>
            <a:off x="355267" y="2727288"/>
            <a:ext cx="7901619" cy="1692771"/>
          </a:xfrm>
          <a:prstGeom prst="rect">
            <a:avLst/>
          </a:prstGeom>
        </p:spPr>
        <p:txBody>
          <a:bodyPr wrap="square" lIns="0" tIns="0" rIns="0" bIns="0" rtlCol="0" anchor="t">
            <a:spAutoFit/>
          </a:bodyPr>
          <a:lstStyle/>
          <a:p>
            <a:pPr marL="289559" marR="5080" algn="just">
              <a:spcBef>
                <a:spcPts val="1045"/>
              </a:spcBef>
              <a:tabLst>
                <a:tab pos="518795" algn="l"/>
              </a:tabLst>
            </a:pPr>
            <a:r>
              <a:rPr lang="en-US" sz="2800" b="1" spc="-5" dirty="0" smtClean="0">
                <a:solidFill>
                  <a:srgbClr val="03B2C5"/>
                </a:solidFill>
                <a:latin typeface="Montserrat" panose="020B0604020202020204" charset="0"/>
                <a:cs typeface="Montserrat" panose="020B0604020202020204" charset="0"/>
              </a:rPr>
              <a:t>7</a:t>
            </a:r>
            <a:r>
              <a:rPr lang="id-ID" sz="2800" b="1" spc="-5" dirty="0" smtClean="0">
                <a:solidFill>
                  <a:srgbClr val="03B2C5"/>
                </a:solidFill>
                <a:latin typeface="Montserrat" panose="020B0604020202020204" charset="0"/>
                <a:cs typeface="Montserrat" panose="020B0604020202020204" charset="0"/>
              </a:rPr>
              <a:t>. </a:t>
            </a:r>
            <a:r>
              <a:rPr lang="id-ID" sz="2800" b="1" spc="-5" dirty="0">
                <a:solidFill>
                  <a:srgbClr val="03B2C5"/>
                </a:solidFill>
                <a:latin typeface="Montserrat" panose="020B0604020202020204" charset="0"/>
                <a:cs typeface="Montserrat" panose="020B0604020202020204" charset="0"/>
              </a:rPr>
              <a:t>ANCAMAN </a:t>
            </a:r>
            <a:r>
              <a:rPr lang="en-US" sz="2800" b="1" spc="-5" dirty="0">
                <a:solidFill>
                  <a:srgbClr val="03B2C5"/>
                </a:solidFill>
                <a:latin typeface="Montserrat" panose="020B0604020202020204" charset="0"/>
              </a:rPr>
              <a:t>:</a:t>
            </a:r>
          </a:p>
          <a:p>
            <a:pPr marL="289559" marR="5080" algn="just">
              <a:lnSpc>
                <a:spcPct val="100000"/>
              </a:lnSpc>
              <a:spcBef>
                <a:spcPts val="600"/>
              </a:spcBef>
              <a:tabLst>
                <a:tab pos="518795" algn="l"/>
              </a:tabLst>
            </a:pPr>
            <a:r>
              <a:rPr lang="es-ES" b="1" spc="-5" dirty="0">
                <a:solidFill>
                  <a:srgbClr val="FFFFFF"/>
                </a:solidFill>
                <a:latin typeface="Montserrat" panose="020B0604020202020204" charset="0"/>
                <a:cs typeface="Montserrat" panose="020B0604020202020204" charset="0"/>
              </a:rPr>
              <a:t>PASAL 45B JO PASAL 29</a:t>
            </a:r>
            <a:r>
              <a:rPr lang="id-ID" b="1" spc="-5" dirty="0">
                <a:solidFill>
                  <a:srgbClr val="FFFFFF"/>
                </a:solidFill>
                <a:latin typeface="Montserrat" panose="020B0604020202020204" charset="0"/>
                <a:cs typeface="Montserrat" panose="020B0604020202020204" charset="0"/>
              </a:rPr>
              <a:t> </a:t>
            </a:r>
            <a:r>
              <a:rPr lang="id-ID" spc="-5" dirty="0">
                <a:solidFill>
                  <a:srgbClr val="FFFFFF"/>
                </a:solidFill>
                <a:latin typeface="Montserrat" panose="020B0604020202020204" charset="0"/>
                <a:cs typeface="Montserrat" panose="020B0604020202020204" charset="0"/>
              </a:rPr>
              <a:t>: </a:t>
            </a:r>
          </a:p>
          <a:p>
            <a:pPr marL="289559" marR="5080" algn="just">
              <a:lnSpc>
                <a:spcPct val="100000"/>
              </a:lnSpc>
              <a:spcBef>
                <a:spcPts val="600"/>
              </a:spcBef>
              <a:tabLst>
                <a:tab pos="518795" algn="l"/>
              </a:tabLst>
            </a:pPr>
            <a:r>
              <a:rPr lang="en-US" spc="-5" dirty="0">
                <a:solidFill>
                  <a:srgbClr val="FFFFFF"/>
                </a:solidFill>
                <a:latin typeface="Montserrat" panose="020B0604020202020204" charset="0"/>
                <a:cs typeface="Montserrat" panose="020B0604020202020204" charset="0"/>
              </a:rPr>
              <a:t>MENGIRIM INFORMASI DAN ATAU DOKUMEN ELEKTRONIK SECARA LANGSUNG K</a:t>
            </a:r>
            <a:r>
              <a:rPr lang="id-ID" spc="-5" dirty="0">
                <a:solidFill>
                  <a:srgbClr val="FFFFFF"/>
                </a:solidFill>
                <a:latin typeface="Montserrat" panose="020B0604020202020204" charset="0"/>
                <a:cs typeface="Montserrat" panose="020B0604020202020204" charset="0"/>
              </a:rPr>
              <a:t>EPA</a:t>
            </a:r>
            <a:r>
              <a:rPr lang="en-US" spc="-5" dirty="0">
                <a:solidFill>
                  <a:srgbClr val="FFFFFF"/>
                </a:solidFill>
                <a:latin typeface="Montserrat" panose="020B0604020202020204" charset="0"/>
                <a:cs typeface="Montserrat" panose="020B0604020202020204" charset="0"/>
              </a:rPr>
              <a:t>D</a:t>
            </a:r>
            <a:r>
              <a:rPr lang="id-ID" spc="-5" dirty="0">
                <a:solidFill>
                  <a:srgbClr val="FFFFFF"/>
                </a:solidFill>
                <a:latin typeface="Montserrat" panose="020B0604020202020204" charset="0"/>
                <a:cs typeface="Montserrat" panose="020B0604020202020204" charset="0"/>
              </a:rPr>
              <a:t>A</a:t>
            </a:r>
            <a:r>
              <a:rPr lang="en-US" spc="-5" dirty="0">
                <a:solidFill>
                  <a:srgbClr val="FFFFFF"/>
                </a:solidFill>
                <a:latin typeface="Montserrat" panose="020B0604020202020204" charset="0"/>
                <a:cs typeface="Montserrat" panose="020B0604020202020204" charset="0"/>
              </a:rPr>
              <a:t> KORBAN Y</a:t>
            </a:r>
            <a:r>
              <a:rPr lang="id-ID" spc="-5" dirty="0">
                <a:solidFill>
                  <a:srgbClr val="FFFFFF"/>
                </a:solidFill>
                <a:latin typeface="Montserrat" panose="020B0604020202020204" charset="0"/>
                <a:cs typeface="Montserrat" panose="020B0604020202020204" charset="0"/>
              </a:rPr>
              <a:t>ANG</a:t>
            </a:r>
            <a:r>
              <a:rPr lang="en-US" spc="-5" dirty="0">
                <a:solidFill>
                  <a:srgbClr val="FFFFFF"/>
                </a:solidFill>
                <a:latin typeface="Montserrat" panose="020B0604020202020204" charset="0"/>
                <a:cs typeface="Montserrat" panose="020B0604020202020204" charset="0"/>
              </a:rPr>
              <a:t> BERISI ANCAMAN KEKERASAN DAN/ATAUMENAKUT-NAKUTI</a:t>
            </a:r>
          </a:p>
        </p:txBody>
      </p:sp>
      <p:sp>
        <p:nvSpPr>
          <p:cNvPr id="7" name="TextBox 11">
            <a:extLst>
              <a:ext uri="{FF2B5EF4-FFF2-40B4-BE49-F238E27FC236}">
                <a16:creationId xmlns="" xmlns:a16="http://schemas.microsoft.com/office/drawing/2014/main" id="{FC0573FB-5112-2F52-A623-7EA3E4156E03}"/>
              </a:ext>
            </a:extLst>
          </p:cNvPr>
          <p:cNvSpPr txBox="1"/>
          <p:nvPr/>
        </p:nvSpPr>
        <p:spPr>
          <a:xfrm>
            <a:off x="336925" y="5523102"/>
            <a:ext cx="8181420" cy="1415772"/>
          </a:xfrm>
          <a:prstGeom prst="rect">
            <a:avLst/>
          </a:prstGeom>
        </p:spPr>
        <p:txBody>
          <a:bodyPr wrap="square" lIns="0" tIns="0" rIns="0" bIns="0" rtlCol="0" anchor="t">
            <a:spAutoFit/>
          </a:bodyPr>
          <a:lstStyle/>
          <a:p>
            <a:pPr marL="289559" marR="5080" algn="just">
              <a:lnSpc>
                <a:spcPct val="100000"/>
              </a:lnSpc>
              <a:spcBef>
                <a:spcPts val="1045"/>
              </a:spcBef>
              <a:tabLst>
                <a:tab pos="518795" algn="l"/>
              </a:tabLst>
            </a:pPr>
            <a:r>
              <a:rPr lang="en-US" sz="2800" b="1" spc="-5" dirty="0" smtClean="0">
                <a:solidFill>
                  <a:srgbClr val="03B2C5"/>
                </a:solidFill>
                <a:latin typeface="Montserrat" panose="020B0604020202020204" charset="0"/>
              </a:rPr>
              <a:t>8</a:t>
            </a:r>
            <a:r>
              <a:rPr lang="id-ID" sz="2800" b="1" spc="-5" dirty="0" smtClean="0">
                <a:solidFill>
                  <a:srgbClr val="03B2C5"/>
                </a:solidFill>
                <a:latin typeface="Montserrat" panose="020B0604020202020204" charset="0"/>
              </a:rPr>
              <a:t>. </a:t>
            </a:r>
            <a:r>
              <a:rPr lang="id-ID" sz="2800" b="1" spc="-5" dirty="0">
                <a:solidFill>
                  <a:srgbClr val="03B2C5"/>
                </a:solidFill>
                <a:latin typeface="Montserrat" panose="020B0604020202020204" charset="0"/>
              </a:rPr>
              <a:t>ILLEGAL AKSES </a:t>
            </a:r>
            <a:r>
              <a:rPr lang="en-US" sz="2800" b="1" spc="-5" dirty="0">
                <a:solidFill>
                  <a:srgbClr val="03B2C5"/>
                </a:solidFill>
                <a:latin typeface="Montserrat" panose="020B0604020202020204" charset="0"/>
              </a:rPr>
              <a:t>:</a:t>
            </a:r>
          </a:p>
          <a:p>
            <a:pPr marL="289559" marR="5080" algn="just">
              <a:lnSpc>
                <a:spcPct val="100000"/>
              </a:lnSpc>
              <a:spcBef>
                <a:spcPts val="600"/>
              </a:spcBef>
              <a:tabLst>
                <a:tab pos="518795" algn="l"/>
              </a:tabLst>
            </a:pPr>
            <a:r>
              <a:rPr lang="es-ES" b="1" spc="-5" dirty="0">
                <a:solidFill>
                  <a:srgbClr val="FFFFFF"/>
                </a:solidFill>
                <a:latin typeface="Montserrat" panose="020B0604020202020204" charset="0"/>
                <a:cs typeface="Montserrat" panose="020B0604020202020204" charset="0"/>
              </a:rPr>
              <a:t>PASAL 45 (8) JO PASAL 27 (B) AYAT 1</a:t>
            </a:r>
            <a:r>
              <a:rPr lang="id-ID" b="1" spc="-5" dirty="0">
                <a:solidFill>
                  <a:srgbClr val="FFFFFF"/>
                </a:solidFill>
                <a:latin typeface="Montserrat" panose="020B0604020202020204" charset="0"/>
                <a:cs typeface="Montserrat" panose="020B0604020202020204" charset="0"/>
              </a:rPr>
              <a:t> </a:t>
            </a:r>
            <a:r>
              <a:rPr lang="id-ID" spc="-5" dirty="0">
                <a:solidFill>
                  <a:srgbClr val="FFFFFF"/>
                </a:solidFill>
                <a:latin typeface="Montserrat" panose="020B0604020202020204" charset="0"/>
                <a:cs typeface="Montserrat" panose="020B0604020202020204" charset="0"/>
              </a:rPr>
              <a:t>: </a:t>
            </a:r>
          </a:p>
          <a:p>
            <a:pPr marL="289559" marR="5080" algn="just">
              <a:lnSpc>
                <a:spcPct val="100000"/>
              </a:lnSpc>
              <a:spcBef>
                <a:spcPts val="600"/>
              </a:spcBef>
              <a:tabLst>
                <a:tab pos="518795" algn="l"/>
              </a:tabLst>
            </a:pPr>
            <a:r>
              <a:rPr lang="en-US" spc="-5" dirty="0">
                <a:solidFill>
                  <a:srgbClr val="FFFFFF"/>
                </a:solidFill>
                <a:latin typeface="Montserrat" panose="020B0604020202020204" charset="0"/>
                <a:cs typeface="Montserrat" panose="020B0604020202020204" charset="0"/>
              </a:rPr>
              <a:t>SENGAJA TANPA HAK MENGAKSES MEDIA ELEKTRONIK MILIK ORANG LAIN </a:t>
            </a:r>
          </a:p>
        </p:txBody>
      </p:sp>
      <p:sp>
        <p:nvSpPr>
          <p:cNvPr id="10" name="TextBox 11">
            <a:extLst>
              <a:ext uri="{FF2B5EF4-FFF2-40B4-BE49-F238E27FC236}">
                <a16:creationId xmlns="" xmlns:a16="http://schemas.microsoft.com/office/drawing/2014/main" id="{9E96400E-60EB-3E2B-485E-40944CD171DF}"/>
              </a:ext>
            </a:extLst>
          </p:cNvPr>
          <p:cNvSpPr txBox="1"/>
          <p:nvPr/>
        </p:nvSpPr>
        <p:spPr>
          <a:xfrm>
            <a:off x="9443192" y="2705225"/>
            <a:ext cx="8181420" cy="3159839"/>
          </a:xfrm>
          <a:prstGeom prst="rect">
            <a:avLst/>
          </a:prstGeom>
        </p:spPr>
        <p:txBody>
          <a:bodyPr wrap="square" lIns="0" tIns="0" rIns="0" bIns="0" rtlCol="0" anchor="t">
            <a:spAutoFit/>
          </a:bodyPr>
          <a:lstStyle/>
          <a:p>
            <a:pPr marL="289559" marR="5080" algn="just">
              <a:lnSpc>
                <a:spcPct val="100000"/>
              </a:lnSpc>
              <a:spcBef>
                <a:spcPts val="1045"/>
              </a:spcBef>
              <a:tabLst>
                <a:tab pos="518795" algn="l"/>
              </a:tabLst>
            </a:pPr>
            <a:r>
              <a:rPr lang="en-US" sz="2800" b="1" spc="-5" dirty="0" smtClean="0">
                <a:solidFill>
                  <a:srgbClr val="03B2C5"/>
                </a:solidFill>
                <a:latin typeface="Montserrat" panose="020B0604020202020204" charset="0"/>
              </a:rPr>
              <a:t>9</a:t>
            </a:r>
            <a:r>
              <a:rPr lang="id-ID" sz="2800" b="1" spc="-5" dirty="0" smtClean="0">
                <a:solidFill>
                  <a:srgbClr val="03B2C5"/>
                </a:solidFill>
                <a:latin typeface="Montserrat" panose="020B0604020202020204" charset="0"/>
              </a:rPr>
              <a:t>. </a:t>
            </a:r>
            <a:r>
              <a:rPr lang="id-ID" sz="2800" b="1" spc="-5" dirty="0">
                <a:solidFill>
                  <a:srgbClr val="03B2C5"/>
                </a:solidFill>
                <a:latin typeface="Montserrat" panose="020B0604020202020204" charset="0"/>
              </a:rPr>
              <a:t>SKIMMING </a:t>
            </a:r>
            <a:r>
              <a:rPr lang="en-US" sz="2800" b="1" spc="-5" dirty="0">
                <a:solidFill>
                  <a:srgbClr val="03B2C5"/>
                </a:solidFill>
                <a:latin typeface="Montserrat" panose="020B0604020202020204" charset="0"/>
              </a:rPr>
              <a:t>:</a:t>
            </a:r>
            <a:endParaRPr lang="id-ID" sz="2800" b="1" spc="-5" dirty="0">
              <a:solidFill>
                <a:srgbClr val="03B2C5"/>
              </a:solidFill>
              <a:latin typeface="Montserrat" panose="020B0604020202020204" charset="0"/>
            </a:endParaRPr>
          </a:p>
          <a:p>
            <a:pPr marL="289559" marR="5080" algn="just">
              <a:lnSpc>
                <a:spcPct val="100000"/>
              </a:lnSpc>
              <a:spcBef>
                <a:spcPts val="1045"/>
              </a:spcBef>
              <a:tabLst>
                <a:tab pos="518795" algn="l"/>
              </a:tabLst>
            </a:pPr>
            <a:r>
              <a:rPr lang="es-ES" b="1" spc="-5" dirty="0">
                <a:solidFill>
                  <a:srgbClr val="FFFFFF"/>
                </a:solidFill>
                <a:latin typeface="Montserrat" panose="020B0604020202020204" charset="0"/>
              </a:rPr>
              <a:t>PASAL 35 UU NO 11 TAHUN 2008 TTG ITE</a:t>
            </a:r>
            <a:r>
              <a:rPr lang="id-ID" b="1" spc="-5" dirty="0">
                <a:solidFill>
                  <a:srgbClr val="FFFFFF"/>
                </a:solidFill>
                <a:latin typeface="Montserrat" panose="020B0604020202020204" charset="0"/>
              </a:rPr>
              <a:t> </a:t>
            </a:r>
            <a:r>
              <a:rPr lang="id-ID" spc="-5" dirty="0">
                <a:solidFill>
                  <a:srgbClr val="FFFFFF"/>
                </a:solidFill>
                <a:latin typeface="Montserrat" panose="020B0604020202020204" charset="0"/>
              </a:rPr>
              <a:t>:</a:t>
            </a:r>
          </a:p>
          <a:p>
            <a:pPr marL="289559" marR="5080" algn="just">
              <a:lnSpc>
                <a:spcPct val="100000"/>
              </a:lnSpc>
              <a:spcBef>
                <a:spcPts val="600"/>
              </a:spcBef>
              <a:tabLst>
                <a:tab pos="518795" algn="l"/>
              </a:tabLst>
            </a:pPr>
            <a:r>
              <a:rPr lang="id-ID" spc="-5" dirty="0">
                <a:solidFill>
                  <a:srgbClr val="FFFFFF"/>
                </a:solidFill>
                <a:latin typeface="Montserrat" panose="020B0604020202020204" charset="0"/>
              </a:rPr>
              <a:t>- </a:t>
            </a:r>
            <a:r>
              <a:rPr lang="en-US" spc="-5" dirty="0">
                <a:solidFill>
                  <a:srgbClr val="FFFFFF"/>
                </a:solidFill>
                <a:latin typeface="Montserrat" panose="020B0604020202020204" charset="0"/>
              </a:rPr>
              <a:t>SEGAJA MERUBAH DOK.ELEKTRONIK MILLIK ORANG LAIN/MILIK PUBLIK </a:t>
            </a:r>
          </a:p>
          <a:p>
            <a:pPr marL="289559" marR="5080" algn="just">
              <a:lnSpc>
                <a:spcPct val="100000"/>
              </a:lnSpc>
              <a:spcBef>
                <a:spcPts val="600"/>
              </a:spcBef>
              <a:tabLst>
                <a:tab pos="518795" algn="l"/>
              </a:tabLst>
            </a:pPr>
            <a:r>
              <a:rPr lang="id-ID" spc="-5" dirty="0">
                <a:solidFill>
                  <a:srgbClr val="FFFFFF"/>
                </a:solidFill>
                <a:latin typeface="Montserrat" panose="020B0604020202020204" charset="0"/>
              </a:rPr>
              <a:t>- </a:t>
            </a:r>
            <a:r>
              <a:rPr lang="en-US" spc="-5" dirty="0">
                <a:solidFill>
                  <a:srgbClr val="FFFFFF"/>
                </a:solidFill>
                <a:latin typeface="Montserrat" panose="020B0604020202020204" charset="0"/>
              </a:rPr>
              <a:t>TANPA HAK MENTRANFER DOK ELEKTRONIK MILIK ORANG LAIN </a:t>
            </a:r>
          </a:p>
          <a:p>
            <a:pPr marL="575309" marR="5080" indent="-285750" algn="just">
              <a:lnSpc>
                <a:spcPct val="100000"/>
              </a:lnSpc>
              <a:spcBef>
                <a:spcPts val="600"/>
              </a:spcBef>
              <a:buFontTx/>
              <a:buChar char="-"/>
              <a:tabLst>
                <a:tab pos="518795" algn="l"/>
              </a:tabLst>
            </a:pPr>
            <a:r>
              <a:rPr lang="en-US" spc="-5" dirty="0">
                <a:solidFill>
                  <a:srgbClr val="FFFFFF"/>
                </a:solidFill>
                <a:latin typeface="Montserrat" panose="020B0604020202020204" charset="0"/>
              </a:rPr>
              <a:t>MENYEBARKAN FILE DOK.ELEKTRONIK RAHASIA KE PUBLIK</a:t>
            </a:r>
            <a:endParaRPr lang="id-ID" spc="-5" dirty="0">
              <a:solidFill>
                <a:srgbClr val="FFFFFF"/>
              </a:solidFill>
              <a:latin typeface="Montserrat" panose="020B0604020202020204" charset="0"/>
            </a:endParaRPr>
          </a:p>
          <a:p>
            <a:pPr marL="289559" marR="5080" algn="just">
              <a:lnSpc>
                <a:spcPct val="100000"/>
              </a:lnSpc>
              <a:spcBef>
                <a:spcPts val="600"/>
              </a:spcBef>
              <a:tabLst>
                <a:tab pos="518795" algn="l"/>
              </a:tabLst>
            </a:pPr>
            <a:r>
              <a:rPr lang="es-ES" b="1" spc="-5" dirty="0">
                <a:solidFill>
                  <a:srgbClr val="FFFFFF"/>
                </a:solidFill>
                <a:latin typeface="Montserrat" panose="020B0604020202020204" charset="0"/>
              </a:rPr>
              <a:t>PASAL 45 (1) JO PASAL 37 (1) UU NO11 TAHUN 2008 TTG ITE</a:t>
            </a:r>
            <a:r>
              <a:rPr lang="id-ID" b="1" spc="-5" dirty="0">
                <a:solidFill>
                  <a:srgbClr val="FFFFFF"/>
                </a:solidFill>
                <a:latin typeface="Montserrat" panose="020B0604020202020204" charset="0"/>
              </a:rPr>
              <a:t> :</a:t>
            </a:r>
          </a:p>
          <a:p>
            <a:pPr marL="289559" marR="5080" algn="just">
              <a:lnSpc>
                <a:spcPct val="100000"/>
              </a:lnSpc>
              <a:spcBef>
                <a:spcPts val="600"/>
              </a:spcBef>
              <a:tabLst>
                <a:tab pos="518795" algn="l"/>
              </a:tabLst>
            </a:pPr>
            <a:r>
              <a:rPr lang="en-US" spc="-5" dirty="0">
                <a:solidFill>
                  <a:srgbClr val="FFFFFF"/>
                </a:solidFill>
                <a:latin typeface="Montserrat" panose="020B0604020202020204" charset="0"/>
              </a:rPr>
              <a:t>SENGAJA MENGGANDAKAN DAN MENDISTRIBUSIKAN TANPA HAK SUATU SOFTWERE UNTUK FASILITAS KEJAHATAN</a:t>
            </a:r>
            <a:r>
              <a:rPr lang="id-ID" spc="-5" dirty="0">
                <a:solidFill>
                  <a:srgbClr val="FFFFFF"/>
                </a:solidFill>
                <a:latin typeface="Montserrat" panose="020B0604020202020204" charset="0"/>
              </a:rPr>
              <a:t>.</a:t>
            </a:r>
            <a:r>
              <a:rPr lang="en-US" spc="-5" dirty="0">
                <a:solidFill>
                  <a:srgbClr val="FFFFFF"/>
                </a:solidFill>
                <a:latin typeface="Montserrat" panose="020B0604020202020204" charset="0"/>
              </a:rPr>
              <a:t> </a:t>
            </a:r>
          </a:p>
        </p:txBody>
      </p:sp>
    </p:spTree>
    <p:extLst>
      <p:ext uri="{BB962C8B-B14F-4D97-AF65-F5344CB8AC3E}">
        <p14:creationId xmlns:p14="http://schemas.microsoft.com/office/powerpoint/2010/main" val="221086297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r>
              <a:rPr lang="en-US" dirty="0"/>
              <a:t> :</a:t>
            </a:r>
          </a:p>
        </p:txBody>
      </p:sp>
      <p:sp>
        <p:nvSpPr>
          <p:cNvPr id="4" name="Freeform 4"/>
          <p:cNvSpPr/>
          <p:nvPr/>
        </p:nvSpPr>
        <p:spPr>
          <a:xfrm>
            <a:off x="13100886" y="37839"/>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56322" y="5812734"/>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9" name="Group 9"/>
          <p:cNvGrpSpPr>
            <a:grpSpLocks noChangeAspect="1"/>
          </p:cNvGrpSpPr>
          <p:nvPr/>
        </p:nvGrpSpPr>
        <p:grpSpPr>
          <a:xfrm>
            <a:off x="350746" y="246478"/>
            <a:ext cx="1168586" cy="1564445"/>
            <a:chOff x="0" y="0"/>
            <a:chExt cx="1558115" cy="2085927"/>
          </a:xfrm>
        </p:grpSpPr>
        <p:sp>
          <p:nvSpPr>
            <p:cNvPr id="10" name="Freeform 10"/>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p:cNvGrpSpPr>
            <a:grpSpLocks noChangeAspect="1"/>
          </p:cNvGrpSpPr>
          <p:nvPr/>
        </p:nvGrpSpPr>
        <p:grpSpPr>
          <a:xfrm>
            <a:off x="16992601" y="97473"/>
            <a:ext cx="1168585" cy="1557746"/>
            <a:chOff x="0" y="0"/>
            <a:chExt cx="1558113" cy="2076995"/>
          </a:xfrm>
        </p:grpSpPr>
        <p:sp>
          <p:nvSpPr>
            <p:cNvPr id="12" name="Freeform 12"/>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3" name="TextBox 3">
            <a:extLst>
              <a:ext uri="{FF2B5EF4-FFF2-40B4-BE49-F238E27FC236}">
                <a16:creationId xmlns="" xmlns:a16="http://schemas.microsoft.com/office/drawing/2014/main" id="{7F8CA324-8F4C-4E52-BCA4-17E14902E386}"/>
              </a:ext>
            </a:extLst>
          </p:cNvPr>
          <p:cNvSpPr txBox="1"/>
          <p:nvPr/>
        </p:nvSpPr>
        <p:spPr>
          <a:xfrm>
            <a:off x="1372707" y="428766"/>
            <a:ext cx="15821704" cy="834780"/>
          </a:xfrm>
          <a:prstGeom prst="rect">
            <a:avLst/>
          </a:prstGeom>
        </p:spPr>
        <p:txBody>
          <a:bodyPr wrap="square" lIns="0" tIns="0" rIns="0" bIns="0" rtlCol="0" anchor="t">
            <a:spAutoFit/>
          </a:bodyPr>
          <a:lstStyle/>
          <a:p>
            <a:pPr algn="ctr">
              <a:lnSpc>
                <a:spcPts val="6864"/>
              </a:lnSpc>
              <a:spcBef>
                <a:spcPct val="0"/>
              </a:spcBef>
            </a:pPr>
            <a:r>
              <a:rPr lang="en-US" sz="4800" b="1" dirty="0">
                <a:solidFill>
                  <a:srgbClr val="FFFFFF"/>
                </a:solidFill>
                <a:latin typeface="Montaser Arabic Ultra-Bold"/>
                <a:ea typeface="Montaser Arabic Ultra-Bold"/>
                <a:cs typeface="Montaser Arabic Ultra-Bold"/>
                <a:sym typeface="Montaser Arabic Ultra-Bold"/>
              </a:rPr>
              <a:t>Cara </a:t>
            </a:r>
            <a:r>
              <a:rPr lang="en-US" sz="4800" b="1" dirty="0" err="1">
                <a:solidFill>
                  <a:srgbClr val="FFFFFF"/>
                </a:solidFill>
                <a:latin typeface="Montaser Arabic Ultra-Bold"/>
                <a:ea typeface="Montaser Arabic Ultra-Bold"/>
                <a:cs typeface="Montaser Arabic Ultra-Bold"/>
                <a:sym typeface="Montaser Arabic Ultra-Bold"/>
              </a:rPr>
              <a:t>Mencegah</a:t>
            </a:r>
            <a:endParaRPr lang="en-US" sz="4800" b="1" dirty="0">
              <a:solidFill>
                <a:srgbClr val="FFFFFF"/>
              </a:solidFill>
              <a:latin typeface="Montaser Arabic Ultra-Bold"/>
              <a:ea typeface="Montaser Arabic Ultra-Bold"/>
              <a:cs typeface="Montaser Arabic Ultra-Bold"/>
              <a:sym typeface="Montaser Arabic Ultra-Bold"/>
            </a:endParaRPr>
          </a:p>
        </p:txBody>
      </p:sp>
      <p:sp>
        <p:nvSpPr>
          <p:cNvPr id="14" name="TextBox 6">
            <a:extLst>
              <a:ext uri="{FF2B5EF4-FFF2-40B4-BE49-F238E27FC236}">
                <a16:creationId xmlns="" xmlns:a16="http://schemas.microsoft.com/office/drawing/2014/main" id="{40E8C8EF-7DEC-4911-8E81-9EDFBDC91BFB}"/>
              </a:ext>
            </a:extLst>
          </p:cNvPr>
          <p:cNvSpPr txBox="1"/>
          <p:nvPr/>
        </p:nvSpPr>
        <p:spPr>
          <a:xfrm>
            <a:off x="1676400" y="2538400"/>
            <a:ext cx="13688390" cy="6471002"/>
          </a:xfrm>
          <a:prstGeom prst="rect">
            <a:avLst/>
          </a:prstGeom>
        </p:spPr>
        <p:txBody>
          <a:bodyPr wrap="square" lIns="0" tIns="0" rIns="0" bIns="0" rtlCol="0" anchor="t">
            <a:spAutoFit/>
          </a:bodyPr>
          <a:lstStyle/>
          <a:p>
            <a:pPr>
              <a:spcBef>
                <a:spcPct val="0"/>
              </a:spcBef>
            </a:pPr>
            <a:r>
              <a:rPr lang="en-US" sz="3000" b="1" dirty="0" err="1">
                <a:solidFill>
                  <a:srgbClr val="03B2C5"/>
                </a:solidFill>
                <a:latin typeface="Montserrat" panose="020B0604020202020204" charset="0"/>
                <a:ea typeface="Montaser Arabic Ultra-Bold"/>
                <a:cs typeface="Montaser Arabic Ultra-Bold"/>
                <a:sym typeface="Montaser Arabic Ultra-Bold"/>
              </a:rPr>
              <a:t>Beberapa</a:t>
            </a:r>
            <a:r>
              <a:rPr lang="en-US" sz="3000" b="1" dirty="0">
                <a:solidFill>
                  <a:srgbClr val="03B2C5"/>
                </a:solidFill>
                <a:latin typeface="Montserrat" panose="020B0604020202020204" charset="0"/>
                <a:ea typeface="Montaser Arabic Ultra-Bold"/>
                <a:cs typeface="Montaser Arabic Ultra-Bold"/>
                <a:sym typeface="Montaser Arabic Ultra-Bold"/>
              </a:rPr>
              <a:t> </a:t>
            </a:r>
            <a:r>
              <a:rPr lang="en-US" sz="3000" b="1" dirty="0" err="1">
                <a:solidFill>
                  <a:srgbClr val="03B2C5"/>
                </a:solidFill>
                <a:latin typeface="Montserrat" panose="020B0604020202020204" charset="0"/>
                <a:ea typeface="Montaser Arabic Ultra-Bold"/>
                <a:cs typeface="Montaser Arabic Ultra-Bold"/>
                <a:sym typeface="Montaser Arabic Ultra-Bold"/>
              </a:rPr>
              <a:t>langkah</a:t>
            </a:r>
            <a:r>
              <a:rPr lang="en-US" sz="3000" b="1" dirty="0">
                <a:solidFill>
                  <a:srgbClr val="03B2C5"/>
                </a:solidFill>
                <a:latin typeface="Montserrat" panose="020B0604020202020204" charset="0"/>
                <a:ea typeface="Montaser Arabic Ultra-Bold"/>
                <a:cs typeface="Montaser Arabic Ultra-Bold"/>
                <a:sym typeface="Montaser Arabic Ultra-Bold"/>
              </a:rPr>
              <a:t> </a:t>
            </a:r>
            <a:r>
              <a:rPr lang="en-US" sz="3000" b="1" dirty="0" err="1">
                <a:solidFill>
                  <a:srgbClr val="03B2C5"/>
                </a:solidFill>
                <a:latin typeface="Montserrat" panose="020B0604020202020204" charset="0"/>
                <a:ea typeface="Montaser Arabic Ultra-Bold"/>
                <a:cs typeface="Montaser Arabic Ultra-Bold"/>
                <a:sym typeface="Montaser Arabic Ultra-Bold"/>
              </a:rPr>
              <a:t>pencegahan</a:t>
            </a:r>
            <a:r>
              <a:rPr lang="en-US" sz="3000" b="1" dirty="0">
                <a:solidFill>
                  <a:srgbClr val="03B2C5"/>
                </a:solidFill>
                <a:latin typeface="Montserrat" panose="020B0604020202020204" charset="0"/>
                <a:ea typeface="Montaser Arabic Ultra-Bold"/>
                <a:cs typeface="Montaser Arabic Ultra-Bold"/>
                <a:sym typeface="Montaser Arabic Ultra-Bold"/>
              </a:rPr>
              <a:t> </a:t>
            </a:r>
            <a:r>
              <a:rPr lang="en-US" sz="3000" b="1" dirty="0" err="1">
                <a:solidFill>
                  <a:srgbClr val="03B2C5"/>
                </a:solidFill>
                <a:latin typeface="Montserrat" panose="020B0604020202020204" charset="0"/>
                <a:ea typeface="Montaser Arabic Ultra-Bold"/>
                <a:cs typeface="Montaser Arabic Ultra-Bold"/>
                <a:sym typeface="Montaser Arabic Ultra-Bold"/>
              </a:rPr>
              <a:t>penting</a:t>
            </a:r>
            <a:r>
              <a:rPr lang="en-US" sz="3000" b="1" dirty="0">
                <a:solidFill>
                  <a:srgbClr val="03B2C5"/>
                </a:solidFill>
                <a:latin typeface="Montserrat" panose="020B0604020202020204" charset="0"/>
                <a:ea typeface="Montaser Arabic Ultra-Bold"/>
                <a:cs typeface="Montaser Arabic Ultra-Bold"/>
                <a:sym typeface="Montaser Arabic Ultra-Bold"/>
              </a:rPr>
              <a:t>: </a:t>
            </a:r>
          </a:p>
          <a:p>
            <a:pPr>
              <a:spcBef>
                <a:spcPct val="0"/>
              </a:spcBef>
            </a:pPr>
            <a:endParaRPr lang="en-US" sz="2000" b="1" dirty="0">
              <a:solidFill>
                <a:srgbClr val="03B2C5"/>
              </a:solidFill>
              <a:latin typeface="Montserrat" panose="020B0604020202020204" charset="0"/>
              <a:ea typeface="Montaser Arabic Ultra-Bold"/>
              <a:cs typeface="Montaser Arabic Ultra-Bold"/>
              <a:sym typeface="Montaser Arabic Ultra-Bold"/>
            </a:endParaRPr>
          </a:p>
          <a:p>
            <a:pPr marL="342900" indent="-342900">
              <a:lnSpc>
                <a:spcPct val="150000"/>
              </a:lnSpc>
              <a:spcBef>
                <a:spcPct val="0"/>
              </a:spcBef>
              <a:buFont typeface="Arial" panose="020B0604020202020204" pitchFamily="34" charset="0"/>
              <a:buChar char="•"/>
            </a:pPr>
            <a:r>
              <a:rPr lang="en-US" sz="2400" dirty="0" err="1">
                <a:solidFill>
                  <a:srgbClr val="FFFFFF"/>
                </a:solidFill>
                <a:latin typeface="Montserrat" panose="020B0604020202020204" charset="0"/>
                <a:ea typeface="Montaser Arabic Ultra-Bold"/>
                <a:cs typeface="Montaser Arabic Ultra-Bold"/>
                <a:sym typeface="Montaser Arabic Ultra-Bold"/>
              </a:rPr>
              <a:t>Jangan</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mudah</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percaya</a:t>
            </a:r>
            <a:r>
              <a:rPr lang="en-US" sz="2400" dirty="0">
                <a:solidFill>
                  <a:srgbClr val="FFFFFF"/>
                </a:solidFill>
                <a:latin typeface="Montserrat" panose="020B0604020202020204" charset="0"/>
                <a:ea typeface="Montaser Arabic Ultra-Bold"/>
                <a:cs typeface="Montaser Arabic Ultra-Bold"/>
                <a:sym typeface="Montaser Arabic Ultra-Bold"/>
              </a:rPr>
              <a:t> pada </a:t>
            </a:r>
            <a:r>
              <a:rPr lang="en-US" sz="2400" dirty="0" err="1">
                <a:solidFill>
                  <a:srgbClr val="FFFFFF"/>
                </a:solidFill>
                <a:latin typeface="Montserrat" panose="020B0604020202020204" charset="0"/>
                <a:ea typeface="Montaser Arabic Ultra-Bold"/>
                <a:cs typeface="Montaser Arabic Ultra-Bold"/>
                <a:sym typeface="Montaser Arabic Ultra-Bold"/>
              </a:rPr>
              <a:t>tawaran</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terlalu</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bagus</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untuk</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jadi</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kenyataan</a:t>
            </a:r>
            <a:r>
              <a:rPr lang="en-US" sz="2400" dirty="0">
                <a:solidFill>
                  <a:srgbClr val="FFFFFF"/>
                </a:solidFill>
                <a:latin typeface="Montserrat" panose="020B0604020202020204" charset="0"/>
                <a:ea typeface="Montaser Arabic Ultra-Bold"/>
                <a:cs typeface="Montaser Arabic Ultra-Bold"/>
                <a:sym typeface="Montaser Arabic Ultra-Bold"/>
              </a:rPr>
              <a:t>. </a:t>
            </a:r>
          </a:p>
          <a:p>
            <a:pPr marL="342900" indent="-342900">
              <a:lnSpc>
                <a:spcPct val="150000"/>
              </a:lnSpc>
              <a:spcBef>
                <a:spcPct val="0"/>
              </a:spcBef>
              <a:buFont typeface="Arial" panose="020B0604020202020204" pitchFamily="34" charset="0"/>
              <a:buChar char="•"/>
            </a:pPr>
            <a:r>
              <a:rPr lang="en-US" sz="2400" dirty="0" err="1">
                <a:solidFill>
                  <a:srgbClr val="FFFFFF"/>
                </a:solidFill>
                <a:latin typeface="Montserrat" panose="020B0604020202020204" charset="0"/>
                <a:ea typeface="Montaser Arabic Ultra-Bold"/>
                <a:cs typeface="Montaser Arabic Ultra-Bold"/>
                <a:sym typeface="Montaser Arabic Ultra-Bold"/>
              </a:rPr>
              <a:t>Verifikasi</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keaslian</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akun</a:t>
            </a:r>
            <a:r>
              <a:rPr lang="en-US" sz="2400" dirty="0">
                <a:solidFill>
                  <a:srgbClr val="FFFFFF"/>
                </a:solidFill>
                <a:latin typeface="Montserrat" panose="020B0604020202020204" charset="0"/>
                <a:ea typeface="Montaser Arabic Ultra-Bold"/>
                <a:cs typeface="Montaser Arabic Ultra-Bold"/>
                <a:sym typeface="Montaser Arabic Ultra-Bold"/>
              </a:rPr>
              <a:t>, situs, </a:t>
            </a:r>
            <a:r>
              <a:rPr lang="en-US" sz="2400" dirty="0" err="1">
                <a:solidFill>
                  <a:srgbClr val="FFFFFF"/>
                </a:solidFill>
                <a:latin typeface="Montserrat" panose="020B0604020202020204" charset="0"/>
                <a:ea typeface="Montaser Arabic Ultra-Bold"/>
                <a:cs typeface="Montaser Arabic Ultra-Bold"/>
                <a:sym typeface="Montaser Arabic Ultra-Bold"/>
              </a:rPr>
              <a:t>atau</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nomor</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pengirim</a:t>
            </a:r>
            <a:r>
              <a:rPr lang="en-US" sz="2400" dirty="0">
                <a:solidFill>
                  <a:srgbClr val="FFFFFF"/>
                </a:solidFill>
                <a:latin typeface="Montserrat" panose="020B0604020202020204" charset="0"/>
                <a:ea typeface="Montaser Arabic Ultra-Bold"/>
                <a:cs typeface="Montaser Arabic Ultra-Bold"/>
                <a:sym typeface="Montaser Arabic Ultra-Bold"/>
              </a:rPr>
              <a:t>. </a:t>
            </a:r>
          </a:p>
          <a:p>
            <a:pPr marL="342900" indent="-342900">
              <a:lnSpc>
                <a:spcPct val="150000"/>
              </a:lnSpc>
              <a:spcBef>
                <a:spcPct val="0"/>
              </a:spcBef>
              <a:buFont typeface="Arial" panose="020B0604020202020204" pitchFamily="34" charset="0"/>
              <a:buChar char="•"/>
            </a:pPr>
            <a:r>
              <a:rPr lang="en-US" sz="2400" dirty="0" err="1">
                <a:solidFill>
                  <a:srgbClr val="FFFFFF"/>
                </a:solidFill>
                <a:latin typeface="Montserrat" panose="020B0604020202020204" charset="0"/>
                <a:ea typeface="Montaser Arabic Ultra-Bold"/>
                <a:cs typeface="Montaser Arabic Ultra-Bold"/>
                <a:sym typeface="Montaser Arabic Ultra-Bold"/>
              </a:rPr>
              <a:t>Jangan</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pernah</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membagikan</a:t>
            </a:r>
            <a:r>
              <a:rPr lang="en-US" sz="2400" dirty="0">
                <a:solidFill>
                  <a:srgbClr val="FFFFFF"/>
                </a:solidFill>
                <a:latin typeface="Montserrat" panose="020B0604020202020204" charset="0"/>
                <a:ea typeface="Montaser Arabic Ultra-Bold"/>
                <a:cs typeface="Montaser Arabic Ultra-Bold"/>
                <a:sym typeface="Montaser Arabic Ultra-Bold"/>
              </a:rPr>
              <a:t> OTP, PIN, </a:t>
            </a:r>
            <a:r>
              <a:rPr lang="en-US" sz="2400" dirty="0" err="1">
                <a:solidFill>
                  <a:srgbClr val="FFFFFF"/>
                </a:solidFill>
                <a:latin typeface="Montserrat" panose="020B0604020202020204" charset="0"/>
                <a:ea typeface="Montaser Arabic Ultra-Bold"/>
                <a:cs typeface="Montaser Arabic Ultra-Bold"/>
                <a:sym typeface="Montaser Arabic Ultra-Bold"/>
              </a:rPr>
              <a:t>atau</a:t>
            </a:r>
            <a:r>
              <a:rPr lang="en-US" sz="2400" dirty="0">
                <a:solidFill>
                  <a:srgbClr val="FFFFFF"/>
                </a:solidFill>
                <a:latin typeface="Montserrat" panose="020B0604020202020204" charset="0"/>
                <a:ea typeface="Montaser Arabic Ultra-Bold"/>
                <a:cs typeface="Montaser Arabic Ultra-Bold"/>
                <a:sym typeface="Montaser Arabic Ultra-Bold"/>
              </a:rPr>
              <a:t> data </a:t>
            </a:r>
            <a:r>
              <a:rPr lang="en-US" sz="2400" dirty="0" err="1">
                <a:solidFill>
                  <a:srgbClr val="FFFFFF"/>
                </a:solidFill>
                <a:latin typeface="Montserrat" panose="020B0604020202020204" charset="0"/>
                <a:ea typeface="Montaser Arabic Ultra-Bold"/>
                <a:cs typeface="Montaser Arabic Ultra-Bold"/>
                <a:sym typeface="Montaser Arabic Ultra-Bold"/>
              </a:rPr>
              <a:t>pribadi</a:t>
            </a:r>
            <a:r>
              <a:rPr lang="en-US" sz="2400" dirty="0">
                <a:solidFill>
                  <a:srgbClr val="FFFFFF"/>
                </a:solidFill>
                <a:latin typeface="Montserrat" panose="020B0604020202020204" charset="0"/>
                <a:ea typeface="Montaser Arabic Ultra-Bold"/>
                <a:cs typeface="Montaser Arabic Ultra-Bold"/>
                <a:sym typeface="Montaser Arabic Ultra-Bold"/>
              </a:rPr>
              <a:t>. </a:t>
            </a:r>
          </a:p>
          <a:p>
            <a:pPr marL="342900" indent="-342900">
              <a:lnSpc>
                <a:spcPct val="150000"/>
              </a:lnSpc>
              <a:spcBef>
                <a:spcPct val="0"/>
              </a:spcBef>
              <a:buFont typeface="Arial" panose="020B0604020202020204" pitchFamily="34" charset="0"/>
              <a:buChar char="•"/>
            </a:pPr>
            <a:r>
              <a:rPr lang="en-US" sz="2400" dirty="0" err="1">
                <a:solidFill>
                  <a:schemeClr val="bg1"/>
                </a:solidFill>
                <a:latin typeface="Montserrat" panose="020B0604020202020204" charset="0"/>
              </a:rPr>
              <a:t>Gunakan</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sandi</a:t>
            </a:r>
            <a:r>
              <a:rPr lang="en-US" sz="2400" dirty="0">
                <a:solidFill>
                  <a:schemeClr val="bg1"/>
                </a:solidFill>
                <a:latin typeface="Montserrat" panose="020B0604020202020204" charset="0"/>
              </a:rPr>
              <a:t> yang </a:t>
            </a:r>
            <a:r>
              <a:rPr lang="en-US" sz="2400" dirty="0" err="1">
                <a:solidFill>
                  <a:schemeClr val="bg1"/>
                </a:solidFill>
                <a:latin typeface="Montserrat" panose="020B0604020202020204" charset="0"/>
              </a:rPr>
              <a:t>kuat</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dan</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unik</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untuk</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setiap</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akun</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serta</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aktifkan</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verifikasi</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dua</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langkah</a:t>
            </a:r>
            <a:r>
              <a:rPr lang="en-US" sz="2400" dirty="0">
                <a:solidFill>
                  <a:schemeClr val="bg1"/>
                </a:solidFill>
                <a:latin typeface="Montserrat" panose="020B0604020202020204" charset="0"/>
              </a:rPr>
              <a:t> (2FA) </a:t>
            </a:r>
            <a:r>
              <a:rPr lang="en-US" sz="2400" dirty="0" err="1" smtClean="0">
                <a:solidFill>
                  <a:srgbClr val="FFFFFF"/>
                </a:solidFill>
                <a:latin typeface="Montserrat" panose="020B0604020202020204" charset="0"/>
                <a:ea typeface="Montaser Arabic Ultra-Bold"/>
                <a:cs typeface="Montaser Arabic Ultra-Bold"/>
                <a:sym typeface="Montaser Arabic Ultra-Bold"/>
              </a:rPr>
              <a:t>pada</a:t>
            </a:r>
            <a:r>
              <a:rPr lang="en-US" sz="2400" dirty="0" smtClean="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akun</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penting</a:t>
            </a:r>
            <a:r>
              <a:rPr lang="en-US" sz="2400" dirty="0">
                <a:solidFill>
                  <a:srgbClr val="FFFFFF"/>
                </a:solidFill>
                <a:latin typeface="Montserrat" panose="020B0604020202020204" charset="0"/>
                <a:ea typeface="Montaser Arabic Ultra-Bold"/>
                <a:cs typeface="Montaser Arabic Ultra-Bold"/>
                <a:sym typeface="Montaser Arabic Ultra-Bold"/>
              </a:rPr>
              <a:t>. </a:t>
            </a:r>
            <a:endParaRPr lang="en-US" sz="2400" dirty="0" smtClean="0">
              <a:solidFill>
                <a:srgbClr val="FFFFFF"/>
              </a:solidFill>
              <a:latin typeface="Montserrat" panose="020B0604020202020204" charset="0"/>
              <a:ea typeface="Montaser Arabic Ultra-Bold"/>
              <a:cs typeface="Montaser Arabic Ultra-Bold"/>
              <a:sym typeface="Montaser Arabic Ultra-Bold"/>
            </a:endParaRPr>
          </a:p>
          <a:p>
            <a:pPr marL="342900" indent="-342900">
              <a:lnSpc>
                <a:spcPct val="150000"/>
              </a:lnSpc>
              <a:spcBef>
                <a:spcPct val="0"/>
              </a:spcBef>
              <a:buFont typeface="Arial" panose="020B0604020202020204" pitchFamily="34" charset="0"/>
              <a:buChar char="•"/>
            </a:pPr>
            <a:r>
              <a:rPr lang="en-US" sz="2400" dirty="0" err="1">
                <a:solidFill>
                  <a:schemeClr val="bg1"/>
                </a:solidFill>
                <a:latin typeface="Montserrat" panose="020B0604020202020204" charset="0"/>
              </a:rPr>
              <a:t>Selalu</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periksa</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dan</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atur</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pengaturan</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privasi</a:t>
            </a:r>
            <a:r>
              <a:rPr lang="en-US" sz="2400" dirty="0">
                <a:solidFill>
                  <a:schemeClr val="bg1"/>
                </a:solidFill>
                <a:latin typeface="Montserrat" panose="020B0604020202020204" charset="0"/>
              </a:rPr>
              <a:t> di media </a:t>
            </a:r>
            <a:r>
              <a:rPr lang="en-US" sz="2400" dirty="0" err="1">
                <a:solidFill>
                  <a:schemeClr val="bg1"/>
                </a:solidFill>
                <a:latin typeface="Montserrat" panose="020B0604020202020204" charset="0"/>
              </a:rPr>
              <a:t>sosial</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dan</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aplikasi</a:t>
            </a:r>
            <a:r>
              <a:rPr lang="en-US" sz="2400" dirty="0">
                <a:solidFill>
                  <a:schemeClr val="bg1"/>
                </a:solidFill>
                <a:latin typeface="Montserrat" panose="020B0604020202020204" charset="0"/>
              </a:rPr>
              <a:t> yang </a:t>
            </a:r>
            <a:r>
              <a:rPr lang="en-US" sz="2400" dirty="0" err="1">
                <a:solidFill>
                  <a:schemeClr val="bg1"/>
                </a:solidFill>
                <a:latin typeface="Montserrat" panose="020B0604020202020204" charset="0"/>
              </a:rPr>
              <a:t>digunakan</a:t>
            </a:r>
            <a:r>
              <a:rPr lang="en-US" sz="2400" dirty="0">
                <a:solidFill>
                  <a:schemeClr val="bg1"/>
                </a:solidFill>
                <a:latin typeface="Montserrat" panose="020B0604020202020204" charset="0"/>
              </a:rPr>
              <a:t>.</a:t>
            </a:r>
            <a:endParaRPr lang="en-US" sz="2400" dirty="0" smtClean="0">
              <a:solidFill>
                <a:srgbClr val="FFFFFF"/>
              </a:solidFill>
              <a:latin typeface="Montserrat" panose="020B0604020202020204" charset="0"/>
              <a:ea typeface="Montaser Arabic Ultra-Bold"/>
              <a:cs typeface="Montaser Arabic Ultra-Bold"/>
              <a:sym typeface="Montaser Arabic Ultra-Bold"/>
            </a:endParaRPr>
          </a:p>
          <a:p>
            <a:pPr marL="342900" indent="-342900">
              <a:lnSpc>
                <a:spcPct val="150000"/>
              </a:lnSpc>
              <a:spcBef>
                <a:spcPct val="0"/>
              </a:spcBef>
              <a:buFont typeface="Arial" panose="020B0604020202020204" pitchFamily="34" charset="0"/>
              <a:buChar char="•"/>
            </a:pPr>
            <a:r>
              <a:rPr lang="en-US" sz="2400" dirty="0" err="1">
                <a:solidFill>
                  <a:schemeClr val="bg1"/>
                </a:solidFill>
                <a:latin typeface="Montserrat" panose="020B0604020202020204" charset="0"/>
              </a:rPr>
              <a:t>Hati-hati</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dalam</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membagikan</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informasi</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pribadi</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atau</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sensitif</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secara</a:t>
            </a:r>
            <a:r>
              <a:rPr lang="en-US" sz="2400" dirty="0">
                <a:solidFill>
                  <a:schemeClr val="bg1"/>
                </a:solidFill>
                <a:latin typeface="Montserrat" panose="020B0604020202020204" charset="0"/>
              </a:rPr>
              <a:t> online</a:t>
            </a:r>
            <a:r>
              <a:rPr lang="en-US" sz="2400" dirty="0" smtClean="0">
                <a:solidFill>
                  <a:schemeClr val="bg1"/>
                </a:solidFill>
                <a:latin typeface="Montserrat" panose="020B0604020202020204" charset="0"/>
              </a:rPr>
              <a:t>.</a:t>
            </a:r>
          </a:p>
          <a:p>
            <a:pPr marL="342900" indent="-342900">
              <a:lnSpc>
                <a:spcPct val="150000"/>
              </a:lnSpc>
              <a:spcBef>
                <a:spcPct val="0"/>
              </a:spcBef>
              <a:buFont typeface="Arial" panose="020B0604020202020204" pitchFamily="34" charset="0"/>
              <a:buChar char="•"/>
            </a:pPr>
            <a:r>
              <a:rPr lang="en-US" sz="2400" dirty="0" err="1">
                <a:solidFill>
                  <a:schemeClr val="bg1"/>
                </a:solidFill>
                <a:latin typeface="Montserrat" panose="020B0604020202020204" charset="0"/>
              </a:rPr>
              <a:t>Secara</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berkala</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hapus</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riwayat</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pencarian</a:t>
            </a:r>
            <a:r>
              <a:rPr lang="en-US" sz="2400" dirty="0">
                <a:solidFill>
                  <a:schemeClr val="bg1"/>
                </a:solidFill>
                <a:latin typeface="Montserrat" panose="020B0604020202020204" charset="0"/>
              </a:rPr>
              <a:t> </a:t>
            </a:r>
            <a:r>
              <a:rPr lang="en-US" sz="2400" dirty="0" err="1">
                <a:solidFill>
                  <a:schemeClr val="bg1"/>
                </a:solidFill>
                <a:latin typeface="Montserrat" panose="020B0604020202020204" charset="0"/>
              </a:rPr>
              <a:t>dan</a:t>
            </a:r>
            <a:r>
              <a:rPr lang="en-US" sz="2400" dirty="0">
                <a:solidFill>
                  <a:schemeClr val="bg1"/>
                </a:solidFill>
                <a:latin typeface="Montserrat" panose="020B0604020202020204" charset="0"/>
              </a:rPr>
              <a:t> cache di browser.</a:t>
            </a:r>
          </a:p>
          <a:p>
            <a:pPr marL="342900" indent="-342900">
              <a:lnSpc>
                <a:spcPct val="150000"/>
              </a:lnSpc>
              <a:spcBef>
                <a:spcPct val="0"/>
              </a:spcBef>
              <a:buFont typeface="Arial" panose="020B0604020202020204" pitchFamily="34" charset="0"/>
              <a:buChar char="•"/>
            </a:pPr>
            <a:r>
              <a:rPr lang="en-US" sz="2400" dirty="0" err="1" smtClean="0">
                <a:solidFill>
                  <a:srgbClr val="FFFFFF"/>
                </a:solidFill>
                <a:latin typeface="Montserrat" panose="020B0604020202020204" charset="0"/>
                <a:ea typeface="Montaser Arabic Ultra-Bold"/>
                <a:cs typeface="Montaser Arabic Ultra-Bold"/>
                <a:sym typeface="Montaser Arabic Ultra-Bold"/>
              </a:rPr>
              <a:t>Laporkan</a:t>
            </a:r>
            <a:r>
              <a:rPr lang="en-US" sz="2400" dirty="0" smtClean="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akun</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atau</a:t>
            </a:r>
            <a:r>
              <a:rPr lang="en-US" sz="2400" dirty="0">
                <a:solidFill>
                  <a:srgbClr val="FFFFFF"/>
                </a:solidFill>
                <a:latin typeface="Montserrat" panose="020B0604020202020204" charset="0"/>
                <a:ea typeface="Montaser Arabic Ultra-Bold"/>
                <a:cs typeface="Montaser Arabic Ultra-Bold"/>
                <a:sym typeface="Montaser Arabic Ultra-Bold"/>
              </a:rPr>
              <a:t> situs </a:t>
            </a:r>
            <a:r>
              <a:rPr lang="en-US" sz="2400" dirty="0" err="1">
                <a:solidFill>
                  <a:srgbClr val="FFFFFF"/>
                </a:solidFill>
                <a:latin typeface="Montserrat" panose="020B0604020202020204" charset="0"/>
                <a:ea typeface="Montaser Arabic Ultra-Bold"/>
                <a:cs typeface="Montaser Arabic Ultra-Bold"/>
                <a:sym typeface="Montaser Arabic Ultra-Bold"/>
              </a:rPr>
              <a:t>mencurigakan</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ke</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Kominfo</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err="1">
                <a:solidFill>
                  <a:srgbClr val="FFFFFF"/>
                </a:solidFill>
                <a:latin typeface="Montserrat" panose="020B0604020202020204" charset="0"/>
                <a:ea typeface="Montaser Arabic Ultra-Bold"/>
                <a:cs typeface="Montaser Arabic Ultra-Bold"/>
                <a:sym typeface="Montaser Arabic Ultra-Bold"/>
              </a:rPr>
              <a:t>atau</a:t>
            </a:r>
            <a:r>
              <a:rPr lang="en-US" sz="2400" dirty="0">
                <a:solidFill>
                  <a:srgbClr val="FFFFFF"/>
                </a:solidFill>
                <a:latin typeface="Montserrat" panose="020B0604020202020204" charset="0"/>
                <a:ea typeface="Montaser Arabic Ultra-Bold"/>
                <a:cs typeface="Montaser Arabic Ultra-Bold"/>
                <a:sym typeface="Montaser Arabic Ultra-Bold"/>
              </a:rPr>
              <a:t> </a:t>
            </a:r>
            <a:r>
              <a:rPr lang="en-US" sz="2400" dirty="0">
                <a:solidFill>
                  <a:srgbClr val="FFFFFF"/>
                </a:solidFill>
                <a:latin typeface="Montserrat" panose="020B0604020202020204" charset="0"/>
                <a:ea typeface="Montaser Arabic Ultra-Bold"/>
                <a:cs typeface="Montaser Arabic Ultra-Bold"/>
                <a:sym typeface="Montaser Arabic Ultra-Bold"/>
                <a:hlinkClick r:id="rId7"/>
              </a:rPr>
              <a:t>https://patrolisiber.id</a:t>
            </a:r>
            <a:r>
              <a:rPr lang="en-US" sz="2400" dirty="0" smtClean="0">
                <a:solidFill>
                  <a:srgbClr val="FFFFFF"/>
                </a:solidFill>
                <a:latin typeface="Montserrat" panose="020B0604020202020204" charset="0"/>
                <a:ea typeface="Montaser Arabic Ultra-Bold"/>
                <a:cs typeface="Montaser Arabic Ultra-Bold"/>
                <a:sym typeface="Montaser Arabic Ultra-Bold"/>
                <a:hlinkClick r:id="rId7"/>
              </a:rPr>
              <a:t>/</a:t>
            </a:r>
            <a:r>
              <a:rPr lang="en-US" sz="2400" dirty="0" smtClean="0">
                <a:solidFill>
                  <a:srgbClr val="FFFFFF"/>
                </a:solidFill>
                <a:latin typeface="Montserrat" panose="020B0604020202020204" charset="0"/>
                <a:ea typeface="Montaser Arabic Ultra-Bold"/>
                <a:cs typeface="Montaser Arabic Ultra-Bold"/>
                <a:sym typeface="Montaser Arabic Ultra-Bold"/>
              </a:rPr>
              <a:t>.</a:t>
            </a:r>
          </a:p>
          <a:p>
            <a:pPr marL="342900" indent="-342900">
              <a:lnSpc>
                <a:spcPct val="150000"/>
              </a:lnSpc>
              <a:spcBef>
                <a:spcPct val="0"/>
              </a:spcBef>
              <a:buFont typeface="Arial" panose="020B0604020202020204" pitchFamily="34" charset="0"/>
              <a:buChar char="•"/>
            </a:pPr>
            <a:endParaRPr lang="en-US" sz="2500" dirty="0">
              <a:solidFill>
                <a:srgbClr val="FFFFFF"/>
              </a:solidFill>
              <a:latin typeface="Montserrat" panose="020B0604020202020204" charset="0"/>
              <a:ea typeface="Montaser Arabic Ultra-Bold"/>
              <a:cs typeface="Montaser Arabic Ultra-Bold"/>
              <a:sym typeface="Montaser Arabic Ultra-Bold"/>
            </a:endParaRPr>
          </a:p>
        </p:txBody>
      </p:sp>
    </p:spTree>
    <p:extLst>
      <p:ext uri="{BB962C8B-B14F-4D97-AF65-F5344CB8AC3E}">
        <p14:creationId xmlns:p14="http://schemas.microsoft.com/office/powerpoint/2010/main" val="5453319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2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9878" y="5847543"/>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115050" y="11936"/>
            <a:ext cx="5138677" cy="4419262"/>
          </a:xfrm>
          <a:custGeom>
            <a:avLst/>
            <a:gdLst/>
            <a:ahLst/>
            <a:cxnLst/>
            <a:rect l="l" t="t" r="r" b="b"/>
            <a:pathLst>
              <a:path w="5138677" h="4419262">
                <a:moveTo>
                  <a:pt x="0" y="0"/>
                </a:moveTo>
                <a:lnTo>
                  <a:pt x="5138678" y="0"/>
                </a:lnTo>
                <a:lnTo>
                  <a:pt x="5138678"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2474422" y="4084647"/>
            <a:ext cx="5138677" cy="4419262"/>
          </a:xfrm>
          <a:custGeom>
            <a:avLst/>
            <a:gdLst/>
            <a:ahLst/>
            <a:cxnLst/>
            <a:rect l="l" t="t" r="r" b="b"/>
            <a:pathLst>
              <a:path w="5138677" h="4419262">
                <a:moveTo>
                  <a:pt x="0" y="0"/>
                </a:moveTo>
                <a:lnTo>
                  <a:pt x="5138677" y="0"/>
                </a:lnTo>
                <a:lnTo>
                  <a:pt x="5138677" y="4419263"/>
                </a:lnTo>
                <a:lnTo>
                  <a:pt x="0" y="4419263"/>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10" name="TextBox 10"/>
          <p:cNvSpPr txBox="1"/>
          <p:nvPr/>
        </p:nvSpPr>
        <p:spPr>
          <a:xfrm>
            <a:off x="1415182" y="1589094"/>
            <a:ext cx="10567005" cy="819007"/>
          </a:xfrm>
          <a:prstGeom prst="rect">
            <a:avLst/>
          </a:prstGeom>
        </p:spPr>
        <p:txBody>
          <a:bodyPr wrap="square" lIns="0" tIns="0" rIns="0" bIns="0" rtlCol="0" anchor="t">
            <a:spAutoFit/>
          </a:bodyPr>
          <a:lstStyle/>
          <a:p>
            <a:pPr algn="l">
              <a:lnSpc>
                <a:spcPts val="6864"/>
              </a:lnSpc>
              <a:spcBef>
                <a:spcPct val="0"/>
              </a:spcBef>
            </a:pPr>
            <a:r>
              <a:rPr lang="en-US" sz="4903" b="1" dirty="0">
                <a:solidFill>
                  <a:srgbClr val="FFFFFF"/>
                </a:solidFill>
                <a:latin typeface="Montaser Arabic Ultra-Bold"/>
                <a:ea typeface="Montaser Arabic Ultra-Bold"/>
                <a:cs typeface="Montaser Arabic Ultra-Bold"/>
                <a:sym typeface="Montaser Arabic Ultra-Bold"/>
              </a:rPr>
              <a:t>PENGERTIAN CYBER CRIME</a:t>
            </a:r>
          </a:p>
        </p:txBody>
      </p:sp>
      <p:sp>
        <p:nvSpPr>
          <p:cNvPr id="11" name="TextBox 11"/>
          <p:cNvSpPr txBox="1"/>
          <p:nvPr/>
        </p:nvSpPr>
        <p:spPr>
          <a:xfrm>
            <a:off x="1397253" y="4210798"/>
            <a:ext cx="10003629" cy="2708434"/>
          </a:xfrm>
          <a:prstGeom prst="rect">
            <a:avLst/>
          </a:prstGeom>
        </p:spPr>
        <p:txBody>
          <a:bodyPr wrap="square" lIns="0" tIns="0" rIns="0" bIns="0" rtlCol="0" anchor="t">
            <a:spAutoFit/>
          </a:bodyPr>
          <a:lstStyle/>
          <a:p>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Suatu</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aktifitas</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kejahatan</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didunia</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maya</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dengan</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memanfaatkan</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jaringan</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komputer</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sebagai</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alat</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dan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jaringan</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internet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sebagai</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 </a:t>
            </a:r>
            <a:r>
              <a:rPr lang="en-US" sz="4400" b="1" dirty="0" err="1">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medianya</a:t>
            </a:r>
            <a:r>
              <a:rPr lang="en-US" sz="4400" b="1" dirty="0">
                <a:solidFill>
                  <a:srgbClr val="FFFFFF"/>
                </a:solidFill>
                <a:effectLst>
                  <a:outerShdw blurRad="38100" dist="38100" dir="2700000" algn="tl">
                    <a:srgbClr val="000000">
                      <a:alpha val="43137"/>
                    </a:srgbClr>
                  </a:outerShdw>
                </a:effectLst>
                <a:latin typeface="Barlow Condensed" panose="00000506000000000000" pitchFamily="2" charset="0"/>
                <a:ea typeface="Canva Sans Bold"/>
                <a:cs typeface="Canva Sans Bold"/>
                <a:sym typeface="Canva Sans Bold"/>
              </a:rPr>
              <a:t>.”</a:t>
            </a:r>
          </a:p>
        </p:txBody>
      </p:sp>
      <p:grpSp>
        <p:nvGrpSpPr>
          <p:cNvPr id="14" name="Group 14"/>
          <p:cNvGrpSpPr>
            <a:grpSpLocks noChangeAspect="1"/>
          </p:cNvGrpSpPr>
          <p:nvPr/>
        </p:nvGrpSpPr>
        <p:grpSpPr>
          <a:xfrm>
            <a:off x="350746" y="246478"/>
            <a:ext cx="1168586" cy="1564445"/>
            <a:chOff x="0" y="0"/>
            <a:chExt cx="1558115" cy="2085927"/>
          </a:xfrm>
        </p:grpSpPr>
        <p:sp>
          <p:nvSpPr>
            <p:cNvPr id="15" name="Freeform 15"/>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6" name="Group 16"/>
          <p:cNvGrpSpPr>
            <a:grpSpLocks noChangeAspect="1"/>
          </p:cNvGrpSpPr>
          <p:nvPr/>
        </p:nvGrpSpPr>
        <p:grpSpPr>
          <a:xfrm>
            <a:off x="16992601" y="97473"/>
            <a:ext cx="1168585" cy="1557746"/>
            <a:chOff x="0" y="0"/>
            <a:chExt cx="1558113" cy="2076995"/>
          </a:xfrm>
        </p:grpSpPr>
        <p:sp>
          <p:nvSpPr>
            <p:cNvPr id="17" name="Freeform 17"/>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20" name="Freeform 8">
            <a:extLst>
              <a:ext uri="{FF2B5EF4-FFF2-40B4-BE49-F238E27FC236}">
                <a16:creationId xmlns="" xmlns:a16="http://schemas.microsoft.com/office/drawing/2014/main" id="{6ABF60EB-4F1F-473A-BAB7-B609AD08A73E}"/>
              </a:ext>
            </a:extLst>
          </p:cNvPr>
          <p:cNvSpPr/>
          <p:nvPr/>
        </p:nvSpPr>
        <p:spPr>
          <a:xfrm>
            <a:off x="10986646" y="2997807"/>
            <a:ext cx="7105005" cy="710500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8888" r="-38888"/>
            </a:stretch>
          </a:blipFill>
          <a:ln w="238125" cap="sq">
            <a:solidFill>
              <a:srgbClr val="262262"/>
            </a:solidFill>
            <a:prstDash val="solid"/>
            <a:miter/>
          </a:ln>
        </p:spPr>
        <p:txBody>
          <a:bodyPr/>
          <a:lstStyle/>
          <a:p>
            <a:endParaRPr lang="en-US"/>
          </a:p>
        </p:txBody>
      </p:sp>
    </p:spTree>
    <p:extLst>
      <p:ext uri="{BB962C8B-B14F-4D97-AF65-F5344CB8AC3E}">
        <p14:creationId xmlns:p14="http://schemas.microsoft.com/office/powerpoint/2010/main" val="506681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A144C74-7642-491F-61A5-F8AE2E519842}"/>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534B2141-12F1-ED9D-D275-59E0D3B46934}"/>
              </a:ext>
            </a:extLst>
          </p:cNvPr>
          <p:cNvSpPr/>
          <p:nvPr/>
        </p:nvSpPr>
        <p:spPr>
          <a:xfrm>
            <a:off x="-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dirty="0"/>
          </a:p>
        </p:txBody>
      </p:sp>
      <p:sp>
        <p:nvSpPr>
          <p:cNvPr id="3" name="Freeform 3">
            <a:extLst>
              <a:ext uri="{FF2B5EF4-FFF2-40B4-BE49-F238E27FC236}">
                <a16:creationId xmlns="" xmlns:a16="http://schemas.microsoft.com/office/drawing/2014/main" id="{6FA3DDF8-86B0-34A1-1973-6E851099581D}"/>
              </a:ext>
            </a:extLst>
          </p:cNvPr>
          <p:cNvSpPr/>
          <p:nvPr/>
        </p:nvSpPr>
        <p:spPr>
          <a:xfrm>
            <a:off x="13112879" y="38100"/>
            <a:ext cx="5138677" cy="4419262"/>
          </a:xfrm>
          <a:custGeom>
            <a:avLst/>
            <a:gdLst/>
            <a:ahLst/>
            <a:cxnLst/>
            <a:rect l="l" t="t" r="r" b="b"/>
            <a:pathLst>
              <a:path w="5138677" h="4419262">
                <a:moveTo>
                  <a:pt x="0" y="0"/>
                </a:moveTo>
                <a:lnTo>
                  <a:pt x="5138678" y="0"/>
                </a:lnTo>
                <a:lnTo>
                  <a:pt x="5138678"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a:extLst>
              <a:ext uri="{FF2B5EF4-FFF2-40B4-BE49-F238E27FC236}">
                <a16:creationId xmlns="" xmlns:a16="http://schemas.microsoft.com/office/drawing/2014/main" id="{196D0BF4-5B1A-748F-9FD0-88BBAF2BA8B3}"/>
              </a:ext>
            </a:extLst>
          </p:cNvPr>
          <p:cNvSpPr/>
          <p:nvPr/>
        </p:nvSpPr>
        <p:spPr>
          <a:xfrm>
            <a:off x="13073123" y="590550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6" name="TextBox 6">
            <a:extLst>
              <a:ext uri="{FF2B5EF4-FFF2-40B4-BE49-F238E27FC236}">
                <a16:creationId xmlns="" xmlns:a16="http://schemas.microsoft.com/office/drawing/2014/main" id="{82CB2325-2F43-605C-1A15-C9D63AB96195}"/>
              </a:ext>
            </a:extLst>
          </p:cNvPr>
          <p:cNvSpPr txBox="1"/>
          <p:nvPr/>
        </p:nvSpPr>
        <p:spPr>
          <a:xfrm>
            <a:off x="2743200" y="731178"/>
            <a:ext cx="13369885" cy="819007"/>
          </a:xfrm>
          <a:prstGeom prst="rect">
            <a:avLst/>
          </a:prstGeom>
        </p:spPr>
        <p:txBody>
          <a:bodyPr wrap="square" lIns="0" tIns="0" rIns="0" bIns="0" rtlCol="0" anchor="t">
            <a:spAutoFit/>
          </a:bodyPr>
          <a:lstStyle/>
          <a:p>
            <a:pPr algn="ctr">
              <a:lnSpc>
                <a:spcPts val="6864"/>
              </a:lnSpc>
              <a:spcBef>
                <a:spcPct val="0"/>
              </a:spcBef>
            </a:pPr>
            <a:r>
              <a:rPr lang="id-ID" sz="4903" b="1" dirty="0">
                <a:solidFill>
                  <a:srgbClr val="FFFFFF"/>
                </a:solidFill>
                <a:latin typeface="Montaser Arabic Ultra-Bold"/>
                <a:ea typeface="Montaser Arabic Ultra-Bold"/>
                <a:cs typeface="Montaser Arabic Ultra-Bold"/>
                <a:sym typeface="Montaser Arabic Ultra-Bold"/>
              </a:rPr>
              <a:t>UPAYA YANG TELAH DILAKSANAKAN</a:t>
            </a:r>
            <a:endParaRPr lang="en-US" sz="4903" b="1" dirty="0">
              <a:solidFill>
                <a:srgbClr val="FFFFFF"/>
              </a:solidFill>
              <a:latin typeface="Montaser Arabic Ultra-Bold"/>
              <a:ea typeface="Montaser Arabic Ultra-Bold"/>
              <a:cs typeface="Montaser Arabic Ultra-Bold"/>
              <a:sym typeface="Montaser Arabic Ultra-Bold"/>
            </a:endParaRPr>
          </a:p>
        </p:txBody>
      </p:sp>
      <p:grpSp>
        <p:nvGrpSpPr>
          <p:cNvPr id="9" name="Group 9">
            <a:extLst>
              <a:ext uri="{FF2B5EF4-FFF2-40B4-BE49-F238E27FC236}">
                <a16:creationId xmlns="" xmlns:a16="http://schemas.microsoft.com/office/drawing/2014/main" id="{C432049A-75B9-8282-3E96-7C00AFCFA432}"/>
              </a:ext>
            </a:extLst>
          </p:cNvPr>
          <p:cNvGrpSpPr>
            <a:grpSpLocks noChangeAspect="1"/>
          </p:cNvGrpSpPr>
          <p:nvPr/>
        </p:nvGrpSpPr>
        <p:grpSpPr>
          <a:xfrm>
            <a:off x="350746" y="246478"/>
            <a:ext cx="1168586" cy="1564445"/>
            <a:chOff x="0" y="0"/>
            <a:chExt cx="1558115" cy="2085927"/>
          </a:xfrm>
        </p:grpSpPr>
        <p:sp>
          <p:nvSpPr>
            <p:cNvPr id="10" name="Freeform 10">
              <a:extLst>
                <a:ext uri="{FF2B5EF4-FFF2-40B4-BE49-F238E27FC236}">
                  <a16:creationId xmlns="" xmlns:a16="http://schemas.microsoft.com/office/drawing/2014/main" id="{A098F040-E3DF-69BD-DF27-E7A2CC356BDB}"/>
                </a:ext>
              </a:extLst>
            </p:cNvPr>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1" name="Group 11">
            <a:extLst>
              <a:ext uri="{FF2B5EF4-FFF2-40B4-BE49-F238E27FC236}">
                <a16:creationId xmlns="" xmlns:a16="http://schemas.microsoft.com/office/drawing/2014/main" id="{E777C329-8840-55A6-3254-EFBB26525CD0}"/>
              </a:ext>
            </a:extLst>
          </p:cNvPr>
          <p:cNvGrpSpPr>
            <a:grpSpLocks noChangeAspect="1"/>
          </p:cNvGrpSpPr>
          <p:nvPr/>
        </p:nvGrpSpPr>
        <p:grpSpPr>
          <a:xfrm>
            <a:off x="16992601" y="97473"/>
            <a:ext cx="1168585" cy="1557746"/>
            <a:chOff x="0" y="0"/>
            <a:chExt cx="1558113" cy="2076995"/>
          </a:xfrm>
        </p:grpSpPr>
        <p:sp>
          <p:nvSpPr>
            <p:cNvPr id="12" name="Freeform 12">
              <a:extLst>
                <a:ext uri="{FF2B5EF4-FFF2-40B4-BE49-F238E27FC236}">
                  <a16:creationId xmlns="" xmlns:a16="http://schemas.microsoft.com/office/drawing/2014/main" id="{F79AE7C5-B690-566E-4E19-6E4A291B6CE2}"/>
                </a:ext>
              </a:extLst>
            </p:cNvPr>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21" name="TextBox 24">
            <a:extLst>
              <a:ext uri="{FF2B5EF4-FFF2-40B4-BE49-F238E27FC236}">
                <a16:creationId xmlns="" xmlns:a16="http://schemas.microsoft.com/office/drawing/2014/main" id="{85F3239C-889A-9451-C3AB-0A3203EBE51A}"/>
              </a:ext>
            </a:extLst>
          </p:cNvPr>
          <p:cNvSpPr txBox="1"/>
          <p:nvPr/>
        </p:nvSpPr>
        <p:spPr>
          <a:xfrm>
            <a:off x="416124" y="2697160"/>
            <a:ext cx="16131604" cy="861774"/>
          </a:xfrm>
          <a:prstGeom prst="rect">
            <a:avLst/>
          </a:prstGeom>
        </p:spPr>
        <p:txBody>
          <a:bodyPr wrap="square" lIns="0" tIns="0" rIns="0" bIns="0" rtlCol="0" anchor="t">
            <a:spAutoFit/>
          </a:bodyPr>
          <a:lstStyle/>
          <a:p>
            <a:pPr algn="just"/>
            <a:r>
              <a:rPr lang="en-US" sz="32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Deteksi</a:t>
            </a:r>
            <a:r>
              <a:rPr lang="en-US" sz="32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&amp; </a:t>
            </a:r>
            <a:r>
              <a:rPr lang="en-US" sz="32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Patroli</a:t>
            </a:r>
            <a:r>
              <a:rPr lang="en-US" sz="32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32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Siber</a:t>
            </a:r>
            <a:r>
              <a:rPr lang="en-US" sz="32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t>
            </a:r>
          </a:p>
          <a:p>
            <a:pPr algn="just"/>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Melakukan</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pemantauan</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terhadap</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situs/</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aplikasi</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pinjol</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ilegal</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dan media </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sosial</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promosi</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pinjaman</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tanpa</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spc="30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izin</a:t>
            </a:r>
            <a:r>
              <a:rPr lang="en-US" sz="24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t>
            </a:r>
            <a:endParaRPr lang="en-US" sz="3600" b="1" spc="30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endParaRPr>
          </a:p>
        </p:txBody>
      </p:sp>
      <p:sp>
        <p:nvSpPr>
          <p:cNvPr id="22" name="TextBox 26">
            <a:extLst>
              <a:ext uri="{FF2B5EF4-FFF2-40B4-BE49-F238E27FC236}">
                <a16:creationId xmlns="" xmlns:a16="http://schemas.microsoft.com/office/drawing/2014/main" id="{407A60B7-8A9B-AFE2-3184-0FA7456AD5FA}"/>
              </a:ext>
            </a:extLst>
          </p:cNvPr>
          <p:cNvSpPr txBox="1"/>
          <p:nvPr/>
        </p:nvSpPr>
        <p:spPr>
          <a:xfrm>
            <a:off x="240429" y="6113709"/>
            <a:ext cx="16307299" cy="892552"/>
          </a:xfrm>
          <a:prstGeom prst="rect">
            <a:avLst/>
          </a:prstGeom>
        </p:spPr>
        <p:txBody>
          <a:bodyPr wrap="square" lIns="0" tIns="0" rIns="0" bIns="0" rtlCol="0" anchor="t">
            <a:spAutoFit/>
          </a:bodyPr>
          <a:lstStyle/>
          <a:p>
            <a:pPr marL="198655" lvl="1" algn="just"/>
            <a:r>
              <a:rPr lang="en-US" sz="32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Koordinasi</a:t>
            </a:r>
            <a:r>
              <a:rPr lang="en-US" sz="32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32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lintas</a:t>
            </a:r>
            <a:r>
              <a:rPr lang="en-US" sz="32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32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lembaga</a:t>
            </a:r>
            <a:r>
              <a:rPr lang="en-US" sz="32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t>
            </a:r>
          </a:p>
          <a:p>
            <a:pPr marL="198655" lvl="1" algn="just"/>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Dengan</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OJK, </a:t>
            </a:r>
            <a:r>
              <a:rPr lang="en-US" sz="2600" b="1" dirty="0" err="1" smtClean="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Komdigi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PPATK, dan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Satgas</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PASTI.</a:t>
            </a:r>
          </a:p>
        </p:txBody>
      </p:sp>
      <p:sp>
        <p:nvSpPr>
          <p:cNvPr id="24" name="Rectangle 23">
            <a:extLst>
              <a:ext uri="{FF2B5EF4-FFF2-40B4-BE49-F238E27FC236}">
                <a16:creationId xmlns="" xmlns:a16="http://schemas.microsoft.com/office/drawing/2014/main" id="{D06119ED-0483-28B5-4011-0F58EA6A557E}"/>
              </a:ext>
            </a:extLst>
          </p:cNvPr>
          <p:cNvSpPr/>
          <p:nvPr/>
        </p:nvSpPr>
        <p:spPr>
          <a:xfrm>
            <a:off x="244058" y="2594546"/>
            <a:ext cx="16131604" cy="1178303"/>
          </a:xfrm>
          <a:prstGeom prst="rect">
            <a:avLst/>
          </a:prstGeom>
          <a:noFill/>
          <a:ln>
            <a:solidFill>
              <a:srgbClr val="03B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effectLst>
                <a:outerShdw blurRad="38100" dist="38100" dir="2700000" algn="tl">
                  <a:srgbClr val="000000">
                    <a:alpha val="43137"/>
                  </a:srgbClr>
                </a:outerShdw>
              </a:effectLst>
            </a:endParaRPr>
          </a:p>
        </p:txBody>
      </p:sp>
      <p:sp>
        <p:nvSpPr>
          <p:cNvPr id="25" name="Rectangle 24">
            <a:extLst>
              <a:ext uri="{FF2B5EF4-FFF2-40B4-BE49-F238E27FC236}">
                <a16:creationId xmlns="" xmlns:a16="http://schemas.microsoft.com/office/drawing/2014/main" id="{7E07B96D-B78F-9A1A-9E86-2E63E3259EB0}"/>
              </a:ext>
            </a:extLst>
          </p:cNvPr>
          <p:cNvSpPr/>
          <p:nvPr/>
        </p:nvSpPr>
        <p:spPr>
          <a:xfrm>
            <a:off x="244058" y="4049819"/>
            <a:ext cx="15224542" cy="1817919"/>
          </a:xfrm>
          <a:prstGeom prst="rect">
            <a:avLst/>
          </a:prstGeom>
          <a:noFill/>
          <a:ln>
            <a:solidFill>
              <a:srgbClr val="03B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effectLst>
                <a:outerShdw blurRad="38100" dist="38100" dir="2700000" algn="tl">
                  <a:srgbClr val="000000">
                    <a:alpha val="43137"/>
                  </a:srgbClr>
                </a:outerShdw>
              </a:effectLst>
            </a:endParaRPr>
          </a:p>
        </p:txBody>
      </p:sp>
      <p:sp>
        <p:nvSpPr>
          <p:cNvPr id="35" name="TextBox 25">
            <a:extLst>
              <a:ext uri="{FF2B5EF4-FFF2-40B4-BE49-F238E27FC236}">
                <a16:creationId xmlns="" xmlns:a16="http://schemas.microsoft.com/office/drawing/2014/main" id="{057D3A47-75B5-B6EA-F127-289A9F01DE85}"/>
              </a:ext>
            </a:extLst>
          </p:cNvPr>
          <p:cNvSpPr txBox="1"/>
          <p:nvPr/>
        </p:nvSpPr>
        <p:spPr>
          <a:xfrm>
            <a:off x="244058" y="4088466"/>
            <a:ext cx="15643270" cy="1692771"/>
          </a:xfrm>
          <a:prstGeom prst="rect">
            <a:avLst/>
          </a:prstGeom>
        </p:spPr>
        <p:txBody>
          <a:bodyPr wrap="square" lIns="0" tIns="0" rIns="0" bIns="0" rtlCol="0" anchor="t">
            <a:spAutoFit/>
          </a:bodyPr>
          <a:lstStyle/>
          <a:p>
            <a:pPr marL="198655" lvl="1" algn="just"/>
            <a:r>
              <a:rPr lang="en-US" sz="32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Penegakan</a:t>
            </a:r>
            <a:r>
              <a:rPr lang="en-US" sz="32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32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Hukum</a:t>
            </a:r>
            <a:r>
              <a:rPr lang="en-US" sz="32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t>
            </a:r>
            <a:r>
              <a:rPr lang="en-US" sz="32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p>
          <a:p>
            <a:pPr marL="198655" lvl="1" algn="just"/>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UU ITE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Pasal</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27A,  27B, 29, 35 →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untuk</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kasus</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intimidasi</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pemerasan</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penyebaran</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data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pribadi</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manipulasi</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informasi</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p>
          <a:p>
            <a:pPr marL="198655" lvl="1" algn="just"/>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UU PDP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Pasal</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65–69                  →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untuk</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pengumpulan</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penyebaran</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atau</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penyalahgunaan</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data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tanpa</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dasar</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hukum</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p>
          <a:p>
            <a:pPr marL="198655" lvl="1" algn="just"/>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UU TPPU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jika</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terdapat</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indikasi</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hasil</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kejahatan</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spc="10"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keuangan</a:t>
            </a:r>
            <a:r>
              <a:rPr lang="en-US" sz="2600" b="1" spc="10"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t>
            </a:r>
          </a:p>
        </p:txBody>
      </p:sp>
      <p:sp>
        <p:nvSpPr>
          <p:cNvPr id="36" name="Rectangle 35">
            <a:extLst>
              <a:ext uri="{FF2B5EF4-FFF2-40B4-BE49-F238E27FC236}">
                <a16:creationId xmlns="" xmlns:a16="http://schemas.microsoft.com/office/drawing/2014/main" id="{742202F5-3099-91B0-14B5-67DF84E66136}"/>
              </a:ext>
            </a:extLst>
          </p:cNvPr>
          <p:cNvSpPr/>
          <p:nvPr/>
        </p:nvSpPr>
        <p:spPr>
          <a:xfrm>
            <a:off x="240429" y="6051301"/>
            <a:ext cx="12180171" cy="1073399"/>
          </a:xfrm>
          <a:prstGeom prst="rect">
            <a:avLst/>
          </a:prstGeom>
          <a:noFill/>
          <a:ln>
            <a:solidFill>
              <a:srgbClr val="03B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effectLst>
                <a:outerShdw blurRad="38100" dist="38100" dir="2700000" algn="tl">
                  <a:srgbClr val="000000">
                    <a:alpha val="43137"/>
                  </a:srgbClr>
                </a:outerShdw>
              </a:effectLst>
            </a:endParaRPr>
          </a:p>
        </p:txBody>
      </p:sp>
      <p:sp>
        <p:nvSpPr>
          <p:cNvPr id="27" name="Rectangle 26">
            <a:extLst>
              <a:ext uri="{FF2B5EF4-FFF2-40B4-BE49-F238E27FC236}">
                <a16:creationId xmlns="" xmlns:a16="http://schemas.microsoft.com/office/drawing/2014/main" id="{BCFD60E0-F74F-415E-B7F8-9204A48ECEDF}"/>
              </a:ext>
            </a:extLst>
          </p:cNvPr>
          <p:cNvSpPr/>
          <p:nvPr/>
        </p:nvSpPr>
        <p:spPr>
          <a:xfrm>
            <a:off x="240429" y="7324005"/>
            <a:ext cx="12180171" cy="597169"/>
          </a:xfrm>
          <a:prstGeom prst="rect">
            <a:avLst/>
          </a:prstGeom>
          <a:noFill/>
          <a:ln>
            <a:solidFill>
              <a:srgbClr val="03B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effectLst>
                <a:outerShdw blurRad="38100" dist="38100" dir="2700000" algn="tl">
                  <a:srgbClr val="000000">
                    <a:alpha val="43137"/>
                  </a:srgbClr>
                </a:outerShdw>
              </a:effectLst>
            </a:endParaRPr>
          </a:p>
        </p:txBody>
      </p:sp>
      <p:sp>
        <p:nvSpPr>
          <p:cNvPr id="28" name="TextBox 26">
            <a:extLst>
              <a:ext uri="{FF2B5EF4-FFF2-40B4-BE49-F238E27FC236}">
                <a16:creationId xmlns="" xmlns:a16="http://schemas.microsoft.com/office/drawing/2014/main" id="{A751179F-D0A1-4D17-B6AA-0D317A2EB37F}"/>
              </a:ext>
            </a:extLst>
          </p:cNvPr>
          <p:cNvSpPr txBox="1"/>
          <p:nvPr/>
        </p:nvSpPr>
        <p:spPr>
          <a:xfrm>
            <a:off x="240429" y="7383352"/>
            <a:ext cx="16307299" cy="400110"/>
          </a:xfrm>
          <a:prstGeom prst="rect">
            <a:avLst/>
          </a:prstGeom>
        </p:spPr>
        <p:txBody>
          <a:bodyPr wrap="square" lIns="0" tIns="0" rIns="0" bIns="0" rtlCol="0" anchor="t">
            <a:spAutoFit/>
          </a:bodyPr>
          <a:lstStyle/>
          <a:p>
            <a:pPr marL="198655" lvl="1" algn="just"/>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Pencegahan</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melalui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Literasi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digital /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sosialisasi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kepada</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masyarakat</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baik</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offline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maupun</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online.</a:t>
            </a:r>
          </a:p>
        </p:txBody>
      </p:sp>
      <p:sp>
        <p:nvSpPr>
          <p:cNvPr id="29" name="Rectangle 28">
            <a:extLst>
              <a:ext uri="{FF2B5EF4-FFF2-40B4-BE49-F238E27FC236}">
                <a16:creationId xmlns="" xmlns:a16="http://schemas.microsoft.com/office/drawing/2014/main" id="{AAFB4FDB-9AA3-418C-A7D5-3B078FF0685E}"/>
              </a:ext>
            </a:extLst>
          </p:cNvPr>
          <p:cNvSpPr/>
          <p:nvPr/>
        </p:nvSpPr>
        <p:spPr>
          <a:xfrm>
            <a:off x="233172" y="8085825"/>
            <a:ext cx="12180171" cy="1795508"/>
          </a:xfrm>
          <a:prstGeom prst="rect">
            <a:avLst/>
          </a:prstGeom>
          <a:noFill/>
          <a:ln>
            <a:solidFill>
              <a:srgbClr val="03B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effectLst>
                <a:outerShdw blurRad="38100" dist="38100" dir="2700000" algn="tl">
                  <a:srgbClr val="000000">
                    <a:alpha val="43137"/>
                  </a:srgbClr>
                </a:outerShdw>
              </a:effectLst>
            </a:endParaRPr>
          </a:p>
        </p:txBody>
      </p:sp>
      <p:sp>
        <p:nvSpPr>
          <p:cNvPr id="30" name="TextBox 26">
            <a:extLst>
              <a:ext uri="{FF2B5EF4-FFF2-40B4-BE49-F238E27FC236}">
                <a16:creationId xmlns="" xmlns:a16="http://schemas.microsoft.com/office/drawing/2014/main" id="{7FEFB53C-7564-4CB3-B3A9-D215EEE8E0A4}"/>
              </a:ext>
            </a:extLst>
          </p:cNvPr>
          <p:cNvSpPr txBox="1"/>
          <p:nvPr/>
        </p:nvSpPr>
        <p:spPr>
          <a:xfrm>
            <a:off x="240429" y="8133025"/>
            <a:ext cx="16307299" cy="1600438"/>
          </a:xfrm>
          <a:prstGeom prst="rect">
            <a:avLst/>
          </a:prstGeom>
        </p:spPr>
        <p:txBody>
          <a:bodyPr wrap="square" lIns="0" tIns="0" rIns="0" bIns="0" rtlCol="0" anchor="t">
            <a:spAutoFit/>
          </a:bodyPr>
          <a:lstStyle/>
          <a:p>
            <a:pPr marL="198655" lvl="1" algn="just"/>
            <a:r>
              <a:rPr lang="en-US" sz="26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Pencegahan</a:t>
            </a:r>
            <a:r>
              <a:rPr lang="en-US" sz="26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Lainnya</a:t>
            </a:r>
            <a:r>
              <a:rPr lang="en-US" sz="26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Langkah</a:t>
            </a:r>
            <a:r>
              <a:rPr lang="en-US" sz="26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Aman </a:t>
            </a:r>
            <a:r>
              <a:rPr lang="en-US" sz="26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Sebelum</a:t>
            </a:r>
            <a:r>
              <a:rPr lang="en-US" sz="26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Pinjam</a:t>
            </a:r>
            <a:r>
              <a:rPr lang="en-US" sz="2600" b="1" dirty="0">
                <a:solidFill>
                  <a:srgbClr val="FFC000"/>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Online:</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p>
          <a:p>
            <a:pPr marL="713005" lvl="1" indent="-514350" algn="just">
              <a:buAutoNum type="arabicPeriod"/>
            </a:pP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Pastikan</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aplikasi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pinjol</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legal dan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terdaftar</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di OJK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cek</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di ojk.go.id).	</a:t>
            </a:r>
          </a:p>
          <a:p>
            <a:pPr marL="713005" lvl="1" indent="-514350" algn="just">
              <a:buAutoNum type="arabicPeriod"/>
            </a:pP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Hindari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aplikasi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yang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meminta</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izin</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akses</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ke</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kontak</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galeri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dan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lokasi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p>
          <a:p>
            <a:pPr marL="713005" lvl="1" indent="-514350" algn="just">
              <a:buAutoNum type="arabicPeriod"/>
            </a:pP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Pinjam</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sesuai</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kemampuan</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jangan</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untuk</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gaya</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600" b="1" dirty="0" err="1">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hidup</a:t>
            </a:r>
            <a:r>
              <a:rPr lang="en-US" sz="2600" b="1" dirty="0">
                <a:solidFill>
                  <a:schemeClr val="bg1"/>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t>
            </a:r>
          </a:p>
        </p:txBody>
      </p:sp>
      <p:pic>
        <p:nvPicPr>
          <p:cNvPr id="23" name="Picture 2" descr="Patroli Siber | Tentang Kami">
            <a:extLst>
              <a:ext uri="{FF2B5EF4-FFF2-40B4-BE49-F238E27FC236}">
                <a16:creationId xmlns="" xmlns:a16="http://schemas.microsoft.com/office/drawing/2014/main" id="{597C41E3-FD67-447C-9129-9C9262D4C9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60854" y="2594546"/>
            <a:ext cx="1583088" cy="11783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kon Komputer Encapsulated PostScript, penegakan hukum, yang lain,  PostScript yang dienkapsulasi, bagikan Ikon png | PNGWing">
            <a:extLst>
              <a:ext uri="{FF2B5EF4-FFF2-40B4-BE49-F238E27FC236}">
                <a16:creationId xmlns="" xmlns:a16="http://schemas.microsoft.com/office/drawing/2014/main" id="{347CC669-A09C-4CF7-91B9-5CBDE0F3A4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48108" y="4049819"/>
            <a:ext cx="1825492" cy="18254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Otoritas Jasa Keuangan - YouTube">
            <a:extLst>
              <a:ext uri="{FF2B5EF4-FFF2-40B4-BE49-F238E27FC236}">
                <a16:creationId xmlns="" xmlns:a16="http://schemas.microsoft.com/office/drawing/2014/main" id="{939E5A48-6079-490A-9ACA-EB6D04A04B5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59260" y="6051301"/>
            <a:ext cx="1073399" cy="10733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ile:Logo PPATK (2014).png - Wikimedia Commons">
            <a:extLst>
              <a:ext uri="{FF2B5EF4-FFF2-40B4-BE49-F238E27FC236}">
                <a16:creationId xmlns="" xmlns:a16="http://schemas.microsoft.com/office/drawing/2014/main" id="{C4508AA2-02CF-4243-A7EC-3ED2F727E6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23955" y="6048595"/>
            <a:ext cx="1068649" cy="10686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nfoPublik - Satgas PASTI Blokir 507 Aktivitas dan Entitas Keuangan Ilegal">
            <a:extLst>
              <a:ext uri="{FF2B5EF4-FFF2-40B4-BE49-F238E27FC236}">
                <a16:creationId xmlns="" xmlns:a16="http://schemas.microsoft.com/office/drawing/2014/main" id="{51DE03FF-6311-41B7-A4A4-88BC2F967AA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942954" y="6039647"/>
            <a:ext cx="2275645" cy="1063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a:stretch>
            <a:fillRect/>
          </a:stretch>
        </p:blipFill>
        <p:spPr>
          <a:xfrm>
            <a:off x="13689733" y="6054422"/>
            <a:ext cx="1068650" cy="1070278"/>
          </a:xfrm>
          <a:prstGeom prst="rect">
            <a:avLst/>
          </a:prstGeom>
        </p:spPr>
      </p:pic>
    </p:spTree>
    <p:extLst>
      <p:ext uri="{BB962C8B-B14F-4D97-AF65-F5344CB8AC3E}">
        <p14:creationId xmlns:p14="http://schemas.microsoft.com/office/powerpoint/2010/main" val="3559339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2461" t="-3710" b="-29493"/>
            </a:stretch>
          </a:blipFill>
        </p:spPr>
      </p:sp>
      <p:sp>
        <p:nvSpPr>
          <p:cNvPr id="6" name="Freeform 6"/>
          <p:cNvSpPr/>
          <p:nvPr/>
        </p:nvSpPr>
        <p:spPr>
          <a:xfrm>
            <a:off x="0" y="5829638"/>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4063690" y="4270554"/>
            <a:ext cx="10160620" cy="1574442"/>
          </a:xfrm>
          <a:prstGeom prst="rect">
            <a:avLst/>
          </a:prstGeom>
        </p:spPr>
        <p:txBody>
          <a:bodyPr lIns="0" tIns="0" rIns="0" bIns="0" rtlCol="0" anchor="t">
            <a:spAutoFit/>
          </a:bodyPr>
          <a:lstStyle/>
          <a:p>
            <a:pPr algn="ctr">
              <a:lnSpc>
                <a:spcPts val="12969"/>
              </a:lnSpc>
              <a:spcBef>
                <a:spcPct val="0"/>
              </a:spcBef>
            </a:pPr>
            <a:r>
              <a:rPr lang="en-US" sz="9264" b="1">
                <a:solidFill>
                  <a:srgbClr val="FFFFFF"/>
                </a:solidFill>
                <a:latin typeface="Montaser Arabic Ultra-Bold"/>
                <a:ea typeface="Montaser Arabic Ultra-Bold"/>
                <a:cs typeface="Montaser Arabic Ultra-Bold"/>
                <a:sym typeface="Montaser Arabic Ultra-Bold"/>
              </a:rPr>
              <a:t>TERIMA KASIH</a:t>
            </a:r>
          </a:p>
        </p:txBody>
      </p:sp>
      <p:sp>
        <p:nvSpPr>
          <p:cNvPr id="9" name="Freeform 9"/>
          <p:cNvSpPr/>
          <p:nvPr/>
        </p:nvSpPr>
        <p:spPr>
          <a:xfrm>
            <a:off x="13073123" y="38100"/>
            <a:ext cx="5138677" cy="4419262"/>
          </a:xfrm>
          <a:custGeom>
            <a:avLst/>
            <a:gdLst/>
            <a:ahLst/>
            <a:cxnLst/>
            <a:rect l="l" t="t" r="r" b="b"/>
            <a:pathLst>
              <a:path w="5138677" h="4419262">
                <a:moveTo>
                  <a:pt x="0" y="0"/>
                </a:moveTo>
                <a:lnTo>
                  <a:pt x="5138678" y="0"/>
                </a:lnTo>
                <a:lnTo>
                  <a:pt x="5138678"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10" name="Group 10"/>
          <p:cNvGrpSpPr>
            <a:grpSpLocks noChangeAspect="1"/>
          </p:cNvGrpSpPr>
          <p:nvPr/>
        </p:nvGrpSpPr>
        <p:grpSpPr>
          <a:xfrm>
            <a:off x="6648932" y="1137054"/>
            <a:ext cx="2087928" cy="2795215"/>
            <a:chOff x="0" y="0"/>
            <a:chExt cx="1558115" cy="2085927"/>
          </a:xfrm>
        </p:grpSpPr>
        <p:sp>
          <p:nvSpPr>
            <p:cNvPr id="11" name="Freeform 11"/>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2" name="Group 12"/>
          <p:cNvGrpSpPr>
            <a:grpSpLocks noChangeAspect="1"/>
          </p:cNvGrpSpPr>
          <p:nvPr/>
        </p:nvGrpSpPr>
        <p:grpSpPr>
          <a:xfrm>
            <a:off x="9568376" y="1028700"/>
            <a:ext cx="2259475" cy="3011924"/>
            <a:chOff x="0" y="0"/>
            <a:chExt cx="1558113" cy="2076995"/>
          </a:xfrm>
        </p:grpSpPr>
        <p:sp>
          <p:nvSpPr>
            <p:cNvPr id="13" name="Freeform 13"/>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2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5041" y="5852828"/>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099625" y="38100"/>
            <a:ext cx="5138677" cy="4419262"/>
          </a:xfrm>
          <a:custGeom>
            <a:avLst/>
            <a:gdLst/>
            <a:ahLst/>
            <a:cxnLst/>
            <a:rect l="l" t="t" r="r" b="b"/>
            <a:pathLst>
              <a:path w="5138677" h="4419262">
                <a:moveTo>
                  <a:pt x="0" y="0"/>
                </a:moveTo>
                <a:lnTo>
                  <a:pt x="5138678" y="0"/>
                </a:lnTo>
                <a:lnTo>
                  <a:pt x="5138678"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10" name="TextBox 10"/>
          <p:cNvSpPr txBox="1"/>
          <p:nvPr/>
        </p:nvSpPr>
        <p:spPr>
          <a:xfrm>
            <a:off x="1415182" y="1589094"/>
            <a:ext cx="10567005" cy="884858"/>
          </a:xfrm>
          <a:prstGeom prst="rect">
            <a:avLst/>
          </a:prstGeom>
        </p:spPr>
        <p:txBody>
          <a:bodyPr wrap="square" lIns="0" tIns="0" rIns="0" bIns="0" rtlCol="0" anchor="t">
            <a:spAutoFit/>
          </a:bodyPr>
          <a:lstStyle/>
          <a:p>
            <a:pPr algn="l">
              <a:lnSpc>
                <a:spcPts val="6864"/>
              </a:lnSpc>
              <a:spcBef>
                <a:spcPct val="0"/>
              </a:spcBef>
            </a:pPr>
            <a:r>
              <a:rPr lang="en-US" sz="4903" b="1" dirty="0" smtClean="0">
                <a:solidFill>
                  <a:srgbClr val="FFFFFF"/>
                </a:solidFill>
                <a:latin typeface="Montaser Arabic Ultra-Bold"/>
                <a:ea typeface="Montaser Arabic Ultra-Bold"/>
                <a:cs typeface="Montaser Arabic Ultra-Bold"/>
                <a:sym typeface="Montaser Arabic Ultra-Bold"/>
              </a:rPr>
              <a:t>JENIS-JENIS </a:t>
            </a:r>
            <a:r>
              <a:rPr lang="en-US" sz="4903" b="1" dirty="0">
                <a:solidFill>
                  <a:srgbClr val="FFFFFF"/>
                </a:solidFill>
                <a:latin typeface="Montaser Arabic Ultra-Bold"/>
                <a:ea typeface="Montaser Arabic Ultra-Bold"/>
                <a:cs typeface="Montaser Arabic Ultra-Bold"/>
                <a:sym typeface="Montaser Arabic Ultra-Bold"/>
              </a:rPr>
              <a:t>CYBER CRIME</a:t>
            </a:r>
          </a:p>
        </p:txBody>
      </p:sp>
      <p:sp>
        <p:nvSpPr>
          <p:cNvPr id="11" name="TextBox 11"/>
          <p:cNvSpPr txBox="1"/>
          <p:nvPr/>
        </p:nvSpPr>
        <p:spPr>
          <a:xfrm>
            <a:off x="1368368" y="2797587"/>
            <a:ext cx="10780405" cy="2019399"/>
          </a:xfrm>
          <a:prstGeom prst="rect">
            <a:avLst/>
          </a:prstGeom>
        </p:spPr>
        <p:txBody>
          <a:bodyPr wrap="square" lIns="0" tIns="0" rIns="0" bIns="0" rtlCol="0" anchor="t">
            <a:spAutoFit/>
          </a:bodyPr>
          <a:lstStyle/>
          <a:p>
            <a:pPr algn="just">
              <a:lnSpc>
                <a:spcPts val="3220"/>
              </a:lnSpc>
            </a:pP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Cyber Crime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Memiliki</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Beberapa</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Karakteristik</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Yang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Mencakup</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Serangan</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Melalui</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Jaringan</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Internet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Demgan</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Tujuan</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Mencuti</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Data,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Merusak</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Sistem</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Atau</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Melakukan</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Penipuan</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Secara</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Elektronik</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Pelaku</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Seringkali</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Sulit</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Diidentifikasi</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Karena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Dapat</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Menyembunyikan</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Jejak</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Secara</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Digital, Oleh Karena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Itu</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Penting</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Untuk</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Selalu</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Waspada</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Terhadap</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a:t>
            </a:r>
            <a:r>
              <a:rPr lang="en-US" sz="2400" b="1" dirty="0" err="1">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Ancaman</a:t>
            </a:r>
            <a:r>
              <a:rPr lang="en-US" sz="2400" b="1" dirty="0">
                <a:solidFill>
                  <a:schemeClr val="accent5">
                    <a:lumMod val="60000"/>
                    <a:lumOff val="40000"/>
                  </a:schemeClr>
                </a:solidFill>
                <a:effectLst>
                  <a:outerShdw blurRad="38100" dist="38100" dir="2700000" algn="tl">
                    <a:srgbClr val="000000">
                      <a:alpha val="43137"/>
                    </a:srgbClr>
                  </a:outerShdw>
                </a:effectLst>
                <a:latin typeface="Barlow Condensed" panose="00000506000000000000" pitchFamily="2" charset="0"/>
                <a:ea typeface="Montserrat Bold"/>
                <a:cs typeface="Montserrat Bold"/>
                <a:sym typeface="Montserrat Bold"/>
              </a:rPr>
              <a:t> Cyber.</a:t>
            </a:r>
          </a:p>
        </p:txBody>
      </p:sp>
      <p:grpSp>
        <p:nvGrpSpPr>
          <p:cNvPr id="14" name="Group 14"/>
          <p:cNvGrpSpPr>
            <a:grpSpLocks noChangeAspect="1"/>
          </p:cNvGrpSpPr>
          <p:nvPr/>
        </p:nvGrpSpPr>
        <p:grpSpPr>
          <a:xfrm>
            <a:off x="350746" y="246478"/>
            <a:ext cx="1168586" cy="1564445"/>
            <a:chOff x="0" y="0"/>
            <a:chExt cx="1558115" cy="2085927"/>
          </a:xfrm>
        </p:grpSpPr>
        <p:sp>
          <p:nvSpPr>
            <p:cNvPr id="15" name="Freeform 15"/>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6" name="Group 16"/>
          <p:cNvGrpSpPr>
            <a:grpSpLocks noChangeAspect="1"/>
          </p:cNvGrpSpPr>
          <p:nvPr/>
        </p:nvGrpSpPr>
        <p:grpSpPr>
          <a:xfrm>
            <a:off x="16992601" y="97473"/>
            <a:ext cx="1168585" cy="1557746"/>
            <a:chOff x="0" y="0"/>
            <a:chExt cx="1558113" cy="2076995"/>
          </a:xfrm>
        </p:grpSpPr>
        <p:sp>
          <p:nvSpPr>
            <p:cNvPr id="17" name="Freeform 17"/>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grpSp>
        <p:nvGrpSpPr>
          <p:cNvPr id="13" name="Group 4">
            <a:extLst>
              <a:ext uri="{FF2B5EF4-FFF2-40B4-BE49-F238E27FC236}">
                <a16:creationId xmlns="" xmlns:a16="http://schemas.microsoft.com/office/drawing/2014/main" id="{CA4EDFEE-5E3F-41D7-862E-69CF224EE773}"/>
              </a:ext>
            </a:extLst>
          </p:cNvPr>
          <p:cNvGrpSpPr>
            <a:grpSpLocks noChangeAspect="1"/>
          </p:cNvGrpSpPr>
          <p:nvPr/>
        </p:nvGrpSpPr>
        <p:grpSpPr>
          <a:xfrm>
            <a:off x="12217644" y="2360190"/>
            <a:ext cx="5917295" cy="5894181"/>
            <a:chOff x="0" y="0"/>
            <a:chExt cx="6502400" cy="6477000"/>
          </a:xfrm>
        </p:grpSpPr>
        <p:sp>
          <p:nvSpPr>
            <p:cNvPr id="18" name="Freeform 5">
              <a:extLst>
                <a:ext uri="{FF2B5EF4-FFF2-40B4-BE49-F238E27FC236}">
                  <a16:creationId xmlns="" xmlns:a16="http://schemas.microsoft.com/office/drawing/2014/main" id="{07504AC5-8907-4F0D-B1C1-E673D7239730}"/>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5329" r="-25329"/>
              </a:stretch>
            </a:blipFill>
          </p:spPr>
        </p:sp>
        <p:sp>
          <p:nvSpPr>
            <p:cNvPr id="19" name="Freeform 6">
              <a:extLst>
                <a:ext uri="{FF2B5EF4-FFF2-40B4-BE49-F238E27FC236}">
                  <a16:creationId xmlns="" xmlns:a16="http://schemas.microsoft.com/office/drawing/2014/main" id="{0C53DB01-21F9-43ED-948E-FB420C207B13}"/>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8A01">
                    <a:alpha val="100000"/>
                  </a:srgbClr>
                </a:gs>
                <a:gs pos="100000">
                  <a:srgbClr val="FFCF01">
                    <a:alpha val="100000"/>
                  </a:srgbClr>
                </a:gs>
              </a:gsLst>
              <a:lin ang="2700000"/>
            </a:gradFill>
          </p:spPr>
        </p:sp>
      </p:grpSp>
      <p:sp>
        <p:nvSpPr>
          <p:cNvPr id="21" name="TextBox 19">
            <a:extLst>
              <a:ext uri="{FF2B5EF4-FFF2-40B4-BE49-F238E27FC236}">
                <a16:creationId xmlns="" xmlns:a16="http://schemas.microsoft.com/office/drawing/2014/main" id="{02397955-D323-4551-B908-5AD5915CADAA}"/>
              </a:ext>
            </a:extLst>
          </p:cNvPr>
          <p:cNvSpPr txBox="1"/>
          <p:nvPr/>
        </p:nvSpPr>
        <p:spPr>
          <a:xfrm>
            <a:off x="1274604" y="5212500"/>
            <a:ext cx="6062946" cy="473268"/>
          </a:xfrm>
          <a:prstGeom prst="rect">
            <a:avLst/>
          </a:prstGeom>
        </p:spPr>
        <p:txBody>
          <a:bodyPr lIns="0" tIns="0" rIns="0" bIns="0" rtlCol="0" anchor="t">
            <a:spAutoFit/>
          </a:bodyPr>
          <a:lstStyle/>
          <a:p>
            <a:pPr algn="l">
              <a:lnSpc>
                <a:spcPts val="3913"/>
              </a:lnSpc>
            </a:pPr>
            <a:r>
              <a:rPr lang="en-US" sz="2795" b="1" dirty="0">
                <a:solidFill>
                  <a:srgbClr val="FFFF00"/>
                </a:solidFill>
                <a:effectLst>
                  <a:outerShdw blurRad="38100" dist="38100" dir="2700000" algn="tl">
                    <a:srgbClr val="000000">
                      <a:alpha val="43137"/>
                    </a:srgbClr>
                  </a:outerShdw>
                </a:effectLst>
                <a:latin typeface="Montserrat Bold"/>
                <a:ea typeface="Montserrat Bold"/>
                <a:cs typeface="Montserrat Bold"/>
                <a:sym typeface="Montserrat Bold"/>
              </a:rPr>
              <a:t>COMPUTER RELATED CRIME</a:t>
            </a:r>
          </a:p>
        </p:txBody>
      </p:sp>
      <p:sp>
        <p:nvSpPr>
          <p:cNvPr id="23" name="TextBox 16">
            <a:extLst>
              <a:ext uri="{FF2B5EF4-FFF2-40B4-BE49-F238E27FC236}">
                <a16:creationId xmlns="" xmlns:a16="http://schemas.microsoft.com/office/drawing/2014/main" id="{FA45CA6B-D3DA-4FD5-99B4-1770CBCFFA3C}"/>
              </a:ext>
            </a:extLst>
          </p:cNvPr>
          <p:cNvSpPr txBox="1"/>
          <p:nvPr/>
        </p:nvSpPr>
        <p:spPr>
          <a:xfrm>
            <a:off x="1130941" y="6001585"/>
            <a:ext cx="5299688" cy="1487587"/>
          </a:xfrm>
          <a:prstGeom prst="rect">
            <a:avLst/>
          </a:prstGeom>
        </p:spPr>
        <p:txBody>
          <a:bodyPr lIns="0" tIns="0" rIns="0" bIns="0" rtlCol="0" anchor="t">
            <a:spAutoFit/>
          </a:bodyPr>
          <a:lstStyle/>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Berita</a:t>
            </a: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 </a:t>
            </a: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bohong</a:t>
            </a:r>
            <a:endPar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endParaRPr>
          </a:p>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Pornografi</a:t>
            </a:r>
            <a:endPar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endParaRPr>
          </a:p>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Perjudian</a:t>
            </a:r>
            <a:endPar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endParaRPr>
          </a:p>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Pencemaran</a:t>
            </a: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 </a:t>
            </a: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nama</a:t>
            </a: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 </a:t>
            </a: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baik</a:t>
            </a:r>
            <a:endPar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endParaRPr>
          </a:p>
        </p:txBody>
      </p:sp>
      <p:sp>
        <p:nvSpPr>
          <p:cNvPr id="24" name="TextBox 17">
            <a:extLst>
              <a:ext uri="{FF2B5EF4-FFF2-40B4-BE49-F238E27FC236}">
                <a16:creationId xmlns="" xmlns:a16="http://schemas.microsoft.com/office/drawing/2014/main" id="{EE8CA7AA-8896-4C03-9EA1-190E8846F10A}"/>
              </a:ext>
            </a:extLst>
          </p:cNvPr>
          <p:cNvSpPr txBox="1"/>
          <p:nvPr/>
        </p:nvSpPr>
        <p:spPr>
          <a:xfrm>
            <a:off x="6260779" y="6001585"/>
            <a:ext cx="5299688" cy="1487587"/>
          </a:xfrm>
          <a:prstGeom prst="rect">
            <a:avLst/>
          </a:prstGeom>
        </p:spPr>
        <p:txBody>
          <a:bodyPr lIns="0" tIns="0" rIns="0" bIns="0" rtlCol="0" anchor="t">
            <a:spAutoFit/>
          </a:bodyPr>
          <a:lstStyle/>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Pemerasan</a:t>
            </a:r>
            <a:endPar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endParaRPr>
          </a:p>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Penipuan</a:t>
            </a:r>
            <a:endPar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endParaRPr>
          </a:p>
          <a:p>
            <a:pPr marL="614407" lvl="1" indent="-307203" algn="l">
              <a:lnSpc>
                <a:spcPts val="2874"/>
              </a:lnSpc>
              <a:buFont typeface="Arial"/>
              <a:buChar char="•"/>
            </a:pP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SARA/</a:t>
            </a: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Ujaran</a:t>
            </a: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 </a:t>
            </a: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kebencian</a:t>
            </a:r>
            <a:endPar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endParaRPr>
          </a:p>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Pengancaman</a:t>
            </a:r>
            <a:endPar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endParaRPr>
          </a:p>
        </p:txBody>
      </p:sp>
      <p:sp>
        <p:nvSpPr>
          <p:cNvPr id="25" name="Rectangle 24">
            <a:extLst>
              <a:ext uri="{FF2B5EF4-FFF2-40B4-BE49-F238E27FC236}">
                <a16:creationId xmlns="" xmlns:a16="http://schemas.microsoft.com/office/drawing/2014/main" id="{F81F8ED6-49B0-4D37-A259-942EF2D83990}"/>
              </a:ext>
            </a:extLst>
          </p:cNvPr>
          <p:cNvSpPr/>
          <p:nvPr/>
        </p:nvSpPr>
        <p:spPr>
          <a:xfrm>
            <a:off x="1274604" y="5834229"/>
            <a:ext cx="10232188" cy="1796032"/>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extBox 19">
            <a:extLst>
              <a:ext uri="{FF2B5EF4-FFF2-40B4-BE49-F238E27FC236}">
                <a16:creationId xmlns="" xmlns:a16="http://schemas.microsoft.com/office/drawing/2014/main" id="{968E5227-CB86-4DEB-B594-23A0238F59D2}"/>
              </a:ext>
            </a:extLst>
          </p:cNvPr>
          <p:cNvSpPr txBox="1"/>
          <p:nvPr/>
        </p:nvSpPr>
        <p:spPr>
          <a:xfrm>
            <a:off x="5606452" y="7717652"/>
            <a:ext cx="6062946" cy="473268"/>
          </a:xfrm>
          <a:prstGeom prst="rect">
            <a:avLst/>
          </a:prstGeom>
        </p:spPr>
        <p:txBody>
          <a:bodyPr lIns="0" tIns="0" rIns="0" bIns="0" rtlCol="0" anchor="t">
            <a:spAutoFit/>
          </a:bodyPr>
          <a:lstStyle/>
          <a:p>
            <a:pPr algn="l">
              <a:lnSpc>
                <a:spcPts val="3913"/>
              </a:lnSpc>
            </a:pPr>
            <a:r>
              <a:rPr lang="en-US" sz="2795" b="1" dirty="0">
                <a:solidFill>
                  <a:srgbClr val="FFFF00"/>
                </a:solidFill>
                <a:effectLst>
                  <a:outerShdw blurRad="38100" dist="38100" dir="2700000" algn="tl">
                    <a:srgbClr val="000000">
                      <a:alpha val="43137"/>
                    </a:srgbClr>
                  </a:outerShdw>
                </a:effectLst>
                <a:latin typeface="Montserrat Bold"/>
                <a:ea typeface="Montserrat Bold"/>
                <a:cs typeface="Montserrat Bold"/>
                <a:sym typeface="Montserrat Bold"/>
              </a:rPr>
              <a:t>COMPUTER CRIME</a:t>
            </a:r>
          </a:p>
        </p:txBody>
      </p:sp>
      <p:sp>
        <p:nvSpPr>
          <p:cNvPr id="27" name="TextBox 23">
            <a:extLst>
              <a:ext uri="{FF2B5EF4-FFF2-40B4-BE49-F238E27FC236}">
                <a16:creationId xmlns="" xmlns:a16="http://schemas.microsoft.com/office/drawing/2014/main" id="{778E9B4F-D971-4270-B667-ACC37BBF2F25}"/>
              </a:ext>
            </a:extLst>
          </p:cNvPr>
          <p:cNvSpPr txBox="1"/>
          <p:nvPr/>
        </p:nvSpPr>
        <p:spPr>
          <a:xfrm>
            <a:off x="5462131" y="8523259"/>
            <a:ext cx="6655228" cy="1487587"/>
          </a:xfrm>
          <a:prstGeom prst="rect">
            <a:avLst/>
          </a:prstGeom>
        </p:spPr>
        <p:txBody>
          <a:bodyPr lIns="0" tIns="0" rIns="0" bIns="0" rtlCol="0" anchor="t">
            <a:spAutoFit/>
          </a:bodyPr>
          <a:lstStyle/>
          <a:p>
            <a:pPr marL="614407" lvl="1" indent="-307203" algn="l">
              <a:lnSpc>
                <a:spcPts val="2874"/>
              </a:lnSpc>
              <a:buFont typeface="Arial"/>
              <a:buChar char="•"/>
            </a:pPr>
            <a:r>
              <a:rPr lang="en-US" sz="2845" b="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Akses ilegal</a:t>
            </a:r>
          </a:p>
          <a:p>
            <a:pPr marL="614407" lvl="1" indent="-307203" algn="l">
              <a:lnSpc>
                <a:spcPts val="2874"/>
              </a:lnSpc>
              <a:buFont typeface="Arial"/>
              <a:buChar char="•"/>
            </a:pPr>
            <a:r>
              <a:rPr lang="en-US" sz="2845" b="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Pencurian data/identitas</a:t>
            </a:r>
          </a:p>
          <a:p>
            <a:pPr marL="614407" lvl="1" indent="-307203" algn="l">
              <a:lnSpc>
                <a:spcPts val="2874"/>
              </a:lnSpc>
              <a:buFont typeface="Arial"/>
              <a:buChar char="•"/>
            </a:pPr>
            <a:r>
              <a:rPr lang="en-US" sz="2845" b="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Peretasan sistem elektronik</a:t>
            </a:r>
          </a:p>
          <a:p>
            <a:pPr marL="614407" lvl="1" indent="-307203" algn="l">
              <a:lnSpc>
                <a:spcPts val="2874"/>
              </a:lnSpc>
              <a:buFont typeface="Arial"/>
              <a:buChar char="•"/>
            </a:pPr>
            <a:r>
              <a:rPr lang="en-US" sz="2845" b="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Intersepsi ilegal</a:t>
            </a:r>
          </a:p>
        </p:txBody>
      </p:sp>
      <p:sp>
        <p:nvSpPr>
          <p:cNvPr id="28" name="TextBox 24">
            <a:extLst>
              <a:ext uri="{FF2B5EF4-FFF2-40B4-BE49-F238E27FC236}">
                <a16:creationId xmlns="" xmlns:a16="http://schemas.microsoft.com/office/drawing/2014/main" id="{797BB8CC-3DD5-4DAD-B562-CEDAADA005A4}"/>
              </a:ext>
            </a:extLst>
          </p:cNvPr>
          <p:cNvSpPr txBox="1"/>
          <p:nvPr/>
        </p:nvSpPr>
        <p:spPr>
          <a:xfrm>
            <a:off x="11439589" y="8523259"/>
            <a:ext cx="6655228" cy="1115690"/>
          </a:xfrm>
          <a:prstGeom prst="rect">
            <a:avLst/>
          </a:prstGeom>
        </p:spPr>
        <p:txBody>
          <a:bodyPr lIns="0" tIns="0" rIns="0" bIns="0" rtlCol="0" anchor="t">
            <a:spAutoFit/>
          </a:bodyPr>
          <a:lstStyle/>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Pengubahan</a:t>
            </a: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 </a:t>
            </a: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tampilan</a:t>
            </a: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 situs</a:t>
            </a:r>
          </a:p>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Gangguan</a:t>
            </a: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 </a:t>
            </a: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sistem</a:t>
            </a: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 / DDoS</a:t>
            </a:r>
          </a:p>
          <a:p>
            <a:pPr marL="614407" lvl="1" indent="-307203" algn="l">
              <a:lnSpc>
                <a:spcPts val="2874"/>
              </a:lnSpc>
              <a:buFont typeface="Arial"/>
              <a:buChar char="•"/>
            </a:pPr>
            <a:r>
              <a:rPr lang="en-US" sz="2845" b="1" dirty="0" err="1">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Manipulasi</a:t>
            </a:r>
            <a:r>
              <a:rPr lang="en-US" sz="2845"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 data</a:t>
            </a:r>
          </a:p>
        </p:txBody>
      </p:sp>
      <p:sp>
        <p:nvSpPr>
          <p:cNvPr id="29" name="Rectangle 28">
            <a:extLst>
              <a:ext uri="{FF2B5EF4-FFF2-40B4-BE49-F238E27FC236}">
                <a16:creationId xmlns="" xmlns:a16="http://schemas.microsoft.com/office/drawing/2014/main" id="{01AAE268-1EFF-4BD2-A379-68176DA91650}"/>
              </a:ext>
            </a:extLst>
          </p:cNvPr>
          <p:cNvSpPr/>
          <p:nvPr/>
        </p:nvSpPr>
        <p:spPr>
          <a:xfrm>
            <a:off x="5630757" y="8317822"/>
            <a:ext cx="11752070" cy="1796032"/>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081425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23045" y="590550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106400" y="38438"/>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8" name="Group 8"/>
          <p:cNvGrpSpPr>
            <a:grpSpLocks noChangeAspect="1"/>
          </p:cNvGrpSpPr>
          <p:nvPr/>
        </p:nvGrpSpPr>
        <p:grpSpPr>
          <a:xfrm>
            <a:off x="350746" y="246478"/>
            <a:ext cx="1168586" cy="1564445"/>
            <a:chOff x="0" y="0"/>
            <a:chExt cx="1558115" cy="2085927"/>
          </a:xfrm>
        </p:grpSpPr>
        <p:sp>
          <p:nvSpPr>
            <p:cNvPr id="9" name="Freeform 9"/>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0" name="Group 10"/>
          <p:cNvGrpSpPr>
            <a:grpSpLocks noChangeAspect="1"/>
          </p:cNvGrpSpPr>
          <p:nvPr/>
        </p:nvGrpSpPr>
        <p:grpSpPr>
          <a:xfrm>
            <a:off x="16992601" y="97473"/>
            <a:ext cx="1168585" cy="1557746"/>
            <a:chOff x="0" y="0"/>
            <a:chExt cx="1558113" cy="2076995"/>
          </a:xfrm>
        </p:grpSpPr>
        <p:sp>
          <p:nvSpPr>
            <p:cNvPr id="11" name="Freeform 11"/>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pic>
        <p:nvPicPr>
          <p:cNvPr id="26" name="Picture 25">
            <a:extLst>
              <a:ext uri="{FF2B5EF4-FFF2-40B4-BE49-F238E27FC236}">
                <a16:creationId xmlns="" xmlns:a16="http://schemas.microsoft.com/office/drawing/2014/main" id="{53636E5F-55EA-4235-8BFB-F0FEFA0A535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36738" y="1485900"/>
            <a:ext cx="14927872" cy="8382000"/>
          </a:xfrm>
          <a:prstGeom prst="rect">
            <a:avLst/>
          </a:prstGeom>
        </p:spPr>
      </p:pic>
      <p:sp>
        <p:nvSpPr>
          <p:cNvPr id="27" name="TextBox 3">
            <a:extLst>
              <a:ext uri="{FF2B5EF4-FFF2-40B4-BE49-F238E27FC236}">
                <a16:creationId xmlns="" xmlns:a16="http://schemas.microsoft.com/office/drawing/2014/main" id="{F59AF748-8662-4C64-98AC-C681FD244925}"/>
              </a:ext>
            </a:extLst>
          </p:cNvPr>
          <p:cNvSpPr txBox="1"/>
          <p:nvPr/>
        </p:nvSpPr>
        <p:spPr>
          <a:xfrm>
            <a:off x="1723832" y="419100"/>
            <a:ext cx="15821704" cy="790409"/>
          </a:xfrm>
          <a:prstGeom prst="rect">
            <a:avLst/>
          </a:prstGeom>
        </p:spPr>
        <p:txBody>
          <a:bodyPr wrap="square" lIns="0" tIns="0" rIns="0" bIns="0" rtlCol="0" anchor="t">
            <a:spAutoFit/>
          </a:bodyPr>
          <a:lstStyle/>
          <a:p>
            <a:pPr algn="l">
              <a:lnSpc>
                <a:spcPts val="6864"/>
              </a:lnSpc>
              <a:spcBef>
                <a:spcPct val="0"/>
              </a:spcBef>
            </a:pPr>
            <a:r>
              <a:rPr lang="en-US" sz="4000" b="1" dirty="0">
                <a:solidFill>
                  <a:srgbClr val="FFFFFF"/>
                </a:solidFill>
                <a:latin typeface="Montaser Arabic Ultra-Bold"/>
                <a:ea typeface="Montaser Arabic Ultra-Bold"/>
                <a:cs typeface="Montaser Arabic Ultra-Bold"/>
                <a:sym typeface="Montaser Arabic Ultra-Bold"/>
              </a:rPr>
              <a:t>PERKEMBANGAN PENGGUNAAN INTERNET DI INDONESIA</a:t>
            </a:r>
          </a:p>
        </p:txBody>
      </p:sp>
      <p:pic>
        <p:nvPicPr>
          <p:cNvPr id="5" name="Picture 4">
            <a:extLst>
              <a:ext uri="{FF2B5EF4-FFF2-40B4-BE49-F238E27FC236}">
                <a16:creationId xmlns="" xmlns:a16="http://schemas.microsoft.com/office/drawing/2014/main" id="{3D28BC1D-A34A-4587-8C0E-26A04D312080}"/>
              </a:ext>
            </a:extLst>
          </p:cNvPr>
          <p:cNvPicPr>
            <a:picLocks noChangeAspect="1"/>
          </p:cNvPicPr>
          <p:nvPr/>
        </p:nvPicPr>
        <p:blipFill rotWithShape="1">
          <a:blip r:embed="rId8"/>
          <a:srcRect r="35000"/>
          <a:stretch/>
        </p:blipFill>
        <p:spPr>
          <a:xfrm>
            <a:off x="1749206" y="1485900"/>
            <a:ext cx="14943140" cy="843805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23045" y="584786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142844" y="1994"/>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8" name="Group 8"/>
          <p:cNvGrpSpPr>
            <a:grpSpLocks noChangeAspect="1"/>
          </p:cNvGrpSpPr>
          <p:nvPr/>
        </p:nvGrpSpPr>
        <p:grpSpPr>
          <a:xfrm>
            <a:off x="350746" y="246478"/>
            <a:ext cx="1168586" cy="1564445"/>
            <a:chOff x="0" y="0"/>
            <a:chExt cx="1558115" cy="2085927"/>
          </a:xfrm>
        </p:grpSpPr>
        <p:sp>
          <p:nvSpPr>
            <p:cNvPr id="9" name="Freeform 9"/>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10" name="Group 10"/>
          <p:cNvGrpSpPr>
            <a:grpSpLocks noChangeAspect="1"/>
          </p:cNvGrpSpPr>
          <p:nvPr/>
        </p:nvGrpSpPr>
        <p:grpSpPr>
          <a:xfrm>
            <a:off x="16992601" y="97473"/>
            <a:ext cx="1168585" cy="1557746"/>
            <a:chOff x="0" y="0"/>
            <a:chExt cx="1558113" cy="2076995"/>
          </a:xfrm>
        </p:grpSpPr>
        <p:sp>
          <p:nvSpPr>
            <p:cNvPr id="11" name="Freeform 11"/>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27" name="TextBox 3">
            <a:extLst>
              <a:ext uri="{FF2B5EF4-FFF2-40B4-BE49-F238E27FC236}">
                <a16:creationId xmlns="" xmlns:a16="http://schemas.microsoft.com/office/drawing/2014/main" id="{F59AF748-8662-4C64-98AC-C681FD244925}"/>
              </a:ext>
            </a:extLst>
          </p:cNvPr>
          <p:cNvSpPr txBox="1"/>
          <p:nvPr/>
        </p:nvSpPr>
        <p:spPr>
          <a:xfrm>
            <a:off x="1723832" y="419100"/>
            <a:ext cx="15821704" cy="790409"/>
          </a:xfrm>
          <a:prstGeom prst="rect">
            <a:avLst/>
          </a:prstGeom>
        </p:spPr>
        <p:txBody>
          <a:bodyPr wrap="square" lIns="0" tIns="0" rIns="0" bIns="0" rtlCol="0" anchor="t">
            <a:spAutoFit/>
          </a:bodyPr>
          <a:lstStyle/>
          <a:p>
            <a:pPr algn="l">
              <a:lnSpc>
                <a:spcPts val="6864"/>
              </a:lnSpc>
              <a:spcBef>
                <a:spcPct val="0"/>
              </a:spcBef>
            </a:pPr>
            <a:r>
              <a:rPr lang="en-US" sz="4000" b="1" dirty="0">
                <a:solidFill>
                  <a:srgbClr val="FFFFFF"/>
                </a:solidFill>
                <a:latin typeface="Montaser Arabic Ultra-Bold"/>
                <a:ea typeface="Montaser Arabic Ultra-Bold"/>
                <a:cs typeface="Montaser Arabic Ultra-Bold"/>
                <a:sym typeface="Montaser Arabic Ultra-Bold"/>
              </a:rPr>
              <a:t>PERKEMBANGAN PENGGUNAAN INTERNET DI INDONESIA</a:t>
            </a:r>
          </a:p>
        </p:txBody>
      </p:sp>
      <p:pic>
        <p:nvPicPr>
          <p:cNvPr id="12" name="Picture 11">
            <a:extLst>
              <a:ext uri="{FF2B5EF4-FFF2-40B4-BE49-F238E27FC236}">
                <a16:creationId xmlns="" xmlns:a16="http://schemas.microsoft.com/office/drawing/2014/main" id="{1AFE1C4F-9AD4-41C0-A3AD-DB637B681D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47626" y="1428581"/>
            <a:ext cx="14755366" cy="8285138"/>
          </a:xfrm>
          <a:prstGeom prst="rect">
            <a:avLst/>
          </a:prstGeom>
        </p:spPr>
      </p:pic>
      <p:pic>
        <p:nvPicPr>
          <p:cNvPr id="6" name="Picture 5">
            <a:extLst>
              <a:ext uri="{FF2B5EF4-FFF2-40B4-BE49-F238E27FC236}">
                <a16:creationId xmlns="" xmlns:a16="http://schemas.microsoft.com/office/drawing/2014/main" id="{6F6C99F2-CA49-4EF6-8726-C329295F2DC0}"/>
              </a:ext>
            </a:extLst>
          </p:cNvPr>
          <p:cNvPicPr>
            <a:picLocks noChangeAspect="1"/>
          </p:cNvPicPr>
          <p:nvPr/>
        </p:nvPicPr>
        <p:blipFill rotWithShape="1">
          <a:blip r:embed="rId8"/>
          <a:srcRect r="35000"/>
          <a:stretch/>
        </p:blipFill>
        <p:spPr>
          <a:xfrm>
            <a:off x="1742119" y="1436349"/>
            <a:ext cx="14658583" cy="8277369"/>
          </a:xfrm>
          <a:prstGeom prst="rect">
            <a:avLst/>
          </a:prstGeom>
        </p:spPr>
      </p:pic>
    </p:spTree>
    <p:extLst>
      <p:ext uri="{BB962C8B-B14F-4D97-AF65-F5344CB8AC3E}">
        <p14:creationId xmlns:p14="http://schemas.microsoft.com/office/powerpoint/2010/main" val="26879699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44427" y="1656"/>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588596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7" name="Group 7"/>
          <p:cNvGrpSpPr>
            <a:grpSpLocks noChangeAspect="1"/>
          </p:cNvGrpSpPr>
          <p:nvPr/>
        </p:nvGrpSpPr>
        <p:grpSpPr>
          <a:xfrm>
            <a:off x="350746" y="246478"/>
            <a:ext cx="1168586" cy="1564445"/>
            <a:chOff x="0" y="0"/>
            <a:chExt cx="1558115" cy="2085927"/>
          </a:xfrm>
        </p:grpSpPr>
        <p:sp>
          <p:nvSpPr>
            <p:cNvPr id="8" name="Freeform 8"/>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9" name="Group 9"/>
          <p:cNvGrpSpPr>
            <a:grpSpLocks noChangeAspect="1"/>
          </p:cNvGrpSpPr>
          <p:nvPr/>
        </p:nvGrpSpPr>
        <p:grpSpPr>
          <a:xfrm>
            <a:off x="16992601" y="97473"/>
            <a:ext cx="1168585" cy="1557746"/>
            <a:chOff x="0" y="0"/>
            <a:chExt cx="1558113" cy="2076995"/>
          </a:xfrm>
        </p:grpSpPr>
        <p:sp>
          <p:nvSpPr>
            <p:cNvPr id="10" name="Freeform 10"/>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pic>
        <p:nvPicPr>
          <p:cNvPr id="5" name="Picture 4"/>
          <p:cNvPicPr>
            <a:picLocks noChangeAspect="1"/>
          </p:cNvPicPr>
          <p:nvPr/>
        </p:nvPicPr>
        <p:blipFill>
          <a:blip r:embed="rId7"/>
          <a:stretch>
            <a:fillRect/>
          </a:stretch>
        </p:blipFill>
        <p:spPr>
          <a:xfrm>
            <a:off x="2819400" y="952500"/>
            <a:ext cx="12954000" cy="8159769"/>
          </a:xfrm>
          <a:prstGeom prst="rect">
            <a:avLst/>
          </a:prstGeom>
        </p:spPr>
      </p:pic>
    </p:spTree>
    <p:extLst>
      <p:ext uri="{BB962C8B-B14F-4D97-AF65-F5344CB8AC3E}">
        <p14:creationId xmlns:p14="http://schemas.microsoft.com/office/powerpoint/2010/main" val="379809799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78" y="-190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25250" y="1087524"/>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9878" y="6230516"/>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7" name="Group 7"/>
          <p:cNvGrpSpPr>
            <a:grpSpLocks noChangeAspect="1"/>
          </p:cNvGrpSpPr>
          <p:nvPr/>
        </p:nvGrpSpPr>
        <p:grpSpPr>
          <a:xfrm>
            <a:off x="350746" y="246478"/>
            <a:ext cx="1168586" cy="1564445"/>
            <a:chOff x="0" y="0"/>
            <a:chExt cx="1558115" cy="2085927"/>
          </a:xfrm>
        </p:grpSpPr>
        <p:sp>
          <p:nvSpPr>
            <p:cNvPr id="8" name="Freeform 8"/>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9" name="Group 9"/>
          <p:cNvGrpSpPr>
            <a:grpSpLocks noChangeAspect="1"/>
          </p:cNvGrpSpPr>
          <p:nvPr/>
        </p:nvGrpSpPr>
        <p:grpSpPr>
          <a:xfrm>
            <a:off x="16992601" y="97473"/>
            <a:ext cx="1168585" cy="1557746"/>
            <a:chOff x="0" y="0"/>
            <a:chExt cx="1558113" cy="2076995"/>
          </a:xfrm>
        </p:grpSpPr>
        <p:sp>
          <p:nvSpPr>
            <p:cNvPr id="10" name="Freeform 10"/>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pic>
        <p:nvPicPr>
          <p:cNvPr id="6" name="Picture 5"/>
          <p:cNvPicPr>
            <a:picLocks noChangeAspect="1"/>
          </p:cNvPicPr>
          <p:nvPr/>
        </p:nvPicPr>
        <p:blipFill>
          <a:blip r:embed="rId7"/>
          <a:stretch>
            <a:fillRect/>
          </a:stretch>
        </p:blipFill>
        <p:spPr>
          <a:xfrm>
            <a:off x="2743200" y="2036191"/>
            <a:ext cx="13182600" cy="7450709"/>
          </a:xfrm>
          <a:prstGeom prst="rect">
            <a:avLst/>
          </a:prstGeom>
        </p:spPr>
      </p:pic>
    </p:spTree>
    <p:extLst>
      <p:ext uri="{BB962C8B-B14F-4D97-AF65-F5344CB8AC3E}">
        <p14:creationId xmlns:p14="http://schemas.microsoft.com/office/powerpoint/2010/main" val="34377047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13144427" y="1656"/>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5885960"/>
            <a:ext cx="5138677" cy="4419262"/>
          </a:xfrm>
          <a:custGeom>
            <a:avLst/>
            <a:gdLst/>
            <a:ahLst/>
            <a:cxnLst/>
            <a:rect l="l" t="t" r="r" b="b"/>
            <a:pathLst>
              <a:path w="5138677" h="4419262">
                <a:moveTo>
                  <a:pt x="0" y="0"/>
                </a:moveTo>
                <a:lnTo>
                  <a:pt x="5138677" y="0"/>
                </a:lnTo>
                <a:lnTo>
                  <a:pt x="5138677" y="4419262"/>
                </a:lnTo>
                <a:lnTo>
                  <a:pt x="0" y="4419262"/>
                </a:lnTo>
                <a:lnTo>
                  <a:pt x="0" y="0"/>
                </a:lnTo>
                <a:close/>
              </a:path>
            </a:pathLst>
          </a:custGeom>
          <a:blipFill>
            <a:blip r:embed="rId3">
              <a:alphaModFix amt="90000"/>
              <a:extLst>
                <a:ext uri="{96DAC541-7B7A-43D3-8B79-37D633B846F1}">
                  <asvg:svgBlip xmlns="" xmlns:asvg="http://schemas.microsoft.com/office/drawing/2016/SVG/main" r:embed="rId4"/>
                </a:ext>
              </a:extLst>
            </a:blip>
            <a:stretch>
              <a:fillRect/>
            </a:stretch>
          </a:blipFill>
        </p:spPr>
      </p:sp>
      <p:grpSp>
        <p:nvGrpSpPr>
          <p:cNvPr id="7" name="Group 7"/>
          <p:cNvGrpSpPr>
            <a:grpSpLocks noChangeAspect="1"/>
          </p:cNvGrpSpPr>
          <p:nvPr/>
        </p:nvGrpSpPr>
        <p:grpSpPr>
          <a:xfrm>
            <a:off x="350746" y="246478"/>
            <a:ext cx="1168586" cy="1564445"/>
            <a:chOff x="0" y="0"/>
            <a:chExt cx="1558115" cy="2085927"/>
          </a:xfrm>
        </p:grpSpPr>
        <p:sp>
          <p:nvSpPr>
            <p:cNvPr id="8" name="Freeform 8"/>
            <p:cNvSpPr/>
            <p:nvPr/>
          </p:nvSpPr>
          <p:spPr>
            <a:xfrm>
              <a:off x="0" y="0"/>
              <a:ext cx="1558163" cy="2085975"/>
            </a:xfrm>
            <a:custGeom>
              <a:avLst/>
              <a:gdLst/>
              <a:ahLst/>
              <a:cxnLst/>
              <a:rect l="l" t="t" r="r" b="b"/>
              <a:pathLst>
                <a:path w="1558163" h="2085975">
                  <a:moveTo>
                    <a:pt x="0" y="0"/>
                  </a:moveTo>
                  <a:lnTo>
                    <a:pt x="1558163" y="0"/>
                  </a:lnTo>
                  <a:lnTo>
                    <a:pt x="1558163" y="2085975"/>
                  </a:lnTo>
                  <a:lnTo>
                    <a:pt x="0" y="2085975"/>
                  </a:lnTo>
                  <a:lnTo>
                    <a:pt x="0" y="0"/>
                  </a:lnTo>
                  <a:close/>
                </a:path>
              </a:pathLst>
            </a:custGeom>
            <a:blipFill>
              <a:blip r:embed="rId5"/>
              <a:stretch>
                <a:fillRect r="-47" b="2"/>
              </a:stretch>
            </a:blipFill>
          </p:spPr>
        </p:sp>
      </p:grpSp>
      <p:grpSp>
        <p:nvGrpSpPr>
          <p:cNvPr id="9" name="Group 9"/>
          <p:cNvGrpSpPr>
            <a:grpSpLocks noChangeAspect="1"/>
          </p:cNvGrpSpPr>
          <p:nvPr/>
        </p:nvGrpSpPr>
        <p:grpSpPr>
          <a:xfrm>
            <a:off x="16992601" y="97473"/>
            <a:ext cx="1168585" cy="1557746"/>
            <a:chOff x="0" y="0"/>
            <a:chExt cx="1558113" cy="2076995"/>
          </a:xfrm>
        </p:grpSpPr>
        <p:sp>
          <p:nvSpPr>
            <p:cNvPr id="10" name="Freeform 10"/>
            <p:cNvSpPr/>
            <p:nvPr/>
          </p:nvSpPr>
          <p:spPr>
            <a:xfrm>
              <a:off x="0" y="0"/>
              <a:ext cx="1558163" cy="2076958"/>
            </a:xfrm>
            <a:custGeom>
              <a:avLst/>
              <a:gdLst/>
              <a:ahLst/>
              <a:cxnLst/>
              <a:rect l="l" t="t" r="r" b="b"/>
              <a:pathLst>
                <a:path w="1558163" h="2076958">
                  <a:moveTo>
                    <a:pt x="0" y="0"/>
                  </a:moveTo>
                  <a:lnTo>
                    <a:pt x="1558163" y="0"/>
                  </a:lnTo>
                  <a:lnTo>
                    <a:pt x="1558163" y="2076958"/>
                  </a:lnTo>
                  <a:lnTo>
                    <a:pt x="0" y="2076958"/>
                  </a:lnTo>
                  <a:lnTo>
                    <a:pt x="0" y="0"/>
                  </a:lnTo>
                  <a:close/>
                </a:path>
              </a:pathLst>
            </a:custGeom>
            <a:blipFill>
              <a:blip r:embed="rId6"/>
              <a:stretch>
                <a:fillRect t="-56" r="3" b="-58"/>
              </a:stretch>
            </a:blipFill>
          </p:spPr>
        </p:sp>
      </p:grpSp>
      <p:sp>
        <p:nvSpPr>
          <p:cNvPr id="11" name="Rectangle 10"/>
          <p:cNvSpPr/>
          <p:nvPr/>
        </p:nvSpPr>
        <p:spPr>
          <a:xfrm>
            <a:off x="5638800" y="4686300"/>
            <a:ext cx="10591800" cy="5262979"/>
          </a:xfrm>
          <a:prstGeom prst="rect">
            <a:avLst/>
          </a:prstGeom>
          <a:solidFill>
            <a:srgbClr val="DEF5FA"/>
          </a:solidFill>
          <a:ln>
            <a:solidFill>
              <a:srgbClr val="FFC000"/>
            </a:solidFill>
          </a:ln>
          <a:effectLst>
            <a:glow rad="63500">
              <a:srgbClr val="EB641B">
                <a:satMod val="175000"/>
                <a:alpha val="40000"/>
              </a:srgbClr>
            </a:glow>
          </a:effectLst>
          <a:scene3d>
            <a:camera prst="orthographicFront"/>
            <a:lightRig rig="threePt" dir="t"/>
          </a:scene3d>
          <a:sp3d>
            <a:bevelT/>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black"/>
              </a:solidFill>
              <a:effectLst/>
              <a:uLnTx/>
              <a:uFillTx/>
              <a:latin typeface="Lucida Sans Unicode"/>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id-ID" sz="2400" b="1" i="0" u="none" strike="noStrike" kern="0" cap="none" spc="0" normalizeH="0" baseline="0" noProof="0" dirty="0" smtClean="0">
                <a:ln>
                  <a:noFill/>
                </a:ln>
                <a:solidFill>
                  <a:prstClr val="black"/>
                </a:solidFill>
                <a:effectLst/>
                <a:uLnTx/>
                <a:uFillTx/>
                <a:latin typeface="Lucida Sans Unicode"/>
              </a:rPr>
              <a:t>Pemanfaatan Teknologi Informasi dan Transaksi Elektronik </a:t>
            </a:r>
            <a:r>
              <a:rPr kumimoji="0" lang="en-US" sz="2400" b="1" i="0" u="none" strike="noStrike" kern="0" cap="none" spc="0" normalizeH="0" baseline="0" noProof="0" dirty="0" err="1" smtClean="0">
                <a:ln>
                  <a:noFill/>
                </a:ln>
                <a:solidFill>
                  <a:prstClr val="black"/>
                </a:solidFill>
                <a:effectLst/>
                <a:uLnTx/>
                <a:uFillTx/>
                <a:latin typeface="Lucida Sans Unicode"/>
              </a:rPr>
              <a:t>dilaksanakan</a:t>
            </a:r>
            <a:r>
              <a:rPr kumimoji="0" lang="en-US" sz="2400" b="1" i="0" u="none" strike="noStrike" kern="0" cap="none" spc="0" normalizeH="0" baseline="0" noProof="0" dirty="0" smtClean="0">
                <a:ln>
                  <a:noFill/>
                </a:ln>
                <a:solidFill>
                  <a:prstClr val="black"/>
                </a:solidFill>
                <a:effectLst/>
                <a:uLnTx/>
                <a:uFillTx/>
                <a:latin typeface="Lucida Sans Unicode"/>
              </a:rPr>
              <a:t> </a:t>
            </a:r>
            <a:r>
              <a:rPr kumimoji="0" lang="en-US" sz="2400" b="1" i="0" u="none" strike="noStrike" kern="0" cap="none" spc="0" normalizeH="0" baseline="0" noProof="0" dirty="0" err="1" smtClean="0">
                <a:ln>
                  <a:noFill/>
                </a:ln>
                <a:solidFill>
                  <a:prstClr val="black"/>
                </a:solidFill>
                <a:effectLst/>
                <a:uLnTx/>
                <a:uFillTx/>
                <a:latin typeface="Lucida Sans Unicode"/>
              </a:rPr>
              <a:t>dengan</a:t>
            </a:r>
            <a:r>
              <a:rPr kumimoji="0" lang="en-US" sz="2400" b="1" i="0" u="none" strike="noStrike" kern="0" cap="none" spc="0" normalizeH="0" baseline="0" noProof="0" dirty="0" smtClean="0">
                <a:ln>
                  <a:noFill/>
                </a:ln>
                <a:solidFill>
                  <a:prstClr val="black"/>
                </a:solidFill>
                <a:effectLst/>
                <a:uLnTx/>
                <a:uFillTx/>
                <a:latin typeface="Lucida Sans Unicode"/>
              </a:rPr>
              <a:t> </a:t>
            </a:r>
            <a:r>
              <a:rPr kumimoji="0" lang="en-US" sz="2400" b="1" i="0" u="none" strike="noStrike" kern="0" cap="none" spc="0" normalizeH="0" baseline="0" noProof="0" dirty="0" err="1" smtClean="0">
                <a:ln>
                  <a:noFill/>
                </a:ln>
                <a:solidFill>
                  <a:prstClr val="black"/>
                </a:solidFill>
                <a:effectLst/>
                <a:uLnTx/>
                <a:uFillTx/>
                <a:latin typeface="Lucida Sans Unicode"/>
              </a:rPr>
              <a:t>tujuan</a:t>
            </a:r>
            <a:r>
              <a:rPr kumimoji="0" lang="en-US" sz="2400" b="1" i="0" u="none" strike="noStrike" kern="0" cap="none" spc="0" normalizeH="0" baseline="0" noProof="0" dirty="0" smtClean="0">
                <a:ln>
                  <a:noFill/>
                </a:ln>
                <a:solidFill>
                  <a:prstClr val="black"/>
                </a:solidFill>
                <a:effectLst/>
                <a:uLnTx/>
                <a:uFillTx/>
                <a:latin typeface="Lucida Sans Unicode"/>
              </a:rPr>
              <a:t> </a:t>
            </a:r>
            <a:r>
              <a:rPr kumimoji="0" lang="en-US" sz="2400" b="1" i="0" u="none" strike="noStrike" kern="0" cap="none" spc="0" normalizeH="0" baseline="0" noProof="0" dirty="0" err="1" smtClean="0">
                <a:ln>
                  <a:noFill/>
                </a:ln>
                <a:solidFill>
                  <a:prstClr val="black"/>
                </a:solidFill>
                <a:effectLst/>
                <a:uLnTx/>
                <a:uFillTx/>
                <a:latin typeface="Lucida Sans Unicode"/>
              </a:rPr>
              <a:t>untuk</a:t>
            </a:r>
            <a:r>
              <a:rPr kumimoji="0" lang="en-US" sz="2400" b="1" i="0" u="none" strike="noStrike" kern="0" cap="none" spc="0" normalizeH="0" baseline="0" noProof="0" dirty="0" smtClean="0">
                <a:ln>
                  <a:noFill/>
                </a:ln>
                <a:solidFill>
                  <a:prstClr val="black"/>
                </a:solidFill>
                <a:effectLst/>
                <a:uLnTx/>
                <a:uFillTx/>
                <a:latin typeface="Lucida Sans Unicode"/>
              </a:rPr>
              <a:t> :</a:t>
            </a:r>
            <a:endParaRPr kumimoji="0" lang="id-ID" sz="2400" b="1" i="0" u="none" strike="noStrike" kern="0" cap="none" spc="0" normalizeH="0" baseline="0" noProof="0" dirty="0" smtClean="0">
              <a:ln>
                <a:noFill/>
              </a:ln>
              <a:solidFill>
                <a:prstClr val="black"/>
              </a:solidFill>
              <a:effectLst/>
              <a:uLnTx/>
              <a:uFillTx/>
              <a:latin typeface="Lucida Sans Unicode"/>
            </a:endParaRPr>
          </a:p>
          <a:p>
            <a:pPr marL="457200" marR="0" lvl="0" indent="-457200" algn="just" defTabSz="914400" eaLnBrk="1" fontAlgn="auto" latinLnBrk="0" hangingPunct="1">
              <a:lnSpc>
                <a:spcPct val="100000"/>
              </a:lnSpc>
              <a:spcBef>
                <a:spcPts val="0"/>
              </a:spcBef>
              <a:spcAft>
                <a:spcPts val="0"/>
              </a:spcAft>
              <a:buClrTx/>
              <a:buSzTx/>
              <a:buFont typeface="+mj-lt"/>
              <a:buAutoNum type="arabicPeriod"/>
              <a:tabLst/>
              <a:defRPr/>
            </a:pPr>
            <a:r>
              <a:rPr kumimoji="0" lang="id-ID" sz="2400" b="1" i="0" u="none" strike="noStrike" kern="0" cap="none" spc="0" normalizeH="0" baseline="0" noProof="0" dirty="0" smtClean="0">
                <a:ln>
                  <a:noFill/>
                </a:ln>
                <a:solidFill>
                  <a:prstClr val="black"/>
                </a:solidFill>
                <a:effectLst/>
                <a:uLnTx/>
                <a:uFillTx/>
                <a:latin typeface="Lucida Sans Unicode"/>
              </a:rPr>
              <a:t>Mencerdaskan kehidupan bangsa.</a:t>
            </a:r>
          </a:p>
          <a:p>
            <a:pPr marL="457200" marR="0" lvl="0" indent="-457200" algn="just" defTabSz="914400" eaLnBrk="1" fontAlgn="auto" latinLnBrk="0" hangingPunct="1">
              <a:lnSpc>
                <a:spcPct val="100000"/>
              </a:lnSpc>
              <a:spcBef>
                <a:spcPts val="0"/>
              </a:spcBef>
              <a:spcAft>
                <a:spcPts val="0"/>
              </a:spcAft>
              <a:buClrTx/>
              <a:buSzTx/>
              <a:buFont typeface="+mj-lt"/>
              <a:buAutoNum type="arabicPeriod"/>
              <a:tabLst/>
              <a:defRPr/>
            </a:pPr>
            <a:r>
              <a:rPr kumimoji="0" lang="id-ID" sz="2400" b="1" i="0" u="none" strike="noStrike" kern="0" cap="none" spc="0" normalizeH="0" baseline="0" noProof="0" dirty="0" smtClean="0">
                <a:ln>
                  <a:noFill/>
                </a:ln>
                <a:solidFill>
                  <a:prstClr val="black"/>
                </a:solidFill>
                <a:effectLst/>
                <a:uLnTx/>
                <a:uFillTx/>
                <a:latin typeface="Lucida Sans Unicode"/>
              </a:rPr>
              <a:t>Mengembangkan perekonomian nasional/ meningkatkan kesejahteraan masyarakat</a:t>
            </a:r>
          </a:p>
          <a:p>
            <a:pPr marL="457200" marR="0" lvl="0" indent="-457200" algn="just" defTabSz="914400" eaLnBrk="1" fontAlgn="auto" latinLnBrk="0" hangingPunct="1">
              <a:lnSpc>
                <a:spcPct val="100000"/>
              </a:lnSpc>
              <a:spcBef>
                <a:spcPts val="0"/>
              </a:spcBef>
              <a:spcAft>
                <a:spcPts val="0"/>
              </a:spcAft>
              <a:buClrTx/>
              <a:buSzTx/>
              <a:buFont typeface="+mj-lt"/>
              <a:buAutoNum type="arabicPeriod"/>
              <a:tabLst/>
              <a:defRPr/>
            </a:pPr>
            <a:r>
              <a:rPr kumimoji="0" lang="id-ID" sz="2400" b="1" i="0" u="none" strike="noStrike" kern="0" cap="none" spc="0" normalizeH="0" baseline="0" noProof="0" dirty="0" smtClean="0">
                <a:ln>
                  <a:noFill/>
                </a:ln>
                <a:solidFill>
                  <a:prstClr val="black"/>
                </a:solidFill>
                <a:effectLst/>
                <a:uLnTx/>
                <a:uFillTx/>
                <a:latin typeface="Lucida Sans Unicode"/>
              </a:rPr>
              <a:t>Meningkatkan efektifitas pelayanan publik.</a:t>
            </a:r>
          </a:p>
          <a:p>
            <a:pPr marL="457200" marR="0" lvl="0" indent="-457200" algn="just" defTabSz="914400" eaLnBrk="1" fontAlgn="auto" latinLnBrk="0" hangingPunct="1">
              <a:lnSpc>
                <a:spcPct val="100000"/>
              </a:lnSpc>
              <a:spcBef>
                <a:spcPts val="0"/>
              </a:spcBef>
              <a:spcAft>
                <a:spcPts val="0"/>
              </a:spcAft>
              <a:buClrTx/>
              <a:buSzTx/>
              <a:buFont typeface="+mj-lt"/>
              <a:buAutoNum type="arabicPeriod"/>
              <a:tabLst/>
              <a:defRPr/>
            </a:pPr>
            <a:r>
              <a:rPr kumimoji="0" lang="id-ID" sz="2400" b="1" i="0" u="none" strike="noStrike" kern="0" cap="none" spc="0" normalizeH="0" baseline="0" noProof="0" dirty="0" smtClean="0">
                <a:ln>
                  <a:noFill/>
                </a:ln>
                <a:solidFill>
                  <a:prstClr val="black"/>
                </a:solidFill>
                <a:effectLst/>
                <a:uLnTx/>
                <a:uFillTx/>
                <a:latin typeface="Lucida Sans Unicode"/>
              </a:rPr>
              <a:t>Membuka kesempatan seluas-luasnya kepada setiap orang untuk memajukan pemikiran dan kemampuan dibidang penggunaan dan pemanfaatan teknologi Informasi seoptimal mungkin.</a:t>
            </a:r>
          </a:p>
          <a:p>
            <a:pPr marL="457200" marR="0" lvl="0" indent="-457200" algn="just" defTabSz="914400" eaLnBrk="1" fontAlgn="auto" latinLnBrk="0" hangingPunct="1">
              <a:lnSpc>
                <a:spcPct val="100000"/>
              </a:lnSpc>
              <a:spcBef>
                <a:spcPts val="0"/>
              </a:spcBef>
              <a:spcAft>
                <a:spcPts val="0"/>
              </a:spcAft>
              <a:buClrTx/>
              <a:buSzTx/>
              <a:buFont typeface="+mj-lt"/>
              <a:buAutoNum type="arabicPeriod"/>
              <a:tabLst/>
              <a:defRPr/>
            </a:pPr>
            <a:r>
              <a:rPr kumimoji="0" lang="id-ID" sz="2400" b="1" i="0" u="none" strike="noStrike" kern="0" cap="none" spc="0" normalizeH="0" baseline="0" noProof="0" dirty="0" smtClean="0">
                <a:ln>
                  <a:noFill/>
                </a:ln>
                <a:solidFill>
                  <a:prstClr val="black"/>
                </a:solidFill>
                <a:effectLst/>
                <a:uLnTx/>
                <a:uFillTx/>
                <a:latin typeface="Lucida Sans Unicode"/>
              </a:rPr>
              <a:t>Bertanggung jawab dan memberikan rasa aman, keadilan dan kepastian hukum bagi pengguna dan penyelenggara teknologi informasi.</a:t>
            </a:r>
            <a:endParaRPr kumimoji="0" lang="en-US" sz="2400" b="1" i="0" u="none" strike="noStrike" kern="0" cap="none" spc="0" normalizeH="0" baseline="0" noProof="0" dirty="0" smtClean="0">
              <a:ln>
                <a:noFill/>
              </a:ln>
              <a:solidFill>
                <a:prstClr val="black"/>
              </a:solidFill>
              <a:effectLst/>
              <a:uLnTx/>
              <a:uFillTx/>
              <a:latin typeface="Lucida Sans Unicode"/>
            </a:endParaRPr>
          </a:p>
          <a:p>
            <a:pPr marR="0" lvl="0" algn="just" defTabSz="914400" eaLnBrk="1" fontAlgn="auto" latinLnBrk="0" hangingPunct="1">
              <a:lnSpc>
                <a:spcPct val="100000"/>
              </a:lnSpc>
              <a:spcBef>
                <a:spcPts val="0"/>
              </a:spcBef>
              <a:spcAft>
                <a:spcPts val="0"/>
              </a:spcAft>
              <a:buClrTx/>
              <a:buSzTx/>
              <a:tabLst/>
              <a:defRPr/>
            </a:pPr>
            <a:endParaRPr kumimoji="0" lang="id-ID" sz="2400" b="1" i="0" u="none" strike="noStrike" kern="0" cap="none" spc="0" normalizeH="0" baseline="0" noProof="0" dirty="0" smtClean="0">
              <a:ln>
                <a:noFill/>
              </a:ln>
              <a:solidFill>
                <a:prstClr val="black"/>
              </a:solidFill>
              <a:effectLst/>
              <a:uLnTx/>
              <a:uFillTx/>
              <a:latin typeface="Lucida Sans Unicode"/>
            </a:endParaRPr>
          </a:p>
        </p:txBody>
      </p:sp>
      <p:sp>
        <p:nvSpPr>
          <p:cNvPr id="12" name="Rectangle 11"/>
          <p:cNvSpPr/>
          <p:nvPr/>
        </p:nvSpPr>
        <p:spPr>
          <a:xfrm>
            <a:off x="2550288" y="1877125"/>
            <a:ext cx="9394062" cy="2308324"/>
          </a:xfrm>
          <a:prstGeom prst="rect">
            <a:avLst/>
          </a:prstGeom>
          <a:solidFill>
            <a:srgbClr val="DEF5FA"/>
          </a:solidFill>
          <a:ln>
            <a:solidFill>
              <a:srgbClr val="FFC000"/>
            </a:solidFill>
          </a:ln>
          <a:effectLst>
            <a:glow rad="63500">
              <a:srgbClr val="EB641B">
                <a:satMod val="175000"/>
                <a:alpha val="40000"/>
              </a:srgbClr>
            </a:glow>
          </a:effectLst>
          <a:scene3d>
            <a:camera prst="orthographicFront"/>
            <a:lightRig rig="threePt" dir="t"/>
          </a:scene3d>
          <a:sp3d>
            <a:bevelT/>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black"/>
              </a:solidFill>
              <a:effectLst/>
              <a:uLnTx/>
              <a:uFillTx/>
              <a:latin typeface="Lucida Sans Unicode"/>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id-ID" sz="2400" b="1" i="0" u="none" strike="noStrike" kern="0" cap="none" spc="0" normalizeH="0" baseline="0" noProof="0" dirty="0" smtClean="0">
                <a:ln>
                  <a:noFill/>
                </a:ln>
                <a:solidFill>
                  <a:prstClr val="black"/>
                </a:solidFill>
                <a:effectLst/>
                <a:uLnTx/>
                <a:uFillTx/>
                <a:latin typeface="Lucida Sans Unicode"/>
              </a:rPr>
              <a:t>Pemanfaatan Teknologi Informasi dan Transaksi Elektronik dilaksanakan berdasarkan asas Kepastian hukum, manfaat kehati</a:t>
            </a:r>
            <a:r>
              <a:rPr kumimoji="0" lang="en-US" sz="2400" b="1" i="0" u="none" strike="noStrike" kern="0" cap="none" spc="0" normalizeH="0" baseline="0" noProof="0" dirty="0" smtClean="0">
                <a:ln>
                  <a:noFill/>
                </a:ln>
                <a:solidFill>
                  <a:prstClr val="black"/>
                </a:solidFill>
                <a:effectLst/>
                <a:uLnTx/>
                <a:uFillTx/>
                <a:latin typeface="Lucida Sans Unicode"/>
              </a:rPr>
              <a:t>-</a:t>
            </a:r>
            <a:r>
              <a:rPr kumimoji="0" lang="id-ID" sz="2400" b="1" i="0" u="none" strike="noStrike" kern="0" cap="none" spc="0" normalizeH="0" baseline="0" noProof="0" dirty="0" smtClean="0">
                <a:ln>
                  <a:noFill/>
                </a:ln>
                <a:solidFill>
                  <a:prstClr val="black"/>
                </a:solidFill>
                <a:effectLst/>
                <a:uLnTx/>
                <a:uFillTx/>
                <a:latin typeface="Lucida Sans Unicode"/>
              </a:rPr>
              <a:t>hatian, Itikad baik, dan kebebasan memilih teknologi atau netral teknologi.</a:t>
            </a:r>
            <a:endParaRPr kumimoji="0" lang="en-US" sz="2400" b="1" i="0" u="none" strike="noStrike" kern="0" cap="none" spc="0" normalizeH="0" baseline="0" noProof="0" dirty="0" smtClean="0">
              <a:ln>
                <a:noFill/>
              </a:ln>
              <a:solidFill>
                <a:prstClr val="black"/>
              </a:solidFill>
              <a:effectLst/>
              <a:uLnTx/>
              <a:uFillTx/>
              <a:latin typeface="Lucida Sans Unicode"/>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id-ID" sz="2400" b="1" i="0" u="none" strike="noStrike" kern="0" cap="none" spc="0" normalizeH="0" baseline="0" noProof="0" dirty="0" smtClean="0">
              <a:ln>
                <a:noFill/>
              </a:ln>
              <a:solidFill>
                <a:prstClr val="black"/>
              </a:solidFill>
              <a:effectLst/>
              <a:uLnTx/>
              <a:uFillTx/>
              <a:latin typeface="Lucida Sans Unicode"/>
            </a:endParaRPr>
          </a:p>
        </p:txBody>
      </p:sp>
    </p:spTree>
    <p:extLst>
      <p:ext uri="{BB962C8B-B14F-4D97-AF65-F5344CB8AC3E}">
        <p14:creationId xmlns:p14="http://schemas.microsoft.com/office/powerpoint/2010/main" val="2370252694"/>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1645</TotalTime>
  <Words>2303</Words>
  <Application>Microsoft Office PowerPoint</Application>
  <PresentationFormat>Custom</PresentationFormat>
  <Paragraphs>234</Paragraphs>
  <Slides>31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Montserrat</vt:lpstr>
      <vt:lpstr>Hussar Bold</vt:lpstr>
      <vt:lpstr>Calibri</vt:lpstr>
      <vt:lpstr>Arial MT</vt:lpstr>
      <vt:lpstr>Lucida Sans Unicode</vt:lpstr>
      <vt:lpstr>Canva Sans Bold</vt:lpstr>
      <vt:lpstr>Montserrat Italics</vt:lpstr>
      <vt:lpstr>Montserrat Bold</vt:lpstr>
      <vt:lpstr>Arial</vt:lpstr>
      <vt:lpstr>Barlow Condensed</vt:lpstr>
      <vt:lpstr>Montaser Arabic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Blue Modern AI and Machine Learning Presentation</dc:title>
  <dc:creator>User</dc:creator>
  <cp:lastModifiedBy>Acer</cp:lastModifiedBy>
  <cp:revision>70</cp:revision>
  <dcterms:created xsi:type="dcterms:W3CDTF">2006-08-16T00:00:00Z</dcterms:created>
  <dcterms:modified xsi:type="dcterms:W3CDTF">2026-04-15T06:07:44Z</dcterms:modified>
  <dc:identifier>DAGxSEhPGp8</dc:identifier>
</cp:coreProperties>
</file>