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8"/>
  </p:notesMasterIdLst>
  <p:handoutMasterIdLst>
    <p:handoutMasterId r:id="rId19"/>
  </p:handoutMasterIdLst>
  <p:sldIdLst>
    <p:sldId id="2147476847" r:id="rId2"/>
    <p:sldId id="2147476863" r:id="rId3"/>
    <p:sldId id="2147476864" r:id="rId4"/>
    <p:sldId id="2147476866" r:id="rId5"/>
    <p:sldId id="2147476865" r:id="rId6"/>
    <p:sldId id="276" r:id="rId7"/>
    <p:sldId id="2147476858" r:id="rId8"/>
    <p:sldId id="294" r:id="rId9"/>
    <p:sldId id="2147476584" r:id="rId10"/>
    <p:sldId id="2147476850" r:id="rId11"/>
    <p:sldId id="2147476853" r:id="rId12"/>
    <p:sldId id="2147476854" r:id="rId13"/>
    <p:sldId id="2147476859" r:id="rId14"/>
    <p:sldId id="2147476860" r:id="rId15"/>
    <p:sldId id="2147476862" r:id="rId16"/>
    <p:sldId id="2147374537" r:id="rId17"/>
  </p:sldIdLst>
  <p:sldSz cx="128016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  <p15:guide id="3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Khairunnisa Miyanda" initials="C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FAFD5"/>
    <a:srgbClr val="DDDDDD"/>
    <a:srgbClr val="76E3F2"/>
    <a:srgbClr val="FCFEB4"/>
    <a:srgbClr val="FF9933"/>
    <a:srgbClr val="000066"/>
    <a:srgbClr val="F7AE71"/>
    <a:srgbClr val="9966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6730" autoAdjust="0"/>
  </p:normalViewPr>
  <p:slideViewPr>
    <p:cSldViewPr>
      <p:cViewPr varScale="1">
        <p:scale>
          <a:sx n="59" d="100"/>
          <a:sy n="59" d="100"/>
        </p:scale>
        <p:origin x="664" y="68"/>
      </p:cViewPr>
      <p:guideLst>
        <p:guide orient="horz" pos="2160"/>
        <p:guide pos="374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D93116-788C-490E-A435-A06D4AB16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56F68-A126-45DF-85B7-AD485C8FB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105B6-3601-48EF-B963-8DBFB6895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AB0D1-9E62-476F-AC99-FFE3B8BE6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337D2178-1A33-48EE-92AD-9C078ADEC9FE}" type="slidenum">
              <a:rPr lang="en-AU" altLang="id-ID"/>
              <a:pPr/>
              <a:t>‹#›</a:t>
            </a:fld>
            <a:endParaRPr lang="en-AU" altLang="id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9C8C14-6AB7-43B6-948F-BD20D8904F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91220-45F3-48CE-ABB7-A18E972D66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F98265-D4FB-4C16-B8E6-F16EB27DBD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74613" y="744538"/>
            <a:ext cx="6946901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E60DA2-C944-4BBB-9C90-ED1FE0AC1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505F3-4F0C-4F4C-A254-53D29562EA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28F2A-D167-4ADB-92D1-B8A276203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5A28D57E-04CF-4031-99BE-3A08194D15E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876907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4613" y="744538"/>
            <a:ext cx="6946901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91308-E643-4BAA-9DD1-EC59A715DCF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9562-6AC8-983A-ED03-297C82F4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E22E45-C7E9-D30D-4B5C-85910232A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95531F-6298-6997-4B7E-98F5763EE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BA2E04-85D5-5D63-F5A4-83DBCA72F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77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4E77-7713-8DF4-113D-0338F086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947F16-1CDD-2B9B-7FA3-E5A6C74CB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9B5DDD-A958-C4BC-2ABA-01EBBBBDE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0722F3-000E-F506-3615-D5690C5CF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0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A0956-7D22-A1D1-18DA-5DE60B89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B39D81-B0FB-9BE0-E782-5EE6B8070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C05477-F7E1-6105-18C4-18B3DD19E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460AFB-B08B-EF0E-235E-F10CBCDD9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40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2CCF-8687-C5E1-7D29-8F589C823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FBBEC1-5082-7162-DC59-D67FCB469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DD71219-0F55-347E-74A4-9BA715181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CB356B-5DC8-E04D-C96D-7FF6A49BA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75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D203-CE91-84D6-6FC9-6E58C7F7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37A423-4682-EF27-FA8F-845AE5720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59C012-7310-F92A-8835-C76FB5066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3B7935-0ADC-CB34-CFB8-A894C410D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22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C45E0-9E81-C24D-3A92-E0365E10E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2351BE-585A-E1B5-6F04-7AE12DF4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222CC4-06E9-D8BD-1211-406864494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887D89-C25B-8EC7-57CB-85BB0AD86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97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7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9BA45-9E00-773B-A110-5945E3D4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9DD493-9A00-DAFA-8910-55A92D5A7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922545-9090-054C-C96C-8CE3FED23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13E1F8-6381-0A01-9427-A852722F1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02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AC6B-01D3-A844-145D-BF3C65F2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F61D7C-F623-0E99-CC2B-9992F0D10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A4D1A0-5B8E-9DE8-4B1D-4F36688B3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2602F3-2E55-1BF3-E89F-BE2B0118B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94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E820B-B22C-EBE0-DDFC-70C27E39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6CAB84-7F9D-5D2D-3D36-1D6825349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03CBDD-697B-EB9D-960D-00D1F29B6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A72D66-27DC-9F61-EB4C-F2B59357E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97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126005"/>
            <a:ext cx="108813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3840488"/>
            <a:ext cx="8961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>
              <a:spcBef>
                <a:spcPts val="320"/>
              </a:spcBef>
            </a:pPr>
            <a:fld id="{81D60167-4931-47E6-BA6A-407CBD079E47}" type="slidenum">
              <a:rPr dirty="0"/>
              <a:pPr marL="198120">
                <a:spcBef>
                  <a:spcPts val="32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54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>
              <a:spcBef>
                <a:spcPts val="320"/>
              </a:spcBef>
            </a:pPr>
            <a:fld id="{81D60167-4931-47E6-BA6A-407CBD079E47}" type="slidenum">
              <a:rPr dirty="0"/>
              <a:pPr marL="198120">
                <a:spcBef>
                  <a:spcPts val="32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32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577340"/>
            <a:ext cx="55686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577340"/>
            <a:ext cx="55686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>
              <a:spcBef>
                <a:spcPts val="320"/>
              </a:spcBef>
            </a:pPr>
            <a:fld id="{81D60167-4931-47E6-BA6A-407CBD079E47}" type="slidenum">
              <a:rPr dirty="0"/>
              <a:pPr marL="198120">
                <a:spcBef>
                  <a:spcPts val="32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61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>
              <a:spcBef>
                <a:spcPts val="320"/>
              </a:spcBef>
            </a:pPr>
            <a:fld id="{81D60167-4931-47E6-BA6A-407CBD079E47}" type="slidenum">
              <a:rPr dirty="0"/>
              <a:pPr marL="198120">
                <a:spcBef>
                  <a:spcPts val="32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72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>
              <a:spcBef>
                <a:spcPts val="320"/>
              </a:spcBef>
            </a:pPr>
            <a:fld id="{81D60167-4931-47E6-BA6A-407CBD079E47}" type="slidenum">
              <a:rPr dirty="0"/>
              <a:pPr marL="198120">
                <a:spcBef>
                  <a:spcPts val="32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45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4781EF-A582-45D2-888D-5ADDF1A6C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"/>
            <a:ext cx="12801600" cy="685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7AADAB5-3A9D-4FE1-BE06-75013B3DD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r="6933"/>
          <a:stretch/>
        </p:blipFill>
        <p:spPr bwMode="auto">
          <a:xfrm>
            <a:off x="7006736" y="853734"/>
            <a:ext cx="4599046" cy="5191044"/>
          </a:xfrm>
          <a:custGeom>
            <a:avLst/>
            <a:gdLst>
              <a:gd name="connsiteX0" fmla="*/ 2700399 w 5400797"/>
              <a:gd name="connsiteY0" fmla="*/ 0 h 6400798"/>
              <a:gd name="connsiteX1" fmla="*/ 5400797 w 5400797"/>
              <a:gd name="connsiteY1" fmla="*/ 1549598 h 6400798"/>
              <a:gd name="connsiteX2" fmla="*/ 5400797 w 5400797"/>
              <a:gd name="connsiteY2" fmla="*/ 4851203 h 6400798"/>
              <a:gd name="connsiteX3" fmla="*/ 2700403 w 5400797"/>
              <a:gd name="connsiteY3" fmla="*/ 6400798 h 6400798"/>
              <a:gd name="connsiteX4" fmla="*/ 2700395 w 5400797"/>
              <a:gd name="connsiteY4" fmla="*/ 6400798 h 6400798"/>
              <a:gd name="connsiteX5" fmla="*/ 0 w 5400797"/>
              <a:gd name="connsiteY5" fmla="*/ 4851203 h 6400798"/>
              <a:gd name="connsiteX6" fmla="*/ 0 w 5400797"/>
              <a:gd name="connsiteY6" fmla="*/ 1549598 h 64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797" h="6400798">
                <a:moveTo>
                  <a:pt x="2700399" y="0"/>
                </a:moveTo>
                <a:lnTo>
                  <a:pt x="5400797" y="1549598"/>
                </a:lnTo>
                <a:lnTo>
                  <a:pt x="5400797" y="4851203"/>
                </a:lnTo>
                <a:lnTo>
                  <a:pt x="2700403" y="6400798"/>
                </a:lnTo>
                <a:lnTo>
                  <a:pt x="2700395" y="6400798"/>
                </a:lnTo>
                <a:lnTo>
                  <a:pt x="0" y="4851203"/>
                </a:lnTo>
                <a:lnTo>
                  <a:pt x="0" y="15495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DEEE7-CCED-4013-A2C1-BE66F35D54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2" y="6171"/>
            <a:ext cx="12801600" cy="68571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943F5C-3F9C-4DC8-AB0E-8E422F9949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5582" y="6507226"/>
            <a:ext cx="7000947" cy="349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967864-6BBC-440F-9681-7A186F1252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4" y="100291"/>
            <a:ext cx="808728" cy="83716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6B89210-0CF7-4584-BD21-DEF3E1EFA8B7}"/>
              </a:ext>
            </a:extLst>
          </p:cNvPr>
          <p:cNvGrpSpPr/>
          <p:nvPr userDrawn="1"/>
        </p:nvGrpSpPr>
        <p:grpSpPr>
          <a:xfrm>
            <a:off x="8719363" y="-858"/>
            <a:ext cx="4082237" cy="733926"/>
            <a:chOff x="8190568" y="44675"/>
            <a:chExt cx="3887845" cy="7339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3620DB-216F-4892-9E29-E98FC2621452}"/>
                </a:ext>
              </a:extLst>
            </p:cNvPr>
            <p:cNvGrpSpPr/>
            <p:nvPr userDrawn="1"/>
          </p:nvGrpSpPr>
          <p:grpSpPr>
            <a:xfrm>
              <a:off x="8190568" y="44675"/>
              <a:ext cx="3887845" cy="733926"/>
              <a:chOff x="8190568" y="44675"/>
              <a:chExt cx="3887845" cy="73392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69B6E9-EA95-47DA-BDEA-946156F762EA}"/>
                  </a:ext>
                </a:extLst>
              </p:cNvPr>
              <p:cNvGrpSpPr/>
              <p:nvPr userDrawn="1"/>
            </p:nvGrpSpPr>
            <p:grpSpPr>
              <a:xfrm>
                <a:off x="8190568" y="44675"/>
                <a:ext cx="3887845" cy="733926"/>
                <a:chOff x="775066" y="406600"/>
                <a:chExt cx="3334124" cy="62939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5C78D73-06C2-4C3E-97B1-A9B73183F2D3}"/>
                    </a:ext>
                  </a:extLst>
                </p:cNvPr>
                <p:cNvSpPr/>
                <p:nvPr userDrawn="1"/>
              </p:nvSpPr>
              <p:spPr>
                <a:xfrm>
                  <a:off x="775066" y="406600"/>
                  <a:ext cx="3334124" cy="629398"/>
                </a:xfrm>
                <a:custGeom>
                  <a:avLst/>
                  <a:gdLst>
                    <a:gd name="connsiteX0" fmla="*/ 0 w 3334124"/>
                    <a:gd name="connsiteY0" fmla="*/ 0 h 629398"/>
                    <a:gd name="connsiteX1" fmla="*/ 3334124 w 3334124"/>
                    <a:gd name="connsiteY1" fmla="*/ 0 h 629398"/>
                    <a:gd name="connsiteX2" fmla="*/ 3334124 w 3334124"/>
                    <a:gd name="connsiteY2" fmla="*/ 629398 h 629398"/>
                    <a:gd name="connsiteX3" fmla="*/ 0 w 3334124"/>
                    <a:gd name="connsiteY3" fmla="*/ 629398 h 629398"/>
                    <a:gd name="connsiteX4" fmla="*/ 0 w 3334124"/>
                    <a:gd name="connsiteY4" fmla="*/ 0 h 629398"/>
                    <a:gd name="connsiteX0" fmla="*/ 0 w 3334124"/>
                    <a:gd name="connsiteY0" fmla="*/ 0 h 629398"/>
                    <a:gd name="connsiteX1" fmla="*/ 3334124 w 3334124"/>
                    <a:gd name="connsiteY1" fmla="*/ 0 h 629398"/>
                    <a:gd name="connsiteX2" fmla="*/ 3334124 w 3334124"/>
                    <a:gd name="connsiteY2" fmla="*/ 629398 h 629398"/>
                    <a:gd name="connsiteX3" fmla="*/ 0 w 3334124"/>
                    <a:gd name="connsiteY3" fmla="*/ 629398 h 629398"/>
                    <a:gd name="connsiteX4" fmla="*/ 0 w 3334124"/>
                    <a:gd name="connsiteY4" fmla="*/ 0 h 62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4124" h="629398">
                      <a:moveTo>
                        <a:pt x="0" y="0"/>
                      </a:moveTo>
                      <a:lnTo>
                        <a:pt x="3334124" y="0"/>
                      </a:lnTo>
                      <a:lnTo>
                        <a:pt x="3334124" y="629398"/>
                      </a:lnTo>
                      <a:lnTo>
                        <a:pt x="0" y="6293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F2">
                    <a:alpha val="3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pic>
              <p:nvPicPr>
                <p:cNvPr id="16" name="bg object 16">
                  <a:extLst>
                    <a:ext uri="{FF2B5EF4-FFF2-40B4-BE49-F238E27FC236}">
                      <a16:creationId xmlns:a16="http://schemas.microsoft.com/office/drawing/2014/main" id="{D1033ACF-8993-4970-8575-F36FC72B8CC2}"/>
                    </a:ext>
                  </a:extLst>
                </p:cNvPr>
                <p:cNvPicPr/>
                <p:nvPr userDrawn="1"/>
              </p:nvPicPr>
              <p:blipFill rotWithShape="1">
                <a:blip r:embed="rId8" cstate="print"/>
                <a:srcRect r="85187"/>
                <a:stretch/>
              </p:blipFill>
              <p:spPr>
                <a:xfrm>
                  <a:off x="3578436" y="443766"/>
                  <a:ext cx="473765" cy="563655"/>
                </a:xfrm>
                <a:prstGeom prst="rect">
                  <a:avLst/>
                </a:prstGeom>
              </p:spPr>
            </p:pic>
          </p:grpSp>
          <p:pic>
            <p:nvPicPr>
              <p:cNvPr id="24" name="bg object 16">
                <a:extLst>
                  <a:ext uri="{FF2B5EF4-FFF2-40B4-BE49-F238E27FC236}">
                    <a16:creationId xmlns:a16="http://schemas.microsoft.com/office/drawing/2014/main" id="{7E89F38D-1543-4942-89CA-DC2F2EA60C8E}"/>
                  </a:ext>
                </a:extLst>
              </p:cNvPr>
              <p:cNvPicPr/>
              <p:nvPr userDrawn="1"/>
            </p:nvPicPr>
            <p:blipFill rotWithShape="1">
              <a:blip r:embed="rId8" cstate="print"/>
              <a:srcRect l="21063" b="59058"/>
              <a:stretch/>
            </p:blipFill>
            <p:spPr>
              <a:xfrm>
                <a:off x="8281370" y="91970"/>
                <a:ext cx="2943902" cy="269099"/>
              </a:xfrm>
              <a:prstGeom prst="rect">
                <a:avLst/>
              </a:prstGeom>
            </p:spPr>
          </p:pic>
          <p:pic>
            <p:nvPicPr>
              <p:cNvPr id="28" name="bg object 16">
                <a:extLst>
                  <a:ext uri="{FF2B5EF4-FFF2-40B4-BE49-F238E27FC236}">
                    <a16:creationId xmlns:a16="http://schemas.microsoft.com/office/drawing/2014/main" id="{42B4D095-E8FC-4124-8119-DE76BEE888D2}"/>
                  </a:ext>
                </a:extLst>
              </p:cNvPr>
              <p:cNvPicPr/>
              <p:nvPr userDrawn="1"/>
            </p:nvPicPr>
            <p:blipFill rotWithShape="1">
              <a:blip r:embed="rId8" cstate="print"/>
              <a:srcRect l="21063" t="40942" r="31047" b="18116"/>
              <a:stretch/>
            </p:blipFill>
            <p:spPr>
              <a:xfrm>
                <a:off x="9474519" y="361069"/>
                <a:ext cx="1785992" cy="269099"/>
              </a:xfrm>
              <a:prstGeom prst="rect">
                <a:avLst/>
              </a:prstGeom>
            </p:spPr>
          </p:pic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B95EB1-BC84-4024-BAC6-360C8BE54FC0}"/>
                </a:ext>
              </a:extLst>
            </p:cNvPr>
            <p:cNvCxnSpPr/>
            <p:nvPr userDrawn="1"/>
          </p:nvCxnSpPr>
          <p:spPr>
            <a:xfrm>
              <a:off x="11327606" y="101149"/>
              <a:ext cx="0" cy="6370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325B73B-F2C5-45CC-9662-B2BE4425B6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1677" y="1347414"/>
            <a:ext cx="602675" cy="2341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E1FA23-225A-430F-9208-4ECE136DED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151755" y="6598900"/>
            <a:ext cx="470328" cy="1657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7AA9FC7-BEB8-4866-B2E5-F108B01DC717}"/>
              </a:ext>
            </a:extLst>
          </p:cNvPr>
          <p:cNvGrpSpPr/>
          <p:nvPr userDrawn="1"/>
        </p:nvGrpSpPr>
        <p:grpSpPr>
          <a:xfrm>
            <a:off x="11173025" y="5814152"/>
            <a:ext cx="1135954" cy="602535"/>
            <a:chOff x="10640976" y="5815009"/>
            <a:chExt cx="1081861" cy="6025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7A06A7B-1D0D-42CE-8B40-6E7D02C5633D}"/>
                </a:ext>
              </a:extLst>
            </p:cNvPr>
            <p:cNvGrpSpPr/>
            <p:nvPr userDrawn="1"/>
          </p:nvGrpSpPr>
          <p:grpSpPr>
            <a:xfrm>
              <a:off x="10644491" y="5815009"/>
              <a:ext cx="1078346" cy="135734"/>
              <a:chOff x="10644491" y="5815009"/>
              <a:chExt cx="1078346" cy="13573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71FED02-9E83-40CA-BAA7-F2965A8215A8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1E64ADA-6E62-4AA1-8234-AE987442A4D3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58CD92-3CFC-409B-8B4C-8B39F5B9F137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DBD2621-C743-4887-BCDB-BF91D4EEBC1B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979F3A4-2874-4E6B-9468-BAB700E8D60C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E9A73D-C78E-433D-9C20-6842BBB9466E}"/>
                </a:ext>
              </a:extLst>
            </p:cNvPr>
            <p:cNvGrpSpPr/>
            <p:nvPr userDrawn="1"/>
          </p:nvGrpSpPr>
          <p:grpSpPr>
            <a:xfrm>
              <a:off x="10640976" y="6046492"/>
              <a:ext cx="1078346" cy="135734"/>
              <a:chOff x="10644491" y="5815009"/>
              <a:chExt cx="1078346" cy="13573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2123FDB-8E23-42E9-9CD3-D32294914BF0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26855E8-421B-4DBA-AEA9-FDBD8AB8CC09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9971C40-9337-409D-9693-8D8AF949C23A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B43F913-48E9-46B5-AF3C-BC7C85FA799A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7A1063-3881-40AE-A865-E19ECB4BFA0F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03B400A-1907-43D9-A165-2484F0C4E1C5}"/>
                </a:ext>
              </a:extLst>
            </p:cNvPr>
            <p:cNvGrpSpPr/>
            <p:nvPr userDrawn="1"/>
          </p:nvGrpSpPr>
          <p:grpSpPr>
            <a:xfrm>
              <a:off x="10643716" y="6281810"/>
              <a:ext cx="1078346" cy="135734"/>
              <a:chOff x="10644491" y="5815009"/>
              <a:chExt cx="1078346" cy="13573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00844CB-B456-4B0D-B3D5-05EA626202CF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1D092E1-461B-4D48-8D51-A6A8F694C3F6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3C716DC-99A2-480B-9A01-04000896E317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F91BB75-A883-4C40-96DE-E0C5956E190C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0DAC3AD-9F86-4F6E-B569-3311E3826E1A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733232-13F2-43DF-8858-CC3AEFEC6864}"/>
              </a:ext>
            </a:extLst>
          </p:cNvPr>
          <p:cNvGrpSpPr/>
          <p:nvPr userDrawn="1"/>
        </p:nvGrpSpPr>
        <p:grpSpPr>
          <a:xfrm>
            <a:off x="605545" y="1217983"/>
            <a:ext cx="1032803" cy="547821"/>
            <a:chOff x="10640976" y="5815009"/>
            <a:chExt cx="1081861" cy="6025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BBAFA1F-E70B-4FB1-935E-FE1D52429051}"/>
                </a:ext>
              </a:extLst>
            </p:cNvPr>
            <p:cNvGrpSpPr/>
            <p:nvPr userDrawn="1"/>
          </p:nvGrpSpPr>
          <p:grpSpPr>
            <a:xfrm>
              <a:off x="10644491" y="5815009"/>
              <a:ext cx="1078346" cy="135734"/>
              <a:chOff x="10644491" y="5815009"/>
              <a:chExt cx="1078346" cy="13573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6ED01C4-AF88-46C8-9944-156A941A3F1D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3EA571E-2253-4146-BB0D-8C8C7B152523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FD19ACB-65E1-433E-BA81-63ECC6848427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D89E286-69D4-47DB-B494-8F7A1F522113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978258F-73F5-4D75-BC39-CF61E5B61B4F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F5522FC-1EF6-4E9F-BE9F-A0E7C403CDF7}"/>
                </a:ext>
              </a:extLst>
            </p:cNvPr>
            <p:cNvGrpSpPr/>
            <p:nvPr userDrawn="1"/>
          </p:nvGrpSpPr>
          <p:grpSpPr>
            <a:xfrm>
              <a:off x="10640976" y="6046492"/>
              <a:ext cx="1078346" cy="135734"/>
              <a:chOff x="10644491" y="5815009"/>
              <a:chExt cx="1078346" cy="13573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5E3E333-F446-403F-B2F5-20CCBD6E1ED5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AA9DAA-75BF-4F85-978C-714EEE78CC31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DCABE6A-BB42-4677-BD21-F1E9B1222F2B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1E46AD7-EA19-44EB-A214-8352A7597EEF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15A5152-3879-4C47-A826-A9063DA7C821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AA95C1B-CE24-4CF9-992C-890259B86B25}"/>
                </a:ext>
              </a:extLst>
            </p:cNvPr>
            <p:cNvGrpSpPr/>
            <p:nvPr userDrawn="1"/>
          </p:nvGrpSpPr>
          <p:grpSpPr>
            <a:xfrm>
              <a:off x="10643716" y="6281810"/>
              <a:ext cx="1078346" cy="135734"/>
              <a:chOff x="10644491" y="5815009"/>
              <a:chExt cx="1078346" cy="13573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807E5C-6C9A-47E2-94C0-599AF74C5575}"/>
                  </a:ext>
                </a:extLst>
              </p:cNvPr>
              <p:cNvSpPr/>
              <p:nvPr userDrawn="1"/>
            </p:nvSpPr>
            <p:spPr>
              <a:xfrm>
                <a:off x="10644491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52FCE1E-8DC7-400A-B501-B92BF885EC2D}"/>
                  </a:ext>
                </a:extLst>
              </p:cNvPr>
              <p:cNvSpPr/>
              <p:nvPr userDrawn="1"/>
            </p:nvSpPr>
            <p:spPr>
              <a:xfrm>
                <a:off x="11118359" y="5815011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FDA85FE-9494-4E96-A984-3CABED1B2F8B}"/>
                  </a:ext>
                </a:extLst>
              </p:cNvPr>
              <p:cNvSpPr/>
              <p:nvPr userDrawn="1"/>
            </p:nvSpPr>
            <p:spPr>
              <a:xfrm>
                <a:off x="11355293" y="5815010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770AE51-1CF7-454E-8772-14BE245867C3}"/>
                  </a:ext>
                </a:extLst>
              </p:cNvPr>
              <p:cNvSpPr/>
              <p:nvPr userDrawn="1"/>
            </p:nvSpPr>
            <p:spPr>
              <a:xfrm>
                <a:off x="11587106" y="5815009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AF7608-70B5-4E31-94E6-04B9EADDDCF7}"/>
                  </a:ext>
                </a:extLst>
              </p:cNvPr>
              <p:cNvSpPr/>
              <p:nvPr userDrawn="1"/>
            </p:nvSpPr>
            <p:spPr>
              <a:xfrm>
                <a:off x="10881425" y="5815012"/>
                <a:ext cx="135731" cy="135731"/>
              </a:xfrm>
              <a:prstGeom prst="ellipse">
                <a:avLst/>
              </a:prstGeom>
              <a:solidFill>
                <a:srgbClr val="DEA6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71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>
            <a:extLst>
              <a:ext uri="{FF2B5EF4-FFF2-40B4-BE49-F238E27FC236}">
                <a16:creationId xmlns:a16="http://schemas.microsoft.com/office/drawing/2014/main" id="{D2E466D0-0844-492D-8CBF-928F1FA44418}"/>
              </a:ext>
            </a:extLst>
          </p:cNvPr>
          <p:cNvGrpSpPr/>
          <p:nvPr userDrawn="1"/>
        </p:nvGrpSpPr>
        <p:grpSpPr>
          <a:xfrm>
            <a:off x="-10254" y="-5547"/>
            <a:ext cx="12811853" cy="6873017"/>
            <a:chOff x="-9766" y="-14512"/>
            <a:chExt cx="12201765" cy="6873017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E57F64-928B-4003-BDBC-4F9127BDF4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3"/>
            <a:stretch/>
          </p:blipFill>
          <p:spPr>
            <a:xfrm>
              <a:off x="-9766" y="-14512"/>
              <a:ext cx="12201765" cy="685714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08B7A3-96B3-44F4-9BCA-06793F445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766" y="-12293"/>
              <a:ext cx="12192000" cy="68707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1B5A3D-91D8-4EA4-827C-FE59FEA13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1" y="38951"/>
              <a:ext cx="770217" cy="8371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09A7AA-D525-4068-B207-D79BE509B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11631261" y="1327965"/>
              <a:ext cx="602675" cy="2229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5683D6-6BB1-4071-9634-22B6F987C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911854" y="6531854"/>
              <a:ext cx="602904" cy="223039"/>
            </a:xfrm>
            <a:prstGeom prst="rect">
              <a:avLst/>
            </a:prstGeom>
          </p:spPr>
        </p:pic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9D1D1DB3-6FD1-4F90-870A-C50CA79EA136}"/>
                </a:ext>
              </a:extLst>
            </p:cNvPr>
            <p:cNvGrpSpPr/>
            <p:nvPr userDrawn="1"/>
          </p:nvGrpSpPr>
          <p:grpSpPr>
            <a:xfrm>
              <a:off x="10974588" y="187704"/>
              <a:ext cx="1081861" cy="602535"/>
              <a:chOff x="10640976" y="5815009"/>
              <a:chExt cx="1081861" cy="602535"/>
            </a:xfrm>
          </p:grpSpPr>
          <p:grpSp>
            <p:nvGrpSpPr>
              <p:cNvPr id="7" name="Group 29">
                <a:extLst>
                  <a:ext uri="{FF2B5EF4-FFF2-40B4-BE49-F238E27FC236}">
                    <a16:creationId xmlns:a16="http://schemas.microsoft.com/office/drawing/2014/main" id="{4694D652-97AD-4D13-8AC8-AD1FAF537B2E}"/>
                  </a:ext>
                </a:extLst>
              </p:cNvPr>
              <p:cNvGrpSpPr/>
              <p:nvPr userDrawn="1"/>
            </p:nvGrpSpPr>
            <p:grpSpPr>
              <a:xfrm>
                <a:off x="10644491" y="5815009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9E899B8-4A7C-46B9-B602-F1CD0481F242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41BA1837-6C1E-4E79-B603-7F42A1572EA6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E818406-F4E6-4B74-AE1A-D824569C6688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33E4E4D-70CE-4631-B9DA-9A9544BBF279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6C9CCEF-8A06-4F20-84D0-BD2F2BBF1528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" name="Group 30">
                <a:extLst>
                  <a:ext uri="{FF2B5EF4-FFF2-40B4-BE49-F238E27FC236}">
                    <a16:creationId xmlns:a16="http://schemas.microsoft.com/office/drawing/2014/main" id="{5F65B47E-E310-41C3-9DE8-63AB27DE67F0}"/>
                  </a:ext>
                </a:extLst>
              </p:cNvPr>
              <p:cNvGrpSpPr/>
              <p:nvPr userDrawn="1"/>
            </p:nvGrpSpPr>
            <p:grpSpPr>
              <a:xfrm>
                <a:off x="10640976" y="6046492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6D02FB3-FA31-4F6B-A9E5-F3F54649C68D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D1C2384-2944-4ECD-B7F3-24EB0FA861DD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EEB3F00-8ADC-4377-9174-FFA5EEE6CF1F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2194231-5B79-4C13-976F-54F1F3EFB8FF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8685976-14A8-40F0-8F25-EE9D9679D57F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1" name="Group 31">
                <a:extLst>
                  <a:ext uri="{FF2B5EF4-FFF2-40B4-BE49-F238E27FC236}">
                    <a16:creationId xmlns:a16="http://schemas.microsoft.com/office/drawing/2014/main" id="{9668A3D0-85C3-4FD3-B169-AD9780EAEFB1}"/>
                  </a:ext>
                </a:extLst>
              </p:cNvPr>
              <p:cNvGrpSpPr/>
              <p:nvPr userDrawn="1"/>
            </p:nvGrpSpPr>
            <p:grpSpPr>
              <a:xfrm>
                <a:off x="10643716" y="6281810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B2FEE7-957E-4A9F-815D-10478A794E7A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A051FD6-A24E-4871-BF27-C50741A481ED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E448C2F-6F56-4AD9-890B-4A4527B45457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7EE11D6-781B-47D8-A450-489B920F1E50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8507171-DA7A-4D05-97B7-023206002407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910CDADB-591D-46AF-AED4-58CC83BDDD9B}"/>
                </a:ext>
              </a:extLst>
            </p:cNvPr>
            <p:cNvGrpSpPr/>
            <p:nvPr userDrawn="1"/>
          </p:nvGrpSpPr>
          <p:grpSpPr>
            <a:xfrm>
              <a:off x="566943" y="1177116"/>
              <a:ext cx="983622" cy="547821"/>
              <a:chOff x="10640976" y="5815009"/>
              <a:chExt cx="1081861" cy="602535"/>
            </a:xfrm>
          </p:grpSpPr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198A5B68-B53B-4571-8690-A074D0257EEF}"/>
                  </a:ext>
                </a:extLst>
              </p:cNvPr>
              <p:cNvGrpSpPr/>
              <p:nvPr userDrawn="1"/>
            </p:nvGrpSpPr>
            <p:grpSpPr>
              <a:xfrm>
                <a:off x="10644491" y="5815009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C09CFEE-075C-4E9E-9611-34EC48F60A2F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41FA070-264C-4DF5-94D4-66DE4A0DDCBD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6DCC9FF-FF07-4C1D-B51B-4C9AA999457A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D284C63-C6FF-44AC-99E5-09C60CFCFD34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7190956-ABFF-4EB2-9C0A-F15A0C354726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B1B2871B-5608-4753-9BA3-6DF0B6E49A07}"/>
                  </a:ext>
                </a:extLst>
              </p:cNvPr>
              <p:cNvGrpSpPr/>
              <p:nvPr userDrawn="1"/>
            </p:nvGrpSpPr>
            <p:grpSpPr>
              <a:xfrm>
                <a:off x="10640976" y="6046492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C20C64A-7CB3-448F-BD3C-D8C212D35B14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5006FC4-5505-47A7-9D65-ABD308424C0A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A32A6D8-BA7D-45F0-8EC0-455F47420563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0B8D679-62A2-482B-9A2A-2E39E9D06D66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843C16C-A1B0-40EB-B150-B1E7E517CBED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30" name="Group 13">
                <a:extLst>
                  <a:ext uri="{FF2B5EF4-FFF2-40B4-BE49-F238E27FC236}">
                    <a16:creationId xmlns:a16="http://schemas.microsoft.com/office/drawing/2014/main" id="{40EBA2F2-71CE-4573-BE92-715BE9E65B89}"/>
                  </a:ext>
                </a:extLst>
              </p:cNvPr>
              <p:cNvGrpSpPr/>
              <p:nvPr userDrawn="1"/>
            </p:nvGrpSpPr>
            <p:grpSpPr>
              <a:xfrm>
                <a:off x="10643716" y="6281810"/>
                <a:ext cx="1078346" cy="135734"/>
                <a:chOff x="10644491" y="5815009"/>
                <a:chExt cx="1078346" cy="13573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7FCEE33-C160-4652-B781-9EE57783AAD7}"/>
                    </a:ext>
                  </a:extLst>
                </p:cNvPr>
                <p:cNvSpPr/>
                <p:nvPr userDrawn="1"/>
              </p:nvSpPr>
              <p:spPr>
                <a:xfrm>
                  <a:off x="10644491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F125F53-D174-40D8-93D9-078F948C2F1D}"/>
                    </a:ext>
                  </a:extLst>
                </p:cNvPr>
                <p:cNvSpPr/>
                <p:nvPr userDrawn="1"/>
              </p:nvSpPr>
              <p:spPr>
                <a:xfrm>
                  <a:off x="11118359" y="5815011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C42C7D7-F342-4D2B-BF12-E1FEC0965083}"/>
                    </a:ext>
                  </a:extLst>
                </p:cNvPr>
                <p:cNvSpPr/>
                <p:nvPr userDrawn="1"/>
              </p:nvSpPr>
              <p:spPr>
                <a:xfrm>
                  <a:off x="11355293" y="5815010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457BAC8-632E-450F-ADD4-11F5B8BA5D0C}"/>
                    </a:ext>
                  </a:extLst>
                </p:cNvPr>
                <p:cNvSpPr/>
                <p:nvPr userDrawn="1"/>
              </p:nvSpPr>
              <p:spPr>
                <a:xfrm>
                  <a:off x="11587106" y="5815009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DDE939-289D-4079-B51F-D80C138CBDC3}"/>
                    </a:ext>
                  </a:extLst>
                </p:cNvPr>
                <p:cNvSpPr/>
                <p:nvPr userDrawn="1"/>
              </p:nvSpPr>
              <p:spPr>
                <a:xfrm>
                  <a:off x="10881425" y="5815012"/>
                  <a:ext cx="135731" cy="135731"/>
                </a:xfrm>
                <a:prstGeom prst="ellipse">
                  <a:avLst/>
                </a:prstGeom>
                <a:solidFill>
                  <a:srgbClr val="DEA6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C53A1-5081-4847-9B4D-5FAE69D98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5831257" y="3632718"/>
              <a:ext cx="6084277" cy="318523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E07C24A-3738-4C57-878A-C87D0B82D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759" y="1987897"/>
              <a:ext cx="2671270" cy="3443290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A725E5E-3706-4895-A146-9A9B8BBCA45E}"/>
                </a:ext>
              </a:extLst>
            </p:cNvPr>
            <p:cNvSpPr txBox="1"/>
            <p:nvPr userDrawn="1"/>
          </p:nvSpPr>
          <p:spPr>
            <a:xfrm>
              <a:off x="5680280" y="2895901"/>
              <a:ext cx="5598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1C3A71"/>
                  </a:solidFill>
                  <a:latin typeface="Arial Black" panose="020B0A04020102020204" pitchFamily="34" charset="0"/>
                </a:rPr>
                <a:t>TERIMA KASIH</a:t>
              </a:r>
              <a:endParaRPr lang="en-ID" sz="5400" dirty="0">
                <a:solidFill>
                  <a:srgbClr val="1C3A7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58" name="Picture 2" descr="BerAKHLAK sebagai Core Values ASN seluruh Indonesia dan  #banggamelayanibangsa sebagai Employer Branding ASN | Bagian Organisasi  Sekretariat Daerah">
              <a:extLst>
                <a:ext uri="{FF2B5EF4-FFF2-40B4-BE49-F238E27FC236}">
                  <a16:creationId xmlns:a16="http://schemas.microsoft.com/office/drawing/2014/main" id="{B5C0115A-B1FF-4B3A-9643-490ED43963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711" y="6003157"/>
              <a:ext cx="1903622" cy="72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4915F2D2-8322-4C19-BAD3-BF7C0BD91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4" t="5172" r="31736" b="12290"/>
          <a:stretch/>
        </p:blipFill>
        <p:spPr>
          <a:xfrm>
            <a:off x="9740226" y="5543925"/>
            <a:ext cx="881856" cy="12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120" y="2184164"/>
            <a:ext cx="352800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9162" y="5076230"/>
            <a:ext cx="23309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03100" y="2757112"/>
            <a:ext cx="233078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64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9" name="Content Placeholder 2"/>
          <p:cNvSpPr>
            <a:spLocks noGrp="1"/>
          </p:cNvSpPr>
          <p:nvPr>
            <p:ph sz="quarter" idx="13"/>
          </p:nvPr>
        </p:nvSpPr>
        <p:spPr>
          <a:xfrm>
            <a:off x="959462" y="2367093"/>
            <a:ext cx="10882018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66055" y="6481216"/>
            <a:ext cx="422719" cy="276999"/>
          </a:xfrm>
        </p:spPr>
        <p:txBody>
          <a:bodyPr/>
          <a:lstStyle/>
          <a:p>
            <a:fld id="{68BFFE42-54BD-475E-9AAA-EEAC33EDDA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63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24399" y="15240"/>
            <a:ext cx="3049997" cy="308743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" y="3819551"/>
            <a:ext cx="2838645" cy="303847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415" y="6580658"/>
            <a:ext cx="6286120" cy="277495"/>
          </a:xfrm>
          <a:custGeom>
            <a:avLst/>
            <a:gdLst/>
            <a:ahLst/>
            <a:cxnLst/>
            <a:rect l="l" t="t" r="r" b="b"/>
            <a:pathLst>
              <a:path w="5986780" h="277495">
                <a:moveTo>
                  <a:pt x="5986218" y="63"/>
                </a:moveTo>
                <a:lnTo>
                  <a:pt x="1687" y="63"/>
                </a:lnTo>
                <a:lnTo>
                  <a:pt x="0" y="277368"/>
                </a:lnTo>
                <a:lnTo>
                  <a:pt x="5540127" y="266536"/>
                </a:lnTo>
                <a:lnTo>
                  <a:pt x="5600159" y="264137"/>
                </a:lnTo>
                <a:lnTo>
                  <a:pt x="5651611" y="258781"/>
                </a:lnTo>
                <a:lnTo>
                  <a:pt x="5697252" y="249354"/>
                </a:lnTo>
                <a:lnTo>
                  <a:pt x="5739853" y="234746"/>
                </a:lnTo>
                <a:lnTo>
                  <a:pt x="5782183" y="213845"/>
                </a:lnTo>
                <a:lnTo>
                  <a:pt x="5909818" y="91084"/>
                </a:lnTo>
                <a:lnTo>
                  <a:pt x="5986218" y="63"/>
                </a:lnTo>
                <a:close/>
              </a:path>
              <a:path w="5986780" h="277495">
                <a:moveTo>
                  <a:pt x="5986272" y="0"/>
                </a:move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04904" y="6596948"/>
            <a:ext cx="5260943" cy="22723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86060" y="0"/>
            <a:ext cx="2525115" cy="53644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799380" y="6435878"/>
            <a:ext cx="1002792" cy="422275"/>
          </a:xfrm>
          <a:custGeom>
            <a:avLst/>
            <a:gdLst/>
            <a:ahLst/>
            <a:cxnLst/>
            <a:rect l="l" t="t" r="r" b="b"/>
            <a:pathLst>
              <a:path w="955040" h="422275">
                <a:moveTo>
                  <a:pt x="954494" y="0"/>
                </a:moveTo>
                <a:lnTo>
                  <a:pt x="422110" y="0"/>
                </a:lnTo>
                <a:lnTo>
                  <a:pt x="364275" y="4868"/>
                </a:lnTo>
                <a:lnTo>
                  <a:pt x="310622" y="18873"/>
                </a:lnTo>
                <a:lnTo>
                  <a:pt x="263078" y="41115"/>
                </a:lnTo>
                <a:lnTo>
                  <a:pt x="223567" y="70692"/>
                </a:lnTo>
                <a:lnTo>
                  <a:pt x="194018" y="106705"/>
                </a:lnTo>
                <a:lnTo>
                  <a:pt x="0" y="422148"/>
                </a:lnTo>
                <a:lnTo>
                  <a:pt x="954494" y="422148"/>
                </a:lnTo>
                <a:lnTo>
                  <a:pt x="95449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" y="6577583"/>
            <a:ext cx="742759" cy="280670"/>
          </a:xfrm>
          <a:custGeom>
            <a:avLst/>
            <a:gdLst/>
            <a:ahLst/>
            <a:cxnLst/>
            <a:rect l="l" t="t" r="r" b="b"/>
            <a:pathLst>
              <a:path w="707390" h="280670">
                <a:moveTo>
                  <a:pt x="394144" y="0"/>
                </a:moveTo>
                <a:lnTo>
                  <a:pt x="0" y="0"/>
                </a:lnTo>
                <a:lnTo>
                  <a:pt x="0" y="280416"/>
                </a:lnTo>
                <a:lnTo>
                  <a:pt x="706982" y="280416"/>
                </a:lnTo>
                <a:lnTo>
                  <a:pt x="564261" y="71640"/>
                </a:lnTo>
                <a:lnTo>
                  <a:pt x="535496" y="42069"/>
                </a:lnTo>
                <a:lnTo>
                  <a:pt x="495676" y="19484"/>
                </a:lnTo>
                <a:lnTo>
                  <a:pt x="447619" y="5068"/>
                </a:lnTo>
                <a:lnTo>
                  <a:pt x="3941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757" y="563143"/>
            <a:ext cx="55086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747" y="1369784"/>
            <a:ext cx="11527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377965"/>
            <a:ext cx="4096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377965"/>
            <a:ext cx="2944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10/29/2025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66055" y="6481216"/>
            <a:ext cx="42271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DFFFF"/>
                </a:solidFill>
                <a:latin typeface="Arial Black"/>
                <a:cs typeface="Arial Black"/>
              </a:defRPr>
            </a:lvl1pPr>
          </a:lstStyle>
          <a:p>
            <a:pPr marL="198120" eaLnBrk="1" fontAlgn="auto" hangingPunct="1">
              <a:spcBef>
                <a:spcPts val="320"/>
              </a:spcBef>
              <a:spcAft>
                <a:spcPts val="0"/>
              </a:spcAft>
            </a:pPr>
            <a:fld id="{81D60167-4931-47E6-BA6A-407CBD079E47}" type="slidenum">
              <a:rPr dirty="0">
                <a:ea typeface="+mn-ea"/>
              </a:rPr>
              <a:pPr marL="198120" eaLnBrk="1" fontAlgn="auto" hangingPunct="1">
                <a:spcBef>
                  <a:spcPts val="320"/>
                </a:spcBef>
                <a:spcAft>
                  <a:spcPts val="0"/>
                </a:spcAft>
              </a:pPr>
              <a:t>‹#›</a:t>
            </a:fld>
            <a:endParaRPr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53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4017" r:id="rId6"/>
    <p:sldLayoutId id="2147484018" r:id="rId7"/>
    <p:sldLayoutId id="2147484019" r:id="rId8"/>
    <p:sldLayoutId id="214748402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1CE84F-2E7A-1C75-F028-D05C10E4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65546"/>
          <a:stretch/>
        </p:blipFill>
        <p:spPr>
          <a:xfrm>
            <a:off x="5286737" y="5415360"/>
            <a:ext cx="7514864" cy="1442631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13BCF3A-4E48-4FF2-9B16-6F39FBD25777}"/>
              </a:ext>
            </a:extLst>
          </p:cNvPr>
          <p:cNvSpPr txBox="1"/>
          <p:nvPr/>
        </p:nvSpPr>
        <p:spPr>
          <a:xfrm>
            <a:off x="257536" y="1905000"/>
            <a:ext cx="6371863" cy="2048424"/>
          </a:xfrm>
          <a:prstGeom prst="rect">
            <a:avLst/>
          </a:prstGeom>
          <a:noFill/>
          <a:effectLst>
            <a:outerShdw blurRad="38100" dist="38100" dir="768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6933" rIns="0" bIns="0" rtlCol="0">
            <a:spAutoFit/>
          </a:bodyPr>
          <a:lstStyle/>
          <a:p>
            <a:pPr algn="ctr"/>
            <a:r>
              <a:rPr lang="id-ID" sz="4400" b="1" dirty="0">
                <a:latin typeface="Arial" panose="020B0604020202020204" pitchFamily="34" charset="0"/>
                <a:cs typeface="Arial" panose="020B0604020202020204" pitchFamily="34" charset="0"/>
              </a:rPr>
              <a:t>PERAN PEMDA DAN TPID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 PENGENDALIAN INFLASI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23" y="4253505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Sinkronisasi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Urusan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Daerah III.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Ditjen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Bina  Pembangunan  Daerah</a:t>
            </a:r>
          </a:p>
          <a:p>
            <a:pPr algn="ctr"/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78DFEDB-6545-A8C6-1245-EC697DB4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991" y="78758"/>
            <a:ext cx="617962" cy="58040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7AA13AE3-FFBC-586E-1D26-36297796E291}"/>
              </a:ext>
            </a:extLst>
          </p:cNvPr>
          <p:cNvSpPr txBox="1"/>
          <p:nvPr/>
        </p:nvSpPr>
        <p:spPr>
          <a:xfrm>
            <a:off x="1066800" y="116252"/>
            <a:ext cx="4572000" cy="523220"/>
          </a:xfrm>
          <a:prstGeom prst="rect">
            <a:avLst/>
          </a:prstGeom>
          <a:solidFill>
            <a:srgbClr val="205868"/>
          </a:solidFill>
          <a:ln w="9525">
            <a:solidFill>
              <a:srgbClr val="E6DFEB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1915">
              <a:lnSpc>
                <a:spcPct val="100000"/>
              </a:lnSpc>
              <a:spcBef>
                <a:spcPts val="240"/>
              </a:spcBef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ARAHAN MENDAGRI</a:t>
            </a:r>
            <a:endParaRPr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C6CCDA9-A300-870C-4914-6A422108CB99}"/>
              </a:ext>
            </a:extLst>
          </p:cNvPr>
          <p:cNvSpPr/>
          <p:nvPr/>
        </p:nvSpPr>
        <p:spPr>
          <a:xfrm>
            <a:off x="170877" y="1143000"/>
            <a:ext cx="5925123" cy="4800600"/>
          </a:xfrm>
          <a:prstGeom prst="hexagon">
            <a:avLst>
              <a:gd name="adj" fmla="val 23232"/>
              <a:gd name="vf" fmla="val 115470"/>
            </a:avLst>
          </a:prstGeom>
          <a:ln w="25082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A2A68-6915-F2E2-90BF-C7B98ADBE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334000" cy="4267200"/>
          </a:xfrm>
          <a:prstGeom prst="hexagon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75B5EE64-A492-D35B-D4A1-01D4F40EEBB7}"/>
              </a:ext>
            </a:extLst>
          </p:cNvPr>
          <p:cNvSpPr/>
          <p:nvPr/>
        </p:nvSpPr>
        <p:spPr>
          <a:xfrm>
            <a:off x="6644542" y="640113"/>
            <a:ext cx="5986181" cy="5817837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4" name="object 14">
            <a:extLst>
              <a:ext uri="{FF2B5EF4-FFF2-40B4-BE49-F238E27FC236}">
                <a16:creationId xmlns:a16="http://schemas.microsoft.com/office/drawing/2014/main" id="{096F4349-1149-13FA-2140-8CDB09E37D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036" y="1295400"/>
            <a:ext cx="1886164" cy="1005216"/>
          </a:xfrm>
          <a:prstGeom prst="rect">
            <a:avLst/>
          </a:prstGeom>
        </p:spPr>
      </p:pic>
      <p:sp>
        <p:nvSpPr>
          <p:cNvPr id="55" name="object 15">
            <a:extLst>
              <a:ext uri="{FF2B5EF4-FFF2-40B4-BE49-F238E27FC236}">
                <a16:creationId xmlns:a16="http://schemas.microsoft.com/office/drawing/2014/main" id="{B6DA6654-362A-EE0A-3EFB-BC6D6A359200}"/>
              </a:ext>
            </a:extLst>
          </p:cNvPr>
          <p:cNvSpPr txBox="1"/>
          <p:nvPr/>
        </p:nvSpPr>
        <p:spPr>
          <a:xfrm>
            <a:off x="7025061" y="2304425"/>
            <a:ext cx="16283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321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aksa</a:t>
            </a:r>
            <a:r>
              <a:rPr sz="1200" b="1" spc="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akan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asi  pasar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murah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F8E2A9D4-8564-9A6F-6D77-3846CEBD32B2}"/>
              </a:ext>
            </a:extLst>
          </p:cNvPr>
          <p:cNvSpPr txBox="1"/>
          <p:nvPr/>
        </p:nvSpPr>
        <p:spPr>
          <a:xfrm>
            <a:off x="7208594" y="3614726"/>
            <a:ext cx="15516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Melaksanakan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sidak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pasar </a:t>
            </a:r>
            <a:r>
              <a:rPr sz="1200" b="1" spc="-2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 </a:t>
            </a:r>
            <a:r>
              <a:rPr sz="1200" b="1" spc="-5" dirty="0">
                <a:latin typeface="Arial"/>
                <a:cs typeface="Arial"/>
              </a:rPr>
              <a:t>distributor </a:t>
            </a:r>
            <a:r>
              <a:rPr sz="1200" b="1" dirty="0">
                <a:latin typeface="Arial"/>
                <a:cs typeface="Arial"/>
              </a:rPr>
              <a:t>agar </a:t>
            </a:r>
            <a:r>
              <a:rPr sz="1200" b="1" spc="-5" dirty="0">
                <a:latin typeface="Arial"/>
                <a:cs typeface="Arial"/>
              </a:rPr>
              <a:t>tidak </a:t>
            </a:r>
            <a:r>
              <a:rPr sz="1200" b="1" dirty="0">
                <a:latin typeface="Arial"/>
                <a:cs typeface="Arial"/>
              </a:rPr>
              <a:t> menahan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barang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6" name="object 16">
            <a:extLst>
              <a:ext uri="{FF2B5EF4-FFF2-40B4-BE49-F238E27FC236}">
                <a16:creationId xmlns:a16="http://schemas.microsoft.com/office/drawing/2014/main" id="{0914B3A5-1123-4522-5F5F-96D76889E4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3372447"/>
            <a:ext cx="1188806" cy="1005215"/>
          </a:xfrm>
          <a:prstGeom prst="rect">
            <a:avLst/>
          </a:prstGeom>
        </p:spPr>
      </p:pic>
      <p:sp>
        <p:nvSpPr>
          <p:cNvPr id="59" name="object 19">
            <a:extLst>
              <a:ext uri="{FF2B5EF4-FFF2-40B4-BE49-F238E27FC236}">
                <a16:creationId xmlns:a16="http://schemas.microsoft.com/office/drawing/2014/main" id="{4B51B483-13FF-FB0D-904C-99A60F773E4F}"/>
              </a:ext>
            </a:extLst>
          </p:cNvPr>
          <p:cNvSpPr txBox="1"/>
          <p:nvPr/>
        </p:nvSpPr>
        <p:spPr>
          <a:xfrm>
            <a:off x="8653374" y="5464164"/>
            <a:ext cx="14050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Kerja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Sama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dengan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daerah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penghasil </a:t>
            </a:r>
            <a:r>
              <a:rPr sz="1100" b="1" spc="-5" dirty="0">
                <a:latin typeface="Arial"/>
                <a:cs typeface="Arial"/>
              </a:rPr>
              <a:t>komoditi </a:t>
            </a:r>
            <a:r>
              <a:rPr sz="1100" b="1" dirty="0">
                <a:latin typeface="Arial"/>
                <a:cs typeface="Arial"/>
              </a:rPr>
              <a:t>untuk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kelancaran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pasokan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58" name="object 18">
            <a:extLst>
              <a:ext uri="{FF2B5EF4-FFF2-40B4-BE49-F238E27FC236}">
                <a16:creationId xmlns:a16="http://schemas.microsoft.com/office/drawing/2014/main" id="{6BE95729-2E7C-B78D-C229-4BCA774E2C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01742" y="5257800"/>
            <a:ext cx="1551632" cy="1115485"/>
          </a:xfrm>
          <a:prstGeom prst="rect">
            <a:avLst/>
          </a:prstGeom>
        </p:spPr>
      </p:pic>
      <p:pic>
        <p:nvPicPr>
          <p:cNvPr id="60" name="object 22">
            <a:extLst>
              <a:ext uri="{FF2B5EF4-FFF2-40B4-BE49-F238E27FC236}">
                <a16:creationId xmlns:a16="http://schemas.microsoft.com/office/drawing/2014/main" id="{1F74F9EF-1AD9-39D8-1DEB-8636BED5333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973" y="4724400"/>
            <a:ext cx="1551632" cy="1219200"/>
          </a:xfrm>
          <a:prstGeom prst="rect">
            <a:avLst/>
          </a:prstGeom>
        </p:spPr>
      </p:pic>
      <p:sp>
        <p:nvSpPr>
          <p:cNvPr id="61" name="object 23">
            <a:extLst>
              <a:ext uri="{FF2B5EF4-FFF2-40B4-BE49-F238E27FC236}">
                <a16:creationId xmlns:a16="http://schemas.microsoft.com/office/drawing/2014/main" id="{CF340EC7-17D9-7632-EF32-5A2D8D5D2FF1}"/>
              </a:ext>
            </a:extLst>
          </p:cNvPr>
          <p:cNvSpPr txBox="1"/>
          <p:nvPr/>
        </p:nvSpPr>
        <p:spPr>
          <a:xfrm>
            <a:off x="9905136" y="4851069"/>
            <a:ext cx="155163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Ge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akan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2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an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BA2D348-DD24-22C1-81E2-C7ABA040B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7367" y="3438047"/>
            <a:ext cx="1756806" cy="803500"/>
          </a:xfrm>
          <a:prstGeom prst="rect">
            <a:avLst/>
          </a:prstGeom>
        </p:spPr>
      </p:pic>
      <p:sp>
        <p:nvSpPr>
          <p:cNvPr id="63" name="object 21">
            <a:extLst>
              <a:ext uri="{FF2B5EF4-FFF2-40B4-BE49-F238E27FC236}">
                <a16:creationId xmlns:a16="http://schemas.microsoft.com/office/drawing/2014/main" id="{BC3BFA7A-0BE9-D0C5-F3FE-6434B2C4440A}"/>
              </a:ext>
            </a:extLst>
          </p:cNvPr>
          <p:cNvSpPr txBox="1"/>
          <p:nvPr/>
        </p:nvSpPr>
        <p:spPr>
          <a:xfrm>
            <a:off x="10138262" y="3514068"/>
            <a:ext cx="10853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Dukungan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r</a:t>
            </a:r>
            <a:r>
              <a:rPr sz="1200" b="1" spc="5" dirty="0">
                <a:latin typeface="Arial"/>
                <a:cs typeface="Arial"/>
              </a:rPr>
              <a:t>anspo</a:t>
            </a:r>
            <a:r>
              <a:rPr sz="1200" b="1" spc="-10" dirty="0">
                <a:latin typeface="Arial"/>
                <a:cs typeface="Arial"/>
              </a:rPr>
              <a:t>rt</a:t>
            </a:r>
            <a:r>
              <a:rPr sz="1200" b="1" spc="5" dirty="0">
                <a:latin typeface="Arial"/>
                <a:cs typeface="Arial"/>
              </a:rPr>
              <a:t>as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da</a:t>
            </a:r>
            <a:r>
              <a:rPr sz="1200" b="1" spc="-1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  </a:t>
            </a:r>
            <a:r>
              <a:rPr sz="1200" b="1" spc="-15" dirty="0">
                <a:latin typeface="Arial"/>
                <a:cs typeface="Arial"/>
              </a:rPr>
              <a:t>APBD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74E0AA3-640D-D3E2-4C3E-7250E6F32C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4163" y="1557760"/>
            <a:ext cx="1613356" cy="1128821"/>
          </a:xfrm>
          <a:prstGeom prst="rect">
            <a:avLst/>
          </a:prstGeom>
        </p:spPr>
      </p:pic>
      <p:sp>
        <p:nvSpPr>
          <p:cNvPr id="65" name="object 20">
            <a:extLst>
              <a:ext uri="{FF2B5EF4-FFF2-40B4-BE49-F238E27FC236}">
                <a16:creationId xmlns:a16="http://schemas.microsoft.com/office/drawing/2014/main" id="{A64DFCD7-2C03-8D1F-91AE-EE016E713259}"/>
              </a:ext>
            </a:extLst>
          </p:cNvPr>
          <p:cNvSpPr txBox="1"/>
          <p:nvPr/>
        </p:nvSpPr>
        <p:spPr>
          <a:xfrm>
            <a:off x="9756310" y="2162438"/>
            <a:ext cx="17004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Merealisasikan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BTT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CDBB3A-F2B3-EC4E-535A-3DEA8C67F23D}"/>
              </a:ext>
            </a:extLst>
          </p:cNvPr>
          <p:cNvSpPr/>
          <p:nvPr/>
        </p:nvSpPr>
        <p:spPr>
          <a:xfrm>
            <a:off x="8229600" y="456448"/>
            <a:ext cx="3213877" cy="649958"/>
          </a:xfrm>
          <a:prstGeom prst="rect">
            <a:avLst/>
          </a:prstGeom>
          <a:gradFill flip="none" rotWithShape="1">
            <a:gsLst>
              <a:gs pos="0">
                <a:srgbClr val="76E3F2">
                  <a:shade val="30000"/>
                  <a:satMod val="115000"/>
                </a:srgbClr>
              </a:gs>
              <a:gs pos="50000">
                <a:srgbClr val="76E3F2">
                  <a:shade val="67500"/>
                  <a:satMod val="115000"/>
                </a:srgbClr>
              </a:gs>
              <a:gs pos="100000">
                <a:srgbClr val="76E3F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EAB76B-F3D7-5D70-6969-25EC4799886F}"/>
              </a:ext>
            </a:extLst>
          </p:cNvPr>
          <p:cNvSpPr txBox="1"/>
          <p:nvPr/>
        </p:nvSpPr>
        <p:spPr>
          <a:xfrm>
            <a:off x="8242891" y="529881"/>
            <a:ext cx="321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spc="-5" dirty="0">
                <a:solidFill>
                  <a:schemeClr val="bg1"/>
                </a:solidFill>
                <a:latin typeface="Arial"/>
                <a:cs typeface="Arial"/>
              </a:rPr>
              <a:t>6 </a:t>
            </a:r>
            <a:r>
              <a:rPr lang="en-ID" sz="1200" b="1" spc="-15" dirty="0">
                <a:solidFill>
                  <a:schemeClr val="bg1"/>
                </a:solidFill>
                <a:latin typeface="Arial"/>
                <a:cs typeface="Arial"/>
              </a:rPr>
              <a:t>(ENAM)</a:t>
            </a:r>
            <a:r>
              <a:rPr lang="en-ID"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114" dirty="0">
                <a:solidFill>
                  <a:schemeClr val="bg1"/>
                </a:solidFill>
                <a:latin typeface="Arial"/>
                <a:cs typeface="Arial"/>
              </a:rPr>
              <a:t>UPAYA</a:t>
            </a:r>
            <a:r>
              <a:rPr lang="en-ID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5" dirty="0">
                <a:solidFill>
                  <a:schemeClr val="bg1"/>
                </a:solidFill>
                <a:latin typeface="Arial"/>
                <a:cs typeface="Arial"/>
              </a:rPr>
              <a:t>KONKRIT</a:t>
            </a:r>
            <a:r>
              <a:rPr lang="en-ID" sz="1200" b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5" dirty="0">
                <a:solidFill>
                  <a:schemeClr val="bg1"/>
                </a:solidFill>
                <a:latin typeface="Arial"/>
                <a:cs typeface="Arial"/>
              </a:rPr>
              <a:t>PEMDA</a:t>
            </a:r>
            <a:r>
              <a:rPr lang="en-ID" sz="12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25" dirty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lang="en-ID" sz="1200" b="1" spc="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10" dirty="0">
                <a:solidFill>
                  <a:schemeClr val="bg1"/>
                </a:solidFill>
                <a:latin typeface="Arial"/>
                <a:cs typeface="Arial"/>
              </a:rPr>
              <a:t>PENANGANAN</a:t>
            </a:r>
            <a:r>
              <a:rPr lang="en-ID" sz="12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10" dirty="0">
                <a:solidFill>
                  <a:schemeClr val="bg1"/>
                </a:solidFill>
                <a:latin typeface="Arial"/>
                <a:cs typeface="Arial"/>
              </a:rPr>
              <a:t>INFLASI</a:t>
            </a:r>
            <a:r>
              <a:rPr lang="en-ID" sz="1200" b="1" spc="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ID" sz="1200" b="1" spc="-15" dirty="0">
                <a:solidFill>
                  <a:schemeClr val="bg1"/>
                </a:solidFill>
                <a:latin typeface="Arial"/>
                <a:cs typeface="Arial"/>
              </a:rPr>
              <a:t>DAERAH</a:t>
            </a:r>
            <a:endParaRPr lang="en-ID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16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78DFEDB-6545-A8C6-1245-EC697DB4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991" y="78758"/>
            <a:ext cx="617962" cy="58040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DFD5E1-887B-C069-06E4-3DB6423E42FE}"/>
              </a:ext>
            </a:extLst>
          </p:cNvPr>
          <p:cNvSpPr/>
          <p:nvPr/>
        </p:nvSpPr>
        <p:spPr>
          <a:xfrm>
            <a:off x="3160293" y="1248198"/>
            <a:ext cx="2943291" cy="888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PERMENDAGRI No. 14/2025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 PENYUSUNAN APBD TAHUN 2026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435F7-E7C9-E129-E868-D0601577FFB9}"/>
              </a:ext>
            </a:extLst>
          </p:cNvPr>
          <p:cNvSpPr txBox="1"/>
          <p:nvPr/>
        </p:nvSpPr>
        <p:spPr>
          <a:xfrm>
            <a:off x="6215877" y="659163"/>
            <a:ext cx="6154467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Poin</a:t>
            </a:r>
            <a:r>
              <a:rPr lang="en-US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penting</a:t>
            </a:r>
            <a:r>
              <a:rPr lang="en-US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Kebijakan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fiskal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nasional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difokuskan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pada 1)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penghapusan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kemiskinan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ekstrem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melalui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pengurangan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beban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pengeluaran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masyarakat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peningkatan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pendapatan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masyarakat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dan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peningkatan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akses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infrastruktur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dasar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; 2)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penurunan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stunting; 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3)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pengendalian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inflasi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; dan 4)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peningkatan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investasi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Pemerintah Daerah dalam menyusun APBD Tahun Anggaran 2026 </a:t>
            </a:r>
            <a:r>
              <a:rPr lang="id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memperhatikan penandaan yang diformulasikan melalui SIPD-RI </a:t>
            </a:r>
            <a:r>
              <a:rPr lang="id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sesuai dengan ketentuan peraturan perundang-undangan, </a:t>
            </a:r>
            <a:r>
              <a:rPr lang="id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salah sat yang menjadi penandaaan yaitu pengendalian inflasi</a:t>
            </a:r>
            <a:endParaRPr lang="en-ID" sz="1400" dirty="0">
              <a:highlight>
                <a:srgbClr val="FFFF00"/>
              </a:highligh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belanja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daerah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dalam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rangka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mendukung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percepatan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transformasi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ekonomi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paling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sedikit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meliputi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pengendalian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inflasi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antara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lain: </a:t>
            </a:r>
          </a:p>
          <a:p>
            <a:pPr marL="631825" indent="-228600">
              <a:buFont typeface="+mj-lt"/>
              <a:buAutoNum type="alphaL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peningkatan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produksi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ketersediaan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pangan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strategis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 marL="631825" indent="-228600">
              <a:buFont typeface="+mj-lt"/>
              <a:buAutoNum type="alphaL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pengendalian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laju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alih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fungsi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lahan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 marL="631825" indent="-228600">
              <a:buFont typeface="+mj-lt"/>
              <a:buAutoNum type="alphaL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pemberian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bantuan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sektor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pertanian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tepat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sasaran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 marL="631825" indent="-228600">
              <a:buFont typeface="+mj-lt"/>
              <a:buAutoNum type="alphaL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penguatan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tata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kelola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logistik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daerah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 marL="631825" indent="-228600">
              <a:buFont typeface="+mj-lt"/>
              <a:buAutoNum type="alphaLcPeriod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pengawasan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harga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operasi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pasar.</a:t>
            </a:r>
          </a:p>
          <a:p>
            <a:pPr marL="358775" indent="-358775">
              <a:buFont typeface="+mj-lt"/>
              <a:buAutoNum type="arabicPeriod" startAt="3"/>
            </a:pP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dalam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rangka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menjaga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stabilitas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perekonomian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di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daerah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mengatasi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permasalahan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ekonomi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sektor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riil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serta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menjaga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stabilitas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harga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barang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jasa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yang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terjangkau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oleh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masyarakat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Pemerintah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Daerah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menyediakan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anggaran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untuk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mendukung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tugas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Tim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Pengendali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Inflasi</a:t>
            </a:r>
            <a:r>
              <a:rPr lang="en-ID" sz="1400" dirty="0">
                <a:highlight>
                  <a:srgbClr val="FFFF00"/>
                </a:highligh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Daerah (TPID),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Pemerintah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Daerah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menyediakan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alokasi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anggaran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dalam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APBD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Tahun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Anggaran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2026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sesuai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dengan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ketentuan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peraturan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perundang-undangan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sz="1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terkait</a:t>
            </a:r>
            <a:r>
              <a:rPr lang="en-ID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FB905-704A-83E4-E694-10B90B803C66}"/>
              </a:ext>
            </a:extLst>
          </p:cNvPr>
          <p:cNvSpPr/>
          <p:nvPr/>
        </p:nvSpPr>
        <p:spPr>
          <a:xfrm>
            <a:off x="175827" y="1248198"/>
            <a:ext cx="2872173" cy="888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PERMENDAGRI No. 10/2025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 PENYUSUNAN RKPD TAHUN 2026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6D96E-4E17-D565-F62F-E3CE0086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894"/>
          <a:stretch>
            <a:fillRect/>
          </a:stretch>
        </p:blipFill>
        <p:spPr>
          <a:xfrm>
            <a:off x="149761" y="2276872"/>
            <a:ext cx="2898239" cy="1990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D3EC2-E973-2DA1-3102-5980C3C2C032}"/>
              </a:ext>
            </a:extLst>
          </p:cNvPr>
          <p:cNvSpPr txBox="1"/>
          <p:nvPr/>
        </p:nvSpPr>
        <p:spPr>
          <a:xfrm>
            <a:off x="1142999" y="168338"/>
            <a:ext cx="74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PERENCANAAN DAN PENGANGGARAN PENGENDALIAN INFLASI</a:t>
            </a:r>
            <a:endParaRPr lang="en-ID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79135-7138-C92C-6EA5-B801981E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293" y="2287758"/>
            <a:ext cx="2943291" cy="1979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224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6F95B5A-3FAE-3122-4D94-75397CBC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15" y="49701"/>
            <a:ext cx="795184" cy="70372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3D59511F-BE67-A5A9-0D02-5AC684E1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97" y="6381330"/>
            <a:ext cx="5300577" cy="3436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5" y="1123585"/>
            <a:ext cx="11268551" cy="52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58400" y="2895601"/>
            <a:ext cx="18288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34164-4D8F-47AA-4CAA-29FD7657BBA2}"/>
              </a:ext>
            </a:extLst>
          </p:cNvPr>
          <p:cNvSpPr txBox="1"/>
          <p:nvPr/>
        </p:nvSpPr>
        <p:spPr>
          <a:xfrm>
            <a:off x="1023079" y="49701"/>
            <a:ext cx="10755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1600" b="1" dirty="0"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SURAT EDARAN MENDAGRI NOMOR 900/833/SJ</a:t>
            </a:r>
          </a:p>
          <a:p>
            <a:pPr algn="ctr" defTabSz="914377"/>
            <a:r>
              <a:rPr lang="sv-SE" sz="1600" b="1" dirty="0"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TENTANG PENYESUAIAN PENDAPATAN DAN EFESIENSI BELANJA DAERAH DALAM ANGGARAN</a:t>
            </a:r>
          </a:p>
          <a:p>
            <a:pPr algn="ctr" defTabSz="914377"/>
            <a:r>
              <a:rPr lang="en-AU" sz="1600" b="1" dirty="0">
                <a:solidFill>
                  <a:srgbClr val="44546A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PENDAPATAN DAN BELANJA DAERAH TAHUN ANGGARAN 2025</a:t>
            </a:r>
            <a:endParaRPr lang="en-US" sz="1600" b="1" dirty="0">
              <a:solidFill>
                <a:srgbClr val="44546A">
                  <a:lumMod val="75000"/>
                </a:srgb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 defTabSz="914377"/>
            <a:endParaRPr lang="en-ID" altLang="en-US" sz="16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7"/>
            <a:endParaRPr lang="en-ID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76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00A7-44B6-E2F8-8144-6A779BE3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645D44EB-9420-18BF-205D-B21A040C329F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DD55F5-5442-AAEB-91E9-48AF1BC9F62C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PETA JALAN PENGENDALIAN INFLASI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F596C660-0A46-1D42-2416-18CDBCE614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9BD6FB-EBD5-EE97-9D26-CCA7C5A66E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"/>
          <a:stretch>
            <a:fillRect/>
          </a:stretch>
        </p:blipFill>
        <p:spPr>
          <a:xfrm>
            <a:off x="565566" y="838200"/>
            <a:ext cx="11670468" cy="5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26D29-F94B-5162-9F1F-37ABED66F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10CFE-2B73-205E-E9E7-159FFF39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199"/>
            <a:ext cx="11506200" cy="5943601"/>
          </a:xfrm>
          <a:prstGeom prst="rect">
            <a:avLst/>
          </a:prstGeom>
        </p:spPr>
      </p:pic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E27FF1E1-3100-F459-9F24-9E12FA7EAC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31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77CD-5E77-9491-EE59-C7EE0850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7E4BB9C4-397F-C220-7675-85EA2B3BF6F7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682EC9EA-5BFE-8F37-EA47-0F64809EBB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30E0D9-5A53-A9C1-D8DF-2C45D5C4E7D6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SARAN TINDAKLANJUT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898D-6E0B-9502-B9F5-A87420519F47}"/>
              </a:ext>
            </a:extLst>
          </p:cNvPr>
          <p:cNvSpPr txBox="1"/>
          <p:nvPr/>
        </p:nvSpPr>
        <p:spPr>
          <a:xfrm>
            <a:off x="283858" y="1004480"/>
            <a:ext cx="12192000" cy="535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Konsisten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Rapat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Atau Anev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Inflasi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Ketersediaan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Stok/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Pasokan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Rutin;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Masyarakat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SDA, wilayah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Produsen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wilayah-wilayah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pembinaan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TPID;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Merinci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Jenis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Kenaikan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Atau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Harga;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publikasi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edukasi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Tidak Boros Pangan Dan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Gerakan Pangan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Kajian Dan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Kerjasama Antar Daerah (KAD);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Lakukan Rekonsiliasi Data; dan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Mengalokasikan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Inflasi</a:t>
            </a: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3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95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B286D-78A0-ED5B-5576-67EA34D7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F35C1066-F371-FE98-9331-BB935BD4E301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CC7BF9-83B9-310D-71E8-DA2E7FF6BA48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INFLASI DAN PERTUMBUHAN EKONOMI NASIONAL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C0C3AAA5-6534-8C6A-2266-2146509C3F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43190-72E6-4D9C-C45C-574E7C2D3B4D}"/>
              </a:ext>
            </a:extLst>
          </p:cNvPr>
          <p:cNvSpPr txBox="1"/>
          <p:nvPr/>
        </p:nvSpPr>
        <p:spPr>
          <a:xfrm>
            <a:off x="883440" y="6604638"/>
            <a:ext cx="3761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1" i="1" u="none" strike="noStrike" baseline="0" dirty="0" err="1">
                <a:latin typeface="Calibri" panose="020F0502020204030204" pitchFamily="34" charset="0"/>
              </a:rPr>
              <a:t>Sumber</a:t>
            </a:r>
            <a:r>
              <a:rPr lang="en-ID" sz="800" i="1" dirty="0">
                <a:latin typeface="Calibri" panose="020F0502020204030204" pitchFamily="34" charset="0"/>
              </a:rPr>
              <a:t>: </a:t>
            </a:r>
            <a:r>
              <a:rPr lang="id-ID" sz="800" i="1" dirty="0">
                <a:latin typeface="Calibri" panose="020F0502020204030204" pitchFamily="34" charset="0"/>
              </a:rPr>
              <a:t>www.bps.go.id</a:t>
            </a:r>
            <a:endParaRPr lang="en-ID" sz="8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854F7-8901-4FEC-9629-BCCB5758A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564" y="772752"/>
            <a:ext cx="4191363" cy="5791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309-517F-8C9D-36EA-EBB430A7A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49" y="4405668"/>
            <a:ext cx="5752148" cy="19173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4CE4D4-3A82-7258-D96A-C0C5AE92AEEC}"/>
              </a:ext>
            </a:extLst>
          </p:cNvPr>
          <p:cNvSpPr/>
          <p:nvPr/>
        </p:nvSpPr>
        <p:spPr>
          <a:xfrm>
            <a:off x="7620000" y="2286000"/>
            <a:ext cx="3657600" cy="307835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93103-9761-DEA8-5857-881859EEBE20}"/>
              </a:ext>
            </a:extLst>
          </p:cNvPr>
          <p:cNvSpPr txBox="1"/>
          <p:nvPr/>
        </p:nvSpPr>
        <p:spPr>
          <a:xfrm>
            <a:off x="10464362" y="3325949"/>
            <a:ext cx="13466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ighlight>
                  <a:srgbClr val="FFFF00"/>
                </a:highlight>
              </a:rPr>
              <a:t>SASARAN INFLASI NASIONAL</a:t>
            </a:r>
            <a:endParaRPr lang="en-ID" sz="1000" b="1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627711-3573-DDAC-83B7-003FF7711D3E}"/>
              </a:ext>
            </a:extLst>
          </p:cNvPr>
          <p:cNvSpPr/>
          <p:nvPr/>
        </p:nvSpPr>
        <p:spPr>
          <a:xfrm>
            <a:off x="7620000" y="1180488"/>
            <a:ext cx="3810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A1FC-3D31-14E7-6687-699A51CD9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96" y="837604"/>
            <a:ext cx="5751501" cy="3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51C2E-42CF-BF2F-A3AC-90F782EC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AA256C-7516-34BC-C5C8-AAC5297DEB9F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INFLASI PROV</a:t>
            </a:r>
            <a:r>
              <a:rPr lang="id-ID" sz="2400" b="1" dirty="0">
                <a:solidFill>
                  <a:schemeClr val="tx1"/>
                </a:solidFill>
              </a:rPr>
              <a:t>. SUMATERA UTARA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BCB8EE01-E2B4-E3E9-5E25-486DEA72B6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1D299-B248-DAA0-DCD6-CEBC3D289BB8}"/>
              </a:ext>
            </a:extLst>
          </p:cNvPr>
          <p:cNvSpPr txBox="1"/>
          <p:nvPr/>
        </p:nvSpPr>
        <p:spPr>
          <a:xfrm>
            <a:off x="883440" y="6604638"/>
            <a:ext cx="3761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1" i="1" dirty="0" err="1"/>
              <a:t>Sumber</a:t>
            </a:r>
            <a:r>
              <a:rPr lang="en-ID" sz="800" i="1" dirty="0"/>
              <a:t>: </a:t>
            </a:r>
            <a:r>
              <a:rPr lang="id-ID" sz="800" i="1" dirty="0"/>
              <a:t>www.bps.go.id</a:t>
            </a:r>
            <a:endParaRPr lang="en-ID" sz="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1DEA1-BF42-79E0-8D8D-0231BF8C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40" y="914400"/>
            <a:ext cx="5582149" cy="5383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DB4F6-048F-4CEE-8B25-8711ABFF8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184030"/>
            <a:ext cx="5181600" cy="49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CD12-5DA1-19AF-8A68-AB07FCA2F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675-CB7C-FDB7-00FF-11F7AEADF38B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ISU INFLASI PROV</a:t>
            </a:r>
            <a:r>
              <a:rPr lang="id-ID" sz="2400" b="1" dirty="0">
                <a:solidFill>
                  <a:schemeClr val="tx1"/>
                </a:solidFill>
              </a:rPr>
              <a:t>. SUMATERA UTARA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F306C8AC-C1BB-610E-4332-85FBFA24D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EA7D5-68EF-4B83-4954-84222FB3B028}"/>
              </a:ext>
            </a:extLst>
          </p:cNvPr>
          <p:cNvSpPr txBox="1"/>
          <p:nvPr/>
        </p:nvSpPr>
        <p:spPr>
          <a:xfrm>
            <a:off x="883440" y="6604638"/>
            <a:ext cx="3761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1" i="1" dirty="0" err="1"/>
              <a:t>Sumber</a:t>
            </a:r>
            <a:r>
              <a:rPr lang="en-ID" sz="800" i="1" dirty="0"/>
              <a:t>: </a:t>
            </a:r>
            <a:r>
              <a:rPr lang="en-US" sz="800" i="1" dirty="0" err="1"/>
              <a:t>beberapa</a:t>
            </a:r>
            <a:r>
              <a:rPr lang="en-US" sz="800" i="1" dirty="0"/>
              <a:t> portal </a:t>
            </a:r>
            <a:r>
              <a:rPr lang="en-US" sz="800" i="1" dirty="0" err="1"/>
              <a:t>berita</a:t>
            </a:r>
            <a:r>
              <a:rPr lang="en-US" sz="800" i="1" dirty="0"/>
              <a:t> online</a:t>
            </a:r>
            <a:endParaRPr lang="en-ID" sz="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9C8A9-7C43-BD76-25D1-339608F8A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79956"/>
            <a:ext cx="4409454" cy="4954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AE311-C712-D62B-F9E9-CE1BEB90F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951023"/>
            <a:ext cx="3629532" cy="51156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8E31D-D717-5182-510F-D03A9A466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1058185"/>
            <a:ext cx="3144534" cy="5284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5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ADBB-E97E-A0C7-297A-10C11FC4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35DBE656-5066-30B2-48AC-95A7DFAE86DB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33992F-82FD-90E6-11C2-BBBD9E8CE2E8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PERTUMBUHAN EKONOMI PROV. </a:t>
            </a:r>
            <a:r>
              <a:rPr lang="id-ID" sz="2400" b="1" dirty="0">
                <a:solidFill>
                  <a:schemeClr val="tx1"/>
                </a:solidFill>
              </a:rPr>
              <a:t>SUMATERA UTARA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E0C0031E-6889-0CF6-7FE9-FEB51BDEE2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95082-0886-9069-E5F8-1B323BCDA556}"/>
              </a:ext>
            </a:extLst>
          </p:cNvPr>
          <p:cNvSpPr txBox="1"/>
          <p:nvPr/>
        </p:nvSpPr>
        <p:spPr>
          <a:xfrm>
            <a:off x="883440" y="6604638"/>
            <a:ext cx="3761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1" i="1" dirty="0" err="1"/>
              <a:t>Sumber</a:t>
            </a:r>
            <a:r>
              <a:rPr lang="en-ID" sz="800" i="1" dirty="0"/>
              <a:t>: </a:t>
            </a:r>
            <a:r>
              <a:rPr lang="id-ID" sz="800" i="1" dirty="0"/>
              <a:t>www.bps.go.id</a:t>
            </a:r>
            <a:endParaRPr lang="en-ID" sz="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28689-4830-B04F-63A8-860EB3AA1576}"/>
              </a:ext>
            </a:extLst>
          </p:cNvPr>
          <p:cNvSpPr txBox="1"/>
          <p:nvPr/>
        </p:nvSpPr>
        <p:spPr>
          <a:xfrm>
            <a:off x="6604785" y="922642"/>
            <a:ext cx="574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404040"/>
                </a:solidFill>
                <a:latin typeface="Franklin Gothic Medium Cond" panose="020B0606030402020204" pitchFamily="34" charset="0"/>
              </a:rPr>
              <a:t>DISTRIBUSI DAN PERTUMBUHAN PDRBMENURUT LAPANGAN USAHA TRIWULAN II 2025 (y-</a:t>
            </a:r>
            <a:r>
              <a:rPr lang="es-ES" sz="1800" b="0" i="0" u="none" strike="noStrike" baseline="0" dirty="0" err="1">
                <a:solidFill>
                  <a:srgbClr val="404040"/>
                </a:solidFill>
                <a:latin typeface="Franklin Gothic Medium Cond" panose="020B0606030402020204" pitchFamily="34" charset="0"/>
              </a:rPr>
              <a:t>on</a:t>
            </a:r>
            <a:r>
              <a:rPr lang="es-ES" sz="1800" b="0" i="0" u="none" strike="noStrike" baseline="0" dirty="0">
                <a:solidFill>
                  <a:srgbClr val="404040"/>
                </a:solidFill>
                <a:latin typeface="Franklin Gothic Medium Cond" panose="020B0606030402020204" pitchFamily="34" charset="0"/>
              </a:rPr>
              <a:t>-y)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4C95D-8416-7B11-19BB-43377A7E2331}"/>
              </a:ext>
            </a:extLst>
          </p:cNvPr>
          <p:cNvSpPr txBox="1"/>
          <p:nvPr/>
        </p:nvSpPr>
        <p:spPr>
          <a:xfrm>
            <a:off x="457200" y="922642"/>
            <a:ext cx="4791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0" i="0" u="none" strike="noStrike" baseline="0" dirty="0">
                <a:solidFill>
                  <a:srgbClr val="404040"/>
                </a:solidFill>
                <a:latin typeface="Franklin Gothic Medium Cond" panose="020B0606030402020204" pitchFamily="34" charset="0"/>
              </a:rPr>
              <a:t>SERIES LAJU PERTUMBUHAN PDRB PROVINSI GORONTALO TAHUN DASAR 2010 (y-on-y),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9E1F3-1880-6C1B-05CD-61D6C6C0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657395"/>
            <a:ext cx="5562600" cy="1771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CD6E4-512C-E0DD-4B8F-421F55BF36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000"/>
          <a:stretch>
            <a:fillRect/>
          </a:stretch>
        </p:blipFill>
        <p:spPr>
          <a:xfrm>
            <a:off x="6390640" y="1657395"/>
            <a:ext cx="6216017" cy="39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0A9E91B3-C13A-D736-DBBA-0945CDCD1333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17FB4B-BB06-6CDA-D76A-C510E3D459F8}"/>
              </a:ext>
            </a:extLst>
          </p:cNvPr>
          <p:cNvSpPr/>
          <p:nvPr/>
        </p:nvSpPr>
        <p:spPr>
          <a:xfrm>
            <a:off x="1600267" y="115296"/>
            <a:ext cx="7104789" cy="12974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ASTA CITA DAN PRIORITAS NASIONAL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E5EAD3BB-6B58-CC23-0E1A-AEC7B01162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3" name="Google Shape;792;p80" title="Screenshot 2025-04-23 at 09.04.52.png">
            <a:extLst>
              <a:ext uri="{FF2B5EF4-FFF2-40B4-BE49-F238E27FC236}">
                <a16:creationId xmlns:a16="http://schemas.microsoft.com/office/drawing/2014/main" id="{FE25D2D8-C126-C519-442E-46B66CED78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27" y="969693"/>
            <a:ext cx="6132696" cy="428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93;p80">
            <a:extLst>
              <a:ext uri="{FF2B5EF4-FFF2-40B4-BE49-F238E27FC236}">
                <a16:creationId xmlns:a16="http://schemas.microsoft.com/office/drawing/2014/main" id="{CB173C35-A3AB-FF2B-1306-5E4FF77EF18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2823" y="1064281"/>
            <a:ext cx="3744415" cy="550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4;p80" title="Screenshot 2025-04-23 at 09.50.51.png">
            <a:extLst>
              <a:ext uri="{FF2B5EF4-FFF2-40B4-BE49-F238E27FC236}">
                <a16:creationId xmlns:a16="http://schemas.microsoft.com/office/drawing/2014/main" id="{9DA8875F-DF60-519E-FE69-66EED11058E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171" y="5388381"/>
            <a:ext cx="5262533" cy="108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04;p80" title="Screenshot 2025-04-23 at 12.46.58.png">
            <a:extLst>
              <a:ext uri="{FF2B5EF4-FFF2-40B4-BE49-F238E27FC236}">
                <a16:creationId xmlns:a16="http://schemas.microsoft.com/office/drawing/2014/main" id="{928CF391-985E-864B-73ED-7B850D0B9B1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21169" y="1081599"/>
            <a:ext cx="1920304" cy="576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1F2089-22C6-D820-3349-927DD7D20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51" y="1001009"/>
            <a:ext cx="1920213" cy="10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4CE8-A983-1F25-DF47-039FCC78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B74666C1-60F6-3C09-C776-D27E55B0FB08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8565EC-4B94-AC7B-1D93-4B7FD0BDDDE1}"/>
              </a:ext>
            </a:extLst>
          </p:cNvPr>
          <p:cNvSpPr/>
          <p:nvPr/>
        </p:nvSpPr>
        <p:spPr>
          <a:xfrm>
            <a:off x="990600" y="74977"/>
            <a:ext cx="9067800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INFLASI DALAM RPJMN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4C67A8D6-A128-B9CE-F541-748368115C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61" y="37918"/>
            <a:ext cx="67857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10569-1379-0A10-2ABB-00F4A128DAB7}"/>
              </a:ext>
            </a:extLst>
          </p:cNvPr>
          <p:cNvSpPr txBox="1"/>
          <p:nvPr/>
        </p:nvSpPr>
        <p:spPr>
          <a:xfrm>
            <a:off x="883440" y="6604638"/>
            <a:ext cx="3761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1" i="1" u="none" strike="noStrike" baseline="0" dirty="0" err="1">
                <a:latin typeface="Calibri" panose="020F0502020204030204" pitchFamily="34" charset="0"/>
              </a:rPr>
              <a:t>Sumber</a:t>
            </a:r>
            <a:r>
              <a:rPr lang="en-ID" sz="800" i="1" dirty="0">
                <a:latin typeface="Calibri" panose="020F0502020204030204" pitchFamily="34" charset="0"/>
              </a:rPr>
              <a:t>: </a:t>
            </a:r>
            <a:r>
              <a:rPr lang="sv-SE" sz="800" i="1" dirty="0"/>
              <a:t>BAPPENAS</a:t>
            </a:r>
            <a:endParaRPr lang="en-ID" sz="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746B8-89A3-9E72-4AFC-88C7B5070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37434"/>
            <a:ext cx="11031489" cy="54871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4D902-A48B-4D75-CF2A-3F0379DC5B39}"/>
              </a:ext>
            </a:extLst>
          </p:cNvPr>
          <p:cNvCxnSpPr/>
          <p:nvPr/>
        </p:nvCxnSpPr>
        <p:spPr>
          <a:xfrm>
            <a:off x="883440" y="6096000"/>
            <a:ext cx="109862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9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195FB-11D8-570E-F732-8A89B573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2;p25">
            <a:extLst>
              <a:ext uri="{FF2B5EF4-FFF2-40B4-BE49-F238E27FC236}">
                <a16:creationId xmlns:a16="http://schemas.microsoft.com/office/drawing/2014/main" id="{94BC6EAC-D4C3-100F-9B97-1FBFCA579E23}"/>
              </a:ext>
            </a:extLst>
          </p:cNvPr>
          <p:cNvSpPr txBox="1"/>
          <p:nvPr/>
        </p:nvSpPr>
        <p:spPr>
          <a:xfrm>
            <a:off x="11154667" y="459911"/>
            <a:ext cx="5418667" cy="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pPr defTabSz="16256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84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F336AC-F21B-C0E2-C2F4-508CA09D0C82}"/>
              </a:ext>
            </a:extLst>
          </p:cNvPr>
          <p:cNvSpPr/>
          <p:nvPr/>
        </p:nvSpPr>
        <p:spPr>
          <a:xfrm>
            <a:off x="1600267" y="115296"/>
            <a:ext cx="7104789" cy="12974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STRATEGIS NASIONAL 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DALAM PENYUSUNAN RKPD</a:t>
            </a:r>
          </a:p>
        </p:txBody>
      </p:sp>
      <p:pic>
        <p:nvPicPr>
          <p:cNvPr id="17" name="Google Shape;215;p25">
            <a:extLst>
              <a:ext uri="{FF2B5EF4-FFF2-40B4-BE49-F238E27FC236}">
                <a16:creationId xmlns:a16="http://schemas.microsoft.com/office/drawing/2014/main" id="{A2BFB9E6-3A9A-C871-CACB-7E4C9273F4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605" y="0"/>
            <a:ext cx="607825" cy="7619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382AF-3AD6-B896-8534-F7C305E2A295}"/>
              </a:ext>
            </a:extLst>
          </p:cNvPr>
          <p:cNvSpPr txBox="1"/>
          <p:nvPr/>
        </p:nvSpPr>
        <p:spPr>
          <a:xfrm>
            <a:off x="3407112" y="1230197"/>
            <a:ext cx="8945456" cy="21646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80990" indent="-380990" algn="just" defTabSz="1219170" eaLnBrk="1" fontAlgn="auto" hangingPunct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ProSN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RKPD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dijabarkan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misi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Asta Cita (AC)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dan Wakil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17 Program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8 Program Hasil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Terbaik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dan 83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Utama (KPU)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Proyek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Nasional (PSN)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konkret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sasaran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yang dilaksanakan oleh dayereh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 defTabSz="1219170" eaLnBrk="1" fontAlgn="auto" hangingPunct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ProSN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Program-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-Subkegiatan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Klasifikasi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Kodefikasi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Nomenklatur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Perencanaan Pembangunan dan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Daerah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Permendagri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Nomor 90 Tahun 2019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sesuai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kewenangan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da</a:t>
            </a:r>
            <a:r>
              <a:rPr lang="en-US" sz="1600" kern="1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erah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Daerah</a:t>
            </a:r>
            <a:r>
              <a:rPr lang="en-US" sz="16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D94E4D-67B9-9E64-B2C4-53E65911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2" b="98568" l="3212" r="89812">
                        <a14:foregroundMark x1="14507" y1="81167" x2="26578" y2="92511"/>
                        <a14:foregroundMark x1="3654" y1="89648" x2="3322" y2="92401"/>
                        <a14:foregroundMark x1="11960" y1="98568" x2="28682" y2="98458"/>
                        <a14:foregroundMark x1="28682" y1="98458" x2="67553" y2="98458"/>
                        <a14:foregroundMark x1="67553" y1="98458" x2="85825" y2="98458"/>
                        <a14:foregroundMark x1="85825" y1="98458" x2="88594" y2="9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50" t="10885" r="3750" b="-10885"/>
          <a:stretch>
            <a:fillRect/>
          </a:stretch>
        </p:blipFill>
        <p:spPr bwMode="auto">
          <a:xfrm>
            <a:off x="625360" y="521745"/>
            <a:ext cx="2158672" cy="2170980"/>
          </a:xfrm>
          <a:prstGeom prst="rect">
            <a:avLst/>
          </a:prstGeom>
          <a:ln>
            <a:noFill/>
          </a:ln>
          <a:effectLst>
            <a:glow rad="88900">
              <a:sysClr val="window" lastClr="FFFFFF"/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57">
            <a:extLst>
              <a:ext uri="{FF2B5EF4-FFF2-40B4-BE49-F238E27FC236}">
                <a16:creationId xmlns:a16="http://schemas.microsoft.com/office/drawing/2014/main" id="{680DDA60-1DDB-AA06-AAB4-45D03C6B6EED}"/>
              </a:ext>
            </a:extLst>
          </p:cNvPr>
          <p:cNvSpPr/>
          <p:nvPr/>
        </p:nvSpPr>
        <p:spPr>
          <a:xfrm>
            <a:off x="464423" y="2494133"/>
            <a:ext cx="2587756" cy="342015"/>
          </a:xfrm>
          <a:custGeom>
            <a:avLst/>
            <a:gdLst/>
            <a:ahLst/>
            <a:cxnLst/>
            <a:rect l="l" t="t" r="r" b="b"/>
            <a:pathLst>
              <a:path w="3474339" h="359028">
                <a:moveTo>
                  <a:pt x="0" y="179450"/>
                </a:moveTo>
                <a:lnTo>
                  <a:pt x="583" y="194040"/>
                </a:lnTo>
                <a:lnTo>
                  <a:pt x="2328" y="208452"/>
                </a:lnTo>
                <a:lnTo>
                  <a:pt x="14067" y="249256"/>
                </a:lnTo>
                <a:lnTo>
                  <a:pt x="34588" y="285443"/>
                </a:lnTo>
                <a:lnTo>
                  <a:pt x="62638" y="315763"/>
                </a:lnTo>
                <a:lnTo>
                  <a:pt x="96966" y="338967"/>
                </a:lnTo>
                <a:lnTo>
                  <a:pt x="136321" y="353805"/>
                </a:lnTo>
                <a:lnTo>
                  <a:pt x="179450" y="359028"/>
                </a:lnTo>
                <a:lnTo>
                  <a:pt x="3294888" y="359028"/>
                </a:lnTo>
                <a:lnTo>
                  <a:pt x="3337878" y="353839"/>
                </a:lnTo>
                <a:lnTo>
                  <a:pt x="3377247" y="339031"/>
                </a:lnTo>
                <a:lnTo>
                  <a:pt x="3411595" y="315854"/>
                </a:lnTo>
                <a:lnTo>
                  <a:pt x="3439668" y="285556"/>
                </a:lnTo>
                <a:lnTo>
                  <a:pt x="3460216" y="249387"/>
                </a:lnTo>
                <a:lnTo>
                  <a:pt x="3471986" y="208595"/>
                </a:lnTo>
                <a:lnTo>
                  <a:pt x="3474339" y="179450"/>
                </a:lnTo>
                <a:lnTo>
                  <a:pt x="3469170" y="136544"/>
                </a:lnTo>
                <a:lnTo>
                  <a:pt x="3454376" y="97152"/>
                </a:lnTo>
                <a:lnTo>
                  <a:pt x="3431210" y="62784"/>
                </a:lnTo>
                <a:lnTo>
                  <a:pt x="3400925" y="34693"/>
                </a:lnTo>
                <a:lnTo>
                  <a:pt x="3364773" y="14132"/>
                </a:lnTo>
                <a:lnTo>
                  <a:pt x="3324008" y="2353"/>
                </a:lnTo>
                <a:lnTo>
                  <a:pt x="3294888" y="0"/>
                </a:lnTo>
                <a:lnTo>
                  <a:pt x="179450" y="0"/>
                </a:lnTo>
                <a:lnTo>
                  <a:pt x="136544" y="5168"/>
                </a:lnTo>
                <a:lnTo>
                  <a:pt x="97152" y="19962"/>
                </a:lnTo>
                <a:lnTo>
                  <a:pt x="62784" y="43128"/>
                </a:lnTo>
                <a:lnTo>
                  <a:pt x="34693" y="73413"/>
                </a:lnTo>
                <a:lnTo>
                  <a:pt x="14132" y="109565"/>
                </a:lnTo>
                <a:lnTo>
                  <a:pt x="2353" y="150330"/>
                </a:lnTo>
                <a:lnTo>
                  <a:pt x="596" y="164727"/>
                </a:lnTo>
                <a:lnTo>
                  <a:pt x="0" y="179450"/>
                </a:lnTo>
                <a:close/>
              </a:path>
            </a:pathLst>
          </a:custGeom>
          <a:solidFill>
            <a:srgbClr val="DF2B35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C4819E-B4B9-AFAC-0AFF-D61B8C8ADA2D}"/>
              </a:ext>
            </a:extLst>
          </p:cNvPr>
          <p:cNvGrpSpPr/>
          <p:nvPr/>
        </p:nvGrpSpPr>
        <p:grpSpPr>
          <a:xfrm>
            <a:off x="449032" y="2887692"/>
            <a:ext cx="2603147" cy="375349"/>
            <a:chOff x="737437" y="2530344"/>
            <a:chExt cx="1952360" cy="281512"/>
          </a:xfrm>
        </p:grpSpPr>
        <p:sp>
          <p:nvSpPr>
            <p:cNvPr id="8" name="object 57">
              <a:extLst>
                <a:ext uri="{FF2B5EF4-FFF2-40B4-BE49-F238E27FC236}">
                  <a16:creationId xmlns:a16="http://schemas.microsoft.com/office/drawing/2014/main" id="{5CB902A2-5660-DB9B-7319-ED8C74ABD52F}"/>
                </a:ext>
              </a:extLst>
            </p:cNvPr>
            <p:cNvSpPr/>
            <p:nvPr/>
          </p:nvSpPr>
          <p:spPr>
            <a:xfrm>
              <a:off x="748980" y="2555345"/>
              <a:ext cx="1940817" cy="256511"/>
            </a:xfrm>
            <a:custGeom>
              <a:avLst/>
              <a:gdLst/>
              <a:ahLst/>
              <a:cxnLst/>
              <a:rect l="l" t="t" r="r" b="b"/>
              <a:pathLst>
                <a:path w="3474339" h="359028">
                  <a:moveTo>
                    <a:pt x="0" y="179450"/>
                  </a:moveTo>
                  <a:lnTo>
                    <a:pt x="583" y="194040"/>
                  </a:lnTo>
                  <a:lnTo>
                    <a:pt x="2328" y="208452"/>
                  </a:lnTo>
                  <a:lnTo>
                    <a:pt x="14067" y="249256"/>
                  </a:lnTo>
                  <a:lnTo>
                    <a:pt x="34588" y="285443"/>
                  </a:lnTo>
                  <a:lnTo>
                    <a:pt x="62638" y="315763"/>
                  </a:lnTo>
                  <a:lnTo>
                    <a:pt x="96966" y="338967"/>
                  </a:lnTo>
                  <a:lnTo>
                    <a:pt x="136321" y="353805"/>
                  </a:lnTo>
                  <a:lnTo>
                    <a:pt x="179450" y="359028"/>
                  </a:lnTo>
                  <a:lnTo>
                    <a:pt x="3294888" y="359028"/>
                  </a:lnTo>
                  <a:lnTo>
                    <a:pt x="3337878" y="353839"/>
                  </a:lnTo>
                  <a:lnTo>
                    <a:pt x="3377247" y="339031"/>
                  </a:lnTo>
                  <a:lnTo>
                    <a:pt x="3411595" y="315854"/>
                  </a:lnTo>
                  <a:lnTo>
                    <a:pt x="3439668" y="285556"/>
                  </a:lnTo>
                  <a:lnTo>
                    <a:pt x="3460216" y="249387"/>
                  </a:lnTo>
                  <a:lnTo>
                    <a:pt x="3471986" y="208595"/>
                  </a:lnTo>
                  <a:lnTo>
                    <a:pt x="3474339" y="179450"/>
                  </a:lnTo>
                  <a:lnTo>
                    <a:pt x="3469170" y="136544"/>
                  </a:lnTo>
                  <a:lnTo>
                    <a:pt x="3454376" y="97152"/>
                  </a:lnTo>
                  <a:lnTo>
                    <a:pt x="3431210" y="62784"/>
                  </a:lnTo>
                  <a:lnTo>
                    <a:pt x="3400925" y="34693"/>
                  </a:lnTo>
                  <a:lnTo>
                    <a:pt x="3364773" y="14132"/>
                  </a:lnTo>
                  <a:lnTo>
                    <a:pt x="3324008" y="2353"/>
                  </a:lnTo>
                  <a:lnTo>
                    <a:pt x="3294888" y="0"/>
                  </a:lnTo>
                  <a:lnTo>
                    <a:pt x="179450" y="0"/>
                  </a:lnTo>
                  <a:lnTo>
                    <a:pt x="136544" y="5168"/>
                  </a:lnTo>
                  <a:lnTo>
                    <a:pt x="97152" y="19962"/>
                  </a:lnTo>
                  <a:lnTo>
                    <a:pt x="62784" y="43128"/>
                  </a:lnTo>
                  <a:lnTo>
                    <a:pt x="34693" y="73413"/>
                  </a:lnTo>
                  <a:lnTo>
                    <a:pt x="14132" y="109565"/>
                  </a:lnTo>
                  <a:lnTo>
                    <a:pt x="2353" y="150330"/>
                  </a:lnTo>
                  <a:lnTo>
                    <a:pt x="596" y="164727"/>
                  </a:lnTo>
                  <a:lnTo>
                    <a:pt x="0" y="179450"/>
                  </a:lnTo>
                  <a:close/>
                </a:path>
              </a:pathLst>
            </a:custGeom>
            <a:solidFill>
              <a:srgbClr val="DF2B35"/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77D9BC2-23B1-D260-8169-C509E90D0FCA}"/>
                </a:ext>
              </a:extLst>
            </p:cNvPr>
            <p:cNvSpPr txBox="1"/>
            <p:nvPr/>
          </p:nvSpPr>
          <p:spPr>
            <a:xfrm>
              <a:off x="737437" y="2530344"/>
              <a:ext cx="1940817" cy="218817"/>
            </a:xfrm>
            <a:prstGeom prst="rect">
              <a:avLst/>
            </a:prstGeom>
          </p:spPr>
          <p:txBody>
            <a:bodyPr wrap="square" lIns="0" tIns="12135" rIns="0" bIns="0" rtlCol="0">
              <a:noAutofit/>
            </a:bodyPr>
            <a:lstStyle/>
            <a:p>
              <a:pPr marL="16933" algn="ctr" defTabSz="1219170" eaLnBrk="1" fontAlgn="auto" hangingPunct="1">
                <a:lnSpc>
                  <a:spcPts val="2867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17 Program </a:t>
              </a:r>
              <a:r>
                <a:rPr lang="en-US" sz="1200" b="1" dirty="0" err="1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Prioritas</a:t>
              </a:r>
              <a:endParaRPr sz="1200" dirty="0">
                <a:solidFill>
                  <a:prstClr val="black"/>
                </a:solidFill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</p:grpSp>
      <p:sp>
        <p:nvSpPr>
          <p:cNvPr id="10" name="object 57">
            <a:extLst>
              <a:ext uri="{FF2B5EF4-FFF2-40B4-BE49-F238E27FC236}">
                <a16:creationId xmlns:a16="http://schemas.microsoft.com/office/drawing/2014/main" id="{30EDD2E8-B718-70BA-D6D1-5FD6FD300EAC}"/>
              </a:ext>
            </a:extLst>
          </p:cNvPr>
          <p:cNvSpPr/>
          <p:nvPr/>
        </p:nvSpPr>
        <p:spPr>
          <a:xfrm>
            <a:off x="449033" y="3341193"/>
            <a:ext cx="2587756" cy="342015"/>
          </a:xfrm>
          <a:custGeom>
            <a:avLst/>
            <a:gdLst/>
            <a:ahLst/>
            <a:cxnLst/>
            <a:rect l="l" t="t" r="r" b="b"/>
            <a:pathLst>
              <a:path w="3474339" h="359028">
                <a:moveTo>
                  <a:pt x="0" y="179450"/>
                </a:moveTo>
                <a:lnTo>
                  <a:pt x="583" y="194040"/>
                </a:lnTo>
                <a:lnTo>
                  <a:pt x="2328" y="208452"/>
                </a:lnTo>
                <a:lnTo>
                  <a:pt x="14067" y="249256"/>
                </a:lnTo>
                <a:lnTo>
                  <a:pt x="34588" y="285443"/>
                </a:lnTo>
                <a:lnTo>
                  <a:pt x="62638" y="315763"/>
                </a:lnTo>
                <a:lnTo>
                  <a:pt x="96966" y="338967"/>
                </a:lnTo>
                <a:lnTo>
                  <a:pt x="136321" y="353805"/>
                </a:lnTo>
                <a:lnTo>
                  <a:pt x="179450" y="359028"/>
                </a:lnTo>
                <a:lnTo>
                  <a:pt x="3294888" y="359028"/>
                </a:lnTo>
                <a:lnTo>
                  <a:pt x="3337878" y="353839"/>
                </a:lnTo>
                <a:lnTo>
                  <a:pt x="3377247" y="339031"/>
                </a:lnTo>
                <a:lnTo>
                  <a:pt x="3411595" y="315854"/>
                </a:lnTo>
                <a:lnTo>
                  <a:pt x="3439668" y="285556"/>
                </a:lnTo>
                <a:lnTo>
                  <a:pt x="3460216" y="249387"/>
                </a:lnTo>
                <a:lnTo>
                  <a:pt x="3471986" y="208595"/>
                </a:lnTo>
                <a:lnTo>
                  <a:pt x="3474339" y="179450"/>
                </a:lnTo>
                <a:lnTo>
                  <a:pt x="3469170" y="136544"/>
                </a:lnTo>
                <a:lnTo>
                  <a:pt x="3454376" y="97152"/>
                </a:lnTo>
                <a:lnTo>
                  <a:pt x="3431210" y="62784"/>
                </a:lnTo>
                <a:lnTo>
                  <a:pt x="3400925" y="34693"/>
                </a:lnTo>
                <a:lnTo>
                  <a:pt x="3364773" y="14132"/>
                </a:lnTo>
                <a:lnTo>
                  <a:pt x="3324008" y="2353"/>
                </a:lnTo>
                <a:lnTo>
                  <a:pt x="3294888" y="0"/>
                </a:lnTo>
                <a:lnTo>
                  <a:pt x="179450" y="0"/>
                </a:lnTo>
                <a:lnTo>
                  <a:pt x="136544" y="5168"/>
                </a:lnTo>
                <a:lnTo>
                  <a:pt x="97152" y="19962"/>
                </a:lnTo>
                <a:lnTo>
                  <a:pt x="62784" y="43128"/>
                </a:lnTo>
                <a:lnTo>
                  <a:pt x="34693" y="73413"/>
                </a:lnTo>
                <a:lnTo>
                  <a:pt x="14132" y="109565"/>
                </a:lnTo>
                <a:lnTo>
                  <a:pt x="2353" y="150330"/>
                </a:lnTo>
                <a:lnTo>
                  <a:pt x="596" y="164727"/>
                </a:lnTo>
                <a:lnTo>
                  <a:pt x="0" y="179450"/>
                </a:lnTo>
                <a:close/>
              </a:path>
            </a:pathLst>
          </a:custGeom>
          <a:solidFill>
            <a:srgbClr val="DF2B35"/>
          </a:solidFill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0C21C1-4C71-5676-FB62-746DE799704F}"/>
              </a:ext>
            </a:extLst>
          </p:cNvPr>
          <p:cNvGrpSpPr/>
          <p:nvPr/>
        </p:nvGrpSpPr>
        <p:grpSpPr>
          <a:xfrm>
            <a:off x="433641" y="3734752"/>
            <a:ext cx="2603147" cy="375349"/>
            <a:chOff x="737437" y="2530344"/>
            <a:chExt cx="1952360" cy="281512"/>
          </a:xfrm>
        </p:grpSpPr>
        <p:sp>
          <p:nvSpPr>
            <p:cNvPr id="12" name="object 57">
              <a:extLst>
                <a:ext uri="{FF2B5EF4-FFF2-40B4-BE49-F238E27FC236}">
                  <a16:creationId xmlns:a16="http://schemas.microsoft.com/office/drawing/2014/main" id="{FBEB0B6A-DD81-FE51-DF36-AF4847B9DBDD}"/>
                </a:ext>
              </a:extLst>
            </p:cNvPr>
            <p:cNvSpPr/>
            <p:nvPr/>
          </p:nvSpPr>
          <p:spPr>
            <a:xfrm>
              <a:off x="748980" y="2555345"/>
              <a:ext cx="1940817" cy="256511"/>
            </a:xfrm>
            <a:custGeom>
              <a:avLst/>
              <a:gdLst/>
              <a:ahLst/>
              <a:cxnLst/>
              <a:rect l="l" t="t" r="r" b="b"/>
              <a:pathLst>
                <a:path w="3474339" h="359028">
                  <a:moveTo>
                    <a:pt x="0" y="179450"/>
                  </a:moveTo>
                  <a:lnTo>
                    <a:pt x="583" y="194040"/>
                  </a:lnTo>
                  <a:lnTo>
                    <a:pt x="2328" y="208452"/>
                  </a:lnTo>
                  <a:lnTo>
                    <a:pt x="14067" y="249256"/>
                  </a:lnTo>
                  <a:lnTo>
                    <a:pt x="34588" y="285443"/>
                  </a:lnTo>
                  <a:lnTo>
                    <a:pt x="62638" y="315763"/>
                  </a:lnTo>
                  <a:lnTo>
                    <a:pt x="96966" y="338967"/>
                  </a:lnTo>
                  <a:lnTo>
                    <a:pt x="136321" y="353805"/>
                  </a:lnTo>
                  <a:lnTo>
                    <a:pt x="179450" y="359028"/>
                  </a:lnTo>
                  <a:lnTo>
                    <a:pt x="3294888" y="359028"/>
                  </a:lnTo>
                  <a:lnTo>
                    <a:pt x="3337878" y="353839"/>
                  </a:lnTo>
                  <a:lnTo>
                    <a:pt x="3377247" y="339031"/>
                  </a:lnTo>
                  <a:lnTo>
                    <a:pt x="3411595" y="315854"/>
                  </a:lnTo>
                  <a:lnTo>
                    <a:pt x="3439668" y="285556"/>
                  </a:lnTo>
                  <a:lnTo>
                    <a:pt x="3460216" y="249387"/>
                  </a:lnTo>
                  <a:lnTo>
                    <a:pt x="3471986" y="208595"/>
                  </a:lnTo>
                  <a:lnTo>
                    <a:pt x="3474339" y="179450"/>
                  </a:lnTo>
                  <a:lnTo>
                    <a:pt x="3469170" y="136544"/>
                  </a:lnTo>
                  <a:lnTo>
                    <a:pt x="3454376" y="97152"/>
                  </a:lnTo>
                  <a:lnTo>
                    <a:pt x="3431210" y="62784"/>
                  </a:lnTo>
                  <a:lnTo>
                    <a:pt x="3400925" y="34693"/>
                  </a:lnTo>
                  <a:lnTo>
                    <a:pt x="3364773" y="14132"/>
                  </a:lnTo>
                  <a:lnTo>
                    <a:pt x="3324008" y="2353"/>
                  </a:lnTo>
                  <a:lnTo>
                    <a:pt x="3294888" y="0"/>
                  </a:lnTo>
                  <a:lnTo>
                    <a:pt x="179450" y="0"/>
                  </a:lnTo>
                  <a:lnTo>
                    <a:pt x="136544" y="5168"/>
                  </a:lnTo>
                  <a:lnTo>
                    <a:pt x="97152" y="19962"/>
                  </a:lnTo>
                  <a:lnTo>
                    <a:pt x="62784" y="43128"/>
                  </a:lnTo>
                  <a:lnTo>
                    <a:pt x="34693" y="73413"/>
                  </a:lnTo>
                  <a:lnTo>
                    <a:pt x="14132" y="109565"/>
                  </a:lnTo>
                  <a:lnTo>
                    <a:pt x="2353" y="150330"/>
                  </a:lnTo>
                  <a:lnTo>
                    <a:pt x="596" y="164727"/>
                  </a:lnTo>
                  <a:lnTo>
                    <a:pt x="0" y="179450"/>
                  </a:lnTo>
                  <a:close/>
                </a:path>
              </a:pathLst>
            </a:custGeom>
            <a:solidFill>
              <a:srgbClr val="DF2B35"/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24EF9799-5F49-83E7-116D-5E8C792D02D2}"/>
                </a:ext>
              </a:extLst>
            </p:cNvPr>
            <p:cNvSpPr txBox="1"/>
            <p:nvPr/>
          </p:nvSpPr>
          <p:spPr>
            <a:xfrm>
              <a:off x="737437" y="2530344"/>
              <a:ext cx="1940817" cy="218817"/>
            </a:xfrm>
            <a:prstGeom prst="rect">
              <a:avLst/>
            </a:prstGeom>
          </p:spPr>
          <p:txBody>
            <a:bodyPr wrap="square" lIns="0" tIns="12135" rIns="0" bIns="0" rtlCol="0">
              <a:noAutofit/>
            </a:bodyPr>
            <a:lstStyle/>
            <a:p>
              <a:pPr marL="16933" algn="ctr" defTabSz="1219170" eaLnBrk="1" fontAlgn="auto" hangingPunct="1">
                <a:lnSpc>
                  <a:spcPts val="2867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83 KPU</a:t>
              </a:r>
              <a:endParaRPr sz="1200" dirty="0">
                <a:solidFill>
                  <a:prstClr val="black"/>
                </a:solidFill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639DC2-9D35-9992-C0AC-6A8B187836CD}"/>
              </a:ext>
            </a:extLst>
          </p:cNvPr>
          <p:cNvGrpSpPr/>
          <p:nvPr/>
        </p:nvGrpSpPr>
        <p:grpSpPr>
          <a:xfrm>
            <a:off x="433641" y="4194982"/>
            <a:ext cx="2603147" cy="375349"/>
            <a:chOff x="737437" y="2530344"/>
            <a:chExt cx="1952360" cy="281512"/>
          </a:xfrm>
        </p:grpSpPr>
        <p:sp>
          <p:nvSpPr>
            <p:cNvPr id="19" name="object 57">
              <a:extLst>
                <a:ext uri="{FF2B5EF4-FFF2-40B4-BE49-F238E27FC236}">
                  <a16:creationId xmlns:a16="http://schemas.microsoft.com/office/drawing/2014/main" id="{62D38600-576C-C368-5985-299932A7A8DB}"/>
                </a:ext>
              </a:extLst>
            </p:cNvPr>
            <p:cNvSpPr/>
            <p:nvPr/>
          </p:nvSpPr>
          <p:spPr>
            <a:xfrm>
              <a:off x="748980" y="2555345"/>
              <a:ext cx="1940817" cy="256511"/>
            </a:xfrm>
            <a:custGeom>
              <a:avLst/>
              <a:gdLst/>
              <a:ahLst/>
              <a:cxnLst/>
              <a:rect l="l" t="t" r="r" b="b"/>
              <a:pathLst>
                <a:path w="3474339" h="359028">
                  <a:moveTo>
                    <a:pt x="0" y="179450"/>
                  </a:moveTo>
                  <a:lnTo>
                    <a:pt x="583" y="194040"/>
                  </a:lnTo>
                  <a:lnTo>
                    <a:pt x="2328" y="208452"/>
                  </a:lnTo>
                  <a:lnTo>
                    <a:pt x="14067" y="249256"/>
                  </a:lnTo>
                  <a:lnTo>
                    <a:pt x="34588" y="285443"/>
                  </a:lnTo>
                  <a:lnTo>
                    <a:pt x="62638" y="315763"/>
                  </a:lnTo>
                  <a:lnTo>
                    <a:pt x="96966" y="338967"/>
                  </a:lnTo>
                  <a:lnTo>
                    <a:pt x="136321" y="353805"/>
                  </a:lnTo>
                  <a:lnTo>
                    <a:pt x="179450" y="359028"/>
                  </a:lnTo>
                  <a:lnTo>
                    <a:pt x="3294888" y="359028"/>
                  </a:lnTo>
                  <a:lnTo>
                    <a:pt x="3337878" y="353839"/>
                  </a:lnTo>
                  <a:lnTo>
                    <a:pt x="3377247" y="339031"/>
                  </a:lnTo>
                  <a:lnTo>
                    <a:pt x="3411595" y="315854"/>
                  </a:lnTo>
                  <a:lnTo>
                    <a:pt x="3439668" y="285556"/>
                  </a:lnTo>
                  <a:lnTo>
                    <a:pt x="3460216" y="249387"/>
                  </a:lnTo>
                  <a:lnTo>
                    <a:pt x="3471986" y="208595"/>
                  </a:lnTo>
                  <a:lnTo>
                    <a:pt x="3474339" y="179450"/>
                  </a:lnTo>
                  <a:lnTo>
                    <a:pt x="3469170" y="136544"/>
                  </a:lnTo>
                  <a:lnTo>
                    <a:pt x="3454376" y="97152"/>
                  </a:lnTo>
                  <a:lnTo>
                    <a:pt x="3431210" y="62784"/>
                  </a:lnTo>
                  <a:lnTo>
                    <a:pt x="3400925" y="34693"/>
                  </a:lnTo>
                  <a:lnTo>
                    <a:pt x="3364773" y="14132"/>
                  </a:lnTo>
                  <a:lnTo>
                    <a:pt x="3324008" y="2353"/>
                  </a:lnTo>
                  <a:lnTo>
                    <a:pt x="3294888" y="0"/>
                  </a:lnTo>
                  <a:lnTo>
                    <a:pt x="179450" y="0"/>
                  </a:lnTo>
                  <a:lnTo>
                    <a:pt x="136544" y="5168"/>
                  </a:lnTo>
                  <a:lnTo>
                    <a:pt x="97152" y="19962"/>
                  </a:lnTo>
                  <a:lnTo>
                    <a:pt x="62784" y="43128"/>
                  </a:lnTo>
                  <a:lnTo>
                    <a:pt x="34693" y="73413"/>
                  </a:lnTo>
                  <a:lnTo>
                    <a:pt x="14132" y="109565"/>
                  </a:lnTo>
                  <a:lnTo>
                    <a:pt x="2353" y="150330"/>
                  </a:lnTo>
                  <a:lnTo>
                    <a:pt x="596" y="164727"/>
                  </a:lnTo>
                  <a:lnTo>
                    <a:pt x="0" y="179450"/>
                  </a:lnTo>
                  <a:close/>
                </a:path>
              </a:pathLst>
            </a:custGeom>
            <a:solidFill>
              <a:srgbClr val="DF2B35"/>
            </a:solidFill>
            <a:ln>
              <a:solidFill>
                <a:sysClr val="windowText" lastClr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9DB857C7-CD7A-8A23-A689-E06EED8A4A33}"/>
                </a:ext>
              </a:extLst>
            </p:cNvPr>
            <p:cNvSpPr txBox="1"/>
            <p:nvPr/>
          </p:nvSpPr>
          <p:spPr>
            <a:xfrm>
              <a:off x="737437" y="2530344"/>
              <a:ext cx="1940817" cy="218817"/>
            </a:xfrm>
            <a:prstGeom prst="rect">
              <a:avLst/>
            </a:prstGeom>
          </p:spPr>
          <p:txBody>
            <a:bodyPr wrap="square" lIns="0" tIns="12135" rIns="0" bIns="0" rtlCol="0">
              <a:noAutofit/>
            </a:bodyPr>
            <a:lstStyle/>
            <a:p>
              <a:pPr marL="16933" algn="ctr" defTabSz="1219170" eaLnBrk="1" fontAlgn="auto" hangingPunct="1">
                <a:lnSpc>
                  <a:spcPts val="2867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Proyek</a:t>
              </a:r>
              <a:r>
                <a:rPr lang="en-US" sz="1200" b="1" dirty="0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Strategis</a:t>
              </a:r>
              <a:r>
                <a:rPr lang="en-US" sz="1200" b="1" dirty="0">
                  <a:solidFill>
                    <a:srgbClr val="FFFFFF"/>
                  </a:solidFill>
                  <a:latin typeface="Arial" panose="020B0604020202020204"/>
                  <a:ea typeface="+mn-ea"/>
                  <a:cs typeface="Arial" panose="020B0604020202020204"/>
                </a:rPr>
                <a:t> Nasional</a:t>
              </a:r>
              <a:endParaRPr sz="1200" dirty="0">
                <a:solidFill>
                  <a:prstClr val="black"/>
                </a:solidFill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2E8E772-3451-A34D-4B53-08328356E41E}"/>
              </a:ext>
            </a:extLst>
          </p:cNvPr>
          <p:cNvSpPr/>
          <p:nvPr/>
        </p:nvSpPr>
        <p:spPr>
          <a:xfrm>
            <a:off x="625360" y="5306970"/>
            <a:ext cx="2703099" cy="138417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32 URUSAN, 412 PROGRAM, 1.778 KEGIATAN, 7.668 SUB KEGIATAN, 1114 INDIKATOR OUTCOME, 8765 DSSD (KEWENANGAN DAERAH)</a:t>
            </a:r>
          </a:p>
        </p:txBody>
      </p:sp>
      <p:pic>
        <p:nvPicPr>
          <p:cNvPr id="23" name="Picture 22" descr="Menteri_Dalam_Negeri_Tito_Karnavian-removebg-preview">
            <a:extLst>
              <a:ext uri="{FF2B5EF4-FFF2-40B4-BE49-F238E27FC236}">
                <a16:creationId xmlns:a16="http://schemas.microsoft.com/office/drawing/2014/main" id="{7F41AFE9-BC10-5034-3938-4A73FE029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246" y="4581129"/>
            <a:ext cx="1184596" cy="1218855"/>
          </a:xfrm>
          <a:prstGeom prst="rect">
            <a:avLst/>
          </a:prstGeom>
          <a:effectLst>
            <a:glow rad="101600">
              <a:sysClr val="window" lastClr="FFFFFF">
                <a:alpha val="100000"/>
              </a:sys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object 5">
            <a:extLst>
              <a:ext uri="{FF2B5EF4-FFF2-40B4-BE49-F238E27FC236}">
                <a16:creationId xmlns:a16="http://schemas.microsoft.com/office/drawing/2014/main" id="{F68B9E99-AC47-675B-F676-FAB9F6BAC678}"/>
              </a:ext>
            </a:extLst>
          </p:cNvPr>
          <p:cNvSpPr txBox="1"/>
          <p:nvPr/>
        </p:nvSpPr>
        <p:spPr>
          <a:xfrm>
            <a:off x="807821" y="2456622"/>
            <a:ext cx="1878532" cy="291756"/>
          </a:xfrm>
          <a:prstGeom prst="rect">
            <a:avLst/>
          </a:prstGeom>
        </p:spPr>
        <p:txBody>
          <a:bodyPr wrap="square" lIns="0" tIns="12135" rIns="0" bIns="0" rtlCol="0">
            <a:noAutofit/>
          </a:bodyPr>
          <a:lstStyle/>
          <a:p>
            <a:pPr marL="16933" algn="ctr" defTabSz="1219170" eaLnBrk="1" fontAlgn="auto" hangingPunct="1">
              <a:lnSpc>
                <a:spcPts val="28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8 </a:t>
            </a:r>
            <a:r>
              <a:rPr lang="en-US" sz="1200" b="1" dirty="0" err="1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Misi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Asta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 Cita</a:t>
            </a:r>
            <a:endParaRPr sz="1200" dirty="0">
              <a:solidFill>
                <a:prstClr val="black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4D76CD73-2615-3EF9-5FD7-874C1AC72B21}"/>
              </a:ext>
            </a:extLst>
          </p:cNvPr>
          <p:cNvSpPr txBox="1"/>
          <p:nvPr/>
        </p:nvSpPr>
        <p:spPr>
          <a:xfrm>
            <a:off x="792430" y="3303682"/>
            <a:ext cx="1878532" cy="291756"/>
          </a:xfrm>
          <a:prstGeom prst="rect">
            <a:avLst/>
          </a:prstGeom>
        </p:spPr>
        <p:txBody>
          <a:bodyPr wrap="square" lIns="0" tIns="12135" rIns="0" bIns="0" rtlCol="0">
            <a:noAutofit/>
          </a:bodyPr>
          <a:lstStyle/>
          <a:p>
            <a:pPr marL="16933" algn="ctr" defTabSz="1219170" eaLnBrk="1" fontAlgn="auto" hangingPunct="1">
              <a:lnSpc>
                <a:spcPts val="28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/>
                <a:ea typeface="+mn-ea"/>
                <a:cs typeface="Arial" panose="020B0604020202020204"/>
              </a:rPr>
              <a:t>8 PHTC</a:t>
            </a:r>
            <a:endParaRPr sz="1200" dirty="0">
              <a:solidFill>
                <a:prstClr val="black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9DE2C-D94C-DB9C-D010-B11CBC399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3490429"/>
            <a:ext cx="7535187" cy="2995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F0C403-D0FC-687A-E0A0-E38AD98A8A10}"/>
              </a:ext>
            </a:extLst>
          </p:cNvPr>
          <p:cNvSpPr/>
          <p:nvPr/>
        </p:nvSpPr>
        <p:spPr>
          <a:xfrm>
            <a:off x="4038600" y="6324600"/>
            <a:ext cx="7535188" cy="160921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79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19" y="5504874"/>
            <a:ext cx="1598191" cy="1275652"/>
          </a:xfrm>
          <a:prstGeom prst="rect">
            <a:avLst/>
          </a:prstGeom>
        </p:spPr>
      </p:pic>
      <p:pic>
        <p:nvPicPr>
          <p:cNvPr id="2097174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8" y="5504875"/>
            <a:ext cx="1598191" cy="1275652"/>
          </a:xfrm>
          <a:prstGeom prst="rect">
            <a:avLst/>
          </a:prstGeom>
        </p:spPr>
      </p:pic>
      <p:sp>
        <p:nvSpPr>
          <p:cNvPr id="1048683" name="TextBox 49"/>
          <p:cNvSpPr txBox="1"/>
          <p:nvPr/>
        </p:nvSpPr>
        <p:spPr>
          <a:xfrm>
            <a:off x="8719278" y="1602355"/>
            <a:ext cx="3666837" cy="49705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377">
              <a:spcAft>
                <a:spcPts val="6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INTEGRASI PERENCANAAN DAN PENGANGGARAN:</a:t>
            </a:r>
            <a:endParaRPr lang="en-ID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891" indent="-342891" algn="just" defTabSz="91437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Perencanan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dilaksanakan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tegak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lurus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dengan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perencanaan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nasional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dalam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pencapaian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target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yang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ditetapkan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dalam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RPJMN 2020 -2024;</a:t>
            </a:r>
          </a:p>
          <a:p>
            <a:pPr marL="342891" indent="-342891" algn="just" defTabSz="91437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Perencanaan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nasional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meliputi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perencanaan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pusat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daerah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sebagaimana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tercantum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dalam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UU 25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2014;</a:t>
            </a:r>
          </a:p>
          <a:p>
            <a:pPr marL="342891" indent="-342891" algn="just" defTabSz="91437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Pembangunan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daerah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sebagai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bagian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integral (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tidak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terpisahkan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/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terpadu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)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pembanguunan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nasional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342891" indent="-342891" algn="just" defTabSz="91437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UU 1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2022 yang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telah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ditetapkan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mengatur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tentang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keselarasan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hak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kewajiban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pemerintah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pusat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daerah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yang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dilaksanakan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secara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adil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transparan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akuntabel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342891" indent="-342891" algn="just" defTabSz="91437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Implementasi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perenncanaan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secara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integral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terhadap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pencapaian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target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pembangunan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nasional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dijabarkan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dalam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RPJMD, RKPD,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Renstra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OPD,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renja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OPD,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sampai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pada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tahanan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penetapan</a:t>
            </a:r>
            <a:r>
              <a:rPr lang="en-ID" sz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APBD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,sesuai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dengan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urusan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kewenangan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melalui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nomenklatur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sebagaimana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Permendagri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90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2019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juncto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Kepmendagri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900.1.15.5-1317 </a:t>
            </a:r>
            <a:r>
              <a:rPr lang="en-ID" sz="1200" dirty="0" err="1">
                <a:solidFill>
                  <a:prstClr val="black"/>
                </a:solidFill>
                <a:latin typeface="Calibri" panose="020F0502020204030204"/>
              </a:rPr>
              <a:t>Tahun</a:t>
            </a:r>
            <a:r>
              <a:rPr lang="en-ID" sz="1200" dirty="0">
                <a:solidFill>
                  <a:prstClr val="black"/>
                </a:solidFill>
                <a:latin typeface="Calibri" panose="020F0502020204030204"/>
              </a:rPr>
              <a:t> 2023.</a:t>
            </a:r>
          </a:p>
        </p:txBody>
      </p:sp>
      <p:sp>
        <p:nvSpPr>
          <p:cNvPr id="1048684" name="Rectangle 3"/>
          <p:cNvSpPr/>
          <p:nvPr/>
        </p:nvSpPr>
        <p:spPr>
          <a:xfrm>
            <a:off x="1504256" y="77476"/>
            <a:ext cx="7159453" cy="7363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377">
              <a:lnSpc>
                <a:spcPct val="90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INTEGRASI PERENCANAAN DAN PENGANGGARAN PEMBANGUNAN PUSAT DAN DAERAH</a:t>
            </a:r>
          </a:p>
        </p:txBody>
      </p:sp>
      <p:pic>
        <p:nvPicPr>
          <p:cNvPr id="20971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7" y="880716"/>
            <a:ext cx="8248223" cy="5096568"/>
          </a:xfrm>
          <a:prstGeom prst="rect">
            <a:avLst/>
          </a:prstGeom>
        </p:spPr>
      </p:pic>
      <p:pic>
        <p:nvPicPr>
          <p:cNvPr id="2097176" name="Picture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24228">
            <a:off x="8468691" y="1176952"/>
            <a:ext cx="1038048" cy="850805"/>
          </a:xfrm>
          <a:prstGeom prst="rect">
            <a:avLst/>
          </a:prstGeom>
        </p:spPr>
      </p:pic>
      <p:pic>
        <p:nvPicPr>
          <p:cNvPr id="2" name="Google Shape;215;p25">
            <a:extLst>
              <a:ext uri="{FF2B5EF4-FFF2-40B4-BE49-F238E27FC236}">
                <a16:creationId xmlns:a16="http://schemas.microsoft.com/office/drawing/2014/main" id="{B8C98708-34AC-11A1-27A7-BAEE59F10C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21" y="1"/>
            <a:ext cx="1039835" cy="8138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grpSp>
        <p:nvGrpSpPr>
          <p:cNvPr id="4" name="Google Shape;212;p25">
            <a:extLst>
              <a:ext uri="{FF2B5EF4-FFF2-40B4-BE49-F238E27FC236}">
                <a16:creationId xmlns:a16="http://schemas.microsoft.com/office/drawing/2014/main" id="{A8A9EE02-E85F-E442-9708-9CE3E7569A69}"/>
              </a:ext>
            </a:extLst>
          </p:cNvPr>
          <p:cNvGrpSpPr/>
          <p:nvPr/>
        </p:nvGrpSpPr>
        <p:grpSpPr>
          <a:xfrm>
            <a:off x="8061179" y="39129"/>
            <a:ext cx="4435621" cy="585908"/>
            <a:chOff x="1022841" y="212305"/>
            <a:chExt cx="3326716" cy="439431"/>
          </a:xfrm>
        </p:grpSpPr>
        <p:sp>
          <p:nvSpPr>
            <p:cNvPr id="5" name="Google Shape;213;p25">
              <a:extLst>
                <a:ext uri="{FF2B5EF4-FFF2-40B4-BE49-F238E27FC236}">
                  <a16:creationId xmlns:a16="http://schemas.microsoft.com/office/drawing/2014/main" id="{2FF08A89-EFC6-C659-A9D0-26E8B9729B74}"/>
                </a:ext>
              </a:extLst>
            </p:cNvPr>
            <p:cNvSpPr/>
            <p:nvPr/>
          </p:nvSpPr>
          <p:spPr>
            <a:xfrm>
              <a:off x="1022841" y="212305"/>
              <a:ext cx="2930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89" tIns="40623" rIns="81289" bIns="40623" anchor="ctr" anchorCtr="0">
              <a:noAutofit/>
            </a:bodyPr>
            <a:lstStyle/>
            <a:p>
              <a:pPr algn="r" defTabSz="1625601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defRPr/>
              </a:pPr>
              <a:r>
                <a:rPr lang="en" sz="1423" b="1" kern="0" dirty="0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KEMENTERIAN DALAM NEGERI</a:t>
              </a:r>
              <a:endParaRPr sz="1244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endParaRPr>
            </a:p>
            <a:p>
              <a:pPr algn="r" defTabSz="1625601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defRPr/>
              </a:pPr>
              <a:r>
                <a:rPr lang="en" sz="142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Republik Indonesia</a:t>
              </a:r>
              <a:endParaRPr sz="1244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6" name="Google Shape;214;p25">
              <a:extLst>
                <a:ext uri="{FF2B5EF4-FFF2-40B4-BE49-F238E27FC236}">
                  <a16:creationId xmlns:a16="http://schemas.microsoft.com/office/drawing/2014/main" id="{A94FC2F7-AE16-03CE-4D4A-B2B10B31171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53541" y="255720"/>
              <a:ext cx="396016" cy="3960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186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21426</TotalTime>
  <Words>781</Words>
  <Application>Microsoft Office PowerPoint</Application>
  <PresentationFormat>Custom</PresentationFormat>
  <Paragraphs>85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ADLaM Display</vt:lpstr>
      <vt:lpstr>Arial</vt:lpstr>
      <vt:lpstr>Arial Black</vt:lpstr>
      <vt:lpstr>Calibri</vt:lpstr>
      <vt:lpstr>Century Gothic</vt:lpstr>
      <vt:lpstr>Franklin Gothic Medium Cond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santi;achi</dc:creator>
  <cp:lastModifiedBy>guruh rizaldi</cp:lastModifiedBy>
  <cp:revision>961</cp:revision>
  <cp:lastPrinted>2021-07-23T07:20:14Z</cp:lastPrinted>
  <dcterms:created xsi:type="dcterms:W3CDTF">2018-02-22T02:30:39Z</dcterms:created>
  <dcterms:modified xsi:type="dcterms:W3CDTF">2025-10-29T01:20:10Z</dcterms:modified>
</cp:coreProperties>
</file>