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2" r:id="rId8"/>
    <p:sldId id="265" r:id="rId9"/>
    <p:sldId id="263" r:id="rId10"/>
    <p:sldId id="268" r:id="rId11"/>
    <p:sldId id="269" r:id="rId12"/>
    <p:sldId id="270" r:id="rId13"/>
    <p:sldId id="266" r:id="rId14"/>
    <p:sldId id="271" r:id="rId15"/>
    <p:sldId id="264" r:id="rId16"/>
    <p:sldId id="273" r:id="rId17"/>
    <p:sldId id="274" r:id="rId18"/>
    <p:sldId id="272" r:id="rId19"/>
    <p:sldId id="261" r:id="rId20"/>
  </p:sldIdLst>
  <p:sldSz cx="18288000" cy="10287000"/>
  <p:notesSz cx="6858000" cy="9144000"/>
  <p:embeddedFontLst>
    <p:embeddedFont>
      <p:font typeface="Agustine Script" panose="02000506000000020003" pitchFamily="50" charset="0"/>
      <p:regular r:id="rId21"/>
    </p:embeddedFont>
    <p:embeddedFont>
      <p:font typeface="Avenir Next LT Pro" panose="020B0504020202020204" pitchFamily="34" charset="0"/>
      <p:regular r:id="rId22"/>
      <p:bold r:id="rId23"/>
      <p:italic r:id="rId24"/>
      <p:boldItalic r:id="rId25"/>
    </p:embeddedFont>
    <p:embeddedFont>
      <p:font typeface="Avenir Next LT Pro Light" panose="020B0304020202020204" pitchFamily="34" charset="0"/>
      <p:regular r:id="rId26"/>
      <p:italic r:id="rId27"/>
    </p:embeddedFont>
    <p:embeddedFont>
      <p:font typeface="Open Sauce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937C"/>
    <a:srgbClr val="4A4233"/>
    <a:srgbClr val="F0E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248" y="504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fif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42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B8C4FD6-AA7E-64AA-0796-06A9B5B16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10167" r="17653"/>
          <a:stretch>
            <a:fillRect/>
          </a:stretch>
        </p:blipFill>
        <p:spPr>
          <a:xfrm>
            <a:off x="9144000" y="0"/>
            <a:ext cx="9144000" cy="10299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4E4A3B-9C35-C4DC-44CC-A84DF1B1DF93}"/>
              </a:ext>
            </a:extLst>
          </p:cNvPr>
          <p:cNvSpPr/>
          <p:nvPr/>
        </p:nvSpPr>
        <p:spPr>
          <a:xfrm>
            <a:off x="7823200" y="-171450"/>
            <a:ext cx="10464800" cy="10496550"/>
          </a:xfrm>
          <a:custGeom>
            <a:avLst/>
            <a:gdLst>
              <a:gd name="csX0" fmla="*/ 0 w 9188450"/>
              <a:gd name="csY0" fmla="*/ 0 h 10287000"/>
              <a:gd name="csX1" fmla="*/ 9188450 w 9188450"/>
              <a:gd name="csY1" fmla="*/ 0 h 10287000"/>
              <a:gd name="csX2" fmla="*/ 9188450 w 9188450"/>
              <a:gd name="csY2" fmla="*/ 10287000 h 10287000"/>
              <a:gd name="csX3" fmla="*/ 0 w 9188450"/>
              <a:gd name="csY3" fmla="*/ 10287000 h 10287000"/>
              <a:gd name="csX4" fmla="*/ 0 w 9188450"/>
              <a:gd name="csY4" fmla="*/ 0 h 10287000"/>
              <a:gd name="csX0" fmla="*/ 819150 w 10007600"/>
              <a:gd name="csY0" fmla="*/ 0 h 10287000"/>
              <a:gd name="csX1" fmla="*/ 10007600 w 10007600"/>
              <a:gd name="csY1" fmla="*/ 0 h 10287000"/>
              <a:gd name="csX2" fmla="*/ 10007600 w 10007600"/>
              <a:gd name="csY2" fmla="*/ 10287000 h 10287000"/>
              <a:gd name="csX3" fmla="*/ 0 w 10007600"/>
              <a:gd name="csY3" fmla="*/ 10248900 h 10287000"/>
              <a:gd name="csX4" fmla="*/ 819150 w 10007600"/>
              <a:gd name="csY4" fmla="*/ 0 h 10287000"/>
              <a:gd name="csX0" fmla="*/ 2095500 w 10007600"/>
              <a:gd name="csY0" fmla="*/ 38100 h 10287000"/>
              <a:gd name="csX1" fmla="*/ 10007600 w 10007600"/>
              <a:gd name="csY1" fmla="*/ 0 h 10287000"/>
              <a:gd name="csX2" fmla="*/ 10007600 w 10007600"/>
              <a:gd name="csY2" fmla="*/ 10287000 h 10287000"/>
              <a:gd name="csX3" fmla="*/ 0 w 10007600"/>
              <a:gd name="csY3" fmla="*/ 10248900 h 10287000"/>
              <a:gd name="csX4" fmla="*/ 2095500 w 10007600"/>
              <a:gd name="csY4" fmla="*/ 38100 h 10287000"/>
              <a:gd name="csX0" fmla="*/ 1371600 w 10007600"/>
              <a:gd name="csY0" fmla="*/ 38100 h 10287000"/>
              <a:gd name="csX1" fmla="*/ 10007600 w 10007600"/>
              <a:gd name="csY1" fmla="*/ 0 h 10287000"/>
              <a:gd name="csX2" fmla="*/ 10007600 w 10007600"/>
              <a:gd name="csY2" fmla="*/ 10287000 h 10287000"/>
              <a:gd name="csX3" fmla="*/ 0 w 10007600"/>
              <a:gd name="csY3" fmla="*/ 10248900 h 10287000"/>
              <a:gd name="csX4" fmla="*/ 1371600 w 10007600"/>
              <a:gd name="csY4" fmla="*/ 38100 h 10287000"/>
              <a:gd name="csX0" fmla="*/ 1828800 w 10464800"/>
              <a:gd name="csY0" fmla="*/ 38100 h 10306050"/>
              <a:gd name="csX1" fmla="*/ 10464800 w 10464800"/>
              <a:gd name="csY1" fmla="*/ 0 h 10306050"/>
              <a:gd name="csX2" fmla="*/ 10464800 w 10464800"/>
              <a:gd name="csY2" fmla="*/ 10287000 h 10306050"/>
              <a:gd name="csX3" fmla="*/ 0 w 10464800"/>
              <a:gd name="csY3" fmla="*/ 10306050 h 10306050"/>
              <a:gd name="csX4" fmla="*/ 1828800 w 10464800"/>
              <a:gd name="csY4" fmla="*/ 38100 h 103060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464800" h="10306050">
                <a:moveTo>
                  <a:pt x="1828800" y="38100"/>
                </a:moveTo>
                <a:lnTo>
                  <a:pt x="10464800" y="0"/>
                </a:lnTo>
                <a:lnTo>
                  <a:pt x="10464800" y="10287000"/>
                </a:lnTo>
                <a:lnTo>
                  <a:pt x="0" y="10306050"/>
                </a:lnTo>
                <a:lnTo>
                  <a:pt x="1828800" y="38100"/>
                </a:lnTo>
                <a:close/>
              </a:path>
            </a:pathLst>
          </a:cu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51">
            <a:extLst>
              <a:ext uri="{FF2B5EF4-FFF2-40B4-BE49-F238E27FC236}">
                <a16:creationId xmlns:a16="http://schemas.microsoft.com/office/drawing/2014/main" id="{E998316D-3432-6CD6-0CDE-01E43B0AC4C1}"/>
              </a:ext>
            </a:extLst>
          </p:cNvPr>
          <p:cNvSpPr/>
          <p:nvPr/>
        </p:nvSpPr>
        <p:spPr>
          <a:xfrm>
            <a:off x="9144000" y="-12700"/>
            <a:ext cx="9169400" cy="3937000"/>
          </a:xfrm>
          <a:custGeom>
            <a:avLst/>
            <a:gdLst>
              <a:gd name="csX0" fmla="*/ 0 w 9144000"/>
              <a:gd name="csY0" fmla="*/ 0 h 2628900"/>
              <a:gd name="csX1" fmla="*/ 9144000 w 9144000"/>
              <a:gd name="csY1" fmla="*/ 0 h 2628900"/>
              <a:gd name="csX2" fmla="*/ 9144000 w 9144000"/>
              <a:gd name="csY2" fmla="*/ 2628900 h 2628900"/>
              <a:gd name="csX3" fmla="*/ 0 w 9144000"/>
              <a:gd name="csY3" fmla="*/ 2628900 h 2628900"/>
              <a:gd name="csX4" fmla="*/ 0 w 9144000"/>
              <a:gd name="csY4" fmla="*/ 0 h 2628900"/>
              <a:gd name="csX0" fmla="*/ 0 w 9169400"/>
              <a:gd name="csY0" fmla="*/ 0 h 2628900"/>
              <a:gd name="csX1" fmla="*/ 9144000 w 9169400"/>
              <a:gd name="csY1" fmla="*/ 0 h 2628900"/>
              <a:gd name="csX2" fmla="*/ 9169400 w 9169400"/>
              <a:gd name="csY2" fmla="*/ 977900 h 2628900"/>
              <a:gd name="csX3" fmla="*/ 0 w 9169400"/>
              <a:gd name="csY3" fmla="*/ 2628900 h 2628900"/>
              <a:gd name="csX4" fmla="*/ 0 w 9169400"/>
              <a:gd name="csY4" fmla="*/ 0 h 26289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69400" h="2628900">
                <a:moveTo>
                  <a:pt x="0" y="0"/>
                </a:moveTo>
                <a:lnTo>
                  <a:pt x="9144000" y="0"/>
                </a:lnTo>
                <a:lnTo>
                  <a:pt x="9169400" y="977900"/>
                </a:lnTo>
                <a:lnTo>
                  <a:pt x="0" y="26289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B7779D5-CF45-833C-5548-D015659887D4}"/>
              </a:ext>
            </a:extLst>
          </p:cNvPr>
          <p:cNvSpPr/>
          <p:nvPr/>
        </p:nvSpPr>
        <p:spPr>
          <a:xfrm>
            <a:off x="0" y="-215900"/>
            <a:ext cx="18313400" cy="2850990"/>
          </a:xfrm>
          <a:custGeom>
            <a:avLst/>
            <a:gdLst>
              <a:gd name="csX0" fmla="*/ 0 w 9144000"/>
              <a:gd name="csY0" fmla="*/ 0 h 2628900"/>
              <a:gd name="csX1" fmla="*/ 9144000 w 9144000"/>
              <a:gd name="csY1" fmla="*/ 0 h 2628900"/>
              <a:gd name="csX2" fmla="*/ 9144000 w 9144000"/>
              <a:gd name="csY2" fmla="*/ 2628900 h 2628900"/>
              <a:gd name="csX3" fmla="*/ 0 w 9144000"/>
              <a:gd name="csY3" fmla="*/ 2628900 h 2628900"/>
              <a:gd name="csX4" fmla="*/ 0 w 9144000"/>
              <a:gd name="csY4" fmla="*/ 0 h 2628900"/>
              <a:gd name="csX0" fmla="*/ 0 w 9169400"/>
              <a:gd name="csY0" fmla="*/ 0 h 2628900"/>
              <a:gd name="csX1" fmla="*/ 9144000 w 9169400"/>
              <a:gd name="csY1" fmla="*/ 0 h 2628900"/>
              <a:gd name="csX2" fmla="*/ 9169400 w 9169400"/>
              <a:gd name="csY2" fmla="*/ 977900 h 2628900"/>
              <a:gd name="csX3" fmla="*/ 0 w 9169400"/>
              <a:gd name="csY3" fmla="*/ 2628900 h 2628900"/>
              <a:gd name="csX4" fmla="*/ 0 w 9169400"/>
              <a:gd name="csY4" fmla="*/ 0 h 26289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69400" h="2628900">
                <a:moveTo>
                  <a:pt x="0" y="0"/>
                </a:moveTo>
                <a:lnTo>
                  <a:pt x="9144000" y="0"/>
                </a:lnTo>
                <a:lnTo>
                  <a:pt x="9169400" y="977900"/>
                </a:lnTo>
                <a:lnTo>
                  <a:pt x="0" y="2628900"/>
                </a:lnTo>
                <a:lnTo>
                  <a:pt x="0" y="0"/>
                </a:lnTo>
                <a:close/>
              </a:path>
            </a:pathLst>
          </a:custGeom>
          <a:solidFill>
            <a:srgbClr val="A193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74506F-3947-CD27-E270-29E505777539}"/>
              </a:ext>
            </a:extLst>
          </p:cNvPr>
          <p:cNvSpPr/>
          <p:nvPr/>
        </p:nvSpPr>
        <p:spPr>
          <a:xfrm rot="20670569">
            <a:off x="167335" y="4594166"/>
            <a:ext cx="168347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A1937C">
                    <a:alpha val="32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enir Next LT Pro Light" panose="020B0304020202020204" pitchFamily="34" charset="0"/>
              </a:rPr>
              <a:t>&amp;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155552" y="3596489"/>
            <a:ext cx="8651852" cy="3313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63700" indent="-571500">
              <a:lnSpc>
                <a:spcPts val="6616"/>
              </a:lnSpc>
              <a:buFont typeface="Courier New" panose="02070309020205020404" pitchFamily="49" charset="0"/>
              <a:buChar char="o"/>
            </a:pPr>
            <a:r>
              <a:rPr lang="en-US" sz="4400" spc="-94" dirty="0">
                <a:solidFill>
                  <a:srgbClr val="E0DDD4"/>
                </a:solidFill>
                <a:latin typeface="Avenir Next LT Pro Light" panose="020B0304020202020204" pitchFamily="34" charset="0"/>
                <a:ea typeface="Noto Serif Display"/>
                <a:cs typeface="Noto Serif Display"/>
                <a:sym typeface="Noto Serif Display"/>
              </a:rPr>
              <a:t>Syarat Pengajuan</a:t>
            </a:r>
          </a:p>
          <a:p>
            <a:pPr marL="1663700" indent="-571500">
              <a:lnSpc>
                <a:spcPts val="6616"/>
              </a:lnSpc>
              <a:buFont typeface="Courier New" panose="02070309020205020404" pitchFamily="49" charset="0"/>
              <a:buChar char="o"/>
            </a:pPr>
            <a:r>
              <a:rPr lang="en-US" sz="4400" spc="-94" dirty="0" err="1">
                <a:solidFill>
                  <a:srgbClr val="E0DDD4"/>
                </a:solidFill>
                <a:latin typeface="Avenir Next LT Pro Light" panose="020B0304020202020204" pitchFamily="34" charset="0"/>
                <a:ea typeface="Noto Serif Display"/>
                <a:cs typeface="Noto Serif Display"/>
                <a:sym typeface="Noto Serif Display"/>
              </a:rPr>
              <a:t>Mekanisme</a:t>
            </a:r>
            <a:r>
              <a:rPr lang="en-US" sz="4400" spc="-94" dirty="0">
                <a:solidFill>
                  <a:srgbClr val="E0DDD4"/>
                </a:solidFill>
                <a:latin typeface="Avenir Next LT Pro Light" panose="020B0304020202020204" pitchFamily="34" charset="0"/>
                <a:ea typeface="Noto Serif Display"/>
                <a:cs typeface="Noto Serif Display"/>
                <a:sym typeface="Noto Serif Display"/>
              </a:rPr>
              <a:t> Pengajuan</a:t>
            </a:r>
          </a:p>
          <a:p>
            <a:pPr marL="1663700" indent="-571500">
              <a:lnSpc>
                <a:spcPts val="6616"/>
              </a:lnSpc>
              <a:buFont typeface="Courier New" panose="02070309020205020404" pitchFamily="49" charset="0"/>
              <a:buChar char="o"/>
            </a:pPr>
            <a:r>
              <a:rPr lang="en-US" sz="4400" spc="-94" dirty="0" err="1">
                <a:solidFill>
                  <a:srgbClr val="E0DDD4"/>
                </a:solidFill>
                <a:latin typeface="Avenir Next LT Pro Light" panose="020B0304020202020204" pitchFamily="34" charset="0"/>
                <a:ea typeface="Noto Serif Display"/>
                <a:cs typeface="Noto Serif Display"/>
                <a:sym typeface="Noto Serif Display"/>
              </a:rPr>
              <a:t>Dampaknya</a:t>
            </a:r>
            <a:r>
              <a:rPr lang="en-US" sz="4400" spc="-94" dirty="0">
                <a:solidFill>
                  <a:srgbClr val="E0DDD4"/>
                </a:solidFill>
                <a:latin typeface="Avenir Next LT Pro Light" panose="020B0304020202020204" pitchFamily="34" charset="0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4400" spc="-94" dirty="0" err="1">
                <a:solidFill>
                  <a:srgbClr val="E0DDD4"/>
                </a:solidFill>
                <a:latin typeface="Avenir Next LT Pro Light" panose="020B0304020202020204" pitchFamily="34" charset="0"/>
                <a:ea typeface="Noto Serif Display"/>
                <a:cs typeface="Noto Serif Display"/>
                <a:sym typeface="Noto Serif Display"/>
              </a:rPr>
              <a:t>terhadap</a:t>
            </a:r>
            <a:r>
              <a:rPr lang="en-US" sz="4400" spc="-94" dirty="0">
                <a:solidFill>
                  <a:srgbClr val="E0DDD4"/>
                </a:solidFill>
                <a:latin typeface="Avenir Next LT Pro Light" panose="020B0304020202020204" pitchFamily="34" charset="0"/>
                <a:ea typeface="Noto Serif Display"/>
                <a:cs typeface="Noto Serif Display"/>
                <a:sym typeface="Noto Serif Display"/>
              </a:rPr>
              <a:t> status Kepegawaian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3C3C5B-2CFD-CF59-BB4F-8989BD98A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22141"/>
            <a:ext cx="2057244" cy="7827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986747-1C91-8C97-0C23-CBBF3FEFD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481092"/>
            <a:ext cx="1651000" cy="720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2211B8-CD0C-C4F9-BBEC-CB3FD9ACA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73542"/>
            <a:ext cx="1222226" cy="535335"/>
          </a:xfrm>
          <a:prstGeom prst="rect">
            <a:avLst/>
          </a:prstGeom>
        </p:spPr>
      </p:pic>
      <p:pic>
        <p:nvPicPr>
          <p:cNvPr id="24" name="Picture 2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38A70B0-7846-4D03-163E-CA4368852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6" b="36928"/>
          <a:stretch>
            <a:fillRect/>
          </a:stretch>
        </p:blipFill>
        <p:spPr>
          <a:xfrm>
            <a:off x="1752600" y="419100"/>
            <a:ext cx="3786450" cy="844218"/>
          </a:xfrm>
          <a:prstGeom prst="rect">
            <a:avLst/>
          </a:prstGeom>
        </p:spPr>
      </p:pic>
      <p:sp>
        <p:nvSpPr>
          <p:cNvPr id="25" name="TextBox 13">
            <a:extLst>
              <a:ext uri="{FF2B5EF4-FFF2-40B4-BE49-F238E27FC236}">
                <a16:creationId xmlns:a16="http://schemas.microsoft.com/office/drawing/2014/main" id="{42BE56BD-A623-5C33-8CC7-A61427CF411B}"/>
              </a:ext>
            </a:extLst>
          </p:cNvPr>
          <p:cNvSpPr txBox="1"/>
          <p:nvPr/>
        </p:nvSpPr>
        <p:spPr>
          <a:xfrm>
            <a:off x="8915400" y="8115300"/>
            <a:ext cx="8991444" cy="667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6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Muhammad Fauzi Siregar, S.IP, </a:t>
            </a:r>
            <a:r>
              <a:rPr lang="en-US" sz="36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M.Si</a:t>
            </a:r>
            <a:endParaRPr lang="en-US" sz="3600" dirty="0">
              <a:solidFill>
                <a:schemeClr val="bg1"/>
              </a:solidFill>
              <a:latin typeface="Avenir Next LT Pro Light" panose="020B0304020202020204" pitchFamily="34" charset="0"/>
              <a:ea typeface="Cy Grotesk Key"/>
              <a:cs typeface="Cy Grotesk Key"/>
              <a:sym typeface="Cy Grotesk Key"/>
            </a:endParaRP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2D1EB2BD-D469-65EA-7E38-86BDD81C87F5}"/>
              </a:ext>
            </a:extLst>
          </p:cNvPr>
          <p:cNvSpPr txBox="1"/>
          <p:nvPr/>
        </p:nvSpPr>
        <p:spPr>
          <a:xfrm>
            <a:off x="8915400" y="9148614"/>
            <a:ext cx="8991444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KEPALA BIDANG PENILAIAN KINERJA APARATUR &amp; PENGHARGAAN</a:t>
            </a:r>
          </a:p>
          <a:p>
            <a:pPr algn="r"/>
            <a:r>
              <a:rPr lang="en-US" sz="2500" dirty="0">
                <a:solidFill>
                  <a:schemeClr val="bg1"/>
                </a:solidFill>
                <a:latin typeface="Avenir Next LT Pro Light" panose="020B0304020202020204" pitchFamily="34" charset="0"/>
                <a:ea typeface="Cy Grotesk Key"/>
                <a:cs typeface="Cy Grotesk Key"/>
                <a:sym typeface="Cy Grotesk Key"/>
              </a:rPr>
              <a:t>BADAN KEPEGAWAIAN PROVINSI SUMATERA UTARA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B075EB-DF9D-FF4A-306B-308902E8C0E7}"/>
              </a:ext>
            </a:extLst>
          </p:cNvPr>
          <p:cNvCxnSpPr>
            <a:cxnSpLocks/>
          </p:cNvCxnSpPr>
          <p:nvPr/>
        </p:nvCxnSpPr>
        <p:spPr>
          <a:xfrm>
            <a:off x="9636148" y="8953500"/>
            <a:ext cx="8458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3">
            <a:extLst>
              <a:ext uri="{FF2B5EF4-FFF2-40B4-BE49-F238E27FC236}">
                <a16:creationId xmlns:a16="http://schemas.microsoft.com/office/drawing/2014/main" id="{63873CD8-42B8-A69A-1FFA-CFF6CD499047}"/>
              </a:ext>
            </a:extLst>
          </p:cNvPr>
          <p:cNvSpPr txBox="1"/>
          <p:nvPr/>
        </p:nvSpPr>
        <p:spPr>
          <a:xfrm>
            <a:off x="304800" y="9523323"/>
            <a:ext cx="899144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14 April 2026		|	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Pkl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. 11.00 WIB			</a:t>
            </a:r>
            <a:endParaRPr lang="en-US" sz="2500" dirty="0">
              <a:solidFill>
                <a:schemeClr val="bg1"/>
              </a:solidFill>
              <a:latin typeface="Avenir Next LT Pro Light" panose="020B0304020202020204" pitchFamily="34" charset="0"/>
              <a:ea typeface="Cy Grotesk Key"/>
              <a:cs typeface="Cy Grotesk Key"/>
              <a:sym typeface="Cy Grotesk Ke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603CD-C6B6-4E89-B8C0-C25C9C97ACA5}"/>
              </a:ext>
            </a:extLst>
          </p:cNvPr>
          <p:cNvSpPr txBox="1"/>
          <p:nvPr/>
        </p:nvSpPr>
        <p:spPr>
          <a:xfrm>
            <a:off x="8877300" y="3135399"/>
            <a:ext cx="96393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spc="300" dirty="0">
                <a:solidFill>
                  <a:schemeClr val="bg1"/>
                </a:solidFill>
                <a:latin typeface="Avenir Next LT Pro Light" panose="020B0304020202020204" pitchFamily="34" charset="0"/>
                <a:ea typeface="Noto Serif Display"/>
                <a:cs typeface="Noto Serif Display"/>
                <a:sym typeface="Noto Serif Display"/>
              </a:rPr>
              <a:t>PROSEDUR </a:t>
            </a:r>
          </a:p>
          <a:p>
            <a:pPr algn="ctr"/>
            <a:r>
              <a:rPr lang="en-US" sz="6600" spc="300" dirty="0">
                <a:solidFill>
                  <a:schemeClr val="bg1"/>
                </a:solidFill>
                <a:latin typeface="Avenir Next LT Pro Light" panose="020B0304020202020204" pitchFamily="34" charset="0"/>
                <a:ea typeface="Noto Serif Display"/>
                <a:cs typeface="Noto Serif Display"/>
                <a:sym typeface="Noto Serif Display"/>
              </a:rPr>
              <a:t>PERCERAIAN ASN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26F4E-BDC5-BB72-1FAD-5C5A5C951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A75249C7-0208-2AE7-1FC9-2483CDB10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" t="28144" r="12635" b="8138"/>
          <a:stretch>
            <a:fillRect/>
          </a:stretch>
        </p:blipFill>
        <p:spPr>
          <a:xfrm>
            <a:off x="-60322" y="0"/>
            <a:ext cx="18367372" cy="10287000"/>
          </a:xfrm>
          <a:prstGeom prst="rect">
            <a:avLst/>
          </a:prstGeom>
        </p:spPr>
      </p:pic>
      <p:sp>
        <p:nvSpPr>
          <p:cNvPr id="22" name="TextBox 22">
            <a:extLst>
              <a:ext uri="{FF2B5EF4-FFF2-40B4-BE49-F238E27FC236}">
                <a16:creationId xmlns:a16="http://schemas.microsoft.com/office/drawing/2014/main" id="{317A5626-F12B-8DFD-C9C5-5C1E37457629}"/>
              </a:ext>
            </a:extLst>
          </p:cNvPr>
          <p:cNvSpPr txBox="1"/>
          <p:nvPr/>
        </p:nvSpPr>
        <p:spPr>
          <a:xfrm>
            <a:off x="1013511" y="1555641"/>
            <a:ext cx="737962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8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04 </a:t>
            </a:r>
          </a:p>
          <a:p>
            <a:pPr algn="l"/>
            <a:r>
              <a:rPr lang="en-US" sz="48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DAMPAK TERHADAP </a:t>
            </a:r>
          </a:p>
          <a:p>
            <a:pPr algn="l"/>
            <a:r>
              <a:rPr lang="en-US" sz="48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STATUS KEPEGAWAIAN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66434F4-5537-BA8E-3E32-8D4A662C0361}"/>
              </a:ext>
            </a:extLst>
          </p:cNvPr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623C77-C8F3-0B24-1AEE-FD051E56907C}"/>
              </a:ext>
            </a:extLst>
          </p:cNvPr>
          <p:cNvSpPr txBox="1"/>
          <p:nvPr/>
        </p:nvSpPr>
        <p:spPr>
          <a:xfrm>
            <a:off x="9889585" y="1296293"/>
            <a:ext cx="7652829" cy="769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ð"/>
            </a:pP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Tidak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memberitahukan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perkawinan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pertama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dalam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jangka waktu 1 tahun setelah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perkawinan</a:t>
            </a:r>
            <a:endParaRPr lang="en-US" sz="260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marL="457200" indent="-457200" algn="just">
              <a:buFont typeface="Wingdings" panose="05000000000000000000" pitchFamily="2" charset="2"/>
              <a:buChar char="ð"/>
            </a:pPr>
            <a:endParaRPr lang="en-US" sz="260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marL="457200" indent="-457200" algn="just">
              <a:buFont typeface="Wingdings" panose="05000000000000000000" pitchFamily="2" charset="2"/>
              <a:buChar char="ð"/>
            </a:pP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Cerai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tanpa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izin /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surat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keterangan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dari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pejabat</a:t>
            </a:r>
          </a:p>
          <a:p>
            <a:pPr marL="457200" indent="-457200" algn="just">
              <a:buFont typeface="Wingdings" panose="05000000000000000000" pitchFamily="2" charset="2"/>
              <a:buChar char="ð"/>
            </a:pPr>
            <a:endParaRPr lang="en-US" sz="2600" dirty="0">
              <a:solidFill>
                <a:schemeClr val="bg1"/>
              </a:solidFill>
              <a:latin typeface="Avenir Next LT Pro Light" panose="020B0304020202020204" pitchFamily="34" charset="0"/>
              <a:sym typeface="Open Sauce"/>
            </a:endParaRPr>
          </a:p>
          <a:p>
            <a:pPr marL="457200" indent="-457200" algn="just">
              <a:buFont typeface="Wingdings" panose="05000000000000000000" pitchFamily="2" charset="2"/>
              <a:buChar char="ð"/>
            </a:pP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Beristri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lebih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dari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seorang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tanpa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izin pejabat</a:t>
            </a:r>
          </a:p>
          <a:p>
            <a:pPr marL="457200" indent="-457200" algn="just">
              <a:buFont typeface="Wingdings" panose="05000000000000000000" pitchFamily="2" charset="2"/>
              <a:buChar char="ð"/>
            </a:pPr>
            <a:endParaRPr lang="en-US" sz="2600" dirty="0">
              <a:solidFill>
                <a:schemeClr val="bg1"/>
              </a:solidFill>
              <a:latin typeface="Avenir Next LT Pro Light" panose="020B0304020202020204" pitchFamily="34" charset="0"/>
              <a:sym typeface="Open Sauce"/>
            </a:endParaRPr>
          </a:p>
          <a:p>
            <a:pPr marL="457200" indent="-457200" algn="just">
              <a:buFont typeface="Wingdings" panose="05000000000000000000" pitchFamily="2" charset="2"/>
              <a:buChar char="ð"/>
            </a:pP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Hidup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bersama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tanpa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ikatan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perkawinan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yang sah</a:t>
            </a:r>
          </a:p>
          <a:p>
            <a:pPr marL="457200" indent="-457200" algn="just">
              <a:buFont typeface="Wingdings" panose="05000000000000000000" pitchFamily="2" charset="2"/>
              <a:buChar char="ð"/>
            </a:pPr>
            <a:endParaRPr lang="en-US" sz="2600" dirty="0">
              <a:solidFill>
                <a:schemeClr val="bg1"/>
              </a:solidFill>
              <a:latin typeface="Avenir Next LT Pro Light" panose="020B0304020202020204" pitchFamily="34" charset="0"/>
              <a:sym typeface="Open Sauce"/>
            </a:endParaRPr>
          </a:p>
          <a:p>
            <a:pPr marL="457200" indent="-457200" algn="just">
              <a:buFont typeface="Wingdings" panose="05000000000000000000" pitchFamily="2" charset="2"/>
              <a:buChar char="ð"/>
            </a:pP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Tidak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melaporkan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perceraian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dalam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jangka waktu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selambat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lambatnya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1 bulan setelah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perceraian</a:t>
            </a:r>
            <a:endParaRPr lang="en-US" sz="2600" dirty="0">
              <a:solidFill>
                <a:schemeClr val="bg1"/>
              </a:solidFill>
              <a:latin typeface="Avenir Next LT Pro Light" panose="020B0304020202020204" pitchFamily="34" charset="0"/>
              <a:sym typeface="Open Sauce"/>
            </a:endParaRPr>
          </a:p>
          <a:p>
            <a:pPr marL="457200" indent="-457200" algn="just">
              <a:buFont typeface="Wingdings" panose="05000000000000000000" pitchFamily="2" charset="2"/>
              <a:buChar char="ð"/>
            </a:pPr>
            <a:endParaRPr lang="en-US" sz="2600" dirty="0">
              <a:solidFill>
                <a:schemeClr val="bg1"/>
              </a:solidFill>
              <a:latin typeface="Avenir Next LT Pro Light" panose="020B0304020202020204" pitchFamily="34" charset="0"/>
              <a:sym typeface="Open Sauce"/>
            </a:endParaRPr>
          </a:p>
          <a:p>
            <a:pPr marL="457200" indent="-457200" algn="just">
              <a:buFont typeface="Wingdings" panose="05000000000000000000" pitchFamily="2" charset="2"/>
              <a:buChar char="ð"/>
            </a:pP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Tidak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melaporkan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perkawinan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kedua/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ketiga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/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keempat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dalam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jangka waktu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selambat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lambatnya</a:t>
            </a:r>
            <a:r>
              <a:rPr lang="en-US" sz="26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 1 tahun setelah </a:t>
            </a:r>
            <a:r>
              <a:rPr lang="en-US" sz="2600" dirty="0" err="1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perkawinan</a:t>
            </a:r>
            <a:endParaRPr lang="en-US" sz="26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A5CB8-7BF3-D6AE-63A4-958696C2843F}"/>
              </a:ext>
            </a:extLst>
          </p:cNvPr>
          <p:cNvSpPr txBox="1"/>
          <p:nvPr/>
        </p:nvSpPr>
        <p:spPr>
          <a:xfrm>
            <a:off x="863222" y="4761043"/>
            <a:ext cx="73572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ASN </a:t>
            </a:r>
            <a:r>
              <a:rPr lang="en-US" sz="3600" i="1" dirty="0" err="1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dijatuhi</a:t>
            </a:r>
            <a:r>
              <a:rPr lang="en-US" sz="3600" i="1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salah </a:t>
            </a:r>
            <a:r>
              <a:rPr lang="en-US" sz="3600" i="1" dirty="0" err="1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satu</a:t>
            </a:r>
            <a:r>
              <a:rPr lang="en-US" sz="3600" i="1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HUKUMAN DISIPLIN BERAT berdasarkan PP no 94 Tahun 2021, apabila</a:t>
            </a:r>
            <a:endParaRPr lang="en-US" sz="4800" i="1" dirty="0">
              <a:latin typeface="Avenir Next LT Pro Light" panose="020B0304020202020204" pitchFamily="34" charset="0"/>
            </a:endParaRPr>
          </a:p>
        </p:txBody>
      </p:sp>
      <p:pic>
        <p:nvPicPr>
          <p:cNvPr id="10" name="Graphic 9" descr="Arrow: Counter-clockwise curve with solid fill">
            <a:extLst>
              <a:ext uri="{FF2B5EF4-FFF2-40B4-BE49-F238E27FC236}">
                <a16:creationId xmlns:a16="http://schemas.microsoft.com/office/drawing/2014/main" id="{DF7B6722-7FAB-3F72-CAD0-E3CFEF1F13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890814">
            <a:off x="6099603" y="5378230"/>
            <a:ext cx="2733252" cy="27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40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BD680-D492-1244-3806-3F68F94DB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9B0A91-9558-CFBF-D653-6D5C30053D0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A42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685F56-FA9B-A7E7-E037-AC0C2D896CA7}"/>
              </a:ext>
            </a:extLst>
          </p:cNvPr>
          <p:cNvSpPr/>
          <p:nvPr/>
        </p:nvSpPr>
        <p:spPr>
          <a:xfrm>
            <a:off x="2285999" y="876300"/>
            <a:ext cx="15392401" cy="800100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8CBC3D0-D1EB-86B8-531F-8DA9E94DD56C}"/>
              </a:ext>
            </a:extLst>
          </p:cNvPr>
          <p:cNvSpPr/>
          <p:nvPr/>
        </p:nvSpPr>
        <p:spPr>
          <a:xfrm>
            <a:off x="14078740" y="6916684"/>
            <a:ext cx="4953000" cy="4988032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473F0C-4BC3-2B3D-D95F-EDECBDE3BE59}"/>
              </a:ext>
            </a:extLst>
          </p:cNvPr>
          <p:cNvSpPr/>
          <p:nvPr/>
        </p:nvSpPr>
        <p:spPr>
          <a:xfrm>
            <a:off x="-1739398" y="731596"/>
            <a:ext cx="3657600" cy="3464032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79A241-2C11-4FD8-1A24-349111F90F41}"/>
              </a:ext>
            </a:extLst>
          </p:cNvPr>
          <p:cNvSpPr/>
          <p:nvPr/>
        </p:nvSpPr>
        <p:spPr>
          <a:xfrm>
            <a:off x="457200" y="1333500"/>
            <a:ext cx="2286000" cy="220826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149534-8228-0E1E-486E-A224D9566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159265"/>
              </p:ext>
            </p:extLst>
          </p:nvPr>
        </p:nvGraphicFramePr>
        <p:xfrm>
          <a:off x="3200400" y="1790700"/>
          <a:ext cx="13901393" cy="6477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4194">
                  <a:extLst>
                    <a:ext uri="{9D8B030D-6E8A-4147-A177-3AD203B41FA5}">
                      <a16:colId xmlns:a16="http://schemas.microsoft.com/office/drawing/2014/main" val="72370559"/>
                    </a:ext>
                  </a:extLst>
                </a:gridCol>
                <a:gridCol w="2696496">
                  <a:extLst>
                    <a:ext uri="{9D8B030D-6E8A-4147-A177-3AD203B41FA5}">
                      <a16:colId xmlns:a16="http://schemas.microsoft.com/office/drawing/2014/main" val="3536007579"/>
                    </a:ext>
                  </a:extLst>
                </a:gridCol>
                <a:gridCol w="5905010">
                  <a:extLst>
                    <a:ext uri="{9D8B030D-6E8A-4147-A177-3AD203B41FA5}">
                      <a16:colId xmlns:a16="http://schemas.microsoft.com/office/drawing/2014/main" val="2100227459"/>
                    </a:ext>
                  </a:extLst>
                </a:gridCol>
                <a:gridCol w="3285693">
                  <a:extLst>
                    <a:ext uri="{9D8B030D-6E8A-4147-A177-3AD203B41FA5}">
                      <a16:colId xmlns:a16="http://schemas.microsoft.com/office/drawing/2014/main" val="2920273860"/>
                    </a:ext>
                  </a:extLst>
                </a:gridCol>
              </a:tblGrid>
              <a:tr h="18607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venir Next LT Pro" panose="020B0504020202020204" pitchFamily="34" charset="0"/>
                        </a:rPr>
                        <a:t>Perceraian</a:t>
                      </a:r>
                      <a:r>
                        <a:rPr lang="en-US" sz="2400" dirty="0">
                          <a:latin typeface="Avenir Next LT Pro" panose="020B0504020202020204" pitchFamily="34" charset="0"/>
                        </a:rPr>
                        <a:t> atas </a:t>
                      </a:r>
                      <a:r>
                        <a:rPr lang="en-US" sz="2400" dirty="0" err="1">
                          <a:latin typeface="Avenir Next LT Pro" panose="020B0504020202020204" pitchFamily="34" charset="0"/>
                        </a:rPr>
                        <a:t>kehendak</a:t>
                      </a:r>
                      <a:endParaRPr lang="en-US" sz="2400" dirty="0"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4A42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venir Next LT Pro" panose="020B0504020202020204" pitchFamily="34" charset="0"/>
                        </a:rPr>
                        <a:t>Pembagian</a:t>
                      </a:r>
                      <a:r>
                        <a:rPr lang="en-US" sz="2400" dirty="0">
                          <a:latin typeface="Avenir Next LT Pro" panose="020B0504020202020204" pitchFamily="34" charset="0"/>
                        </a:rPr>
                        <a:t> Gaji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4A42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Next LT Pro" panose="020B0504020202020204" pitchFamily="34" charset="0"/>
                        </a:rPr>
                        <a:t>Tidak </a:t>
                      </a:r>
                      <a:r>
                        <a:rPr lang="en-US" sz="2400" dirty="0" err="1">
                          <a:latin typeface="Avenir Next LT Pro" panose="020B0504020202020204" pitchFamily="34" charset="0"/>
                        </a:rPr>
                        <a:t>diberikan</a:t>
                      </a:r>
                      <a:r>
                        <a:rPr lang="en-US" sz="2400" dirty="0">
                          <a:latin typeface="Avenir Next LT Pro" panose="020B0504020202020204" pitchFamily="34" charset="0"/>
                        </a:rPr>
                        <a:t> apabila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4A42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Next LT Pro" panose="020B0504020202020204" pitchFamily="34" charset="0"/>
                        </a:rPr>
                        <a:t>SANKSI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4A42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4309766"/>
                  </a:ext>
                </a:extLst>
              </a:tr>
              <a:tr h="46162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venir Next LT Pro" panose="020B0504020202020204" pitchFamily="34" charset="0"/>
                        </a:rPr>
                        <a:t>ASN </a:t>
                      </a:r>
                    </a:p>
                    <a:p>
                      <a:pPr algn="ctr"/>
                      <a:r>
                        <a:rPr lang="en-US" sz="3200" dirty="0">
                          <a:latin typeface="Avenir Next LT Pro" panose="020B0504020202020204" pitchFamily="34" charset="0"/>
                        </a:rPr>
                        <a:t>Pria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A42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venir Next LT Pro" panose="020B0504020202020204" pitchFamily="34" charset="0"/>
                        </a:rPr>
                        <a:t>1/3 PNS Pria</a:t>
                      </a:r>
                    </a:p>
                    <a:p>
                      <a:r>
                        <a:rPr lang="en-US" dirty="0">
                          <a:latin typeface="Avenir Next LT Pro" panose="020B0504020202020204" pitchFamily="34" charset="0"/>
                        </a:rPr>
                        <a:t>1/3 Bekas </a:t>
                      </a:r>
                      <a:r>
                        <a:rPr lang="en-US" dirty="0" err="1">
                          <a:latin typeface="Avenir Next LT Pro" panose="020B0504020202020204" pitchFamily="34" charset="0"/>
                        </a:rPr>
                        <a:t>Istri</a:t>
                      </a:r>
                      <a:endParaRPr lang="en-US" dirty="0">
                        <a:latin typeface="Avenir Next LT Pro" panose="020B0504020202020204" pitchFamily="34" charset="0"/>
                      </a:endParaRPr>
                    </a:p>
                    <a:p>
                      <a:r>
                        <a:rPr lang="en-US" dirty="0">
                          <a:latin typeface="Avenir Next LT Pro" panose="020B0504020202020204" pitchFamily="34" charset="0"/>
                        </a:rPr>
                        <a:t>1/3 Anak-anaknya</a:t>
                      </a:r>
                    </a:p>
                    <a:p>
                      <a:endParaRPr lang="en-US" dirty="0">
                        <a:latin typeface="Avenir Next LT Pro" panose="020B0504020202020204" pitchFamily="34" charset="0"/>
                      </a:endParaRPr>
                    </a:p>
                    <a:p>
                      <a:r>
                        <a:rPr lang="en-US" dirty="0">
                          <a:latin typeface="Avenir Next LT Pro" panose="020B0504020202020204" pitchFamily="34" charset="0"/>
                        </a:rPr>
                        <a:t>Dibagi 2 apabila tidak </a:t>
                      </a:r>
                      <a:r>
                        <a:rPr lang="en-US" dirty="0" err="1">
                          <a:latin typeface="Avenir Next LT Pro" panose="020B0504020202020204" pitchFamily="34" charset="0"/>
                        </a:rPr>
                        <a:t>memiliki</a:t>
                      </a:r>
                      <a:r>
                        <a:rPr lang="en-US" dirty="0">
                          <a:latin typeface="Avenir Next LT Pro" panose="020B0504020202020204" pitchFamily="34" charset="0"/>
                        </a:rPr>
                        <a:t> anak</a:t>
                      </a:r>
                    </a:p>
                  </a:txBody>
                  <a:tcPr marL="182880" marR="18288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A42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Perceraian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karena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istri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berzina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, melakukan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kekejaman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/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penganiayaan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berat (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lahir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atau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batin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)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terhadap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suami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pemabuk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pemadat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penjudi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meninggalkan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suami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selama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2 (dua) tahun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berturut-turut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tanpa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ijin</a:t>
                      </a:r>
                    </a:p>
                    <a:p>
                      <a:pPr algn="just"/>
                      <a:endParaRPr lang="en-US" sz="2000" dirty="0">
                        <a:latin typeface="Avenir Next LT Pro" panose="020B0504020202020204" pitchFamily="34" charset="0"/>
                      </a:endParaRPr>
                    </a:p>
                    <a:p>
                      <a:pPr algn="just"/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Perceraian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terjadi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atas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kehendak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venir Next LT Pro" panose="020B0504020202020204" pitchFamily="34" charset="0"/>
                        </a:rPr>
                        <a:t>istri</a:t>
                      </a:r>
                      <a:r>
                        <a:rPr lang="en-US" sz="2000" dirty="0">
                          <a:latin typeface="Avenir Next LT Pro" panose="020B0504020202020204" pitchFamily="34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(tidak berlaku apabila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minta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 cerai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karena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 PNS Pria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dimadu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/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berzina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, melakukan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kekejaman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,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pemabuk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,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pemadat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,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penjudi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,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meninggalkan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istri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selama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 2 (dua) tahun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berturut-turut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tanpa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 ijin </a:t>
                      </a:r>
                      <a:r>
                        <a:rPr lang="en-US" sz="2000" i="1" dirty="0" err="1">
                          <a:latin typeface="Avenir Next LT Pro" panose="020B0504020202020204" pitchFamily="34" charset="0"/>
                        </a:rPr>
                        <a:t>istri</a:t>
                      </a:r>
                      <a:r>
                        <a:rPr lang="en-US" sz="2000" i="1" dirty="0">
                          <a:latin typeface="Avenir Next LT Pro" panose="020B0504020202020204" pitchFamily="34" charset="0"/>
                        </a:rPr>
                        <a:t>)</a:t>
                      </a:r>
                    </a:p>
                  </a:txBody>
                  <a:tcPr marL="274320" marR="27432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A42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Next LT Pro" panose="020B0504020202020204" pitchFamily="34" charset="0"/>
                        </a:rPr>
                        <a:t>PP 94 Tahun 2021</a:t>
                      </a:r>
                    </a:p>
                    <a:p>
                      <a:pPr algn="ctr"/>
                      <a:r>
                        <a:rPr lang="en-US" sz="2800" b="1" dirty="0">
                          <a:latin typeface="Avenir Next LT Pro" panose="020B0504020202020204" pitchFamily="34" charset="0"/>
                        </a:rPr>
                        <a:t>Hukuman </a:t>
                      </a:r>
                    </a:p>
                    <a:p>
                      <a:pPr algn="ctr"/>
                      <a:r>
                        <a:rPr lang="en-US" sz="2800" b="1" dirty="0">
                          <a:latin typeface="Avenir Next LT Pro" panose="020B0504020202020204" pitchFamily="34" charset="0"/>
                        </a:rPr>
                        <a:t>Disiplin </a:t>
                      </a:r>
                    </a:p>
                    <a:p>
                      <a:pPr algn="ctr"/>
                      <a:r>
                        <a:rPr lang="en-US" sz="2800" b="1" dirty="0">
                          <a:latin typeface="Avenir Next LT Pro" panose="020B0504020202020204" pitchFamily="34" charset="0"/>
                        </a:rPr>
                        <a:t>Berat 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4A42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15731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9336276-6157-79C5-A91D-0B2150C975E5}"/>
              </a:ext>
            </a:extLst>
          </p:cNvPr>
          <p:cNvSpPr txBox="1"/>
          <p:nvPr/>
        </p:nvSpPr>
        <p:spPr>
          <a:xfrm rot="629765">
            <a:off x="15183640" y="7622355"/>
            <a:ext cx="2743200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Apabila bekas </a:t>
            </a:r>
            <a:r>
              <a:rPr lang="en-US" sz="2000" spc="-6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istri</a:t>
            </a:r>
            <a:r>
              <a:rPr lang="en-US" sz="2000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ASN tersebut </a:t>
            </a:r>
            <a:r>
              <a:rPr lang="en-US" sz="2000" spc="-6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kawin</a:t>
            </a:r>
            <a:r>
              <a:rPr lang="en-US" sz="2000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lagi</a:t>
            </a:r>
          </a:p>
          <a:p>
            <a:pPr algn="ctr"/>
            <a:endParaRPr lang="en-US" sz="2000" spc="-6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ctr"/>
            <a:r>
              <a:rPr lang="en-US" sz="2000" i="1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Maka </a:t>
            </a:r>
            <a:r>
              <a:rPr lang="en-US" sz="2000" i="1" spc="-6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hak</a:t>
            </a:r>
            <a:r>
              <a:rPr lang="en-US" sz="2000" i="1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/bagian gaji </a:t>
            </a:r>
            <a:r>
              <a:rPr lang="en-US" sz="2000" i="1" spc="-6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dari</a:t>
            </a:r>
            <a:r>
              <a:rPr lang="en-US" sz="2000" i="1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bekas </a:t>
            </a:r>
            <a:r>
              <a:rPr lang="en-US" sz="2000" i="1" spc="-6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suami</a:t>
            </a:r>
            <a:r>
              <a:rPr lang="en-US" sz="2000" i="1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3200" b="1" i="1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dihapus</a:t>
            </a:r>
            <a:r>
              <a:rPr lang="en-US" sz="2000" i="1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TMT </a:t>
            </a:r>
            <a:r>
              <a:rPr lang="en-US" sz="2000" i="1" spc="-6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ia</a:t>
            </a:r>
            <a:r>
              <a:rPr lang="en-US" sz="2000" i="1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000" i="1" spc="-6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kawin</a:t>
            </a:r>
            <a:r>
              <a:rPr lang="en-US" sz="2000" i="1" spc="-6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lagi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01CAF721-0384-DC1E-9434-B1F8B874F71B}"/>
              </a:ext>
            </a:extLst>
          </p:cNvPr>
          <p:cNvSpPr txBox="1"/>
          <p:nvPr/>
        </p:nvSpPr>
        <p:spPr>
          <a:xfrm>
            <a:off x="2761855" y="1101923"/>
            <a:ext cx="1415028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04  DAMPAK TERHADAP STATUS KEPEGAWAIAN</a:t>
            </a:r>
          </a:p>
        </p:txBody>
      </p:sp>
    </p:spTree>
    <p:extLst>
      <p:ext uri="{BB962C8B-B14F-4D97-AF65-F5344CB8AC3E}">
        <p14:creationId xmlns:p14="http://schemas.microsoft.com/office/powerpoint/2010/main" val="14098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6734-7868-7F52-C841-71A3D54E2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rides holding hands">
            <a:extLst>
              <a:ext uri="{FF2B5EF4-FFF2-40B4-BE49-F238E27FC236}">
                <a16:creationId xmlns:a16="http://schemas.microsoft.com/office/drawing/2014/main" id="{BCDB074B-F641-269C-DC53-3A1BC2765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4" t="14927" r="20261" b="24414"/>
          <a:stretch>
            <a:fillRect/>
          </a:stretch>
        </p:blipFill>
        <p:spPr>
          <a:xfrm>
            <a:off x="0" y="1"/>
            <a:ext cx="18288000" cy="102793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44A521-02AE-79D0-FF55-1D32DDFAF13E}"/>
              </a:ext>
            </a:extLst>
          </p:cNvPr>
          <p:cNvSpPr/>
          <p:nvPr/>
        </p:nvSpPr>
        <p:spPr>
          <a:xfrm>
            <a:off x="0" y="7619"/>
            <a:ext cx="18288000" cy="1027938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61FD854-CCA3-EFF9-10C4-8CD5AF3E312C}"/>
              </a:ext>
            </a:extLst>
          </p:cNvPr>
          <p:cNvSpPr txBox="1"/>
          <p:nvPr/>
        </p:nvSpPr>
        <p:spPr>
          <a:xfrm>
            <a:off x="1143000" y="7920333"/>
            <a:ext cx="5509054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Pasal 14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PNS </a:t>
            </a:r>
            <a:r>
              <a:rPr lang="en-US" sz="2800" b="1" dirty="0" err="1">
                <a:solidFill>
                  <a:srgbClr val="FFFF00"/>
                </a:solidFill>
                <a:latin typeface="Avenir Next LT Pro Light" panose="020B0304020202020204" pitchFamily="34" charset="0"/>
              </a:rPr>
              <a:t>dilarang</a:t>
            </a:r>
            <a:r>
              <a:rPr lang="en-US" sz="28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hidup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bersama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dengan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Wanita yang bukan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istrinya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atau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dengan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pria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yang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buka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nsuaminya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sebagai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suami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istri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tanpa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ikatan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perkawinan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yang sah</a:t>
            </a:r>
            <a:endParaRPr lang="en-US" sz="110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665DE8-7F8A-5219-F5CF-4155F82DE9D7}"/>
              </a:ext>
            </a:extLst>
          </p:cNvPr>
          <p:cNvCxnSpPr>
            <a:cxnSpLocks/>
          </p:cNvCxnSpPr>
          <p:nvPr/>
        </p:nvCxnSpPr>
        <p:spPr>
          <a:xfrm>
            <a:off x="-1295400" y="2476500"/>
            <a:ext cx="585957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2">
            <a:extLst>
              <a:ext uri="{FF2B5EF4-FFF2-40B4-BE49-F238E27FC236}">
                <a16:creationId xmlns:a16="http://schemas.microsoft.com/office/drawing/2014/main" id="{1BB1F37F-EB2C-D5A5-59A1-61B8BE10A6E2}"/>
              </a:ext>
            </a:extLst>
          </p:cNvPr>
          <p:cNvSpPr txBox="1"/>
          <p:nvPr/>
        </p:nvSpPr>
        <p:spPr>
          <a:xfrm>
            <a:off x="537261" y="749617"/>
            <a:ext cx="1415028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spc="-120" dirty="0">
                <a:solidFill>
                  <a:srgbClr val="A1937C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04  DAMPAK TERHADAP STATUS KEPEGAWAIAN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A4D5254-7B81-6797-CC62-FAD55F31AA05}"/>
              </a:ext>
            </a:extLst>
          </p:cNvPr>
          <p:cNvSpPr txBox="1"/>
          <p:nvPr/>
        </p:nvSpPr>
        <p:spPr>
          <a:xfrm>
            <a:off x="7048500" y="2857500"/>
            <a:ext cx="6629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SELINGKUH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07D6E09-529B-AFDC-DCCE-7ADDA803CFF2}"/>
              </a:ext>
            </a:extLst>
          </p:cNvPr>
          <p:cNvSpPr txBox="1"/>
          <p:nvPr/>
        </p:nvSpPr>
        <p:spPr>
          <a:xfrm>
            <a:off x="7048500" y="2107168"/>
            <a:ext cx="6629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Apa </a:t>
            </a:r>
            <a:r>
              <a:rPr lang="en-US" sz="2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sanksi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untuk ASN </a:t>
            </a:r>
            <a:r>
              <a:rPr lang="en-US" sz="2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berselingkuh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(tidak </a:t>
            </a:r>
            <a:r>
              <a:rPr lang="en-US" sz="2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menikah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7A69C865-56B8-D4CB-2606-AAF94112F595}"/>
              </a:ext>
            </a:extLst>
          </p:cNvPr>
          <p:cNvSpPr txBox="1"/>
          <p:nvPr/>
        </p:nvSpPr>
        <p:spPr>
          <a:xfrm>
            <a:off x="12420600" y="1426293"/>
            <a:ext cx="2266950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?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D68AC624-CD66-4255-001A-BCD5CBE577EE}"/>
              </a:ext>
            </a:extLst>
          </p:cNvPr>
          <p:cNvSpPr txBox="1"/>
          <p:nvPr/>
        </p:nvSpPr>
        <p:spPr>
          <a:xfrm>
            <a:off x="7467600" y="8074221"/>
            <a:ext cx="446542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Pasal 4 Ayat 2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PNS Wanita yang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melanggar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dijatuhi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Hukdis </a:t>
            </a:r>
            <a:r>
              <a:rPr lang="en-US" sz="2400" b="1" dirty="0">
                <a:solidFill>
                  <a:srgbClr val="FFFF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pemberhentian </a:t>
            </a:r>
            <a:r>
              <a:rPr lang="en-US" sz="2400" b="1" dirty="0" err="1">
                <a:solidFill>
                  <a:srgbClr val="FFFF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dengan</a:t>
            </a:r>
            <a:r>
              <a:rPr lang="en-US" sz="2400" b="1" dirty="0">
                <a:solidFill>
                  <a:srgbClr val="FFFF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hormat</a:t>
            </a:r>
            <a:r>
              <a:rPr lang="en-US" sz="2000" dirty="0">
                <a:solidFill>
                  <a:srgbClr val="FFFF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TAPS sebagai PNS</a:t>
            </a:r>
            <a:endParaRPr lang="en-US" sz="110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2DD73317-E928-BC28-35D7-276B68D1F612}"/>
              </a:ext>
            </a:extLst>
          </p:cNvPr>
          <p:cNvSpPr txBox="1"/>
          <p:nvPr/>
        </p:nvSpPr>
        <p:spPr>
          <a:xfrm>
            <a:off x="12954000" y="8074221"/>
            <a:ext cx="49530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Atasan yang </a:t>
            </a:r>
            <a:r>
              <a:rPr lang="en-US" sz="22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melanggar</a:t>
            </a: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ketentuan</a:t>
            </a: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Pasal 5 </a:t>
            </a:r>
            <a:r>
              <a:rPr lang="en-US" sz="22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ayat</a:t>
            </a: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(2) &amp; </a:t>
            </a:r>
            <a:r>
              <a:rPr lang="en-US" sz="22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Penanggungjawab</a:t>
            </a: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yang </a:t>
            </a:r>
            <a:r>
              <a:rPr lang="en-US" sz="22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melanggar</a:t>
            </a: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ketentuan</a:t>
            </a: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Pasal 12, </a:t>
            </a:r>
            <a:r>
              <a:rPr lang="en-US" sz="22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dijatuhi</a:t>
            </a: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venir Next LT Pro Light" panose="020B0304020202020204" pitchFamily="34" charset="0"/>
              </a:rPr>
              <a:t>Hukdis Berat</a:t>
            </a:r>
            <a:endParaRPr lang="en-US" sz="2200" b="1" dirty="0">
              <a:solidFill>
                <a:srgbClr val="FFFF00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EAB26697-AA65-F921-DEC9-A501D2311DAC}"/>
              </a:ext>
            </a:extLst>
          </p:cNvPr>
          <p:cNvSpPr txBox="1"/>
          <p:nvPr/>
        </p:nvSpPr>
        <p:spPr>
          <a:xfrm>
            <a:off x="1143000" y="6669280"/>
            <a:ext cx="6629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PP 45 / 1990</a:t>
            </a:r>
          </a:p>
        </p:txBody>
      </p:sp>
    </p:spTree>
    <p:extLst>
      <p:ext uri="{BB962C8B-B14F-4D97-AF65-F5344CB8AC3E}">
        <p14:creationId xmlns:p14="http://schemas.microsoft.com/office/powerpoint/2010/main" val="3744653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64EEC-80BA-CC7A-A7C9-31A73E480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3C3F996C-D190-1D64-580B-852E5DAECDCE}"/>
              </a:ext>
            </a:extLst>
          </p:cNvPr>
          <p:cNvSpPr/>
          <p:nvPr/>
        </p:nvSpPr>
        <p:spPr>
          <a:xfrm>
            <a:off x="15935948" y="-1292345"/>
            <a:ext cx="3657600" cy="3464032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FF1486-C1B7-9C6C-8CE6-EA9AFA35CFD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A42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228DD02-A084-7A92-81D3-04CFAAACA559}"/>
              </a:ext>
            </a:extLst>
          </p:cNvPr>
          <p:cNvSpPr/>
          <p:nvPr/>
        </p:nvSpPr>
        <p:spPr>
          <a:xfrm>
            <a:off x="4572000" y="971550"/>
            <a:ext cx="8763000" cy="8058150"/>
          </a:xfrm>
          <a:prstGeom prst="flowChartConnector">
            <a:avLst/>
          </a:prstGeom>
          <a:solidFill>
            <a:srgbClr val="A1937C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CB60EC3-68B0-6B45-B7A9-8A1CEC5DEC70}"/>
              </a:ext>
            </a:extLst>
          </p:cNvPr>
          <p:cNvSpPr txBox="1"/>
          <p:nvPr/>
        </p:nvSpPr>
        <p:spPr>
          <a:xfrm>
            <a:off x="6012446" y="3701034"/>
            <a:ext cx="588210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ALASAN SAH MELAKUKAN PERCERAIAN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4AD712F-7EA4-9307-28F7-E9AA01BC82F6}"/>
              </a:ext>
            </a:extLst>
          </p:cNvPr>
          <p:cNvSpPr txBox="1"/>
          <p:nvPr/>
        </p:nvSpPr>
        <p:spPr>
          <a:xfrm>
            <a:off x="12019002" y="3379875"/>
            <a:ext cx="39359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Salah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satu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pihak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menjadi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pemabuk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,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pemadat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/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penjudi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yang sulit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disembuhkan</a:t>
            </a:r>
            <a:endParaRPr lang="en-US" sz="2400" spc="-12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7C9D873-75F2-D9BA-30BD-C4003440D9A0}"/>
              </a:ext>
            </a:extLst>
          </p:cNvPr>
          <p:cNvSpPr txBox="1"/>
          <p:nvPr/>
        </p:nvSpPr>
        <p:spPr>
          <a:xfrm>
            <a:off x="6985502" y="1934170"/>
            <a:ext cx="393599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Salah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satu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pihak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berbuat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zina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2B544-FD1D-E499-328C-BFC9A083CA3D}"/>
              </a:ext>
            </a:extLst>
          </p:cNvPr>
          <p:cNvSpPr txBox="1"/>
          <p:nvPr/>
        </p:nvSpPr>
        <p:spPr>
          <a:xfrm>
            <a:off x="2133600" y="5983796"/>
            <a:ext cx="393599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Antara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suami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isteri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terus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menerus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terjadi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perselisihan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&amp;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pertengkaran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dan tidak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ada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harapan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untuk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hidup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rukun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lagi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dalam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rumah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tangga</a:t>
            </a:r>
            <a:endParaRPr lang="en-US" sz="2400" spc="-12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35BB876-BC06-F9D3-0802-663A1B2614DC}"/>
              </a:ext>
            </a:extLst>
          </p:cNvPr>
          <p:cNvSpPr txBox="1"/>
          <p:nvPr/>
        </p:nvSpPr>
        <p:spPr>
          <a:xfrm>
            <a:off x="6985502" y="7886700"/>
            <a:ext cx="39359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Salah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satu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pihak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melakukan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kekejaman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atau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penganiayaan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berat yang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membahayakan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pihak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lain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0A75B8B-61DA-465B-C8FF-1FA2A692A75F}"/>
              </a:ext>
            </a:extLst>
          </p:cNvPr>
          <p:cNvSpPr txBox="1"/>
          <p:nvPr/>
        </p:nvSpPr>
        <p:spPr>
          <a:xfrm>
            <a:off x="2133600" y="2931592"/>
            <a:ext cx="393599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Salah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satu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pihak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mendapat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hukuman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penjara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5 (lima) tahun atau hukuman yang lebih berat secara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terus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menerus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setelah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perkawinan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berlangsung</a:t>
            </a:r>
            <a:endParaRPr lang="en-US" sz="2400" spc="-12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483D70F-C61E-E4A0-658F-2EC2CB3AD231}"/>
              </a:ext>
            </a:extLst>
          </p:cNvPr>
          <p:cNvSpPr txBox="1"/>
          <p:nvPr/>
        </p:nvSpPr>
        <p:spPr>
          <a:xfrm>
            <a:off x="12038052" y="6353127"/>
            <a:ext cx="39359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Salah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satu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pihak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meninggalkan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pihak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lain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selama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2 (dua) tahun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berturut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 -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turut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tanpa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ijin dan </a:t>
            </a:r>
            <a:r>
              <a:rPr lang="en-US" sz="24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tanpa</a:t>
            </a:r>
            <a:r>
              <a:rPr lang="en-US" sz="2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alasan yang sah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48BF8B0-8642-0CFF-4721-03041E9A67B6}"/>
              </a:ext>
            </a:extLst>
          </p:cNvPr>
          <p:cNvSpPr/>
          <p:nvPr/>
        </p:nvSpPr>
        <p:spPr>
          <a:xfrm>
            <a:off x="-381000" y="9180586"/>
            <a:ext cx="3657600" cy="3464032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66D7C2-B8A8-3C69-7426-AB0AEC9A8856}"/>
              </a:ext>
            </a:extLst>
          </p:cNvPr>
          <p:cNvSpPr/>
          <p:nvPr/>
        </p:nvSpPr>
        <p:spPr>
          <a:xfrm>
            <a:off x="1815598" y="9782490"/>
            <a:ext cx="2286000" cy="220826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67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C11E9-C493-8B48-7FA9-979302F58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4CDBFF3-6CC3-F2E2-6451-916B45CA598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58CE14D1-FFE9-847F-4C86-CAD519A759D4}"/>
              </a:ext>
            </a:extLst>
          </p:cNvPr>
          <p:cNvSpPr/>
          <p:nvPr/>
        </p:nvSpPr>
        <p:spPr>
          <a:xfrm>
            <a:off x="4762500" y="971550"/>
            <a:ext cx="8763000" cy="8058150"/>
          </a:xfrm>
          <a:prstGeom prst="flowChartConnector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43B96F0-C67A-1674-355F-90D37A198814}"/>
              </a:ext>
            </a:extLst>
          </p:cNvPr>
          <p:cNvSpPr txBox="1"/>
          <p:nvPr/>
        </p:nvSpPr>
        <p:spPr>
          <a:xfrm>
            <a:off x="6202946" y="3984963"/>
            <a:ext cx="588210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spc="3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IZIN CERAI </a:t>
            </a:r>
          </a:p>
          <a:p>
            <a:pPr algn="ctr"/>
            <a:r>
              <a:rPr lang="en-US" sz="4400" spc="3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TIDAK DIBERIKAN</a:t>
            </a:r>
          </a:p>
          <a:p>
            <a:pPr algn="ctr"/>
            <a:r>
              <a:rPr lang="en-US" sz="4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apabila :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EA40B43-D684-95EE-EB89-6888020D7019}"/>
              </a:ext>
            </a:extLst>
          </p:cNvPr>
          <p:cNvSpPr txBox="1"/>
          <p:nvPr/>
        </p:nvSpPr>
        <p:spPr>
          <a:xfrm>
            <a:off x="12085054" y="3338632"/>
            <a:ext cx="441224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Bertentangan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dengan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ajaran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/peraturan agama yang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dianut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PNS tersebut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00E9535-5307-1B3B-0959-23858118BFB6}"/>
              </a:ext>
            </a:extLst>
          </p:cNvPr>
          <p:cNvSpPr txBox="1"/>
          <p:nvPr/>
        </p:nvSpPr>
        <p:spPr>
          <a:xfrm>
            <a:off x="6937877" y="1409700"/>
            <a:ext cx="441224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Alasan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bercerai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karena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istri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mendapat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cacat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badan atau penyakit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5A94F-3DFB-AF65-1643-3A460135EC86}"/>
              </a:ext>
            </a:extLst>
          </p:cNvPr>
          <p:cNvSpPr txBox="1"/>
          <p:nvPr/>
        </p:nvSpPr>
        <p:spPr>
          <a:xfrm>
            <a:off x="1600200" y="3367207"/>
            <a:ext cx="441224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Alasan yang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dikemukakan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bertentangan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dengan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akal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sehat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B6E3F04-5D7D-79D8-68DE-DD6B90A00CDC}"/>
              </a:ext>
            </a:extLst>
          </p:cNvPr>
          <p:cNvSpPr txBox="1"/>
          <p:nvPr/>
        </p:nvSpPr>
        <p:spPr>
          <a:xfrm>
            <a:off x="2849481" y="7223079"/>
            <a:ext cx="441224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Bertentangan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dengan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peraturan Perundang – undangan yang berlaku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4C1578F-4FC5-8CAE-A379-FC8F83B3D32A}"/>
              </a:ext>
            </a:extLst>
          </p:cNvPr>
          <p:cNvSpPr txBox="1"/>
          <p:nvPr/>
        </p:nvSpPr>
        <p:spPr>
          <a:xfrm>
            <a:off x="11049000" y="7539039"/>
            <a:ext cx="441224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Tidak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ada</a:t>
            </a:r>
            <a:r>
              <a:rPr lang="en-US" sz="28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alasan yang sah untuk melakukan </a:t>
            </a:r>
            <a:r>
              <a:rPr lang="en-US" sz="2800" spc="-12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perceraian</a:t>
            </a:r>
            <a:endParaRPr lang="en-US" sz="2800" spc="-12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BD9EDB-8C8E-78DB-2CA0-6DD7D515D9D6}"/>
              </a:ext>
            </a:extLst>
          </p:cNvPr>
          <p:cNvSpPr/>
          <p:nvPr/>
        </p:nvSpPr>
        <p:spPr>
          <a:xfrm>
            <a:off x="-381000" y="9180586"/>
            <a:ext cx="3657600" cy="3464032"/>
          </a:xfrm>
          <a:prstGeom prst="ellipse">
            <a:avLst/>
          </a:prstGeom>
          <a:solidFill>
            <a:srgbClr val="A193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78EF27-B397-C880-7FE1-456B838E49AE}"/>
              </a:ext>
            </a:extLst>
          </p:cNvPr>
          <p:cNvSpPr/>
          <p:nvPr/>
        </p:nvSpPr>
        <p:spPr>
          <a:xfrm>
            <a:off x="1815598" y="9782490"/>
            <a:ext cx="2286000" cy="2208266"/>
          </a:xfrm>
          <a:prstGeom prst="ellipse">
            <a:avLst/>
          </a:prstGeom>
          <a:solidFill>
            <a:srgbClr val="A193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B6D201-8692-2321-15A7-16A64DB2B0F2}"/>
              </a:ext>
            </a:extLst>
          </p:cNvPr>
          <p:cNvSpPr/>
          <p:nvPr/>
        </p:nvSpPr>
        <p:spPr>
          <a:xfrm>
            <a:off x="15935948" y="-1292345"/>
            <a:ext cx="3657600" cy="3464032"/>
          </a:xfrm>
          <a:prstGeom prst="ellipse">
            <a:avLst/>
          </a:prstGeom>
          <a:solidFill>
            <a:srgbClr val="A193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83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B0BDF-FE1C-E0C2-F991-FE5D92313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DAAD569-C9C7-5CE0-943F-E2FE9610DB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73" b="65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E9B04E4-A808-8211-685E-BDB7F7D1E60C}"/>
              </a:ext>
            </a:extLst>
          </p:cNvPr>
          <p:cNvSpPr/>
          <p:nvPr/>
        </p:nvSpPr>
        <p:spPr>
          <a:xfrm>
            <a:off x="-3657600" y="-2590800"/>
            <a:ext cx="15316200" cy="15468600"/>
          </a:xfrm>
          <a:prstGeom prst="ellipse">
            <a:avLst/>
          </a:prstGeom>
          <a:solidFill>
            <a:srgbClr val="A193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2B1135-CBB7-8563-E934-08C9FEF171E6}"/>
              </a:ext>
            </a:extLst>
          </p:cNvPr>
          <p:cNvSpPr/>
          <p:nvPr/>
        </p:nvSpPr>
        <p:spPr>
          <a:xfrm>
            <a:off x="11658600" y="-1673332"/>
            <a:ext cx="7772400" cy="7346315"/>
          </a:xfrm>
          <a:prstGeom prst="ellipse">
            <a:avLst/>
          </a:prstGeom>
          <a:solidFill>
            <a:srgbClr val="A193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E8843CB-6300-DEAE-920B-2E2B604FB075}"/>
              </a:ext>
            </a:extLst>
          </p:cNvPr>
          <p:cNvSpPr txBox="1"/>
          <p:nvPr/>
        </p:nvSpPr>
        <p:spPr>
          <a:xfrm>
            <a:off x="12192000" y="1193959"/>
            <a:ext cx="60960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PNS Pria</a:t>
            </a:r>
          </a:p>
          <a:p>
            <a:pPr algn="ctr"/>
            <a:r>
              <a:rPr lang="en-US" sz="48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Yang </a:t>
            </a:r>
            <a:r>
              <a:rPr lang="en-US" sz="4800" dirty="0" err="1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akan</a:t>
            </a:r>
            <a:r>
              <a:rPr lang="en-US" sz="48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4800" dirty="0" err="1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beristri</a:t>
            </a:r>
            <a:r>
              <a:rPr lang="en-US" sz="48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lebih </a:t>
            </a:r>
            <a:r>
              <a:rPr lang="en-US" sz="4800" dirty="0" err="1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dari</a:t>
            </a:r>
            <a:r>
              <a:rPr lang="en-US" sz="48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4800" dirty="0" err="1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seorang</a:t>
            </a:r>
            <a:endParaRPr lang="en-US" sz="4800" dirty="0"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E5A9F-1EAC-4D82-797C-3CA6E4ED649C}"/>
              </a:ext>
            </a:extLst>
          </p:cNvPr>
          <p:cNvSpPr txBox="1"/>
          <p:nvPr/>
        </p:nvSpPr>
        <p:spPr>
          <a:xfrm>
            <a:off x="762000" y="547628"/>
            <a:ext cx="93345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2400" b="0" i="0" u="none" strike="noStrike" baseline="0" dirty="0">
                <a:latin typeface="Avenir Next LT Pro" panose="020B0504020202020204" pitchFamily="34" charset="0"/>
              </a:rPr>
              <a:t>Wajib </a:t>
            </a:r>
            <a:r>
              <a:rPr lang="en-US" sz="2400" b="0" i="0" u="none" strike="noStrike" baseline="0" dirty="0" err="1">
                <a:latin typeface="Avenir Next LT Pro" panose="020B0504020202020204" pitchFamily="34" charset="0"/>
              </a:rPr>
              <a:t>memperoleh</a:t>
            </a:r>
            <a:r>
              <a:rPr lang="en-US" sz="2400" b="0" i="0" u="none" strike="noStrike" baseline="0" dirty="0">
                <a:latin typeface="Avenir Next LT Pro" panose="020B0504020202020204" pitchFamily="34" charset="0"/>
              </a:rPr>
              <a:t> </a:t>
            </a:r>
            <a:r>
              <a:rPr lang="en-US" sz="3200" b="0" i="0" u="none" strike="noStrike" baseline="0" dirty="0">
                <a:latin typeface="Avenir Next LT Pro" panose="020B0504020202020204" pitchFamily="34" charset="0"/>
              </a:rPr>
              <a:t>ijin tertulis </a:t>
            </a:r>
            <a:r>
              <a:rPr lang="en-US" sz="2400" b="0" i="0" u="none" strike="noStrike" baseline="0" dirty="0" err="1">
                <a:latin typeface="Avenir Next LT Pro" panose="020B0504020202020204" pitchFamily="34" charset="0"/>
              </a:rPr>
              <a:t>dari</a:t>
            </a:r>
            <a:r>
              <a:rPr lang="en-US" sz="2400" b="0" i="0" u="none" strike="noStrike" baseline="0" dirty="0">
                <a:latin typeface="Avenir Next LT Pro" panose="020B0504020202020204" pitchFamily="34" charset="0"/>
              </a:rPr>
              <a:t> pejabat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endParaRPr lang="en-US" sz="2400" b="0" i="0" u="none" strike="noStrike" baseline="0" dirty="0">
              <a:latin typeface="Avenir Next LT Pro" panose="020B0504020202020204" pitchFamily="34" charset="0"/>
            </a:endParaRP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2400" dirty="0">
                <a:latin typeface="Avenir Next LT Pro" panose="020B0504020202020204" pitchFamily="34" charset="0"/>
              </a:rPr>
              <a:t>Ijin dapat </a:t>
            </a:r>
            <a:r>
              <a:rPr lang="en-US" sz="2400" dirty="0" err="1">
                <a:latin typeface="Avenir Next LT Pro" panose="020B0504020202020204" pitchFamily="34" charset="0"/>
              </a:rPr>
              <a:t>diberikan</a:t>
            </a:r>
            <a:r>
              <a:rPr lang="en-US" sz="2400" dirty="0">
                <a:latin typeface="Avenir Next LT Pro" panose="020B0504020202020204" pitchFamily="34" charset="0"/>
              </a:rPr>
              <a:t> apabila memenuhi </a:t>
            </a:r>
            <a:r>
              <a:rPr lang="en-US" sz="2400" dirty="0" err="1">
                <a:latin typeface="Avenir Next LT Pro" panose="020B0504020202020204" pitchFamily="34" charset="0"/>
              </a:rPr>
              <a:t>sekurang</a:t>
            </a:r>
            <a:r>
              <a:rPr lang="en-US" sz="2400" dirty="0">
                <a:latin typeface="Avenir Next LT Pro" panose="020B0504020202020204" pitchFamily="34" charset="0"/>
              </a:rPr>
              <a:t> – </a:t>
            </a:r>
            <a:r>
              <a:rPr lang="en-US" sz="2400" dirty="0" err="1">
                <a:latin typeface="Avenir Next LT Pro" panose="020B0504020202020204" pitchFamily="34" charset="0"/>
              </a:rPr>
              <a:t>kurangnya</a:t>
            </a:r>
            <a:r>
              <a:rPr lang="en-US" sz="2400" dirty="0">
                <a:latin typeface="Avenir Next LT Pro" panose="020B0504020202020204" pitchFamily="34" charset="0"/>
              </a:rPr>
              <a:t> 1 (</a:t>
            </a:r>
            <a:r>
              <a:rPr lang="en-US" sz="2400" dirty="0" err="1">
                <a:latin typeface="Avenir Next LT Pro" panose="020B0504020202020204" pitchFamily="34" charset="0"/>
              </a:rPr>
              <a:t>satu</a:t>
            </a:r>
            <a:r>
              <a:rPr lang="en-US" sz="2400" dirty="0">
                <a:latin typeface="Avenir Next LT Pro" panose="020B0504020202020204" pitchFamily="34" charset="0"/>
              </a:rPr>
              <a:t>) </a:t>
            </a:r>
            <a:r>
              <a:rPr lang="en-US" sz="2800" b="1" dirty="0">
                <a:latin typeface="Avenir Next LT Pro" panose="020B0504020202020204" pitchFamily="34" charset="0"/>
              </a:rPr>
              <a:t>syarat </a:t>
            </a:r>
            <a:r>
              <a:rPr lang="en-US" sz="2800" b="1" dirty="0" err="1">
                <a:latin typeface="Avenir Next LT Pro" panose="020B0504020202020204" pitchFamily="34" charset="0"/>
              </a:rPr>
              <a:t>alternatif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400" dirty="0">
                <a:latin typeface="Avenir Next LT Pro" panose="020B0504020202020204" pitchFamily="34" charset="0"/>
              </a:rPr>
              <a:t>dan 3 (tiga) </a:t>
            </a:r>
            <a:r>
              <a:rPr lang="en-US" sz="2800" b="1" dirty="0">
                <a:latin typeface="Avenir Next LT Pro" panose="020B0504020202020204" pitchFamily="34" charset="0"/>
              </a:rPr>
              <a:t>syarat kumulatif</a:t>
            </a:r>
            <a:endParaRPr lang="en-US" sz="2400" b="1" dirty="0"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4070D-8A84-B627-E0C5-EAAE630116EB}"/>
              </a:ext>
            </a:extLst>
          </p:cNvPr>
          <p:cNvSpPr txBox="1"/>
          <p:nvPr/>
        </p:nvSpPr>
        <p:spPr>
          <a:xfrm>
            <a:off x="609600" y="2971386"/>
            <a:ext cx="43434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0" u="none" strike="noStrike" baseline="0" dirty="0">
                <a:latin typeface="Avenir Next LT Pro" panose="020B0504020202020204" pitchFamily="34" charset="0"/>
              </a:rPr>
              <a:t>SYARAT ALTERNATIF</a:t>
            </a:r>
          </a:p>
          <a:p>
            <a:pPr algn="just"/>
            <a:endParaRPr lang="en-US" sz="2000" i="0" u="none" strike="noStrike" baseline="0" dirty="0"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 err="1">
                <a:latin typeface="Avenir Next LT Pro" panose="020B0504020202020204" pitchFamily="34" charset="0"/>
              </a:rPr>
              <a:t>Istri</a:t>
            </a:r>
            <a:r>
              <a:rPr lang="en-US" sz="2000" dirty="0">
                <a:latin typeface="Avenir Next LT Pro" panose="020B0504020202020204" pitchFamily="34" charset="0"/>
              </a:rPr>
              <a:t> tidak dapat </a:t>
            </a:r>
            <a:r>
              <a:rPr lang="en-US" sz="2000" dirty="0" err="1">
                <a:latin typeface="Avenir Next LT Pro" panose="020B0504020202020204" pitchFamily="34" charset="0"/>
              </a:rPr>
              <a:t>menjalankan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kewajibannya</a:t>
            </a:r>
            <a:r>
              <a:rPr lang="en-US" sz="2000" dirty="0">
                <a:latin typeface="Avenir Next LT Pro" panose="020B0504020202020204" pitchFamily="34" charset="0"/>
              </a:rPr>
              <a:t> sebagai </a:t>
            </a:r>
            <a:r>
              <a:rPr lang="en-US" sz="2000" dirty="0" err="1">
                <a:latin typeface="Avenir Next LT Pro" panose="020B0504020202020204" pitchFamily="34" charset="0"/>
              </a:rPr>
              <a:t>istri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dalam</a:t>
            </a:r>
            <a:r>
              <a:rPr lang="en-US" sz="2000" dirty="0">
                <a:latin typeface="Avenir Next LT Pro" panose="020B0504020202020204" pitchFamily="34" charset="0"/>
              </a:rPr>
              <a:t> arti </a:t>
            </a:r>
            <a:r>
              <a:rPr lang="en-US" sz="2000" dirty="0" err="1">
                <a:latin typeface="Avenir Next LT Pro" panose="020B0504020202020204" pitchFamily="34" charset="0"/>
              </a:rPr>
              <a:t>istri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menderita</a:t>
            </a:r>
            <a:r>
              <a:rPr lang="en-US" sz="2000" dirty="0">
                <a:latin typeface="Avenir Next LT Pro" panose="020B0504020202020204" pitchFamily="34" charset="0"/>
              </a:rPr>
              <a:t> penyakit </a:t>
            </a:r>
            <a:r>
              <a:rPr lang="en-US" sz="2000" dirty="0" err="1">
                <a:latin typeface="Avenir Next LT Pro" panose="020B0504020202020204" pitchFamily="34" charset="0"/>
              </a:rPr>
              <a:t>jasmani</a:t>
            </a:r>
            <a:r>
              <a:rPr lang="en-US" sz="2000" dirty="0">
                <a:latin typeface="Avenir Next LT Pro" panose="020B0504020202020204" pitchFamily="34" charset="0"/>
              </a:rPr>
              <a:t> atau Rohani yang </a:t>
            </a:r>
            <a:r>
              <a:rPr lang="en-US" sz="2000" dirty="0" err="1">
                <a:latin typeface="Avenir Next LT Pro" panose="020B0504020202020204" pitchFamily="34" charset="0"/>
              </a:rPr>
              <a:t>sukar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disembuhkan</a:t>
            </a:r>
            <a:r>
              <a:rPr lang="en-US" sz="2000" dirty="0">
                <a:latin typeface="Avenir Next LT Pro" panose="020B0504020202020204" pitchFamily="34" charset="0"/>
              </a:rPr>
              <a:t> yang </a:t>
            </a:r>
            <a:r>
              <a:rPr lang="en-US" sz="2000" dirty="0" err="1">
                <a:latin typeface="Avenir Next LT Pro" panose="020B0504020202020204" pitchFamily="34" charset="0"/>
              </a:rPr>
              <a:t>dibuktikan</a:t>
            </a:r>
            <a:endParaRPr lang="en-US" sz="2000" dirty="0"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 err="1">
                <a:latin typeface="Avenir Next LT Pro" panose="020B0504020202020204" pitchFamily="34" charset="0"/>
              </a:rPr>
              <a:t>Istri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mendapat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cacat</a:t>
            </a:r>
            <a:r>
              <a:rPr lang="en-US" sz="2000" dirty="0">
                <a:latin typeface="Avenir Next LT Pro" panose="020B0504020202020204" pitchFamily="34" charset="0"/>
              </a:rPr>
              <a:t> badan atau penyakit lain yang tidak dapat </a:t>
            </a:r>
            <a:r>
              <a:rPr lang="en-US" sz="2000" dirty="0" err="1">
                <a:latin typeface="Avenir Next LT Pro" panose="020B0504020202020204" pitchFamily="34" charset="0"/>
              </a:rPr>
              <a:t>disembuhkan</a:t>
            </a:r>
            <a:r>
              <a:rPr lang="en-US" sz="2000" dirty="0">
                <a:latin typeface="Avenir Next LT Pro" panose="020B0504020202020204" pitchFamily="34" charset="0"/>
              </a:rPr>
              <a:t> (</a:t>
            </a:r>
            <a:r>
              <a:rPr lang="en-US" sz="2000" dirty="0" err="1">
                <a:latin typeface="Avenir Next LT Pro" panose="020B0504020202020204" pitchFamily="34" charset="0"/>
              </a:rPr>
              <a:t>dibuktikan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dengan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surat</a:t>
            </a:r>
            <a:r>
              <a:rPr lang="en-US" sz="2000" dirty="0">
                <a:latin typeface="Avenir Next LT Pro" panose="020B0504020202020204" pitchFamily="34" charset="0"/>
              </a:rPr>
              <a:t> keterangan dokter pemerintah)</a:t>
            </a:r>
          </a:p>
          <a:p>
            <a:pPr marL="457200" indent="-457200" algn="just">
              <a:buAutoNum type="arabicPeriod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 err="1">
                <a:latin typeface="Avenir Next LT Pro" panose="020B0504020202020204" pitchFamily="34" charset="0"/>
              </a:rPr>
              <a:t>Istri</a:t>
            </a:r>
            <a:r>
              <a:rPr lang="en-US" sz="2000" dirty="0">
                <a:latin typeface="Avenir Next LT Pro" panose="020B0504020202020204" pitchFamily="34" charset="0"/>
              </a:rPr>
              <a:t> tidak dapat melahirkan </a:t>
            </a:r>
            <a:r>
              <a:rPr lang="en-US" sz="2000" dirty="0" err="1">
                <a:latin typeface="Avenir Next LT Pro" panose="020B0504020202020204" pitchFamily="34" charset="0"/>
              </a:rPr>
              <a:t>keturunan</a:t>
            </a:r>
            <a:r>
              <a:rPr lang="en-US" sz="2000" dirty="0">
                <a:latin typeface="Avenir Next LT Pro" panose="020B0504020202020204" pitchFamily="34" charset="0"/>
              </a:rPr>
              <a:t> setelah </a:t>
            </a:r>
            <a:r>
              <a:rPr lang="en-US" sz="2000" dirty="0" err="1">
                <a:latin typeface="Avenir Next LT Pro" panose="020B0504020202020204" pitchFamily="34" charset="0"/>
              </a:rPr>
              <a:t>menikah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sekurang</a:t>
            </a:r>
            <a:r>
              <a:rPr lang="en-US" sz="2000" dirty="0">
                <a:latin typeface="Avenir Next LT Pro" panose="020B0504020202020204" pitchFamily="34" charset="0"/>
              </a:rPr>
              <a:t> – </a:t>
            </a:r>
            <a:r>
              <a:rPr lang="en-US" sz="2000" dirty="0" err="1">
                <a:latin typeface="Avenir Next LT Pro" panose="020B0504020202020204" pitchFamily="34" charset="0"/>
              </a:rPr>
              <a:t>kurangnya</a:t>
            </a:r>
            <a:r>
              <a:rPr lang="en-US" sz="2000" dirty="0">
                <a:latin typeface="Avenir Next LT Pro" panose="020B0504020202020204" pitchFamily="34" charset="0"/>
              </a:rPr>
              <a:t> 10 tahun yang </a:t>
            </a:r>
            <a:r>
              <a:rPr lang="en-US" sz="2000" dirty="0" err="1">
                <a:latin typeface="Avenir Next LT Pro" panose="020B0504020202020204" pitchFamily="34" charset="0"/>
              </a:rPr>
              <a:t>dibuktikan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dengan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surat</a:t>
            </a:r>
            <a:r>
              <a:rPr lang="en-US" sz="2000" dirty="0">
                <a:latin typeface="Avenir Next LT Pro" panose="020B0504020202020204" pitchFamily="34" charset="0"/>
              </a:rPr>
              <a:t> keterangan dokter pemerintah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240B38-736D-4E97-BE69-D86EE16E3026}"/>
              </a:ext>
            </a:extLst>
          </p:cNvPr>
          <p:cNvCxnSpPr/>
          <p:nvPr/>
        </p:nvCxnSpPr>
        <p:spPr>
          <a:xfrm>
            <a:off x="533400" y="3467100"/>
            <a:ext cx="4495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4CD4C0C-9E18-CE57-5022-22DB68FB3CBA}"/>
              </a:ext>
            </a:extLst>
          </p:cNvPr>
          <p:cNvSpPr txBox="1"/>
          <p:nvPr/>
        </p:nvSpPr>
        <p:spPr>
          <a:xfrm>
            <a:off x="5810250" y="2971386"/>
            <a:ext cx="409575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0" u="none" strike="noStrike" baseline="0" dirty="0">
                <a:latin typeface="Avenir Next LT Pro" panose="020B0504020202020204" pitchFamily="34" charset="0"/>
              </a:rPr>
              <a:t>SYARAT KUMULATIF</a:t>
            </a:r>
          </a:p>
          <a:p>
            <a:pPr algn="just"/>
            <a:endParaRPr lang="en-US" sz="2000" i="0" u="none" strike="noStrike" baseline="0" dirty="0"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>
                <a:latin typeface="Avenir Next LT Pro" panose="020B0504020202020204" pitchFamily="34" charset="0"/>
              </a:rPr>
              <a:t>Ada persetujuan tertulis yang dibuat secara Ikhlas </a:t>
            </a:r>
            <a:r>
              <a:rPr lang="en-US" sz="2000" dirty="0" err="1">
                <a:latin typeface="Avenir Next LT Pro" panose="020B0504020202020204" pitchFamily="34" charset="0"/>
              </a:rPr>
              <a:t>dari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istri</a:t>
            </a:r>
            <a:r>
              <a:rPr lang="en-US" sz="2000" dirty="0">
                <a:latin typeface="Avenir Next LT Pro" panose="020B0504020202020204" pitchFamily="34" charset="0"/>
              </a:rPr>
              <a:t> PNS yang bersangkutan</a:t>
            </a:r>
          </a:p>
          <a:p>
            <a:pPr marL="457200" indent="-457200" algn="just">
              <a:buAutoNum type="arabicPeriod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>
                <a:latin typeface="Avenir Next LT Pro" panose="020B0504020202020204" pitchFamily="34" charset="0"/>
              </a:rPr>
              <a:t>PNS Pria yang bersangkutan </a:t>
            </a:r>
            <a:r>
              <a:rPr lang="en-US" sz="2000" dirty="0" err="1">
                <a:latin typeface="Avenir Next LT Pro" panose="020B0504020202020204" pitchFamily="34" charset="0"/>
              </a:rPr>
              <a:t>mempunyai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penghasilan</a:t>
            </a:r>
            <a:r>
              <a:rPr lang="en-US" sz="2000" dirty="0">
                <a:latin typeface="Avenir Next LT Pro" panose="020B0504020202020204" pitchFamily="34" charset="0"/>
              </a:rPr>
              <a:t> yang cukup untuk </a:t>
            </a:r>
            <a:r>
              <a:rPr lang="en-US" sz="2000" dirty="0" err="1">
                <a:latin typeface="Avenir Next LT Pro" panose="020B0504020202020204" pitchFamily="34" charset="0"/>
              </a:rPr>
              <a:t>mebiayai</a:t>
            </a:r>
            <a:r>
              <a:rPr lang="en-US" sz="2000" dirty="0">
                <a:latin typeface="Avenir Next LT Pro" panose="020B0504020202020204" pitchFamily="34" charset="0"/>
              </a:rPr>
              <a:t> lebih </a:t>
            </a:r>
            <a:r>
              <a:rPr lang="en-US" sz="2000" dirty="0" err="1">
                <a:latin typeface="Avenir Next LT Pro" panose="020B0504020202020204" pitchFamily="34" charset="0"/>
              </a:rPr>
              <a:t>dari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seorang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istri</a:t>
            </a:r>
            <a:r>
              <a:rPr lang="en-US" sz="2000" dirty="0">
                <a:latin typeface="Avenir Next LT Pro" panose="020B0504020202020204" pitchFamily="34" charset="0"/>
              </a:rPr>
              <a:t> dan anak – anaknya yang </a:t>
            </a:r>
            <a:r>
              <a:rPr lang="en-US" sz="2000" dirty="0" err="1">
                <a:latin typeface="Avenir Next LT Pro" panose="020B0504020202020204" pitchFamily="34" charset="0"/>
              </a:rPr>
              <a:t>dibuktikan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dengan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surat</a:t>
            </a:r>
            <a:r>
              <a:rPr lang="en-US" sz="2000" dirty="0">
                <a:latin typeface="Avenir Next LT Pro" panose="020B0504020202020204" pitchFamily="34" charset="0"/>
              </a:rPr>
              <a:t> keterangan pajak </a:t>
            </a:r>
            <a:r>
              <a:rPr lang="en-US" sz="2000" dirty="0" err="1">
                <a:latin typeface="Avenir Next LT Pro" panose="020B0504020202020204" pitchFamily="34" charset="0"/>
              </a:rPr>
              <a:t>penghasilan</a:t>
            </a:r>
            <a:endParaRPr lang="en-US" sz="2000" dirty="0"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>
                <a:latin typeface="Avenir Next LT Pro" panose="020B0504020202020204" pitchFamily="34" charset="0"/>
              </a:rPr>
              <a:t>Ada </a:t>
            </a:r>
            <a:r>
              <a:rPr lang="en-US" sz="2000" dirty="0" err="1">
                <a:latin typeface="Avenir Next LT Pro" panose="020B0504020202020204" pitchFamily="34" charset="0"/>
              </a:rPr>
              <a:t>jaminan</a:t>
            </a:r>
            <a:r>
              <a:rPr lang="en-US" sz="2000" dirty="0">
                <a:latin typeface="Avenir Next LT Pro" panose="020B0504020202020204" pitchFamily="34" charset="0"/>
              </a:rPr>
              <a:t> tertulis </a:t>
            </a:r>
            <a:r>
              <a:rPr lang="en-US" sz="2000" dirty="0" err="1">
                <a:latin typeface="Avenir Next LT Pro" panose="020B0504020202020204" pitchFamily="34" charset="0"/>
              </a:rPr>
              <a:t>dari</a:t>
            </a:r>
            <a:r>
              <a:rPr lang="en-US" sz="2000" dirty="0">
                <a:latin typeface="Avenir Next LT Pro" panose="020B0504020202020204" pitchFamily="34" charset="0"/>
              </a:rPr>
              <a:t> PNS Pria yang bersangkutan </a:t>
            </a:r>
            <a:r>
              <a:rPr lang="en-US" sz="2000" dirty="0" err="1">
                <a:latin typeface="Avenir Next LT Pro" panose="020B0504020202020204" pitchFamily="34" charset="0"/>
              </a:rPr>
              <a:t>bahwa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ia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akan</a:t>
            </a:r>
            <a:r>
              <a:rPr lang="en-US" sz="2000" dirty="0">
                <a:latin typeface="Avenir Next LT Pro" panose="020B0504020202020204" pitchFamily="34" charset="0"/>
              </a:rPr>
              <a:t> berlaku </a:t>
            </a:r>
            <a:r>
              <a:rPr lang="en-US" sz="2000" dirty="0" err="1">
                <a:latin typeface="Avenir Next LT Pro" panose="020B0504020202020204" pitchFamily="34" charset="0"/>
              </a:rPr>
              <a:t>adil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terhadap</a:t>
            </a:r>
            <a:r>
              <a:rPr lang="en-US" sz="2000" dirty="0">
                <a:latin typeface="Avenir Next LT Pro" panose="020B0504020202020204" pitchFamily="34" charset="0"/>
              </a:rPr>
              <a:t> </a:t>
            </a:r>
            <a:r>
              <a:rPr lang="en-US" sz="2000" dirty="0" err="1">
                <a:latin typeface="Avenir Next LT Pro" panose="020B0504020202020204" pitchFamily="34" charset="0"/>
              </a:rPr>
              <a:t>istri</a:t>
            </a:r>
            <a:r>
              <a:rPr lang="en-US" sz="2000" dirty="0">
                <a:latin typeface="Avenir Next LT Pro" panose="020B0504020202020204" pitchFamily="34" charset="0"/>
              </a:rPr>
              <a:t> – </a:t>
            </a:r>
            <a:r>
              <a:rPr lang="en-US" sz="2000" dirty="0" err="1">
                <a:latin typeface="Avenir Next LT Pro" panose="020B0504020202020204" pitchFamily="34" charset="0"/>
              </a:rPr>
              <a:t>istri</a:t>
            </a:r>
            <a:r>
              <a:rPr lang="en-US" sz="2000" dirty="0">
                <a:latin typeface="Avenir Next LT Pro" panose="020B0504020202020204" pitchFamily="34" charset="0"/>
              </a:rPr>
              <a:t> dan anak - anaknya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399478-A23E-C2D5-28EB-E3CE6FE4F390}"/>
              </a:ext>
            </a:extLst>
          </p:cNvPr>
          <p:cNvCxnSpPr/>
          <p:nvPr/>
        </p:nvCxnSpPr>
        <p:spPr>
          <a:xfrm>
            <a:off x="5734050" y="3467100"/>
            <a:ext cx="4495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89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8C613-D726-94E6-13DD-AC9E9461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A0EC63C0-6FB7-4D5F-6C1C-29797C5917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73" b="65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F466C9-ADB4-A25B-9D28-A84B8590C1BD}"/>
              </a:ext>
            </a:extLst>
          </p:cNvPr>
          <p:cNvSpPr/>
          <p:nvPr/>
        </p:nvSpPr>
        <p:spPr>
          <a:xfrm>
            <a:off x="-228600" y="0"/>
            <a:ext cx="18516600" cy="10706100"/>
          </a:xfrm>
          <a:custGeom>
            <a:avLst/>
            <a:gdLst>
              <a:gd name="csX0" fmla="*/ 0 w 18288000"/>
              <a:gd name="csY0" fmla="*/ 0 h 10287000"/>
              <a:gd name="csX1" fmla="*/ 18288000 w 18288000"/>
              <a:gd name="csY1" fmla="*/ 0 h 10287000"/>
              <a:gd name="csX2" fmla="*/ 18288000 w 18288000"/>
              <a:gd name="csY2" fmla="*/ 10287000 h 10287000"/>
              <a:gd name="csX3" fmla="*/ 0 w 18288000"/>
              <a:gd name="csY3" fmla="*/ 10287000 h 10287000"/>
              <a:gd name="csX4" fmla="*/ 0 w 18288000"/>
              <a:gd name="csY4" fmla="*/ 0 h 10287000"/>
              <a:gd name="csX0" fmla="*/ 0 w 18288000"/>
              <a:gd name="csY0" fmla="*/ 0 h 10287000"/>
              <a:gd name="csX1" fmla="*/ 18288000 w 18288000"/>
              <a:gd name="csY1" fmla="*/ 0 h 10287000"/>
              <a:gd name="csX2" fmla="*/ 18288000 w 18288000"/>
              <a:gd name="csY2" fmla="*/ 10287000 h 10287000"/>
              <a:gd name="csX3" fmla="*/ 5467350 w 18288000"/>
              <a:gd name="csY3" fmla="*/ 5981700 h 10287000"/>
              <a:gd name="csX4" fmla="*/ 0 w 18288000"/>
              <a:gd name="csY4" fmla="*/ 0 h 10287000"/>
              <a:gd name="csX0" fmla="*/ 0 w 18288000"/>
              <a:gd name="csY0" fmla="*/ 0 h 10287000"/>
              <a:gd name="csX1" fmla="*/ 18288000 w 18288000"/>
              <a:gd name="csY1" fmla="*/ 0 h 10287000"/>
              <a:gd name="csX2" fmla="*/ 18288000 w 18288000"/>
              <a:gd name="csY2" fmla="*/ 10287000 h 10287000"/>
              <a:gd name="csX3" fmla="*/ 5276850 w 18288000"/>
              <a:gd name="csY3" fmla="*/ 6267450 h 10287000"/>
              <a:gd name="csX4" fmla="*/ 0 w 18288000"/>
              <a:gd name="csY4" fmla="*/ 0 h 10287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5276850" y="6267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528BAD-8FCD-9F47-3485-703AF5918156}"/>
              </a:ext>
            </a:extLst>
          </p:cNvPr>
          <p:cNvCxnSpPr/>
          <p:nvPr/>
        </p:nvCxnSpPr>
        <p:spPr>
          <a:xfrm>
            <a:off x="10515600" y="-1181100"/>
            <a:ext cx="4495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>
            <a:extLst>
              <a:ext uri="{FF2B5EF4-FFF2-40B4-BE49-F238E27FC236}">
                <a16:creationId xmlns:a16="http://schemas.microsoft.com/office/drawing/2014/main" id="{441297F4-88C1-6373-9E28-D548C7DA1EE0}"/>
              </a:ext>
            </a:extLst>
          </p:cNvPr>
          <p:cNvSpPr txBox="1"/>
          <p:nvPr/>
        </p:nvSpPr>
        <p:spPr>
          <a:xfrm>
            <a:off x="381000" y="6667739"/>
            <a:ext cx="60960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PNS Pria</a:t>
            </a:r>
          </a:p>
          <a:p>
            <a:pPr algn="ctr"/>
            <a:r>
              <a:rPr lang="en-US" sz="44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Yang </a:t>
            </a:r>
            <a:r>
              <a:rPr lang="en-US" sz="4400" dirty="0" err="1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akan</a:t>
            </a:r>
            <a:r>
              <a:rPr lang="en-US" sz="44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4400" dirty="0" err="1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beristri</a:t>
            </a:r>
            <a:r>
              <a:rPr lang="en-US" sz="44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lebih </a:t>
            </a:r>
            <a:r>
              <a:rPr lang="en-US" sz="4400" dirty="0" err="1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dari</a:t>
            </a:r>
            <a:r>
              <a:rPr lang="en-US" sz="44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4400" dirty="0" err="1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seorang</a:t>
            </a:r>
            <a:r>
              <a:rPr lang="en-US" sz="44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disetujui </a:t>
            </a:r>
          </a:p>
          <a:p>
            <a:pPr algn="ctr"/>
            <a:r>
              <a:rPr lang="en-US" sz="3600" dirty="0"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apabila 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C38579-995F-16E5-75D9-86A078C07253}"/>
              </a:ext>
            </a:extLst>
          </p:cNvPr>
          <p:cNvSpPr txBox="1"/>
          <p:nvPr/>
        </p:nvSpPr>
        <p:spPr>
          <a:xfrm>
            <a:off x="5562600" y="1090435"/>
            <a:ext cx="120015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Tidak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bertentangan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ajaran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/agama yang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dianutnya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kepercayaan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terhadap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Tuhan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YME</a:t>
            </a:r>
          </a:p>
          <a:p>
            <a:pPr marL="457200" indent="-457200" algn="just">
              <a:buAutoNum type="arabicPeriod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Memenuhi salah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satu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syarat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alternatif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dan semua syarat kumulatif</a:t>
            </a:r>
          </a:p>
          <a:p>
            <a:pPr marL="457200" indent="-457200" algn="just">
              <a:buAutoNum type="arabicPeriod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Tidak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bertentangan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peraturan Perundang – undangan yang berlaku</a:t>
            </a:r>
          </a:p>
          <a:p>
            <a:pPr marL="457200" indent="-457200" algn="just">
              <a:buAutoNum type="arabicPeriod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Alasan yang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dikemukakan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untuk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beristri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lebih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seorang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tidak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bertentangan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akal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sehat</a:t>
            </a:r>
          </a:p>
          <a:p>
            <a:pPr marL="457200" indent="-457200" algn="just">
              <a:buAutoNum type="arabicPeriod"/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Tidak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ada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kemungkinan mengganggu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pelaksanaan</a:t>
            </a: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tugas </a:t>
            </a:r>
            <a:r>
              <a:rPr lang="en-US" sz="24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kedinasan</a:t>
            </a: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9" name="Graphic 18" descr="Arrow: Counter-clockwise curve with solid fill">
            <a:extLst>
              <a:ext uri="{FF2B5EF4-FFF2-40B4-BE49-F238E27FC236}">
                <a16:creationId xmlns:a16="http://schemas.microsoft.com/office/drawing/2014/main" id="{F82E242D-2A27-02F6-4684-E396D2E63F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602709">
            <a:off x="5948578" y="5758079"/>
            <a:ext cx="3360772" cy="33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3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1DEBF-32E7-6AA3-E3A0-46B3BB2A7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A6071-C1FA-5458-321F-833227E105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" t="11954" r="1225" b="5296"/>
          <a:stretch>
            <a:fillRect/>
          </a:stretch>
        </p:blipFill>
        <p:spPr>
          <a:xfrm>
            <a:off x="-1" y="0"/>
            <a:ext cx="18288001" cy="10286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B3CF68-0C6A-0D74-5C05-16198FBD73CE}"/>
              </a:ext>
            </a:extLst>
          </p:cNvPr>
          <p:cNvSpPr/>
          <p:nvPr/>
        </p:nvSpPr>
        <p:spPr>
          <a:xfrm>
            <a:off x="585786" y="472440"/>
            <a:ext cx="17116426" cy="9342119"/>
          </a:xfrm>
          <a:prstGeom prst="roundRect">
            <a:avLst>
              <a:gd name="adj" fmla="val 5656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32AC24F-DF3B-CB5C-4ECF-F275F7B92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915179"/>
              </p:ext>
            </p:extLst>
          </p:nvPr>
        </p:nvGraphicFramePr>
        <p:xfrm>
          <a:off x="1714499" y="1070718"/>
          <a:ext cx="14859000" cy="8145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1700">
                  <a:extLst>
                    <a:ext uri="{9D8B030D-6E8A-4147-A177-3AD203B41FA5}">
                      <a16:colId xmlns:a16="http://schemas.microsoft.com/office/drawing/2014/main" val="3003593480"/>
                    </a:ext>
                  </a:extLst>
                </a:gridCol>
                <a:gridCol w="3514725">
                  <a:extLst>
                    <a:ext uri="{9D8B030D-6E8A-4147-A177-3AD203B41FA5}">
                      <a16:colId xmlns:a16="http://schemas.microsoft.com/office/drawing/2014/main" val="180136074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846965526"/>
                    </a:ext>
                  </a:extLst>
                </a:gridCol>
                <a:gridCol w="2924175">
                  <a:extLst>
                    <a:ext uri="{9D8B030D-6E8A-4147-A177-3AD203B41FA5}">
                      <a16:colId xmlns:a16="http://schemas.microsoft.com/office/drawing/2014/main" val="2768052737"/>
                    </a:ext>
                  </a:extLst>
                </a:gridCol>
              </a:tblGrid>
              <a:tr h="111324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SITUASI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JENIS PERNIKAHAN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SYARAT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SANKSI JIKA TIDAK MEMENUHI SYARAT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0274152"/>
                  </a:ext>
                </a:extLst>
              </a:tr>
              <a:tr h="8601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PNS Pria</a:t>
                      </a:r>
                    </a:p>
                    <a:p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Menikah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dengan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istri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kedua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Sesuai hukum agama (Siri)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Dicatatkan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Izin Pejabat yang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berwenang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Hukuman Disiplin Berat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9088804"/>
                  </a:ext>
                </a:extLst>
              </a:tr>
              <a:tr h="11972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PNS Pria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Baru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menyatakan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Talak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kepada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istri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kemudian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kawin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lagi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dengan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Wanita lain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Sesuai hukum agama (Siri)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Dicatatkan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Izin Pejabat yang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berwenang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Hukuman Disiplin Berat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7639812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PNS Pria</a:t>
                      </a:r>
                    </a:p>
                    <a:p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Menikah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dengan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Wanita yang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mengaku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janda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(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namun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janda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baru hanya talak)</a:t>
                      </a:r>
                    </a:p>
                    <a:p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Pernikahan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tersebut dianggap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pernikahan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dengan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istri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orang lain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Sesuai hukum agama (Siri)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Dicatatkan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Izin Pejabat yang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berwenang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Hukuman Disiplin Berat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411275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PNS Wanita 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yang di Talak,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menikah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lagi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dengan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pria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lain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akan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dianggap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Poliandri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Sesuai hukum agama (Siri)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Dicatatkan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Hukuman Disiplin Berat</a:t>
                      </a:r>
                    </a:p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896736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PNS Wanita 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Yang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menikah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dengan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pria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mengaku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duda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, tetapi hanya talak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kepada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istrinya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maka  PNS tersebut dianggap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istri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kedua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Sesuai hukum agama (Siri)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Dicatatkan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Diberhentikan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tidak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dengan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hormat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90653"/>
                  </a:ext>
                </a:extLst>
              </a:tr>
              <a:tr h="8601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PNS Wanita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Yang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menikah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dengan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pria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beristri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Sesuai hukum agama (Siri)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Dicatatkan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Diberhentikan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tidak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dengan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hormat</a:t>
                      </a:r>
                      <a:endParaRPr lang="en-US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8751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034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2A8C0-826B-CA84-06B5-91E401CA6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98F98C-1BD7-7B0F-4E98-8E1FC48BC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" t="5152" r="1205" b="13523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B41B7B-AD7A-79FD-71F5-E02BD4BD2BD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A423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4B3C81-8139-409E-3054-8255B4954551}"/>
              </a:ext>
            </a:extLst>
          </p:cNvPr>
          <p:cNvSpPr/>
          <p:nvPr/>
        </p:nvSpPr>
        <p:spPr>
          <a:xfrm>
            <a:off x="-3657600" y="-2590800"/>
            <a:ext cx="15316200" cy="15468600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41B838-ED81-BB0D-DE5A-3E1A8C23C64B}"/>
              </a:ext>
            </a:extLst>
          </p:cNvPr>
          <p:cNvSpPr/>
          <p:nvPr/>
        </p:nvSpPr>
        <p:spPr>
          <a:xfrm>
            <a:off x="12420600" y="1373655"/>
            <a:ext cx="7772400" cy="7346315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AB479D3-63A6-F03B-9ACF-3F64253DCEFE}"/>
              </a:ext>
            </a:extLst>
          </p:cNvPr>
          <p:cNvSpPr txBox="1"/>
          <p:nvPr/>
        </p:nvSpPr>
        <p:spPr>
          <a:xfrm>
            <a:off x="12820650" y="3938817"/>
            <a:ext cx="49911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Pejabat yang </a:t>
            </a: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berwenang</a:t>
            </a:r>
            <a:r>
              <a:rPr lang="en-US" sz="48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memberikan</a:t>
            </a:r>
            <a:r>
              <a:rPr lang="en-US" sz="48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ijin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C90779-D90A-391E-B68F-C5FAFBDAB962}"/>
              </a:ext>
            </a:extLst>
          </p:cNvPr>
          <p:cNvSpPr txBox="1"/>
          <p:nvPr/>
        </p:nvSpPr>
        <p:spPr>
          <a:xfrm>
            <a:off x="2819400" y="1470434"/>
            <a:ext cx="74041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Pemberian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atau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penolakan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ijin melakukan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dan untuk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beristri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lebih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seorang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dilakukan oleh Pejabat </a:t>
            </a:r>
            <a:r>
              <a:rPr lang="en-US" sz="36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secara tertulis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dalam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jangka waktu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selambat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–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lambatnya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6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3 (tiga) bulan</a:t>
            </a:r>
            <a:r>
              <a:rPr lang="en-US" sz="32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TMT 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ia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mulai menerima permintaan ijin tersebut</a:t>
            </a:r>
            <a:endParaRPr lang="en-US" sz="28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30600F-953C-920A-F072-7AE1F5796D7A}"/>
              </a:ext>
            </a:extLst>
          </p:cNvPr>
          <p:cNvSpPr txBox="1"/>
          <p:nvPr/>
        </p:nvSpPr>
        <p:spPr>
          <a:xfrm>
            <a:off x="2819400" y="5439520"/>
            <a:ext cx="74041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Pejabat dapat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mendelegasikan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sebagian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wewenangnya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kepada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Pejabat lain di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lingkungannya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serendah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–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rendahnya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Pejabat </a:t>
            </a:r>
            <a:r>
              <a:rPr lang="en-US" sz="36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eselon IV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atau yang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dipersamakan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untuk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memberikan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atau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menolak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ijin cerai atau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beristri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lebih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seorang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bagi PNS golongan II ke bawah atau yang </a:t>
            </a:r>
            <a:r>
              <a:rPr lang="en-US" sz="28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dipersamakan</a:t>
            </a:r>
            <a:endParaRPr lang="en-US" sz="28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351902-2547-1F38-0B81-35D18C248C00}"/>
              </a:ext>
            </a:extLst>
          </p:cNvPr>
          <p:cNvSpPr txBox="1"/>
          <p:nvPr/>
        </p:nvSpPr>
        <p:spPr>
          <a:xfrm rot="16200000">
            <a:off x="155743" y="2124244"/>
            <a:ext cx="3359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PP 45 / 1990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Pasal 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200FB2-8439-A218-AA06-E966A6F90C88}"/>
              </a:ext>
            </a:extLst>
          </p:cNvPr>
          <p:cNvSpPr txBox="1"/>
          <p:nvPr/>
        </p:nvSpPr>
        <p:spPr>
          <a:xfrm rot="16200000">
            <a:off x="155742" y="6218556"/>
            <a:ext cx="3359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PP 10 / 1983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Pasal 13</a:t>
            </a:r>
          </a:p>
        </p:txBody>
      </p:sp>
    </p:spTree>
    <p:extLst>
      <p:ext uri="{BB962C8B-B14F-4D97-AF65-F5344CB8AC3E}">
        <p14:creationId xmlns:p14="http://schemas.microsoft.com/office/powerpoint/2010/main" val="534488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306800" y="228600"/>
            <a:ext cx="1790700" cy="144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2054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D765785-2A3B-4429-96FD-1F7C6D287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3" t="37423" r="8333"/>
          <a:stretch>
            <a:fillRect/>
          </a:stretch>
        </p:blipFill>
        <p:spPr>
          <a:xfrm>
            <a:off x="0" y="0"/>
            <a:ext cx="18288000" cy="10299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EDD459-4AA1-2017-F01D-EE4279DB986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D1FE3626-3517-7516-BFC7-634067B248C3}"/>
              </a:ext>
            </a:extLst>
          </p:cNvPr>
          <p:cNvSpPr txBox="1"/>
          <p:nvPr/>
        </p:nvSpPr>
        <p:spPr>
          <a:xfrm>
            <a:off x="4419600" y="2705100"/>
            <a:ext cx="8991444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chemeClr val="bg1"/>
                </a:solidFill>
                <a:latin typeface="Agustine Script" panose="02000506000000020003" pitchFamily="50" charset="0"/>
              </a:rPr>
              <a:t>Terima Kasih</a:t>
            </a:r>
            <a:endParaRPr lang="en-US" sz="23900" dirty="0">
              <a:solidFill>
                <a:schemeClr val="bg1"/>
              </a:solidFill>
              <a:latin typeface="Agustine Script" panose="02000506000000020003" pitchFamily="50" charset="0"/>
              <a:ea typeface="Cy Grotesk Key"/>
              <a:cs typeface="Cy Grotesk Key"/>
              <a:sym typeface="Cy Grotesk Key"/>
            </a:endParaRPr>
          </a:p>
        </p:txBody>
      </p:sp>
      <p:pic>
        <p:nvPicPr>
          <p:cNvPr id="11" name="Picture 10" descr="A black and white globe&#10;&#10;AI-generated content may be incorrect.">
            <a:extLst>
              <a:ext uri="{FF2B5EF4-FFF2-40B4-BE49-F238E27FC236}">
                <a16:creationId xmlns:a16="http://schemas.microsoft.com/office/drawing/2014/main" id="{0A15DE80-087A-3CF5-DB1C-1D3452AF2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86" y="6900417"/>
            <a:ext cx="979284" cy="979284"/>
          </a:xfrm>
          <a:prstGeom prst="rect">
            <a:avLst/>
          </a:prstGeom>
        </p:spPr>
      </p:pic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9F4FB26-03E8-9D4B-E25D-601454D700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48" y="6929923"/>
            <a:ext cx="920272" cy="920272"/>
          </a:xfrm>
          <a:prstGeom prst="rect">
            <a:avLst/>
          </a:prstGeom>
        </p:spPr>
      </p:pic>
      <p:pic>
        <p:nvPicPr>
          <p:cNvPr id="13" name="Picture 12" descr="A black background with a triangle&#10;&#10;AI-generated content may be incorrect.">
            <a:extLst>
              <a:ext uri="{FF2B5EF4-FFF2-40B4-BE49-F238E27FC236}">
                <a16:creationId xmlns:a16="http://schemas.microsoft.com/office/drawing/2014/main" id="{90CCA1CA-4DC1-B129-035A-A84332983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03" y="6122196"/>
            <a:ext cx="784850" cy="552549"/>
          </a:xfrm>
          <a:prstGeom prst="rect">
            <a:avLst/>
          </a:prstGeom>
        </p:spPr>
      </p:pic>
      <p:pic>
        <p:nvPicPr>
          <p:cNvPr id="14" name="Picture 13" descr="A black background with a circle&#10;&#10;AI-generated content may be incorrect.">
            <a:extLst>
              <a:ext uri="{FF2B5EF4-FFF2-40B4-BE49-F238E27FC236}">
                <a16:creationId xmlns:a16="http://schemas.microsoft.com/office/drawing/2014/main" id="{041174E9-F9C0-EB1C-AB2D-27BB9CB082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7" y="6050313"/>
            <a:ext cx="696315" cy="6963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29F429-A17B-E141-573D-DE44661C981A}"/>
              </a:ext>
            </a:extLst>
          </p:cNvPr>
          <p:cNvSpPr txBox="1"/>
          <p:nvPr/>
        </p:nvSpPr>
        <p:spPr>
          <a:xfrm>
            <a:off x="6328359" y="6213804"/>
            <a:ext cx="363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@bapegsumut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17313-3789-BCE6-8824-03898E031E0F}"/>
              </a:ext>
            </a:extLst>
          </p:cNvPr>
          <p:cNvSpPr txBox="1"/>
          <p:nvPr/>
        </p:nvSpPr>
        <p:spPr>
          <a:xfrm>
            <a:off x="6341020" y="7205393"/>
            <a:ext cx="363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bapeg.sumutprov.go.id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0B3D6-C5AF-C16D-E0E2-5616F4690741}"/>
              </a:ext>
            </a:extLst>
          </p:cNvPr>
          <p:cNvSpPr txBox="1"/>
          <p:nvPr/>
        </p:nvSpPr>
        <p:spPr>
          <a:xfrm>
            <a:off x="10686780" y="6213804"/>
            <a:ext cx="363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@bapeg_sumut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AFD7B-51BB-7E04-C218-EFA4C6D46B88}"/>
              </a:ext>
            </a:extLst>
          </p:cNvPr>
          <p:cNvSpPr txBox="1"/>
          <p:nvPr/>
        </p:nvSpPr>
        <p:spPr>
          <a:xfrm>
            <a:off x="10686780" y="7205393"/>
            <a:ext cx="363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@bapegsumut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42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6060104-3A10-6E05-46F3-071E589FF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9" t="39167" b="17974"/>
          <a:stretch>
            <a:fillRect/>
          </a:stretch>
        </p:blipFill>
        <p:spPr>
          <a:xfrm>
            <a:off x="0" y="4095751"/>
            <a:ext cx="18313400" cy="61912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609600" y="432808"/>
            <a:ext cx="716280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7200" spc="300" dirty="0">
                <a:solidFill>
                  <a:srgbClr val="E0DDD4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Introduction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BD21399-B4A3-02EC-F6DF-D343EEE86054}"/>
              </a:ext>
            </a:extLst>
          </p:cNvPr>
          <p:cNvSpPr/>
          <p:nvPr/>
        </p:nvSpPr>
        <p:spPr>
          <a:xfrm>
            <a:off x="0" y="4095750"/>
            <a:ext cx="18288000" cy="619125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eart 54">
            <a:extLst>
              <a:ext uri="{FF2B5EF4-FFF2-40B4-BE49-F238E27FC236}">
                <a16:creationId xmlns:a16="http://schemas.microsoft.com/office/drawing/2014/main" id="{3EA9AFD2-10DD-4C6C-ED55-E5A439FE2603}"/>
              </a:ext>
            </a:extLst>
          </p:cNvPr>
          <p:cNvSpPr/>
          <p:nvPr/>
        </p:nvSpPr>
        <p:spPr>
          <a:xfrm rot="21129096">
            <a:off x="-1730375" y="2280799"/>
            <a:ext cx="12039600" cy="10941546"/>
          </a:xfrm>
          <a:prstGeom prst="hear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eart 55">
            <a:extLst>
              <a:ext uri="{FF2B5EF4-FFF2-40B4-BE49-F238E27FC236}">
                <a16:creationId xmlns:a16="http://schemas.microsoft.com/office/drawing/2014/main" id="{DBC2A91C-C88C-0F57-EA1D-74CC4A677B98}"/>
              </a:ext>
            </a:extLst>
          </p:cNvPr>
          <p:cNvSpPr/>
          <p:nvPr/>
        </p:nvSpPr>
        <p:spPr>
          <a:xfrm rot="922175" flipV="1">
            <a:off x="7753818" y="1295196"/>
            <a:ext cx="12039600" cy="12409311"/>
          </a:xfrm>
          <a:prstGeom prst="hear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2836BD36-0D73-C426-3217-F77C4FD822FC}"/>
              </a:ext>
            </a:extLst>
          </p:cNvPr>
          <p:cNvSpPr txBox="1"/>
          <p:nvPr/>
        </p:nvSpPr>
        <p:spPr>
          <a:xfrm>
            <a:off x="923562" y="5143500"/>
            <a:ext cx="7353300" cy="901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PERKAWINAN/PERNIKAHAN</a:t>
            </a:r>
          </a:p>
        </p:txBody>
      </p:sp>
      <p:sp>
        <p:nvSpPr>
          <p:cNvPr id="57" name="TextBox 7">
            <a:extLst>
              <a:ext uri="{FF2B5EF4-FFF2-40B4-BE49-F238E27FC236}">
                <a16:creationId xmlns:a16="http://schemas.microsoft.com/office/drawing/2014/main" id="{97F8D41B-DDE9-0EE4-CBB1-9035443C3D3F}"/>
              </a:ext>
            </a:extLst>
          </p:cNvPr>
          <p:cNvSpPr txBox="1"/>
          <p:nvPr/>
        </p:nvSpPr>
        <p:spPr>
          <a:xfrm>
            <a:off x="11270148" y="5143499"/>
            <a:ext cx="4947013" cy="901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PERCERAIAN</a:t>
            </a:r>
          </a:p>
        </p:txBody>
      </p:sp>
      <p:sp>
        <p:nvSpPr>
          <p:cNvPr id="58" name="TextBox 7">
            <a:extLst>
              <a:ext uri="{FF2B5EF4-FFF2-40B4-BE49-F238E27FC236}">
                <a16:creationId xmlns:a16="http://schemas.microsoft.com/office/drawing/2014/main" id="{EA59B804-46C6-EC5B-F575-AEF987401C99}"/>
              </a:ext>
            </a:extLst>
          </p:cNvPr>
          <p:cNvSpPr txBox="1"/>
          <p:nvPr/>
        </p:nvSpPr>
        <p:spPr>
          <a:xfrm>
            <a:off x="685800" y="6569320"/>
            <a:ext cx="735330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u="sng" spc="3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Segera Dilaporkan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Maks. 1 (</a:t>
            </a:r>
            <a:r>
              <a:rPr lang="en-US" sz="320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satu</a:t>
            </a:r>
            <a:r>
              <a:rPr lang="en-US" sz="32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) Tahun</a:t>
            </a: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500BB13B-7E4B-6324-0FED-BB9CC6A1185C}"/>
              </a:ext>
            </a:extLst>
          </p:cNvPr>
          <p:cNvSpPr txBox="1"/>
          <p:nvPr/>
        </p:nvSpPr>
        <p:spPr>
          <a:xfrm>
            <a:off x="10067004" y="6569319"/>
            <a:ext cx="735330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u="sng" spc="3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Segera Dilaporkan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Maks. 1 (</a:t>
            </a:r>
            <a:r>
              <a:rPr lang="en-US" sz="3200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satu</a:t>
            </a:r>
            <a:r>
              <a:rPr lang="en-US" sz="32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) Tahun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82FF40E-1EF3-28CC-364D-45C8B0AAB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73" b="65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55D2DD-165D-A1E0-B50F-6D7C78236A7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A42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F5FE5D-E2E6-A3FB-656F-338873FD2081}"/>
              </a:ext>
            </a:extLst>
          </p:cNvPr>
          <p:cNvSpPr/>
          <p:nvPr/>
        </p:nvSpPr>
        <p:spPr>
          <a:xfrm>
            <a:off x="-2819400" y="1333500"/>
            <a:ext cx="12039600" cy="11887200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95350" y="4000500"/>
            <a:ext cx="8248650" cy="4512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DASAR HUKUM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PERSYARATAN PENGAJUAN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MEKANISME PENGAJUAN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DAMPAK TERHADAP STATUS KEPEGAWAIAN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5E1BA4-54EA-C784-C885-13702B58D236}"/>
              </a:ext>
            </a:extLst>
          </p:cNvPr>
          <p:cNvSpPr/>
          <p:nvPr/>
        </p:nvSpPr>
        <p:spPr>
          <a:xfrm>
            <a:off x="11658600" y="-1673332"/>
            <a:ext cx="7772400" cy="7346315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658600" y="1461217"/>
            <a:ext cx="716280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200" spc="3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OUTLINE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05955" y="487378"/>
            <a:ext cx="8115300" cy="998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01 DASAR HUKUM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0809" y="2363091"/>
            <a:ext cx="5509054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latin typeface="Avenir Next LT Pro Light" panose="020B0304020202020204" pitchFamily="34" charset="0"/>
              </a:rPr>
              <a:t>PERATURAN PEMERINTAH REPUBLIK INDONESIA NOMOR 45 TAHUN 1990 </a:t>
            </a:r>
          </a:p>
          <a:p>
            <a:pPr algn="ctr"/>
            <a:endParaRPr lang="en-US" dirty="0">
              <a:latin typeface="Avenir Next LT Pro Light" panose="020B0304020202020204" pitchFamily="34" charset="0"/>
            </a:endParaRPr>
          </a:p>
          <a:p>
            <a:pPr algn="ctr"/>
            <a:r>
              <a:rPr lang="en-US" dirty="0">
                <a:latin typeface="Avenir Next LT Pro Light" panose="020B0304020202020204" pitchFamily="34" charset="0"/>
              </a:rPr>
              <a:t>Perubahan Atas Peraturan Pemerintah </a:t>
            </a:r>
          </a:p>
          <a:p>
            <a:pPr algn="ctr"/>
            <a:r>
              <a:rPr lang="en-US" dirty="0">
                <a:latin typeface="Avenir Next LT Pro Light" panose="020B0304020202020204" pitchFamily="34" charset="0"/>
              </a:rPr>
              <a:t>Nomor 10 Tahun 1983 </a:t>
            </a:r>
          </a:p>
          <a:p>
            <a:pPr algn="ctr"/>
            <a:r>
              <a:rPr lang="en-US" dirty="0">
                <a:latin typeface="Avenir Next LT Pro Light" panose="020B0304020202020204" pitchFamily="34" charset="0"/>
              </a:rPr>
              <a:t>Tentang Izin </a:t>
            </a:r>
            <a:r>
              <a:rPr lang="en-US" dirty="0" err="1">
                <a:latin typeface="Avenir Next LT Pro Light" panose="020B0304020202020204" pitchFamily="34" charset="0"/>
              </a:rPr>
              <a:t>Perkawinan</a:t>
            </a:r>
            <a:r>
              <a:rPr lang="en-US" dirty="0">
                <a:latin typeface="Avenir Next LT Pro Light" panose="020B0304020202020204" pitchFamily="34" charset="0"/>
              </a:rPr>
              <a:t> dan </a:t>
            </a:r>
          </a:p>
          <a:p>
            <a:pPr algn="ctr"/>
            <a:r>
              <a:rPr lang="en-US" dirty="0" err="1">
                <a:latin typeface="Avenir Next LT Pro Light" panose="020B0304020202020204" pitchFamily="34" charset="0"/>
              </a:rPr>
              <a:t>Perceraian</a:t>
            </a:r>
            <a:r>
              <a:rPr lang="en-US" dirty="0">
                <a:latin typeface="Avenir Next LT Pro Light" panose="020B0304020202020204" pitchFamily="34" charset="0"/>
              </a:rPr>
              <a:t> Bagi Pegawai Negeri </a:t>
            </a:r>
            <a:r>
              <a:rPr lang="en-US" dirty="0" err="1">
                <a:latin typeface="Avenir Next LT Pro Light" panose="020B0304020202020204" pitchFamily="34" charset="0"/>
              </a:rPr>
              <a:t>Sipil</a:t>
            </a:r>
            <a:r>
              <a:rPr lang="en-US" dirty="0">
                <a:latin typeface="Avenir Next LT Pro Light" panose="020B0304020202020204" pitchFamily="34" charset="0"/>
              </a:rPr>
              <a:t> </a:t>
            </a:r>
            <a:endParaRPr lang="en-US" sz="1200" dirty="0">
              <a:solidFill>
                <a:srgbClr val="595959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25325" y="5361763"/>
            <a:ext cx="395273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200" dirty="0">
                <a:latin typeface="Avenir Next LT Pro Light" panose="020B0304020202020204" pitchFamily="34" charset="0"/>
              </a:rPr>
              <a:t>PERATURAN PEMERINTAH REPUBLIK INDONESIA</a:t>
            </a:r>
          </a:p>
          <a:p>
            <a:pPr algn="ctr"/>
            <a:r>
              <a:rPr lang="en-US" sz="2200" dirty="0">
                <a:latin typeface="Avenir Next LT Pro Light" panose="020B0304020202020204" pitchFamily="34" charset="0"/>
              </a:rPr>
              <a:t>NOMOR 10 TAHUN 1983</a:t>
            </a:r>
          </a:p>
          <a:p>
            <a:pPr algn="ctr"/>
            <a:endParaRPr lang="en-US" dirty="0">
              <a:latin typeface="Avenir Next LT Pro Light" panose="020B0304020202020204" pitchFamily="34" charset="0"/>
            </a:endParaRPr>
          </a:p>
          <a:p>
            <a:pPr algn="ctr"/>
            <a:r>
              <a:rPr lang="en-US" dirty="0">
                <a:latin typeface="Avenir Next LT Pro Light" panose="020B0304020202020204" pitchFamily="34" charset="0"/>
              </a:rPr>
              <a:t>Izin </a:t>
            </a:r>
            <a:r>
              <a:rPr lang="en-US" dirty="0" err="1">
                <a:latin typeface="Avenir Next LT Pro Light" panose="020B0304020202020204" pitchFamily="34" charset="0"/>
              </a:rPr>
              <a:t>Perkawinan</a:t>
            </a:r>
            <a:r>
              <a:rPr lang="en-US" dirty="0">
                <a:latin typeface="Avenir Next LT Pro Light" panose="020B0304020202020204" pitchFamily="34" charset="0"/>
              </a:rPr>
              <a:t> dan </a:t>
            </a:r>
            <a:r>
              <a:rPr lang="en-US" dirty="0" err="1">
                <a:latin typeface="Avenir Next LT Pro Light" panose="020B0304020202020204" pitchFamily="34" charset="0"/>
              </a:rPr>
              <a:t>Perceraian</a:t>
            </a:r>
            <a:r>
              <a:rPr lang="en-US" dirty="0">
                <a:latin typeface="Avenir Next LT Pro Light" panose="020B0304020202020204" pitchFamily="34" charset="0"/>
              </a:rPr>
              <a:t> Bagi Pegawai Negeri </a:t>
            </a:r>
            <a:r>
              <a:rPr lang="en-US" dirty="0" err="1">
                <a:latin typeface="Avenir Next LT Pro Light" panose="020B0304020202020204" pitchFamily="34" charset="0"/>
              </a:rPr>
              <a:t>Sipil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4D2268D-7BE7-E9E6-E05C-CAF2D0CA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3" r="36835"/>
          <a:stretch>
            <a:fillRect/>
          </a:stretch>
        </p:blipFill>
        <p:spPr>
          <a:xfrm>
            <a:off x="10944003" y="952500"/>
            <a:ext cx="6938042" cy="838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0B10BC-96E0-ADBA-DF39-7FF1B22BA3AB}"/>
              </a:ext>
            </a:extLst>
          </p:cNvPr>
          <p:cNvSpPr txBox="1"/>
          <p:nvPr/>
        </p:nvSpPr>
        <p:spPr>
          <a:xfrm>
            <a:off x="6465518" y="4078783"/>
            <a:ext cx="38749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595959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ctr"/>
            <a:endParaRPr lang="en-US" sz="1200" dirty="0">
              <a:solidFill>
                <a:srgbClr val="595959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ctr"/>
            <a:r>
              <a:rPr lang="en-US" sz="2200" dirty="0">
                <a:latin typeface="Avenir Next LT Pro Light" panose="020B0304020202020204" pitchFamily="34" charset="0"/>
              </a:rPr>
              <a:t>PERATURAN PEMERINTAH REPUBLIK INDONESIA</a:t>
            </a:r>
          </a:p>
          <a:p>
            <a:pPr algn="ctr"/>
            <a:r>
              <a:rPr lang="en-US" sz="2200" dirty="0">
                <a:latin typeface="Avenir Next LT Pro Light" panose="020B0304020202020204" pitchFamily="34" charset="0"/>
              </a:rPr>
              <a:t>NOMOR 94 TAHUN 2021</a:t>
            </a:r>
          </a:p>
          <a:p>
            <a:pPr algn="ctr"/>
            <a:endParaRPr lang="en-US" dirty="0">
              <a:latin typeface="Avenir Next LT Pro Light" panose="020B0304020202020204" pitchFamily="34" charset="0"/>
            </a:endParaRPr>
          </a:p>
          <a:p>
            <a:pPr algn="ctr"/>
            <a:r>
              <a:rPr lang="en-US" dirty="0">
                <a:latin typeface="Avenir Next LT Pro Light" panose="020B0304020202020204" pitchFamily="34" charset="0"/>
              </a:rPr>
              <a:t>Disiplin Pegawai Negeri </a:t>
            </a:r>
            <a:r>
              <a:rPr lang="en-US" dirty="0" err="1">
                <a:latin typeface="Avenir Next LT Pro Light" panose="020B0304020202020204" pitchFamily="34" charset="0"/>
              </a:rPr>
              <a:t>Sipil</a:t>
            </a:r>
            <a:endParaRPr lang="en-US" sz="1200" dirty="0">
              <a:solidFill>
                <a:srgbClr val="595959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A3AFEE-B8E4-A6B3-CF18-FB377F24D24E}"/>
              </a:ext>
            </a:extLst>
          </p:cNvPr>
          <p:cNvCxnSpPr>
            <a:cxnSpLocks/>
          </p:cNvCxnSpPr>
          <p:nvPr/>
        </p:nvCxnSpPr>
        <p:spPr>
          <a:xfrm>
            <a:off x="1205549" y="3201291"/>
            <a:ext cx="585957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8ADBCC-2DA7-D2E0-9D68-2BDCA8B84094}"/>
              </a:ext>
            </a:extLst>
          </p:cNvPr>
          <p:cNvCxnSpPr>
            <a:cxnSpLocks/>
          </p:cNvCxnSpPr>
          <p:nvPr/>
        </p:nvCxnSpPr>
        <p:spPr>
          <a:xfrm>
            <a:off x="1825325" y="6488788"/>
            <a:ext cx="395273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B9FC27-F826-1A74-9659-0F1C021DF885}"/>
              </a:ext>
            </a:extLst>
          </p:cNvPr>
          <p:cNvCxnSpPr>
            <a:cxnSpLocks/>
          </p:cNvCxnSpPr>
          <p:nvPr/>
        </p:nvCxnSpPr>
        <p:spPr>
          <a:xfrm>
            <a:off x="6477000" y="5676900"/>
            <a:ext cx="385201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89837A-2868-B258-A45D-192CC4DE1136}"/>
              </a:ext>
            </a:extLst>
          </p:cNvPr>
          <p:cNvSpPr txBox="1"/>
          <p:nvPr/>
        </p:nvSpPr>
        <p:spPr>
          <a:xfrm>
            <a:off x="5691654" y="7275018"/>
            <a:ext cx="3952736" cy="218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200" dirty="0">
                <a:latin typeface="Avenir Next LT Pro Light" panose="020B0304020202020204" pitchFamily="34" charset="0"/>
              </a:rPr>
              <a:t>SURAT EDARAN KEPALA BADAN ADMINISTRASI KEPEGAWAIAN NEGARA</a:t>
            </a:r>
          </a:p>
          <a:p>
            <a:pPr algn="ctr"/>
            <a:r>
              <a:rPr lang="en-US" sz="2200" dirty="0">
                <a:latin typeface="Avenir Next LT Pro Light" panose="020B0304020202020204" pitchFamily="34" charset="0"/>
              </a:rPr>
              <a:t>Nomor : 08/SE/1983 </a:t>
            </a:r>
          </a:p>
          <a:p>
            <a:pPr algn="ctr"/>
            <a:endParaRPr lang="en-US" dirty="0">
              <a:latin typeface="Avenir Next LT Pro Light" panose="020B0304020202020204" pitchFamily="34" charset="0"/>
            </a:endParaRPr>
          </a:p>
          <a:p>
            <a:pPr algn="ctr"/>
            <a:r>
              <a:rPr lang="en-US" dirty="0">
                <a:latin typeface="Avenir Next LT Pro Light" panose="020B0304020202020204" pitchFamily="34" charset="0"/>
              </a:rPr>
              <a:t>Izin </a:t>
            </a:r>
            <a:r>
              <a:rPr lang="en-US" dirty="0" err="1">
                <a:latin typeface="Avenir Next LT Pro Light" panose="020B0304020202020204" pitchFamily="34" charset="0"/>
              </a:rPr>
              <a:t>Perkawinan</a:t>
            </a:r>
            <a:r>
              <a:rPr lang="en-US" dirty="0">
                <a:latin typeface="Avenir Next LT Pro Light" panose="020B0304020202020204" pitchFamily="34" charset="0"/>
              </a:rPr>
              <a:t> dan </a:t>
            </a:r>
            <a:r>
              <a:rPr lang="en-US" dirty="0" err="1">
                <a:latin typeface="Avenir Next LT Pro Light" panose="020B0304020202020204" pitchFamily="34" charset="0"/>
              </a:rPr>
              <a:t>Perceraian</a:t>
            </a:r>
            <a:r>
              <a:rPr lang="en-US" dirty="0">
                <a:latin typeface="Avenir Next LT Pro Light" panose="020B0304020202020204" pitchFamily="34" charset="0"/>
              </a:rPr>
              <a:t> bagi Pegawai Negeri </a:t>
            </a:r>
            <a:r>
              <a:rPr lang="en-US" dirty="0" err="1">
                <a:latin typeface="Avenir Next LT Pro Light" panose="020B0304020202020204" pitchFamily="34" charset="0"/>
              </a:rPr>
              <a:t>Sipil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4CBE30-71EB-CEC5-F91E-26863539B9E7}"/>
              </a:ext>
            </a:extLst>
          </p:cNvPr>
          <p:cNvCxnSpPr>
            <a:cxnSpLocks/>
          </p:cNvCxnSpPr>
          <p:nvPr/>
        </p:nvCxnSpPr>
        <p:spPr>
          <a:xfrm>
            <a:off x="5691654" y="8722818"/>
            <a:ext cx="395273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8046D9D-4E2F-1884-8CB6-DB17EEE3FEB8}"/>
              </a:ext>
            </a:extLst>
          </p:cNvPr>
          <p:cNvSpPr/>
          <p:nvPr/>
        </p:nvSpPr>
        <p:spPr>
          <a:xfrm>
            <a:off x="10944003" y="952500"/>
            <a:ext cx="6938042" cy="8381997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C49228A-2523-FE2F-F68A-9545C6021037}"/>
              </a:ext>
            </a:extLst>
          </p:cNvPr>
          <p:cNvSpPr txBox="1"/>
          <p:nvPr/>
        </p:nvSpPr>
        <p:spPr>
          <a:xfrm>
            <a:off x="11658497" y="3176549"/>
            <a:ext cx="5509054" cy="437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PP 10/1983  |  PP 45/1990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ctr"/>
            <a:r>
              <a:rPr lang="en-US" sz="2400" i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Mengatur</a:t>
            </a:r>
            <a:r>
              <a:rPr lang="en-US" sz="2400" i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Tentang :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Perkawinan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PNS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PNS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PNS Pria yang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akan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beristri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lebih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seorang</a:t>
            </a:r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PNS Wanita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dilarang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menjadi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istri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ke II,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dst</a:t>
            </a:r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Prosedur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pemberian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dan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penolakan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ijin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Pembagian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gaji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terhaddap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istri</a:t>
            </a:r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PNS yang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hidup</a:t>
            </a: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bersama</a:t>
            </a:r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SANKSI 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A85E5-2E3E-FBB3-C518-4D2C0E609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D1A6FA8C-8257-D973-DBC1-3B04298090B3}"/>
              </a:ext>
            </a:extLst>
          </p:cNvPr>
          <p:cNvSpPr/>
          <p:nvPr/>
        </p:nvSpPr>
        <p:spPr>
          <a:xfrm>
            <a:off x="179344" y="4753064"/>
            <a:ext cx="6480941" cy="6291913"/>
          </a:xfrm>
          <a:prstGeom prst="ellipse">
            <a:avLst/>
          </a:prstGeom>
          <a:solidFill>
            <a:srgbClr val="4A423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0EFFBE-D19D-96BB-6D9A-9A01C60290E9}"/>
              </a:ext>
            </a:extLst>
          </p:cNvPr>
          <p:cNvSpPr/>
          <p:nvPr/>
        </p:nvSpPr>
        <p:spPr>
          <a:xfrm>
            <a:off x="5885386" y="4753064"/>
            <a:ext cx="6480941" cy="6291913"/>
          </a:xfrm>
          <a:prstGeom prst="ellipse">
            <a:avLst/>
          </a:prstGeom>
          <a:solidFill>
            <a:srgbClr val="A1937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022366-4D8E-7D36-15D4-301D36C2F88D}"/>
              </a:ext>
            </a:extLst>
          </p:cNvPr>
          <p:cNvSpPr/>
          <p:nvPr/>
        </p:nvSpPr>
        <p:spPr>
          <a:xfrm>
            <a:off x="11627715" y="4753064"/>
            <a:ext cx="6480941" cy="6291913"/>
          </a:xfrm>
          <a:prstGeom prst="ellipse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ED9F0B-8A93-1F8D-9743-B1C3F0C82D0A}"/>
              </a:ext>
            </a:extLst>
          </p:cNvPr>
          <p:cNvSpPr/>
          <p:nvPr/>
        </p:nvSpPr>
        <p:spPr>
          <a:xfrm>
            <a:off x="9498967" y="2038343"/>
            <a:ext cx="7954657" cy="310515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4B55324-E91A-0AF0-3B55-180BCAB39B9B}"/>
              </a:ext>
            </a:extLst>
          </p:cNvPr>
          <p:cNvSpPr txBox="1"/>
          <p:nvPr/>
        </p:nvSpPr>
        <p:spPr>
          <a:xfrm>
            <a:off x="589917" y="278130"/>
            <a:ext cx="102489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02 </a:t>
            </a:r>
          </a:p>
          <a:p>
            <a:pPr algn="l"/>
            <a:r>
              <a:rPr lang="en-US" sz="4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SYARAT MENGAJUKAN PERCERAIAN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B30992-AF84-74D3-0C55-08126795C42A}"/>
              </a:ext>
            </a:extLst>
          </p:cNvPr>
          <p:cNvSpPr/>
          <p:nvPr/>
        </p:nvSpPr>
        <p:spPr>
          <a:xfrm>
            <a:off x="592770" y="2038343"/>
            <a:ext cx="7954657" cy="310515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4A6D274B-AFAE-5346-403B-C340F06C1392}"/>
              </a:ext>
            </a:extLst>
          </p:cNvPr>
          <p:cNvSpPr txBox="1"/>
          <p:nvPr/>
        </p:nvSpPr>
        <p:spPr>
          <a:xfrm>
            <a:off x="1712307" y="3475791"/>
            <a:ext cx="613629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ð"/>
            </a:pPr>
            <a:r>
              <a:rPr lang="en-US" sz="28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Izin</a:t>
            </a: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Pejabat Yang </a:t>
            </a:r>
            <a:r>
              <a:rPr lang="en-US" sz="22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Berwenang</a:t>
            </a:r>
            <a:endParaRPr lang="en-US" sz="22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ð"/>
            </a:pPr>
            <a:endParaRPr lang="en-US" sz="22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ð"/>
            </a:pP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Menjalani Pemeriksaan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F74FD4-AC73-FB2B-E1E4-2BB7D94071A0}"/>
              </a:ext>
            </a:extLst>
          </p:cNvPr>
          <p:cNvSpPr txBox="1"/>
          <p:nvPr/>
        </p:nvSpPr>
        <p:spPr>
          <a:xfrm>
            <a:off x="1151243" y="2349464"/>
            <a:ext cx="79546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ASN SEBAGAI PIHAK YANG </a:t>
            </a:r>
            <a:r>
              <a:rPr lang="en-US" sz="3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MENGGUGAT</a:t>
            </a:r>
            <a:endParaRPr lang="en-US" sz="24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id="{F88D6626-B802-DABE-3C02-A68549C216DB}"/>
              </a:ext>
            </a:extLst>
          </p:cNvPr>
          <p:cNvSpPr txBox="1"/>
          <p:nvPr/>
        </p:nvSpPr>
        <p:spPr>
          <a:xfrm>
            <a:off x="10705274" y="3306514"/>
            <a:ext cx="6345168" cy="1446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ð"/>
            </a:pPr>
            <a:r>
              <a:rPr lang="en-US" sz="28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Surat Keterangan </a:t>
            </a:r>
            <a:r>
              <a:rPr lang="en-US" sz="22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Pejabat Yang </a:t>
            </a:r>
            <a:r>
              <a:rPr lang="en-US" sz="22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Berwenang</a:t>
            </a:r>
            <a:endParaRPr lang="en-US" sz="22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ð"/>
            </a:pPr>
            <a:endParaRPr lang="en-US" sz="22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ð"/>
            </a:pPr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Menjalani Pemeriksaan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F1EC17B-8D76-D51D-216B-D4B46BE19B6F}"/>
              </a:ext>
            </a:extLst>
          </p:cNvPr>
          <p:cNvSpPr txBox="1"/>
          <p:nvPr/>
        </p:nvSpPr>
        <p:spPr>
          <a:xfrm>
            <a:off x="10057440" y="2349464"/>
            <a:ext cx="6345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ASN SEBAGAI PIHAK YANG </a:t>
            </a:r>
            <a:r>
              <a:rPr lang="en-US" sz="3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DIGUGAT</a:t>
            </a:r>
            <a:endParaRPr lang="en-US" sz="24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E83BDA-8607-6D8D-0E55-0A66B6259360}"/>
              </a:ext>
            </a:extLst>
          </p:cNvPr>
          <p:cNvSpPr txBox="1"/>
          <p:nvPr/>
        </p:nvSpPr>
        <p:spPr>
          <a:xfrm>
            <a:off x="1747536" y="6896100"/>
            <a:ext cx="33445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Harus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Tertulis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0E9F9-4F0F-F55C-7818-C9D16227FBC7}"/>
              </a:ext>
            </a:extLst>
          </p:cNvPr>
          <p:cNvSpPr txBox="1"/>
          <p:nvPr/>
        </p:nvSpPr>
        <p:spPr>
          <a:xfrm>
            <a:off x="7453578" y="6896100"/>
            <a:ext cx="33445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Memuat</a:t>
            </a:r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Alasan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1F2BC-F658-2E46-B813-FD901A0C6421}"/>
              </a:ext>
            </a:extLst>
          </p:cNvPr>
          <p:cNvSpPr txBox="1"/>
          <p:nvPr/>
        </p:nvSpPr>
        <p:spPr>
          <a:xfrm>
            <a:off x="13195907" y="6896100"/>
            <a:ext cx="33445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Disertai</a:t>
            </a:r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Bukti</a:t>
            </a:r>
          </a:p>
        </p:txBody>
      </p:sp>
    </p:spTree>
    <p:extLst>
      <p:ext uri="{BB962C8B-B14F-4D97-AF65-F5344CB8AC3E}">
        <p14:creationId xmlns:p14="http://schemas.microsoft.com/office/powerpoint/2010/main" val="1093032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D2507EF-C1AF-F55D-72C4-7A603690E053}"/>
              </a:ext>
            </a:extLst>
          </p:cNvPr>
          <p:cNvSpPr/>
          <p:nvPr/>
        </p:nvSpPr>
        <p:spPr>
          <a:xfrm flipH="1">
            <a:off x="-2" y="-38100"/>
            <a:ext cx="12801600" cy="10325100"/>
          </a:xfrm>
          <a:custGeom>
            <a:avLst/>
            <a:gdLst>
              <a:gd name="csX0" fmla="*/ 0 w 6769831"/>
              <a:gd name="csY0" fmla="*/ 0 h 10287000"/>
              <a:gd name="csX1" fmla="*/ 6769831 w 6769831"/>
              <a:gd name="csY1" fmla="*/ 0 h 10287000"/>
              <a:gd name="csX2" fmla="*/ 6769831 w 6769831"/>
              <a:gd name="csY2" fmla="*/ 10287000 h 10287000"/>
              <a:gd name="csX3" fmla="*/ 0 w 6769831"/>
              <a:gd name="csY3" fmla="*/ 10287000 h 10287000"/>
              <a:gd name="csX4" fmla="*/ 0 w 6769831"/>
              <a:gd name="csY4" fmla="*/ 0 h 10287000"/>
              <a:gd name="csX0" fmla="*/ 6553200 w 13323031"/>
              <a:gd name="csY0" fmla="*/ 0 h 10306050"/>
              <a:gd name="csX1" fmla="*/ 13323031 w 13323031"/>
              <a:gd name="csY1" fmla="*/ 0 h 10306050"/>
              <a:gd name="csX2" fmla="*/ 13323031 w 13323031"/>
              <a:gd name="csY2" fmla="*/ 10287000 h 10306050"/>
              <a:gd name="csX3" fmla="*/ 0 w 13323031"/>
              <a:gd name="csY3" fmla="*/ 10306050 h 10306050"/>
              <a:gd name="csX4" fmla="*/ 6553200 w 13323031"/>
              <a:gd name="csY4" fmla="*/ 0 h 10306050"/>
              <a:gd name="csX0" fmla="*/ 4229100 w 13323031"/>
              <a:gd name="csY0" fmla="*/ 0 h 10344150"/>
              <a:gd name="csX1" fmla="*/ 13323031 w 13323031"/>
              <a:gd name="csY1" fmla="*/ 38100 h 10344150"/>
              <a:gd name="csX2" fmla="*/ 13323031 w 13323031"/>
              <a:gd name="csY2" fmla="*/ 10325100 h 10344150"/>
              <a:gd name="csX3" fmla="*/ 0 w 13323031"/>
              <a:gd name="csY3" fmla="*/ 10344150 h 10344150"/>
              <a:gd name="csX4" fmla="*/ 4229100 w 13323031"/>
              <a:gd name="csY4" fmla="*/ 0 h 10344150"/>
              <a:gd name="csX0" fmla="*/ 4800600 w 13323031"/>
              <a:gd name="csY0" fmla="*/ 0 h 10325100"/>
              <a:gd name="csX1" fmla="*/ 13323031 w 13323031"/>
              <a:gd name="csY1" fmla="*/ 19050 h 10325100"/>
              <a:gd name="csX2" fmla="*/ 13323031 w 13323031"/>
              <a:gd name="csY2" fmla="*/ 10306050 h 10325100"/>
              <a:gd name="csX3" fmla="*/ 0 w 13323031"/>
              <a:gd name="csY3" fmla="*/ 10325100 h 10325100"/>
              <a:gd name="csX4" fmla="*/ 4800600 w 13323031"/>
              <a:gd name="csY4" fmla="*/ 0 h 10325100"/>
              <a:gd name="csX0" fmla="*/ 5048250 w 13323031"/>
              <a:gd name="csY0" fmla="*/ 0 h 10344150"/>
              <a:gd name="csX1" fmla="*/ 13323031 w 13323031"/>
              <a:gd name="csY1" fmla="*/ 38100 h 10344150"/>
              <a:gd name="csX2" fmla="*/ 13323031 w 13323031"/>
              <a:gd name="csY2" fmla="*/ 10325100 h 10344150"/>
              <a:gd name="csX3" fmla="*/ 0 w 13323031"/>
              <a:gd name="csY3" fmla="*/ 10344150 h 10344150"/>
              <a:gd name="csX4" fmla="*/ 5048250 w 13323031"/>
              <a:gd name="csY4" fmla="*/ 0 h 10344150"/>
              <a:gd name="csX0" fmla="*/ 4762500 w 13037281"/>
              <a:gd name="csY0" fmla="*/ 0 h 10325100"/>
              <a:gd name="csX1" fmla="*/ 13037281 w 13037281"/>
              <a:gd name="csY1" fmla="*/ 38100 h 10325100"/>
              <a:gd name="csX2" fmla="*/ 13037281 w 13037281"/>
              <a:gd name="csY2" fmla="*/ 10325100 h 10325100"/>
              <a:gd name="csX3" fmla="*/ 0 w 13037281"/>
              <a:gd name="csY3" fmla="*/ 10325100 h 10325100"/>
              <a:gd name="csX4" fmla="*/ 4762500 w 13037281"/>
              <a:gd name="csY4" fmla="*/ 0 h 10325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3037281" h="10325100">
                <a:moveTo>
                  <a:pt x="4762500" y="0"/>
                </a:moveTo>
                <a:lnTo>
                  <a:pt x="13037281" y="38100"/>
                </a:lnTo>
                <a:lnTo>
                  <a:pt x="13037281" y="10325100"/>
                </a:lnTo>
                <a:lnTo>
                  <a:pt x="0" y="10325100"/>
                </a:lnTo>
                <a:lnTo>
                  <a:pt x="4762500" y="0"/>
                </a:lnTo>
                <a:close/>
              </a:path>
            </a:pathLst>
          </a:custGeom>
          <a:solidFill>
            <a:srgbClr val="A193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03774F-29AE-C03D-90B0-BD8BC18C4EE6}"/>
              </a:ext>
            </a:extLst>
          </p:cNvPr>
          <p:cNvSpPr/>
          <p:nvPr/>
        </p:nvSpPr>
        <p:spPr>
          <a:xfrm>
            <a:off x="5486400" y="-38100"/>
            <a:ext cx="12801601" cy="10325100"/>
          </a:xfrm>
          <a:custGeom>
            <a:avLst/>
            <a:gdLst>
              <a:gd name="csX0" fmla="*/ 0 w 6769831"/>
              <a:gd name="csY0" fmla="*/ 0 h 10287000"/>
              <a:gd name="csX1" fmla="*/ 6769831 w 6769831"/>
              <a:gd name="csY1" fmla="*/ 0 h 10287000"/>
              <a:gd name="csX2" fmla="*/ 6769831 w 6769831"/>
              <a:gd name="csY2" fmla="*/ 10287000 h 10287000"/>
              <a:gd name="csX3" fmla="*/ 0 w 6769831"/>
              <a:gd name="csY3" fmla="*/ 10287000 h 10287000"/>
              <a:gd name="csX4" fmla="*/ 0 w 6769831"/>
              <a:gd name="csY4" fmla="*/ 0 h 10287000"/>
              <a:gd name="csX0" fmla="*/ 6553200 w 13323031"/>
              <a:gd name="csY0" fmla="*/ 0 h 10306050"/>
              <a:gd name="csX1" fmla="*/ 13323031 w 13323031"/>
              <a:gd name="csY1" fmla="*/ 0 h 10306050"/>
              <a:gd name="csX2" fmla="*/ 13323031 w 13323031"/>
              <a:gd name="csY2" fmla="*/ 10287000 h 10306050"/>
              <a:gd name="csX3" fmla="*/ 0 w 13323031"/>
              <a:gd name="csY3" fmla="*/ 10306050 h 10306050"/>
              <a:gd name="csX4" fmla="*/ 6553200 w 13323031"/>
              <a:gd name="csY4" fmla="*/ 0 h 10306050"/>
              <a:gd name="csX0" fmla="*/ 4229100 w 13323031"/>
              <a:gd name="csY0" fmla="*/ 0 h 10344150"/>
              <a:gd name="csX1" fmla="*/ 13323031 w 13323031"/>
              <a:gd name="csY1" fmla="*/ 38100 h 10344150"/>
              <a:gd name="csX2" fmla="*/ 13323031 w 13323031"/>
              <a:gd name="csY2" fmla="*/ 10325100 h 10344150"/>
              <a:gd name="csX3" fmla="*/ 0 w 13323031"/>
              <a:gd name="csY3" fmla="*/ 10344150 h 10344150"/>
              <a:gd name="csX4" fmla="*/ 4229100 w 13323031"/>
              <a:gd name="csY4" fmla="*/ 0 h 10344150"/>
              <a:gd name="csX0" fmla="*/ 4800600 w 13323031"/>
              <a:gd name="csY0" fmla="*/ 0 h 10325100"/>
              <a:gd name="csX1" fmla="*/ 13323031 w 13323031"/>
              <a:gd name="csY1" fmla="*/ 19050 h 10325100"/>
              <a:gd name="csX2" fmla="*/ 13323031 w 13323031"/>
              <a:gd name="csY2" fmla="*/ 10306050 h 10325100"/>
              <a:gd name="csX3" fmla="*/ 0 w 13323031"/>
              <a:gd name="csY3" fmla="*/ 10325100 h 10325100"/>
              <a:gd name="csX4" fmla="*/ 4800600 w 13323031"/>
              <a:gd name="csY4" fmla="*/ 0 h 10325100"/>
              <a:gd name="csX0" fmla="*/ 5048250 w 13323031"/>
              <a:gd name="csY0" fmla="*/ 0 h 10344150"/>
              <a:gd name="csX1" fmla="*/ 13323031 w 13323031"/>
              <a:gd name="csY1" fmla="*/ 38100 h 10344150"/>
              <a:gd name="csX2" fmla="*/ 13323031 w 13323031"/>
              <a:gd name="csY2" fmla="*/ 10325100 h 10344150"/>
              <a:gd name="csX3" fmla="*/ 0 w 13323031"/>
              <a:gd name="csY3" fmla="*/ 10344150 h 10344150"/>
              <a:gd name="csX4" fmla="*/ 5048250 w 13323031"/>
              <a:gd name="csY4" fmla="*/ 0 h 10344150"/>
              <a:gd name="csX0" fmla="*/ 4762500 w 13037281"/>
              <a:gd name="csY0" fmla="*/ 0 h 10325100"/>
              <a:gd name="csX1" fmla="*/ 13037281 w 13037281"/>
              <a:gd name="csY1" fmla="*/ 38100 h 10325100"/>
              <a:gd name="csX2" fmla="*/ 13037281 w 13037281"/>
              <a:gd name="csY2" fmla="*/ 10325100 h 10325100"/>
              <a:gd name="csX3" fmla="*/ 0 w 13037281"/>
              <a:gd name="csY3" fmla="*/ 10325100 h 10325100"/>
              <a:gd name="csX4" fmla="*/ 4762500 w 13037281"/>
              <a:gd name="csY4" fmla="*/ 0 h 10325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3037281" h="10325100">
                <a:moveTo>
                  <a:pt x="4762500" y="0"/>
                </a:moveTo>
                <a:lnTo>
                  <a:pt x="13037281" y="38100"/>
                </a:lnTo>
                <a:lnTo>
                  <a:pt x="13037281" y="10325100"/>
                </a:lnTo>
                <a:lnTo>
                  <a:pt x="0" y="10325100"/>
                </a:lnTo>
                <a:lnTo>
                  <a:pt x="4762500" y="0"/>
                </a:lnTo>
                <a:close/>
              </a:path>
            </a:pathLst>
          </a:custGeom>
          <a:solidFill>
            <a:srgbClr val="4A42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019550" y="131683"/>
            <a:ext cx="10248900" cy="13542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02 </a:t>
            </a:r>
          </a:p>
          <a:p>
            <a:pPr algn="ctr"/>
            <a:r>
              <a:rPr lang="en-US" sz="4400" b="1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SYARAT MENGAJUKAN PERCERAIAN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4FB060-63BA-4457-C6DF-9F45147A8DA9}"/>
              </a:ext>
            </a:extLst>
          </p:cNvPr>
          <p:cNvSpPr txBox="1"/>
          <p:nvPr/>
        </p:nvSpPr>
        <p:spPr>
          <a:xfrm>
            <a:off x="9161784" y="3144076"/>
            <a:ext cx="386841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PASAL 3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Pegawai Negeri </a:t>
            </a:r>
            <a:r>
              <a:rPr lang="en-US" sz="1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Sipil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yang </a:t>
            </a:r>
            <a:r>
              <a:rPr lang="en-US" sz="1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akan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melakukan </a:t>
            </a:r>
            <a:r>
              <a:rPr lang="en-US" sz="1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wajib </a:t>
            </a:r>
            <a:r>
              <a:rPr lang="en-US" sz="1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memperoleh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izin lebih </a:t>
            </a:r>
            <a:r>
              <a:rPr lang="en-US" sz="1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dahulu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Pejabat.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Permintaan untuk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memperoleh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izin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sebagaimana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dimaksud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dalam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ayat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(1)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diajukansecara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tertulis.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Dalam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surat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permintaan izin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harus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dicantumkan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alasan yang lengkap </a:t>
            </a:r>
            <a:r>
              <a:rPr lang="fi-FI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yang mendasari permintaan izin perceraian itu.</a:t>
            </a:r>
            <a:endParaRPr lang="en-US" sz="14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9C8934-DFF9-C50C-8D7A-105B2FB4E516}"/>
              </a:ext>
            </a:extLst>
          </p:cNvPr>
          <p:cNvSpPr txBox="1"/>
          <p:nvPr/>
        </p:nvSpPr>
        <p:spPr>
          <a:xfrm>
            <a:off x="9152575" y="5845724"/>
            <a:ext cx="386841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PASAL 5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Permintaan izin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sebagaimana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dimaksud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dalam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Pasal 3 dan Pasal 4 diajukan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kepada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Pejabat melalui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saluran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tertulis.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it-IT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Setiap atasan yang menerima permintaan izin dari Pegawai Negeri Sipil dalam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lingkungannya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, baik untuk melakukan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atau untuk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beristeri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lebih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seorang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,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maupun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untuk menjadi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isteri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kedua/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ketiga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/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keempat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, wajib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memberikan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pertimbangan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dan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meneruskannya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kepada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Pejabat melalui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saluran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hierarki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dalam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j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angka waktu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selambat-lambatnya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3 (tiga) bulan terhitung mulai tanggal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ia</a:t>
            </a:r>
            <a:r>
              <a:rPr lang="en-US" sz="1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menerima permintaan izin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dimaksud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.</a:t>
            </a:r>
            <a:endParaRPr lang="en-US" sz="14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14C598-1D54-855B-97BA-73538DF40C2C}"/>
              </a:ext>
            </a:extLst>
          </p:cNvPr>
          <p:cNvSpPr txBox="1"/>
          <p:nvPr/>
        </p:nvSpPr>
        <p:spPr>
          <a:xfrm>
            <a:off x="13467717" y="3136754"/>
            <a:ext cx="4591683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/>
            <a:r>
              <a:rPr lang="en-US" sz="14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PASAL 3 </a:t>
            </a:r>
          </a:p>
          <a:p>
            <a:pPr marL="342900" marR="0" indent="-342900" algn="just">
              <a:buFont typeface="+mj-lt"/>
              <a:buAutoNum type="arabi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Ketentuan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ini berlaku bagi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setiap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Pegawai Negeri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Sipil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yang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akan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melakukan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,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yaitu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bagi Pegawai Negeri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Sipil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yang mengajukan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gugatan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(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penggugat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) wajib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memperoleh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izin lebih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dahulu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Pejabat,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sedangkan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bagi Pegawai Negeri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Sipil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yang menerima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gugatan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(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tergugat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) wajib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memperoleh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surat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keterangan lebih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dahulu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Pejabat sebelum melakukan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. </a:t>
            </a:r>
          </a:p>
          <a:p>
            <a:pPr marL="342900" marR="0" indent="-342900" algn="just">
              <a:buFont typeface="+mj-lt"/>
              <a:buAutoNum type="arabicPeriod"/>
            </a:pP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Permintaan izin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diajukan oleh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penggugat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kepada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Pejabat secara tertulis melalui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saluran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hierarki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sedangkan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tergugat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wajib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memberitahukan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adanya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gugatan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suami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/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istri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secara tertulis melalui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saluran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hierarki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dalam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jangka waktu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selambat-lambatnya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enam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hari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kerja setelah menerima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gugatan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. </a:t>
            </a:r>
            <a:endParaRPr lang="en-US" sz="14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516A4F-D914-A8E2-0EBE-A69D3FF7D484}"/>
              </a:ext>
            </a:extLst>
          </p:cNvPr>
          <p:cNvSpPr txBox="1"/>
          <p:nvPr/>
        </p:nvSpPr>
        <p:spPr>
          <a:xfrm>
            <a:off x="13467716" y="6987957"/>
            <a:ext cx="459168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/>
            <a:r>
              <a:rPr lang="en-US" sz="14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PASAL 5</a:t>
            </a:r>
          </a:p>
          <a:p>
            <a:pPr marL="288925" marR="0" algn="just"/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Setiap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atasan yang menerima permintaan izin untuk melakukan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atau untuk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beristri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lebih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seorang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wajib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memberikan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pertimbangan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secara tertulis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kepada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Pejabat.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Pertimbangan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itu harus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memuat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hal-hal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yang dapat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digunakan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oleh Pejabat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dalam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mengambil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keputusan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, apakah permintaan izin itu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mempunyai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dasar yang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kuat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atau tidak. Sebagai bahan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dalam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membuat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pertimbangan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, atasan yang bersangkutan dapat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meminta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keterangan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suami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/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istri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yang bersangkutan atau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dari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pihak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lain yang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dipandang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dapat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memberikan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keterangan yang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meyakinkan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. </a:t>
            </a:r>
            <a:endParaRPr lang="en-US" sz="14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BC0A6E6E-0184-B8D2-94BE-1826F54C35FB}"/>
              </a:ext>
            </a:extLst>
          </p:cNvPr>
          <p:cNvSpPr txBox="1"/>
          <p:nvPr/>
        </p:nvSpPr>
        <p:spPr>
          <a:xfrm>
            <a:off x="13467717" y="2690142"/>
            <a:ext cx="459168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PP 45 / 1990</a:t>
            </a:r>
            <a:endParaRPr lang="en-US" sz="120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D8C7F50E-119A-E97A-945D-AE0E94819659}"/>
              </a:ext>
            </a:extLst>
          </p:cNvPr>
          <p:cNvSpPr txBox="1"/>
          <p:nvPr/>
        </p:nvSpPr>
        <p:spPr>
          <a:xfrm>
            <a:off x="9180833" y="2728242"/>
            <a:ext cx="343571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PP 10 / 1983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E1CB61A-9CF2-FBBA-8429-DEBB5F3FDCE0}"/>
              </a:ext>
            </a:extLst>
          </p:cNvPr>
          <p:cNvSpPr txBox="1"/>
          <p:nvPr/>
        </p:nvSpPr>
        <p:spPr>
          <a:xfrm>
            <a:off x="4038600" y="114300"/>
            <a:ext cx="10248900" cy="1354217"/>
          </a:xfrm>
          <a:prstGeom prst="rect">
            <a:avLst/>
          </a:prstGeom>
          <a:effectLst>
            <a:outerShdw blurRad="50800" dist="50800" dir="5400000" sx="33000" sy="33000" algn="ctr" rotWithShape="0">
              <a:srgbClr val="000000">
                <a:alpha val="46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02 </a:t>
            </a:r>
          </a:p>
          <a:p>
            <a:pPr algn="ctr"/>
            <a:r>
              <a:rPr lang="en-US" sz="4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SYARAT MENGAJUKAN PERCERAIAN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03428BF-9D69-CB27-EDE0-0D50EEDC6274}"/>
              </a:ext>
            </a:extLst>
          </p:cNvPr>
          <p:cNvSpPr txBox="1"/>
          <p:nvPr/>
        </p:nvSpPr>
        <p:spPr>
          <a:xfrm>
            <a:off x="4076700" y="114300"/>
            <a:ext cx="102489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02 </a:t>
            </a:r>
          </a:p>
          <a:p>
            <a:pPr algn="ctr"/>
            <a:r>
              <a:rPr lang="en-US" sz="4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SYARAT MENGAJUKAN PERCERAIAN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29914B-981B-14F9-223D-1DA1719D06C8}"/>
              </a:ext>
            </a:extLst>
          </p:cNvPr>
          <p:cNvSpPr/>
          <p:nvPr/>
        </p:nvSpPr>
        <p:spPr>
          <a:xfrm>
            <a:off x="3352800" y="2178631"/>
            <a:ext cx="3537182" cy="3537180"/>
          </a:xfrm>
          <a:prstGeom prst="roundRect">
            <a:avLst/>
          </a:prstGeom>
          <a:solidFill>
            <a:srgbClr val="4A4233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760EC-D5EB-56C6-577A-AA36A70990E5}"/>
              </a:ext>
            </a:extLst>
          </p:cNvPr>
          <p:cNvSpPr txBox="1"/>
          <p:nvPr/>
        </p:nvSpPr>
        <p:spPr>
          <a:xfrm>
            <a:off x="3655176" y="2801041"/>
            <a:ext cx="2932430" cy="2292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TUGAS PEJABAT</a:t>
            </a:r>
          </a:p>
          <a:p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Memanggil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suami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&amp; </a:t>
            </a: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istri</a:t>
            </a:r>
            <a:endParaRPr lang="en-US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Mendamaikan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(khusus </a:t>
            </a: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perceraian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Memberikan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Nasehat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C74183-9118-CEC2-61CA-5D103B76756E}"/>
              </a:ext>
            </a:extLst>
          </p:cNvPr>
          <p:cNvCxnSpPr>
            <a:cxnSpLocks/>
          </p:cNvCxnSpPr>
          <p:nvPr/>
        </p:nvCxnSpPr>
        <p:spPr>
          <a:xfrm>
            <a:off x="3607551" y="3260987"/>
            <a:ext cx="3027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385569F-121F-3AD8-C02B-314AD83BFB5A}"/>
              </a:ext>
            </a:extLst>
          </p:cNvPr>
          <p:cNvSpPr/>
          <p:nvPr/>
        </p:nvSpPr>
        <p:spPr>
          <a:xfrm>
            <a:off x="444266" y="6156706"/>
            <a:ext cx="3537182" cy="3537180"/>
          </a:xfrm>
          <a:prstGeom prst="roundRect">
            <a:avLst/>
          </a:prstGeom>
          <a:solidFill>
            <a:srgbClr val="4A4233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E682B5-CFD5-A137-2936-37E5E76CABB0}"/>
              </a:ext>
            </a:extLst>
          </p:cNvPr>
          <p:cNvSpPr txBox="1"/>
          <p:nvPr/>
        </p:nvSpPr>
        <p:spPr>
          <a:xfrm>
            <a:off x="746642" y="6539364"/>
            <a:ext cx="2932430" cy="2661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KEPUTUSAN PEJABAT</a:t>
            </a:r>
          </a:p>
          <a:p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Penolakan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pemberian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izin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Pemberian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izin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surat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keputusan</a:t>
            </a:r>
            <a:endParaRPr lang="en-US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61F706-302C-07C4-7B71-03DFA0E2BAE5}"/>
              </a:ext>
            </a:extLst>
          </p:cNvPr>
          <p:cNvCxnSpPr>
            <a:cxnSpLocks/>
          </p:cNvCxnSpPr>
          <p:nvPr/>
        </p:nvCxnSpPr>
        <p:spPr>
          <a:xfrm>
            <a:off x="699017" y="7453764"/>
            <a:ext cx="3027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AFE3C459-6162-C941-88C4-B70520F42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r="4745"/>
          <a:stretch>
            <a:fillRect/>
          </a:stretch>
        </p:blipFill>
        <p:spPr>
          <a:xfrm>
            <a:off x="-192819" y="0"/>
            <a:ext cx="6769831" cy="102870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0E3180C-CB67-805B-EE3C-4CD693EFDC5D}"/>
              </a:ext>
            </a:extLst>
          </p:cNvPr>
          <p:cNvSpPr/>
          <p:nvPr/>
        </p:nvSpPr>
        <p:spPr>
          <a:xfrm>
            <a:off x="-192819" y="0"/>
            <a:ext cx="6769831" cy="10287000"/>
          </a:xfrm>
          <a:prstGeom prst="rect">
            <a:avLst/>
          </a:prstGeom>
          <a:solidFill>
            <a:srgbClr val="4A4233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44671" y="310567"/>
            <a:ext cx="5882108" cy="4216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03 </a:t>
            </a:r>
          </a:p>
          <a:p>
            <a:pPr algn="l">
              <a:lnSpc>
                <a:spcPts val="8400"/>
              </a:lnSpc>
            </a:pPr>
            <a:r>
              <a:rPr lang="en-US" sz="60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MEKANISME </a:t>
            </a:r>
          </a:p>
          <a:p>
            <a:pPr algn="l">
              <a:lnSpc>
                <a:spcPts val="8400"/>
              </a:lnSpc>
            </a:pPr>
            <a:r>
              <a:rPr lang="en-US" sz="60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PENGAJUAN </a:t>
            </a:r>
          </a:p>
          <a:p>
            <a:pPr algn="l">
              <a:lnSpc>
                <a:spcPts val="8400"/>
              </a:lnSpc>
            </a:pPr>
            <a:r>
              <a:rPr lang="en-US" sz="60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PERCERAIAN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36289632-77A5-11F0-6245-5977C8196619}"/>
              </a:ext>
            </a:extLst>
          </p:cNvPr>
          <p:cNvSpPr txBox="1"/>
          <p:nvPr/>
        </p:nvSpPr>
        <p:spPr>
          <a:xfrm>
            <a:off x="8283668" y="896183"/>
            <a:ext cx="8382000" cy="8494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ASN PENGGUGAT/YANG DIGUGAT</a:t>
            </a:r>
          </a:p>
          <a:p>
            <a:pPr algn="l"/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Mengajukan permohonan dilengkapi berkas administrasi yang </a:t>
            </a:r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ditentukan</a:t>
            </a:r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ke atasan langsung</a:t>
            </a:r>
          </a:p>
          <a:p>
            <a:pPr algn="l"/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l"/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l"/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ATASAN LANGSUNG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Melakukan verifikasi dokumen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Melaksanakan</a:t>
            </a:r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pemeriksaan (</a:t>
            </a:r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pemanggilan</a:t>
            </a:r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ASN + </a:t>
            </a:r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pasangannya</a:t>
            </a:r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) </a:t>
            </a:r>
          </a:p>
          <a:p>
            <a:pPr algn="l"/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l"/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l"/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BADAN KEPEGAWAIAN</a:t>
            </a:r>
          </a:p>
          <a:p>
            <a:pPr algn="l"/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Melaksanakan</a:t>
            </a:r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pemeriksaan (</a:t>
            </a:r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pemanggilan</a:t>
            </a:r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ASN + </a:t>
            </a:r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pasangannya</a:t>
            </a:r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)</a:t>
            </a:r>
          </a:p>
          <a:p>
            <a:pPr algn="l"/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l"/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l"/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DINAS P3AKB</a:t>
            </a:r>
          </a:p>
          <a:p>
            <a:pPr algn="l"/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Melaksanakan</a:t>
            </a:r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proses mediasi</a:t>
            </a:r>
          </a:p>
          <a:p>
            <a:pPr algn="l"/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l"/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l"/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BADAN KEPEGAWAIAN</a:t>
            </a:r>
          </a:p>
          <a:p>
            <a:pPr algn="l"/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Membuat rekomendasi izin </a:t>
            </a:r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perceraian</a:t>
            </a:r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l"/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l"/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PEJABAT YANG BERWENANG</a:t>
            </a:r>
          </a:p>
          <a:p>
            <a:pPr algn="l"/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Mengeluarkan</a:t>
            </a:r>
            <a:r>
              <a:rPr lang="en-US" sz="24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izin </a:t>
            </a:r>
            <a:r>
              <a:rPr lang="en-US" sz="2400" spc="-120" dirty="0" err="1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perceraian</a:t>
            </a:r>
            <a:endParaRPr lang="en-US" sz="2400" spc="-120" dirty="0">
              <a:solidFill>
                <a:srgbClr val="4A4233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8DCFEC-A69E-C04F-7B8C-2471C9A39E25}"/>
              </a:ext>
            </a:extLst>
          </p:cNvPr>
          <p:cNvCxnSpPr>
            <a:cxnSpLocks/>
          </p:cNvCxnSpPr>
          <p:nvPr/>
        </p:nvCxnSpPr>
        <p:spPr>
          <a:xfrm>
            <a:off x="7607395" y="591383"/>
            <a:ext cx="0" cy="8953500"/>
          </a:xfrm>
          <a:prstGeom prst="line">
            <a:avLst/>
          </a:prstGeom>
          <a:ln w="28575">
            <a:solidFill>
              <a:srgbClr val="4A423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F39C6BA5-261C-4301-159C-0E96A91C2321}"/>
              </a:ext>
            </a:extLst>
          </p:cNvPr>
          <p:cNvSpPr/>
          <p:nvPr/>
        </p:nvSpPr>
        <p:spPr>
          <a:xfrm>
            <a:off x="7333552" y="896183"/>
            <a:ext cx="533394" cy="533400"/>
          </a:xfrm>
          <a:prstGeom prst="donut">
            <a:avLst/>
          </a:prstGeom>
          <a:solidFill>
            <a:srgbClr val="4A42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ircle: Hollow 31">
            <a:extLst>
              <a:ext uri="{FF2B5EF4-FFF2-40B4-BE49-F238E27FC236}">
                <a16:creationId xmlns:a16="http://schemas.microsoft.com/office/drawing/2014/main" id="{70B349DA-1737-E24B-B662-57964FF96A0F}"/>
              </a:ext>
            </a:extLst>
          </p:cNvPr>
          <p:cNvSpPr/>
          <p:nvPr/>
        </p:nvSpPr>
        <p:spPr>
          <a:xfrm>
            <a:off x="7333552" y="2730694"/>
            <a:ext cx="533394" cy="533400"/>
          </a:xfrm>
          <a:prstGeom prst="donut">
            <a:avLst/>
          </a:prstGeom>
          <a:solidFill>
            <a:srgbClr val="4A42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ircle: Hollow 32">
            <a:extLst>
              <a:ext uri="{FF2B5EF4-FFF2-40B4-BE49-F238E27FC236}">
                <a16:creationId xmlns:a16="http://schemas.microsoft.com/office/drawing/2014/main" id="{E93D98E1-8888-6542-B4CB-8916C0E903C0}"/>
              </a:ext>
            </a:extLst>
          </p:cNvPr>
          <p:cNvSpPr/>
          <p:nvPr/>
        </p:nvSpPr>
        <p:spPr>
          <a:xfrm>
            <a:off x="7333552" y="4549139"/>
            <a:ext cx="533394" cy="533400"/>
          </a:xfrm>
          <a:prstGeom prst="donut">
            <a:avLst/>
          </a:prstGeom>
          <a:solidFill>
            <a:srgbClr val="4A42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91145915-911B-B71F-0E69-4FB8B88DC4ED}"/>
              </a:ext>
            </a:extLst>
          </p:cNvPr>
          <p:cNvSpPr/>
          <p:nvPr/>
        </p:nvSpPr>
        <p:spPr>
          <a:xfrm>
            <a:off x="7328783" y="5983365"/>
            <a:ext cx="533394" cy="533400"/>
          </a:xfrm>
          <a:prstGeom prst="donut">
            <a:avLst/>
          </a:prstGeom>
          <a:solidFill>
            <a:srgbClr val="4A42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ircle: Hollow 34">
            <a:extLst>
              <a:ext uri="{FF2B5EF4-FFF2-40B4-BE49-F238E27FC236}">
                <a16:creationId xmlns:a16="http://schemas.microsoft.com/office/drawing/2014/main" id="{1A34E39C-3199-5123-3D27-6C5723369008}"/>
              </a:ext>
            </a:extLst>
          </p:cNvPr>
          <p:cNvSpPr/>
          <p:nvPr/>
        </p:nvSpPr>
        <p:spPr>
          <a:xfrm>
            <a:off x="7328783" y="7490458"/>
            <a:ext cx="533394" cy="533400"/>
          </a:xfrm>
          <a:prstGeom prst="donut">
            <a:avLst/>
          </a:prstGeom>
          <a:solidFill>
            <a:srgbClr val="4A42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C1C0DDC-11F6-AF8C-544C-2F94F5D2172A}"/>
              </a:ext>
            </a:extLst>
          </p:cNvPr>
          <p:cNvCxnSpPr>
            <a:cxnSpLocks/>
          </p:cNvCxnSpPr>
          <p:nvPr/>
        </p:nvCxnSpPr>
        <p:spPr>
          <a:xfrm>
            <a:off x="6994991" y="2420182"/>
            <a:ext cx="644170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6">
            <a:extLst>
              <a:ext uri="{FF2B5EF4-FFF2-40B4-BE49-F238E27FC236}">
                <a16:creationId xmlns:a16="http://schemas.microsoft.com/office/drawing/2014/main" id="{1C3B886C-E168-0BE2-AE68-2FCF05DC3BAA}"/>
              </a:ext>
            </a:extLst>
          </p:cNvPr>
          <p:cNvSpPr txBox="1"/>
          <p:nvPr/>
        </p:nvSpPr>
        <p:spPr>
          <a:xfrm>
            <a:off x="13674815" y="2266294"/>
            <a:ext cx="37338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i="1" spc="-120" dirty="0">
                <a:solidFill>
                  <a:sysClr val="windowText" lastClr="0000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Rekomendasi </a:t>
            </a:r>
            <a:r>
              <a:rPr lang="en-US" sz="2000" i="1" spc="-120" dirty="0" err="1">
                <a:solidFill>
                  <a:sysClr val="windowText" lastClr="0000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upaya</a:t>
            </a:r>
            <a:r>
              <a:rPr lang="en-US" sz="2000" i="1" spc="-120" dirty="0">
                <a:solidFill>
                  <a:sysClr val="windowText" lastClr="0000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 mediasi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B4FD91E-D4F5-2AE2-F5A0-131DF1747371}"/>
              </a:ext>
            </a:extLst>
          </p:cNvPr>
          <p:cNvCxnSpPr>
            <a:cxnSpLocks/>
          </p:cNvCxnSpPr>
          <p:nvPr/>
        </p:nvCxnSpPr>
        <p:spPr>
          <a:xfrm>
            <a:off x="6994991" y="4248982"/>
            <a:ext cx="644170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6">
            <a:extLst>
              <a:ext uri="{FF2B5EF4-FFF2-40B4-BE49-F238E27FC236}">
                <a16:creationId xmlns:a16="http://schemas.microsoft.com/office/drawing/2014/main" id="{1845A529-CD3F-7AE1-251A-A2697737C5A5}"/>
              </a:ext>
            </a:extLst>
          </p:cNvPr>
          <p:cNvSpPr txBox="1"/>
          <p:nvPr/>
        </p:nvSpPr>
        <p:spPr>
          <a:xfrm>
            <a:off x="13693868" y="4095094"/>
            <a:ext cx="37338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i="1" spc="-120" dirty="0">
                <a:solidFill>
                  <a:sysClr val="windowText" lastClr="0000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Jika mediasi </a:t>
            </a:r>
            <a:r>
              <a:rPr lang="en-US" sz="2000" i="1" spc="-120" dirty="0" err="1">
                <a:solidFill>
                  <a:sysClr val="windowText" lastClr="0000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gagal</a:t>
            </a:r>
            <a:endParaRPr lang="en-US" sz="2000" i="1" spc="-120" dirty="0">
              <a:solidFill>
                <a:sysClr val="windowText" lastClr="000000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B84262E-AEBD-A774-3061-75C0596C1FDC}"/>
              </a:ext>
            </a:extLst>
          </p:cNvPr>
          <p:cNvCxnSpPr>
            <a:cxnSpLocks/>
          </p:cNvCxnSpPr>
          <p:nvPr/>
        </p:nvCxnSpPr>
        <p:spPr>
          <a:xfrm>
            <a:off x="6994991" y="7190302"/>
            <a:ext cx="644170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6">
            <a:extLst>
              <a:ext uri="{FF2B5EF4-FFF2-40B4-BE49-F238E27FC236}">
                <a16:creationId xmlns:a16="http://schemas.microsoft.com/office/drawing/2014/main" id="{C0A0721D-4BC1-9704-3099-FCE57B3CEB5A}"/>
              </a:ext>
            </a:extLst>
          </p:cNvPr>
          <p:cNvSpPr txBox="1"/>
          <p:nvPr/>
        </p:nvSpPr>
        <p:spPr>
          <a:xfrm>
            <a:off x="13693868" y="7036414"/>
            <a:ext cx="37338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i="1" spc="-120" dirty="0">
                <a:solidFill>
                  <a:sysClr val="windowText" lastClr="0000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Jika mediasi </a:t>
            </a:r>
            <a:r>
              <a:rPr lang="en-US" sz="2000" i="1" spc="-120" dirty="0" err="1">
                <a:solidFill>
                  <a:sysClr val="windowText" lastClr="000000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gagal</a:t>
            </a:r>
            <a:endParaRPr lang="en-US" sz="2000" i="1" spc="-120" dirty="0">
              <a:solidFill>
                <a:sysClr val="windowText" lastClr="000000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50" name="Circle: Hollow 49">
            <a:extLst>
              <a:ext uri="{FF2B5EF4-FFF2-40B4-BE49-F238E27FC236}">
                <a16:creationId xmlns:a16="http://schemas.microsoft.com/office/drawing/2014/main" id="{D96988F4-F4B5-8A0F-7E30-54CDC6495DE0}"/>
              </a:ext>
            </a:extLst>
          </p:cNvPr>
          <p:cNvSpPr/>
          <p:nvPr/>
        </p:nvSpPr>
        <p:spPr>
          <a:xfrm>
            <a:off x="7333552" y="8592383"/>
            <a:ext cx="533394" cy="533400"/>
          </a:xfrm>
          <a:prstGeom prst="donut">
            <a:avLst/>
          </a:prstGeom>
          <a:solidFill>
            <a:srgbClr val="4A42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3FD65-9957-A50A-E75D-4E5C175FB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21D31D38-C6EC-F457-CC76-7671F8F5B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73" b="65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BC45CD-61D2-E264-DF88-BBE65FC893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A42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75E577-20D3-C513-211B-83D850A74273}"/>
              </a:ext>
            </a:extLst>
          </p:cNvPr>
          <p:cNvSpPr/>
          <p:nvPr/>
        </p:nvSpPr>
        <p:spPr>
          <a:xfrm>
            <a:off x="6629400" y="-1878587"/>
            <a:ext cx="15316200" cy="15468600"/>
          </a:xfrm>
          <a:prstGeom prst="ellipse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BFC53B-9EDB-364E-1406-BE8E80C4CA43}"/>
              </a:ext>
            </a:extLst>
          </p:cNvPr>
          <p:cNvSpPr/>
          <p:nvPr/>
        </p:nvSpPr>
        <p:spPr>
          <a:xfrm>
            <a:off x="-1143000" y="-2202815"/>
            <a:ext cx="7772400" cy="7346315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45C9FAC-2641-A90B-8B10-653490CA16E1}"/>
              </a:ext>
            </a:extLst>
          </p:cNvPr>
          <p:cNvSpPr txBox="1"/>
          <p:nvPr/>
        </p:nvSpPr>
        <p:spPr>
          <a:xfrm>
            <a:off x="781050" y="870979"/>
            <a:ext cx="43815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03 </a:t>
            </a:r>
          </a:p>
          <a:p>
            <a:pPr algn="ctr"/>
            <a:r>
              <a:rPr lang="en-US" sz="4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MEKANISME </a:t>
            </a:r>
          </a:p>
          <a:p>
            <a:pPr algn="ctr"/>
            <a:r>
              <a:rPr lang="en-US" sz="4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PENGAJUAN </a:t>
            </a:r>
          </a:p>
          <a:p>
            <a:pPr algn="ctr"/>
            <a:r>
              <a:rPr lang="en-US" sz="4400" spc="-12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PERCERAIAN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4D2104-6DF0-FD92-C865-94F1144A7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783345"/>
              </p:ext>
            </p:extLst>
          </p:nvPr>
        </p:nvGraphicFramePr>
        <p:xfrm>
          <a:off x="9105900" y="2342545"/>
          <a:ext cx="8877300" cy="6934252"/>
        </p:xfrm>
        <a:graphic>
          <a:graphicData uri="http://schemas.openxmlformats.org/drawingml/2006/table">
            <a:tbl>
              <a:tblPr/>
              <a:tblGrid>
                <a:gridCol w="8877300">
                  <a:extLst>
                    <a:ext uri="{9D8B030D-6E8A-4147-A177-3AD203B41FA5}">
                      <a16:colId xmlns:a16="http://schemas.microsoft.com/office/drawing/2014/main" val="3589874340"/>
                    </a:ext>
                  </a:extLst>
                </a:gridCol>
              </a:tblGrid>
              <a:tr h="162804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Permohonan Pribadi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112130"/>
                  </a:ext>
                </a:extLst>
              </a:tr>
              <a:tr h="309328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Surat Pengantar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dari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Perangkat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Daerah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499528"/>
                  </a:ext>
                </a:extLst>
              </a:tr>
              <a:tr h="162804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Akta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Nikah/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Buku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Nikah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111809"/>
                  </a:ext>
                </a:extLst>
              </a:tr>
              <a:tr h="162804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Kartu Keluarga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1293907"/>
                  </a:ext>
                </a:extLst>
              </a:tr>
              <a:tr h="162804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Fotocopy SK Pangkat Terakhir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154596"/>
                  </a:ext>
                </a:extLst>
              </a:tr>
              <a:tr h="162804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Fotocopy SK Jabatan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4020705"/>
                  </a:ext>
                </a:extLst>
              </a:tr>
              <a:tr h="309328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Fotocopy SK Jabatan Atasan Langsung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821166"/>
                  </a:ext>
                </a:extLst>
              </a:tr>
              <a:tr h="309328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Fotocopy SK Pangkat Terakhir Suami/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Istri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jika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pasangan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PNS)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27553"/>
                  </a:ext>
                </a:extLst>
              </a:tr>
              <a:tr h="455852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Surat Pernyataan Talak/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Kesepakatan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Bercerai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jika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ada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)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905657"/>
                  </a:ext>
                </a:extLst>
              </a:tr>
              <a:tr h="309328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Surat Keterangan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Domisili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dari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Camat/Lurah/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Kepling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/Kadus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995934"/>
                  </a:ext>
                </a:extLst>
              </a:tr>
              <a:tr h="455852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sv-SE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Surat Keterangan Pisah Rumah dari Camat/Lurah/Kepling/Kadus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1678144"/>
                  </a:ext>
                </a:extLst>
              </a:tr>
              <a:tr h="309328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Surat Panggilan I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s.d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III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terhadap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Suami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691572"/>
                  </a:ext>
                </a:extLst>
              </a:tr>
              <a:tr h="309328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Surat Panggilan I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s.d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III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terhadap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Istri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venir Next LT Pro Light" panose="020B0304020202020204" pitchFamily="34" charset="0"/>
                      </a:endParaRP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387374"/>
                  </a:ext>
                </a:extLst>
              </a:tr>
              <a:tr h="309328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Beria Acara Hasil Mediasi dari Atasan Langsung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8789915"/>
                  </a:ext>
                </a:extLst>
              </a:tr>
              <a:tr h="309328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Laporan Hasil Mediasi dari Atasan Langsung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295854"/>
                  </a:ext>
                </a:extLst>
              </a:tr>
              <a:tr h="162804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Bukti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Visum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jika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kdrt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)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532452"/>
                  </a:ext>
                </a:extLst>
              </a:tr>
              <a:tr h="162804">
                <a:tc>
                  <a:txBody>
                    <a:bodyPr/>
                    <a:lstStyle/>
                    <a:p>
                      <a:pPr marL="342900" indent="-342900" algn="l" rtl="0" fontAlgn="t">
                        <a:buFont typeface="Courier New" panose="02070309020205020404" pitchFamily="49" charset="0"/>
                        <a:buChar char="o"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Bukti Lainnya (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jika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ada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venir Next LT Pro Light" panose="020B0304020202020204" pitchFamily="34" charset="0"/>
                        </a:rPr>
                        <a:t>)</a:t>
                      </a:r>
                    </a:p>
                  </a:txBody>
                  <a:tcPr marL="12210" marR="12210" marT="8140" marB="8140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04359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634305-BFFA-B6AD-1FBD-2577AE908CB1}"/>
              </a:ext>
            </a:extLst>
          </p:cNvPr>
          <p:cNvSpPr txBox="1"/>
          <p:nvPr/>
        </p:nvSpPr>
        <p:spPr>
          <a:xfrm>
            <a:off x="10134600" y="870979"/>
            <a:ext cx="716280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3600" spc="3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DOKUMEN PENGAJUAN </a:t>
            </a:r>
          </a:p>
          <a:p>
            <a:pPr algn="r"/>
            <a:r>
              <a:rPr lang="en-US" sz="3600" spc="3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IZIN PERCERAIAN</a:t>
            </a:r>
          </a:p>
        </p:txBody>
      </p:sp>
    </p:spTree>
    <p:extLst>
      <p:ext uri="{BB962C8B-B14F-4D97-AF65-F5344CB8AC3E}">
        <p14:creationId xmlns:p14="http://schemas.microsoft.com/office/powerpoint/2010/main" val="36719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130A051A-7C7E-3594-BFCE-DC10B73384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" t="28144" r="12635" b="8138"/>
          <a:stretch>
            <a:fillRect/>
          </a:stretch>
        </p:blipFill>
        <p:spPr>
          <a:xfrm>
            <a:off x="-60322" y="0"/>
            <a:ext cx="18367372" cy="10287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76D2F00-78AC-79C5-C906-67A7519D3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7" r="12395"/>
          <a:stretch>
            <a:fillRect/>
          </a:stretch>
        </p:blipFill>
        <p:spPr>
          <a:xfrm>
            <a:off x="9534653" y="1376117"/>
            <a:ext cx="8225106" cy="7992932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13511" y="1555641"/>
            <a:ext cx="737962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8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04 </a:t>
            </a:r>
          </a:p>
          <a:p>
            <a:pPr algn="l"/>
            <a:r>
              <a:rPr lang="en-US" sz="48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DAMPAK TERHADAP </a:t>
            </a:r>
          </a:p>
          <a:p>
            <a:pPr algn="l"/>
            <a:r>
              <a:rPr lang="en-US" sz="4800" spc="-120" dirty="0">
                <a:solidFill>
                  <a:srgbClr val="4A4233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STATUS KEPEGAWAIAN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A042175-64E9-0535-D6EC-FF28808DD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99" y="4312615"/>
            <a:ext cx="3537180" cy="353718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26DCC81-6423-45D5-DA16-2BEFFC1D9C52}"/>
              </a:ext>
            </a:extLst>
          </p:cNvPr>
          <p:cNvSpPr/>
          <p:nvPr/>
        </p:nvSpPr>
        <p:spPr>
          <a:xfrm>
            <a:off x="9534653" y="1376116"/>
            <a:ext cx="8225106" cy="7992931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F36B2A-9F00-CB56-2BF9-9608C36CDE42}"/>
              </a:ext>
            </a:extLst>
          </p:cNvPr>
          <p:cNvSpPr txBox="1"/>
          <p:nvPr/>
        </p:nvSpPr>
        <p:spPr>
          <a:xfrm>
            <a:off x="10176506" y="4076700"/>
            <a:ext cx="6941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PASAL 41</a:t>
            </a:r>
          </a:p>
          <a:p>
            <a:pPr algn="ctr"/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PNS yang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melanggar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ketentuan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Peraturan Pemerintah </a:t>
            </a:r>
            <a:r>
              <a:rPr lang="nl-NL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Nomor 10 Tahun 1983 tentang Izin Perkawinan dan </a:t>
            </a:r>
            <a:r>
              <a:rPr lang="it-IT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Perceraian bagi Pegawai Negeri Sipil (Lembaran Negara </a:t>
            </a:r>
            <a:r>
              <a:rPr lang="es-E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Republik</a:t>
            </a:r>
            <a:r>
              <a:rPr lang="es-E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Indonesia </a:t>
            </a:r>
            <a:r>
              <a:rPr lang="es-E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Tahun</a:t>
            </a:r>
            <a:r>
              <a:rPr lang="es-E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1983 </a:t>
            </a:r>
            <a:r>
              <a:rPr lang="es-E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Nomor</a:t>
            </a:r>
            <a:r>
              <a:rPr lang="es-E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13, </a:t>
            </a:r>
            <a:r>
              <a:rPr lang="es-E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Tambahan</a:t>
            </a:r>
            <a:r>
              <a:rPr lang="es-E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Lembaran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Negara Republik Indonesia Nomor 3250)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sebagaimana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telah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diubah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dengan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Peraturan Pemerintah Nomor 45 Tahun 1990 tentang Perubahan atas Peraturan Pemerintah Nomor 10 Tahun 1983 ten tang Izin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Perkawinan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it-IT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dan Perceraian bagi Pegawai Negeri Sipil (Lembaran Negara </a:t>
            </a:r>
            <a:r>
              <a:rPr lang="es-E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Republik</a:t>
            </a:r>
            <a:r>
              <a:rPr lang="es-E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Indonesia </a:t>
            </a:r>
            <a:r>
              <a:rPr lang="es-E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Tahun</a:t>
            </a:r>
            <a:r>
              <a:rPr lang="es-E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1990 </a:t>
            </a:r>
            <a:r>
              <a:rPr lang="es-E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Nomor</a:t>
            </a:r>
            <a:r>
              <a:rPr lang="es-E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61, </a:t>
            </a:r>
            <a:r>
              <a:rPr lang="es-E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Tambahan</a:t>
            </a:r>
            <a:r>
              <a:rPr lang="es-E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Lembaran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Negara Republik Indonesia Nomor 3424), </a:t>
            </a:r>
            <a:r>
              <a:rPr lang="en-US" sz="2400" b="1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dijatuhi</a:t>
            </a:r>
            <a:r>
              <a:rPr lang="en-US" sz="24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salah </a:t>
            </a:r>
            <a:r>
              <a:rPr lang="en-US" sz="2400" b="1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satu</a:t>
            </a:r>
            <a:r>
              <a:rPr lang="en-US" sz="24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jenis Hukuman Disiplin berat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berdasarkan Peraturan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Pemerin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tah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ini.</a:t>
            </a:r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40276D-B450-911F-56CA-39987B9AA3AB}"/>
              </a:ext>
            </a:extLst>
          </p:cNvPr>
          <p:cNvSpPr txBox="1"/>
          <p:nvPr/>
        </p:nvSpPr>
        <p:spPr>
          <a:xfrm>
            <a:off x="9968589" y="2199152"/>
            <a:ext cx="73572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Avenir Next LT Pro Light" panose="020B0304020202020204" pitchFamily="34" charset="0"/>
              <a:ea typeface="Open Sauce"/>
              <a:cs typeface="Open Sauce"/>
              <a:sym typeface="Open Sauce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PERATURAN PEMERINTAH REPUBLIK INDONESIA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NOMOR 94 TAHUN 2021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8D1DC9D-62CF-5927-82E3-85EA2473CA6A}"/>
              </a:ext>
            </a:extLst>
          </p:cNvPr>
          <p:cNvSpPr/>
          <p:nvPr/>
        </p:nvSpPr>
        <p:spPr>
          <a:xfrm>
            <a:off x="1081198" y="4305300"/>
            <a:ext cx="3537182" cy="3537180"/>
          </a:xfrm>
          <a:prstGeom prst="rect">
            <a:avLst/>
          </a:prstGeom>
          <a:solidFill>
            <a:srgbClr val="4A4233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6955DA-96E1-7737-D9B7-C8C12D952D99}"/>
              </a:ext>
            </a:extLst>
          </p:cNvPr>
          <p:cNvSpPr txBox="1"/>
          <p:nvPr/>
        </p:nvSpPr>
        <p:spPr>
          <a:xfrm>
            <a:off x="1271936" y="5012061"/>
            <a:ext cx="30714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HUKUMAN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DISIPLIN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  <a:sym typeface="Open Sauce"/>
              </a:rPr>
              <a:t>BERAT</a:t>
            </a:r>
            <a:endParaRPr lang="en-US" sz="6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74646-5150-B7B0-0353-AD59CDF35F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54" y="4319930"/>
            <a:ext cx="3537180" cy="35371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A4A65D-743B-C322-B41B-3CD9D59BEDEA}"/>
              </a:ext>
            </a:extLst>
          </p:cNvPr>
          <p:cNvSpPr/>
          <p:nvPr/>
        </p:nvSpPr>
        <p:spPr>
          <a:xfrm>
            <a:off x="5023353" y="4312615"/>
            <a:ext cx="3537182" cy="3537180"/>
          </a:xfrm>
          <a:prstGeom prst="rect">
            <a:avLst/>
          </a:prstGeom>
          <a:solidFill>
            <a:schemeClr val="tx1">
              <a:lumMod val="85000"/>
              <a:lumOff val="1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1998B4-1940-5D4D-35B7-699CDF32B867}"/>
              </a:ext>
            </a:extLst>
          </p:cNvPr>
          <p:cNvSpPr txBox="1"/>
          <p:nvPr/>
        </p:nvSpPr>
        <p:spPr>
          <a:xfrm>
            <a:off x="5214091" y="5357930"/>
            <a:ext cx="3071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venir Next LT Pro Light" panose="020B0304020202020204" pitchFamily="34" charset="0"/>
                <a:ea typeface="Open Sauce"/>
                <a:cs typeface="Open Sauce"/>
                <a:sym typeface="Open Sauce"/>
              </a:rPr>
              <a:t>GANTI RUGI</a:t>
            </a:r>
            <a:endParaRPr lang="en-US" sz="6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1835</Words>
  <Application>Microsoft Office PowerPoint</Application>
  <PresentationFormat>Custom</PresentationFormat>
  <Paragraphs>317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</vt:lpstr>
      <vt:lpstr>Agustine Script</vt:lpstr>
      <vt:lpstr>Arial</vt:lpstr>
      <vt:lpstr>Avenir Next LT Pro Light</vt:lpstr>
      <vt:lpstr>Open Sauce</vt:lpstr>
      <vt:lpstr>Courier New</vt:lpstr>
      <vt:lpstr>Avenir Next LT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Modern Minimal Interior Design Presentation</dc:title>
  <dc:creator>icha ariani</dc:creator>
  <cp:lastModifiedBy>icha ariani</cp:lastModifiedBy>
  <cp:revision>25</cp:revision>
  <dcterms:created xsi:type="dcterms:W3CDTF">2006-08-16T00:00:00Z</dcterms:created>
  <dcterms:modified xsi:type="dcterms:W3CDTF">2026-04-10T06:08:52Z</dcterms:modified>
  <dc:identifier>DAHGP26XBs8</dc:identifier>
</cp:coreProperties>
</file>