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sldIdLst>
    <p:sldId id="356" r:id="rId2"/>
    <p:sldId id="256" r:id="rId3"/>
    <p:sldId id="354" r:id="rId4"/>
    <p:sldId id="343" r:id="rId5"/>
    <p:sldId id="258" r:id="rId6"/>
    <p:sldId id="274" r:id="rId7"/>
    <p:sldId id="344" r:id="rId8"/>
    <p:sldId id="345" r:id="rId9"/>
    <p:sldId id="347" r:id="rId10"/>
    <p:sldId id="34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29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  <a:srgbClr val="588E00"/>
    <a:srgbClr val="FF2549"/>
    <a:srgbClr val="1B00FE"/>
    <a:srgbClr val="EC2504"/>
    <a:srgbClr val="FF0D97"/>
    <a:srgbClr val="003635"/>
    <a:srgbClr val="00217E"/>
    <a:srgbClr val="600000"/>
    <a:srgbClr val="FF8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6" autoAdjust="0"/>
    <p:restoredTop sz="94708" autoAdjust="0"/>
  </p:normalViewPr>
  <p:slideViewPr>
    <p:cSldViewPr snapToGrid="0">
      <p:cViewPr varScale="1">
        <p:scale>
          <a:sx n="87" d="100"/>
          <a:sy n="87" d="100"/>
        </p:scale>
        <p:origin x="-444" y="-2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D8B4B-E1AF-4AF5-88FB-BA0A8BCFCD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951D1E-DFBB-4897-8DAA-907A0E51E60A}" type="pres">
      <dgm:prSet presAssocID="{6C6D8B4B-E1AF-4AF5-88FB-BA0A8BCFCD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DDEED-C016-40DA-A910-87A25544B9D6}" type="presOf" srcId="{6C6D8B4B-E1AF-4AF5-88FB-BA0A8BCFCD29}" destId="{79951D1E-DFBB-4897-8DAA-907A0E51E6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0550" y="287589"/>
            <a:ext cx="7860888" cy="148221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928" y="3904635"/>
            <a:ext cx="7846143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C653-A4B2-4FB1-9654-DAA268BC138E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778-463C-4DEC-9B51-97AB948E6F1B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991B-74BF-49A0-A245-F95CAFC5B12E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46A9-27CE-4439-AD63-436BFAD283AC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98975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415845"/>
            <a:ext cx="8244349" cy="333313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ED39-ED64-4CAC-8C07-61127CCF273B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233" y="436035"/>
            <a:ext cx="675111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543" y="1209368"/>
            <a:ext cx="6776884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A5A0-261F-4D49-9158-927B09D79DC1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62D4-24CB-49F9-8891-3C112F7A25C4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2087-042D-4377-AB7E-89D72F0E3CD9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14628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1127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367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1127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367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5087-E9C8-4FC1-83C5-5C3165A9826E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13DC-5051-4959-9C99-A25E4B9842D9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D6A7-5F16-4057-9052-109F5A80734E}" type="datetime1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9B61-A6FB-4AA8-A80D-631E28CE073E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7BF6-86AB-46A7-9180-C6425A07F23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01214D-EE82-DD3E-EFB6-6D98E7894B98}"/>
              </a:ext>
            </a:extLst>
          </p:cNvPr>
          <p:cNvSpPr/>
          <p:nvPr/>
        </p:nvSpPr>
        <p:spPr>
          <a:xfrm>
            <a:off x="1" y="25673"/>
            <a:ext cx="9144000" cy="56015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nsolas" pitchFamily="49" charset="0"/>
                <a:ea typeface="Cambria Math" panose="02040503050406030204" pitchFamily="18" charset="0"/>
              </a:rPr>
              <a:t>SOSIALISASI HUKUM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nsolas" pitchFamily="49" charset="0"/>
                <a:ea typeface="Cambria Math" panose="02040503050406030204" pitchFamily="18" charset="0"/>
              </a:rPr>
              <a:t>POLRES SIMALUNGUN</a:t>
            </a: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Consolas" pitchFamily="49" charset="0"/>
              <a:ea typeface="Cambria Math" panose="02040503050406030204" pitchFamily="18" charset="0"/>
            </a:endParaRPr>
          </a:p>
          <a:p>
            <a:pPr algn="ctr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Consolas" pitchFamily="49" charset="0"/>
              <a:ea typeface="Cambria Math" panose="02040503050406030204" pitchFamily="18" charset="0"/>
            </a:endParaRPr>
          </a:p>
          <a:p>
            <a:pPr algn="ctr"/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Consolas" pitchFamily="49" charset="0"/>
              <a:ea typeface="Cambria Math" panose="02040503050406030204" pitchFamily="18" charset="0"/>
            </a:endParaRPr>
          </a:p>
          <a:p>
            <a:pPr algn="ctr"/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Consolas" pitchFamily="49" charset="0"/>
              <a:ea typeface="Cambria Math" panose="02040503050406030204" pitchFamily="18" charset="0"/>
            </a:endParaRPr>
          </a:p>
          <a:p>
            <a:pPr algn="r"/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Cambria Math" panose="02040503050406030204" pitchFamily="18" charset="0"/>
            </a:endParaRPr>
          </a:p>
          <a:p>
            <a:pPr algn="r"/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Cambria Math" panose="02040503050406030204" pitchFamily="18" charset="0"/>
            </a:endParaRPr>
          </a:p>
          <a:p>
            <a:pPr algn="r"/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Cambria Math" panose="02040503050406030204" pitchFamily="18" charset="0"/>
            </a:endParaRPr>
          </a:p>
          <a:p>
            <a:pPr algn="r"/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Cambria Math" panose="02040503050406030204" pitchFamily="18" charset="0"/>
            </a:endParaRPr>
          </a:p>
          <a:p>
            <a:pPr algn="r"/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933CE8-7405-EAD5-C96C-AD256CEB6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" y="364133"/>
            <a:ext cx="665513" cy="900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40E766-D211-8C58-FC41-DACCA7213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43" y="423402"/>
            <a:ext cx="755000" cy="900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026" name="Picture 2" descr="https://www.tribratanewssimeulue.com/wp-content/uploads/2021/02/DESIGN_PRESISI1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42" y="3252427"/>
            <a:ext cx="6766560" cy="21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2984602" y="2834575"/>
            <a:ext cx="3716122" cy="314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Arial Black" pitchFamily="34" charset="0"/>
              </a:rPr>
              <a:t>Pematang</a:t>
            </a:r>
            <a:r>
              <a:rPr lang="en-US" sz="1600" dirty="0" smtClean="0">
                <a:latin typeface="Arial Black" pitchFamily="34" charset="0"/>
              </a:rPr>
              <a:t> Raya, 23 April 2026</a:t>
            </a:r>
          </a:p>
        </p:txBody>
      </p:sp>
    </p:spTree>
    <p:extLst>
      <p:ext uri="{BB962C8B-B14F-4D97-AF65-F5344CB8AC3E}">
        <p14:creationId xmlns:p14="http://schemas.microsoft.com/office/powerpoint/2010/main" val="402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10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43126" y="1107255"/>
            <a:ext cx="8849800" cy="39915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 smtClean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26" y="7956"/>
            <a:ext cx="8797600" cy="10257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4" y="1405467"/>
            <a:ext cx="1041395" cy="33951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/>
              <a:t>Pasal 79 UU RI NO.20 TAHUN 2025 TTG KUHAP</a:t>
            </a:r>
            <a:endParaRPr lang="en-US" sz="2000" dirty="0"/>
          </a:p>
          <a:p>
            <a:endParaRPr lang="en-US" sz="2000" dirty="0" smtClean="0">
              <a:latin typeface="Arial Black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1041400" y="1127759"/>
            <a:ext cx="7951526" cy="3921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1800" dirty="0"/>
              <a:t>2</a:t>
            </a:r>
            <a:r>
              <a:rPr lang="id-ID" sz="1800" dirty="0" smtClean="0"/>
              <a:t>)</a:t>
            </a:r>
            <a:r>
              <a:rPr lang="en-US" sz="1800" dirty="0" smtClean="0"/>
              <a:t> </a:t>
            </a:r>
            <a:r>
              <a:rPr lang="id-ID" sz="1800" dirty="0" smtClean="0"/>
              <a:t>Pemulihan </a:t>
            </a:r>
            <a:r>
              <a:rPr lang="id-ID" sz="1800" dirty="0"/>
              <a:t>keadaan semula sebagimana dimaksud pada ayat (1) harus </a:t>
            </a:r>
            <a:r>
              <a:rPr lang="en-US" sz="1800" dirty="0" smtClean="0"/>
              <a:t> </a:t>
            </a:r>
            <a:r>
              <a:rPr lang="id-ID" sz="1800" dirty="0" smtClean="0"/>
              <a:t>dituangkan </a:t>
            </a:r>
            <a:r>
              <a:rPr lang="id-ID" sz="1800" dirty="0"/>
              <a:t>dalam kesepakatan.</a:t>
            </a:r>
            <a:endParaRPr lang="en-US" sz="1800" dirty="0"/>
          </a:p>
          <a:p>
            <a:pPr algn="l"/>
            <a:r>
              <a:rPr lang="id-ID" sz="1800" dirty="0" smtClean="0"/>
              <a:t>3)</a:t>
            </a:r>
            <a:r>
              <a:rPr lang="en-US" sz="1800" dirty="0" smtClean="0"/>
              <a:t> </a:t>
            </a:r>
            <a:r>
              <a:rPr lang="id-ID" sz="1800" dirty="0" smtClean="0"/>
              <a:t>kesepakatan </a:t>
            </a:r>
            <a:r>
              <a:rPr lang="id-ID" sz="1800" dirty="0"/>
              <a:t>sebagaimana dimaksud pada ayat (2) wajib dilaksakan   </a:t>
            </a:r>
            <a:r>
              <a:rPr lang="id-ID" sz="1800" dirty="0" smtClean="0"/>
              <a:t>dalam </a:t>
            </a:r>
            <a:r>
              <a:rPr lang="id-ID" sz="1800" dirty="0"/>
              <a:t>jangka waktu paling lama 7 ( tujuh ) hari. </a:t>
            </a:r>
            <a:endParaRPr lang="en-US" sz="1800" dirty="0"/>
          </a:p>
          <a:p>
            <a:pPr algn="l"/>
            <a:r>
              <a:rPr lang="id-ID" sz="1800" dirty="0" smtClean="0"/>
              <a:t>4)</a:t>
            </a:r>
            <a:r>
              <a:rPr lang="en-US" sz="1800" dirty="0" smtClean="0"/>
              <a:t> </a:t>
            </a:r>
            <a:r>
              <a:rPr lang="id-ID" sz="1800" dirty="0" smtClean="0"/>
              <a:t>Pencabutan </a:t>
            </a:r>
            <a:r>
              <a:rPr lang="id-ID" sz="1800" dirty="0"/>
              <a:t>laporan atau pengaduan atau pengaduan hanya </a:t>
            </a:r>
            <a:r>
              <a:rPr lang="id-ID" sz="1800" dirty="0" smtClean="0"/>
              <a:t>dapat</a:t>
            </a:r>
            <a:r>
              <a:rPr lang="en-US" sz="1800" dirty="0" smtClean="0"/>
              <a:t> </a:t>
            </a:r>
            <a:r>
              <a:rPr lang="id-ID" sz="1800" dirty="0" smtClean="0"/>
              <a:t>dilakukan </a:t>
            </a:r>
            <a:r>
              <a:rPr lang="id-ID" sz="1800" dirty="0"/>
              <a:t>setelah pelaku memenuhi seluruh kesepakatan sebagaimana </a:t>
            </a:r>
            <a:endParaRPr lang="en-US" sz="1800" dirty="0"/>
          </a:p>
          <a:p>
            <a:pPr algn="l"/>
            <a:r>
              <a:rPr lang="id-ID" sz="1800" dirty="0"/>
              <a:t>     dimaksud pada ayat (2)</a:t>
            </a:r>
            <a:endParaRPr lang="en-US" sz="1800" dirty="0"/>
          </a:p>
          <a:p>
            <a:pPr algn="l"/>
            <a:r>
              <a:rPr lang="id-ID" sz="1800" dirty="0" smtClean="0"/>
              <a:t>5)Setelah </a:t>
            </a:r>
            <a:r>
              <a:rPr lang="id-ID" sz="1800" dirty="0"/>
              <a:t>seluruh kesepakatan terlaksana,  perkara wajib dihentikan dan  </a:t>
            </a:r>
            <a:r>
              <a:rPr lang="id-ID" sz="1800" dirty="0" smtClean="0"/>
              <a:t>dimintakan </a:t>
            </a:r>
            <a:r>
              <a:rPr lang="id-ID" sz="1800" dirty="0"/>
              <a:t>penetapan pengadilan. </a:t>
            </a:r>
            <a:endParaRPr lang="en-US" sz="1800" dirty="0"/>
          </a:p>
          <a:p>
            <a:pPr algn="l"/>
            <a:r>
              <a:rPr lang="id-ID" sz="1800" dirty="0" smtClean="0"/>
              <a:t>6)Apabila </a:t>
            </a:r>
            <a:r>
              <a:rPr lang="id-ID" sz="1800" dirty="0"/>
              <a:t>kesepakatan tidak dilaksanakan oleh pelaku sampai dengan </a:t>
            </a:r>
            <a:r>
              <a:rPr lang="id-ID" sz="1800" dirty="0" smtClean="0"/>
              <a:t>berakhirnya  </a:t>
            </a:r>
            <a:r>
              <a:rPr lang="id-ID" sz="1800" dirty="0"/>
              <a:t>jangka waktu sebagaimana dimaksud pada ayat </a:t>
            </a:r>
            <a:r>
              <a:rPr lang="en-US" sz="1800" dirty="0" smtClean="0"/>
              <a:t>   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(3)</a:t>
            </a:r>
            <a:r>
              <a:rPr lang="id-ID" sz="1800" dirty="0" smtClean="0"/>
              <a:t> penyidik</a:t>
            </a:r>
            <a:r>
              <a:rPr lang="en-US" sz="1800" dirty="0" smtClean="0"/>
              <a:t>  </a:t>
            </a:r>
            <a:r>
              <a:rPr lang="id-ID" sz="1800" dirty="0" smtClean="0"/>
              <a:t>wajib </a:t>
            </a:r>
            <a:r>
              <a:rPr lang="id-ID" sz="1800" dirty="0"/>
              <a:t>membuat berita acara pelaksanaan mekanisme keadilan Restoratif </a:t>
            </a:r>
            <a:r>
              <a:rPr lang="id-ID" sz="1800" dirty="0" smtClean="0"/>
              <a:t>,</a:t>
            </a:r>
            <a:r>
              <a:rPr lang="en-US" sz="1800" dirty="0" smtClean="0"/>
              <a:t>  </a:t>
            </a:r>
            <a:r>
              <a:rPr lang="id-ID" sz="1800" dirty="0" smtClean="0"/>
              <a:t>yang </a:t>
            </a:r>
            <a:r>
              <a:rPr lang="id-ID" sz="1800" dirty="0"/>
              <a:t>memuat :</a:t>
            </a:r>
            <a:endParaRPr lang="en-US" sz="1800" dirty="0"/>
          </a:p>
          <a:p>
            <a:pPr algn="l"/>
            <a:r>
              <a:rPr lang="id-ID" sz="1800" dirty="0"/>
              <a:t> </a:t>
            </a:r>
            <a:r>
              <a:rPr lang="en-US" sz="1800" dirty="0" smtClean="0"/>
              <a:t>   a.</a:t>
            </a:r>
            <a:r>
              <a:rPr lang="id-ID" sz="1800" dirty="0" smtClean="0"/>
              <a:t>Identitas </a:t>
            </a:r>
            <a:r>
              <a:rPr lang="id-ID" sz="1800" dirty="0"/>
              <a:t>para pihak;</a:t>
            </a:r>
            <a:endParaRPr lang="en-US" sz="1800" dirty="0"/>
          </a:p>
          <a:p>
            <a:pPr lvl="0" algn="l"/>
            <a:r>
              <a:rPr lang="en-US" sz="1800" dirty="0" smtClean="0"/>
              <a:t>    b.</a:t>
            </a:r>
            <a:r>
              <a:rPr lang="id-ID" sz="1800" dirty="0" smtClean="0"/>
              <a:t>Isi </a:t>
            </a:r>
            <a:r>
              <a:rPr lang="id-ID" sz="1800" dirty="0"/>
              <a:t>kesepakatan;</a:t>
            </a:r>
            <a:endParaRPr lang="en-US" sz="1800" dirty="0"/>
          </a:p>
          <a:p>
            <a:pPr lvl="0" algn="l"/>
            <a:r>
              <a:rPr lang="en-US" sz="1800" dirty="0" smtClean="0"/>
              <a:t>    c.</a:t>
            </a:r>
            <a:r>
              <a:rPr lang="id-ID" sz="1800" dirty="0" smtClean="0"/>
              <a:t>Bukti </a:t>
            </a:r>
            <a:r>
              <a:rPr lang="id-ID" sz="1800" dirty="0"/>
              <a:t>pelaksanaan sebagian atau seluruh kesepakatan, dan</a:t>
            </a:r>
            <a:endParaRPr lang="en-US" sz="1800" dirty="0"/>
          </a:p>
          <a:p>
            <a:pPr lvl="0" algn="l"/>
            <a:r>
              <a:rPr lang="en-US" sz="1800" dirty="0" smtClean="0"/>
              <a:t>   d.</a:t>
            </a:r>
            <a:r>
              <a:rPr lang="id-ID" sz="1800" dirty="0" smtClean="0"/>
              <a:t>Alasan  </a:t>
            </a:r>
            <a:r>
              <a:rPr lang="id-ID" sz="1800" dirty="0"/>
              <a:t>tidak dipenuhinya kesepakatan oleh pelaku.</a:t>
            </a:r>
            <a:endParaRPr lang="en-US" sz="1800" dirty="0"/>
          </a:p>
          <a:p>
            <a:pPr algn="l"/>
            <a:r>
              <a:rPr lang="id-ID" sz="1800" dirty="0"/>
              <a:t> </a:t>
            </a:r>
            <a:r>
              <a:rPr lang="id-ID" sz="1800" dirty="0" smtClean="0"/>
              <a:t>7)Berita </a:t>
            </a:r>
            <a:r>
              <a:rPr lang="id-ID" sz="1800" dirty="0"/>
              <a:t>acara sebagaimana dimaksud pada ayat (6) menjadi bagian yang  </a:t>
            </a:r>
            <a:endParaRPr lang="en-US" sz="1800" dirty="0"/>
          </a:p>
          <a:p>
            <a:pPr algn="l"/>
            <a:r>
              <a:rPr lang="id-ID" sz="1800" dirty="0"/>
              <a:t>       tidak terpisahkan dari berkas perkara sebagai dasar untuk melanjutkan  </a:t>
            </a:r>
            <a:endParaRPr lang="en-US" sz="1800" dirty="0"/>
          </a:p>
          <a:p>
            <a:pPr algn="l"/>
            <a:r>
              <a:rPr lang="id-ID" sz="1800" dirty="0"/>
              <a:t>       proses </a:t>
            </a:r>
            <a:r>
              <a:rPr lang="id-ID" sz="1800" dirty="0" smtClean="0"/>
              <a:t>peradilan</a:t>
            </a:r>
            <a:r>
              <a:rPr lang="id-ID" sz="1800" dirty="0"/>
              <a:t> </a:t>
            </a:r>
            <a:endParaRPr lang="en-US" sz="1800" dirty="0"/>
          </a:p>
          <a:p>
            <a:pPr algn="l"/>
            <a:r>
              <a:rPr lang="id-ID" sz="1800" dirty="0" smtClean="0"/>
              <a:t>8</a:t>
            </a:r>
            <a:r>
              <a:rPr lang="id-ID" sz="1800" dirty="0"/>
              <a:t>) Mekanisme keadilan Restoratif dilaksanakan pada tahap:</a:t>
            </a:r>
            <a:endParaRPr lang="en-US" sz="1800" dirty="0"/>
          </a:p>
          <a:p>
            <a:pPr algn="l"/>
            <a:r>
              <a:rPr lang="id-ID" sz="1800" dirty="0"/>
              <a:t>       a.Penyelidikan; </a:t>
            </a:r>
            <a:endParaRPr lang="en-US" sz="1800" dirty="0"/>
          </a:p>
          <a:p>
            <a:pPr algn="l"/>
            <a:r>
              <a:rPr lang="id-ID" sz="1800" dirty="0"/>
              <a:t>       b.Penyidikan;</a:t>
            </a:r>
            <a:endParaRPr lang="en-US" sz="1800" dirty="0"/>
          </a:p>
          <a:p>
            <a:pPr algn="l"/>
            <a:r>
              <a:rPr lang="id-ID" sz="1800" dirty="0"/>
              <a:t>       c.Penuntutan, dan</a:t>
            </a:r>
            <a:endParaRPr lang="en-US" sz="1800" dirty="0"/>
          </a:p>
          <a:p>
            <a:pPr algn="l"/>
            <a:r>
              <a:rPr lang="id-ID" sz="1800" dirty="0"/>
              <a:t>       d.Pemeriksaan disidang pengadilan. </a:t>
            </a:r>
            <a:endParaRPr lang="en-US" sz="1800" dirty="0"/>
          </a:p>
          <a:p>
            <a:pPr algn="l"/>
            <a:r>
              <a:rPr lang="id-ID" sz="1800" dirty="0"/>
              <a:t> </a:t>
            </a:r>
            <a:endParaRPr lang="en-US" sz="1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11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19271" y="1057522"/>
            <a:ext cx="8849800" cy="39915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26" y="117043"/>
            <a:ext cx="8797600" cy="6437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5" y="1405467"/>
            <a:ext cx="965200" cy="33951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/>
              <a:t>Pasal </a:t>
            </a:r>
            <a:r>
              <a:rPr lang="en-US" sz="2000" dirty="0" smtClean="0"/>
              <a:t>80</a:t>
            </a:r>
            <a:r>
              <a:rPr lang="id-ID" sz="2000" dirty="0" smtClean="0"/>
              <a:t> </a:t>
            </a:r>
            <a:r>
              <a:rPr lang="id-ID" sz="2000" dirty="0"/>
              <a:t>UU RI NO.20 TAHUN 2025 TTG KUHAP</a:t>
            </a:r>
            <a:endParaRPr lang="en-US" sz="2000" dirty="0"/>
          </a:p>
          <a:p>
            <a:endParaRPr lang="en-US" sz="2000" dirty="0" smtClean="0">
              <a:latin typeface="Arial Black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965205" y="972922"/>
            <a:ext cx="8027721" cy="4076155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dirty="0"/>
              <a:t>1</a:t>
            </a:r>
            <a:r>
              <a:rPr lang="id-ID" sz="2000" dirty="0" smtClean="0"/>
              <a:t>)</a:t>
            </a:r>
            <a:r>
              <a:rPr lang="en-US" sz="2000" dirty="0" smtClean="0"/>
              <a:t> </a:t>
            </a:r>
            <a:r>
              <a:rPr lang="id-ID" sz="2000" dirty="0" smtClean="0"/>
              <a:t>Mekanisme </a:t>
            </a:r>
            <a:r>
              <a:rPr lang="id-ID" sz="2000" dirty="0"/>
              <a:t>keadilan restoratif dapat dikenakan terhadap tindak pidana  </a:t>
            </a:r>
            <a:endParaRPr lang="en-US" sz="2000" dirty="0"/>
          </a:p>
          <a:p>
            <a:pPr algn="just"/>
            <a:r>
              <a:rPr lang="id-ID" sz="2000" dirty="0"/>
              <a:t>      yang memenuhi syarat sebagai berikut:</a:t>
            </a:r>
            <a:endParaRPr lang="en-US" sz="2000" dirty="0"/>
          </a:p>
          <a:p>
            <a:pPr algn="just"/>
            <a:r>
              <a:rPr lang="id-ID" sz="2000" dirty="0"/>
              <a:t>      a.tindak pidana diancam hanya dengan pidana denda paling banyak   </a:t>
            </a:r>
            <a:endParaRPr lang="en-US" sz="2000" dirty="0"/>
          </a:p>
          <a:p>
            <a:pPr algn="just"/>
            <a:r>
              <a:rPr lang="id-ID" sz="2000" dirty="0"/>
              <a:t>         kategori III atau diancam dengan pidana penjara paling lama 5 (lima)  </a:t>
            </a:r>
            <a:endParaRPr lang="en-US" sz="2000" dirty="0"/>
          </a:p>
          <a:p>
            <a:pPr algn="just"/>
            <a:r>
              <a:rPr lang="id-ID" sz="2000" dirty="0"/>
              <a:t>         tahun</a:t>
            </a:r>
            <a:endParaRPr lang="en-US" sz="2000" dirty="0"/>
          </a:p>
          <a:p>
            <a:pPr algn="just"/>
            <a:r>
              <a:rPr lang="id-ID" sz="2000" dirty="0"/>
              <a:t>      b.tindak pidana yang pertama kali dilakukan dan/atau</a:t>
            </a:r>
            <a:endParaRPr lang="en-US" sz="2000" dirty="0"/>
          </a:p>
          <a:p>
            <a:pPr algn="just"/>
            <a:r>
              <a:rPr lang="id-ID" sz="2000" dirty="0"/>
              <a:t>      c.bukan merupakan pengulangan tindak pidana kecuali terhadap tindak  </a:t>
            </a:r>
            <a:endParaRPr lang="en-US" sz="2000" dirty="0"/>
          </a:p>
          <a:p>
            <a:pPr algn="just"/>
            <a:r>
              <a:rPr lang="id-ID" sz="2000" dirty="0"/>
              <a:t>         pidana yang putusannya berupa pidana denda atau tindak pidana yang  </a:t>
            </a:r>
            <a:endParaRPr lang="en-US" sz="2000" dirty="0"/>
          </a:p>
          <a:p>
            <a:pPr algn="just"/>
            <a:r>
              <a:rPr lang="id-ID" sz="2000" dirty="0"/>
              <a:t>        dilakukan karena kealpaan.</a:t>
            </a:r>
            <a:endParaRPr lang="en-US" sz="2000" dirty="0"/>
          </a:p>
          <a:p>
            <a:pPr lvl="0" algn="just"/>
            <a:r>
              <a:rPr lang="en-US" sz="2000" dirty="0" smtClean="0"/>
              <a:t>2) </a:t>
            </a:r>
            <a:r>
              <a:rPr lang="id-ID" sz="2000" dirty="0" smtClean="0"/>
              <a:t>Dalam </a:t>
            </a:r>
            <a:r>
              <a:rPr lang="id-ID" sz="2000" dirty="0"/>
              <a:t>hal belum terdapat tindak pidana sebagaimana dimaksud pada ayat </a:t>
            </a:r>
            <a:r>
              <a:rPr lang="en-US" sz="2000" dirty="0" smtClean="0"/>
              <a:t>  </a:t>
            </a:r>
          </a:p>
          <a:p>
            <a:pPr lvl="0" algn="just"/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id-ID" sz="2000" dirty="0" smtClean="0"/>
              <a:t>(1)Berdasarkan </a:t>
            </a:r>
            <a:r>
              <a:rPr lang="id-ID" sz="2000" dirty="0"/>
              <a:t>laporan korban dilakukan mekanisme keadilan Restoratif </a:t>
            </a:r>
            <a:r>
              <a:rPr lang="en-US" sz="2000" dirty="0" smtClean="0"/>
              <a:t> </a:t>
            </a:r>
          </a:p>
          <a:p>
            <a:pPr lvl="0" algn="just"/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id-ID" sz="2000" dirty="0" smtClean="0"/>
              <a:t>pada </a:t>
            </a:r>
            <a:r>
              <a:rPr lang="id-ID" sz="2000" dirty="0"/>
              <a:t>tahap penyelidikan berupa kesepakatan damai antara pelaku dan </a:t>
            </a:r>
            <a:r>
              <a:rPr lang="en-US" sz="2000" dirty="0" smtClean="0"/>
              <a:t> </a:t>
            </a:r>
          </a:p>
          <a:p>
            <a:pPr lvl="0" algn="just"/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id-ID" sz="2000" dirty="0" smtClean="0"/>
              <a:t>korban</a:t>
            </a:r>
            <a:r>
              <a:rPr lang="id-ID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29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12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19271" y="870510"/>
            <a:ext cx="8849800" cy="41785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22" y="7956"/>
            <a:ext cx="8934404" cy="723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5" y="1405467"/>
            <a:ext cx="965200" cy="339513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/>
              <a:t>Pasal </a:t>
            </a:r>
            <a:r>
              <a:rPr lang="en-US" sz="2000" dirty="0" smtClean="0"/>
              <a:t>81</a:t>
            </a:r>
            <a:r>
              <a:rPr lang="id-ID" sz="2000" dirty="0" smtClean="0"/>
              <a:t> </a:t>
            </a:r>
            <a:r>
              <a:rPr lang="id-ID" sz="2000" dirty="0"/>
              <a:t>UU RI NO.20 TAHUN 2025 TTG KUHAP</a:t>
            </a:r>
            <a:endParaRPr lang="en-US" sz="2000" dirty="0"/>
          </a:p>
          <a:p>
            <a:endParaRPr lang="en-US" sz="2000" dirty="0" smtClean="0">
              <a:latin typeface="Arial Black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965205" y="972922"/>
            <a:ext cx="8027721" cy="4076155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dirty="0"/>
              <a:t>1</a:t>
            </a:r>
            <a:r>
              <a:rPr lang="id-ID" sz="2000" dirty="0" smtClean="0"/>
              <a:t>)</a:t>
            </a:r>
            <a:r>
              <a:rPr lang="en-US" sz="2000" dirty="0" smtClean="0"/>
              <a:t> </a:t>
            </a:r>
            <a:r>
              <a:rPr lang="id-ID" sz="2000" dirty="0" smtClean="0"/>
              <a:t>Mekanisme </a:t>
            </a:r>
            <a:r>
              <a:rPr lang="id-ID" sz="2000" dirty="0"/>
              <a:t>Keadilan Restoratif dilakukan </a:t>
            </a:r>
            <a:r>
              <a:rPr lang="id-ID" sz="2000" dirty="0" smtClean="0"/>
              <a:t>melalui: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id-ID" sz="2000" dirty="0" smtClean="0"/>
              <a:t>a.</a:t>
            </a:r>
            <a:r>
              <a:rPr lang="en-US" sz="2000" dirty="0" smtClean="0"/>
              <a:t> </a:t>
            </a:r>
            <a:r>
              <a:rPr lang="id-ID" sz="2000" dirty="0" smtClean="0"/>
              <a:t>permohonan </a:t>
            </a:r>
            <a:r>
              <a:rPr lang="id-ID" sz="2000" dirty="0"/>
              <a:t>yang diajukan oleh pelaku tindak pidana, Tersangka,  </a:t>
            </a: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id-ID" sz="2000" dirty="0" smtClean="0"/>
              <a:t> </a:t>
            </a:r>
            <a:r>
              <a:rPr lang="en-US" sz="2000" dirty="0" smtClean="0"/>
              <a:t>   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id-ID" sz="2000" dirty="0" smtClean="0"/>
              <a:t>Terdakwa</a:t>
            </a:r>
            <a:r>
              <a:rPr lang="id-ID" sz="2000" dirty="0"/>
              <a:t>, atau keluarganya, dan/atau korban tindak </a:t>
            </a:r>
            <a:r>
              <a:rPr lang="id-ID" sz="2000" dirty="0" smtClean="0"/>
              <a:t>pidana atau        </a:t>
            </a:r>
            <a:endParaRPr lang="en-US" sz="2000" dirty="0" smtClean="0"/>
          </a:p>
          <a:p>
            <a:pPr algn="just"/>
            <a:r>
              <a:rPr lang="id-ID" sz="2000" dirty="0" smtClean="0"/>
              <a:t>        keluarganya; atau</a:t>
            </a:r>
            <a:endParaRPr lang="en-US" sz="2000" dirty="0"/>
          </a:p>
          <a:p>
            <a:pPr algn="just"/>
            <a:r>
              <a:rPr lang="en-US" sz="2000" dirty="0" smtClean="0"/>
              <a:t>   </a:t>
            </a:r>
            <a:r>
              <a:rPr lang="id-ID" sz="2000" dirty="0" smtClean="0"/>
              <a:t>b.</a:t>
            </a:r>
            <a:r>
              <a:rPr lang="en-US" sz="2000" dirty="0" smtClean="0"/>
              <a:t> </a:t>
            </a:r>
            <a:r>
              <a:rPr lang="id-ID" sz="2000" dirty="0" smtClean="0"/>
              <a:t>penawaran </a:t>
            </a:r>
            <a:r>
              <a:rPr lang="id-ID" sz="2000" dirty="0"/>
              <a:t>dari penyelidik, penyidik, penuntut umum, atau hakim </a:t>
            </a:r>
            <a:r>
              <a:rPr lang="en-US" sz="2000" dirty="0"/>
              <a:t> </a:t>
            </a:r>
            <a:r>
              <a:rPr lang="en-US" sz="2000" dirty="0" smtClean="0"/>
              <a:t> 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id-ID" sz="2000" dirty="0" smtClean="0"/>
              <a:t>kepada </a:t>
            </a:r>
            <a:r>
              <a:rPr lang="id-ID" sz="2000" dirty="0"/>
              <a:t>korban, pelaku tindak pidana, tersangka atau terdakwa</a:t>
            </a:r>
            <a:endParaRPr lang="en-US" sz="2000" dirty="0"/>
          </a:p>
          <a:p>
            <a:r>
              <a:rPr lang="id-ID" sz="2000" dirty="0"/>
              <a:t> </a:t>
            </a:r>
            <a:endParaRPr lang="en-US" sz="2000" dirty="0"/>
          </a:p>
          <a:p>
            <a:pPr algn="just"/>
            <a:r>
              <a:rPr lang="id-ID" sz="2000" dirty="0"/>
              <a:t> </a:t>
            </a:r>
            <a:r>
              <a:rPr lang="id-ID" sz="2000" dirty="0" smtClean="0"/>
              <a:t>2)</a:t>
            </a:r>
            <a:r>
              <a:rPr lang="en-US" sz="2000" dirty="0" smtClean="0"/>
              <a:t> </a:t>
            </a:r>
            <a:r>
              <a:rPr lang="id-ID" sz="2000" dirty="0" smtClean="0"/>
              <a:t>Mekanisme </a:t>
            </a:r>
            <a:r>
              <a:rPr lang="id-ID" sz="2000" dirty="0"/>
              <a:t>keadilan Restoratif sebagaimana dimaksud pada ayat (1)  </a:t>
            </a:r>
            <a:r>
              <a:rPr lang="en-US" sz="2000" dirty="0"/>
              <a:t> </a:t>
            </a:r>
            <a:r>
              <a:rPr lang="en-US" sz="2000" dirty="0" smtClean="0"/>
              <a:t> 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id-ID" sz="2000" dirty="0" smtClean="0"/>
              <a:t>dilakukan </a:t>
            </a:r>
            <a:r>
              <a:rPr lang="id-ID" sz="2000" dirty="0"/>
              <a:t>tanpa tekanan, paksaan, intimidasi, tipu daya,  ancaman  </a:t>
            </a:r>
            <a:endParaRPr lang="en-US" sz="2000" dirty="0"/>
          </a:p>
          <a:p>
            <a:pPr algn="just"/>
            <a:r>
              <a:rPr lang="en-US" sz="2000" dirty="0" smtClean="0"/>
              <a:t>      </a:t>
            </a:r>
            <a:r>
              <a:rPr lang="id-ID" sz="2000" dirty="0" smtClean="0"/>
              <a:t>kekerasan</a:t>
            </a:r>
            <a:r>
              <a:rPr lang="id-ID" sz="2000" dirty="0"/>
              <a:t>, kekerasan, penyiksaan, dan tindakan yang </a:t>
            </a:r>
            <a:r>
              <a:rPr lang="id-ID" sz="2000" dirty="0" smtClean="0"/>
              <a:t>merendahkan</a:t>
            </a:r>
            <a:r>
              <a:rPr lang="en-US" sz="2000" dirty="0" smtClean="0"/>
              <a:t>   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id-ID" sz="2000" dirty="0" smtClean="0"/>
              <a:t>kemanusiaan </a:t>
            </a:r>
            <a:r>
              <a:rPr lang="id-ID" sz="2000" dirty="0"/>
              <a:t>terhadap tersangka, terdakwa, korban, dan/atau </a:t>
            </a:r>
            <a:r>
              <a:rPr lang="en-US" sz="2000" dirty="0" smtClean="0"/>
              <a:t> 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id-ID" sz="2000" dirty="0" smtClean="0"/>
              <a:t>keluarganya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29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13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0" y="1747114"/>
            <a:ext cx="1580083" cy="2892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id-ID" sz="2000" b="1" dirty="0" smtClean="0"/>
              <a:t>Pasal </a:t>
            </a:r>
            <a:r>
              <a:rPr lang="en-US" sz="2000" b="1" dirty="0" smtClean="0"/>
              <a:t>82</a:t>
            </a:r>
            <a:r>
              <a:rPr lang="id-ID" sz="2000" b="1" dirty="0" smtClean="0"/>
              <a:t> </a:t>
            </a:r>
            <a:r>
              <a:rPr lang="id-ID" sz="2000" b="1" dirty="0"/>
              <a:t>UU RI NO.20 TAHUN 2025 TTG KUHAP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95326" y="7956"/>
            <a:ext cx="8797600" cy="10257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646099" y="1126542"/>
            <a:ext cx="7346827" cy="3942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dirty="0"/>
              <a:t>Mekanisme keadilan Restoratif dikecualikan untuk </a:t>
            </a:r>
            <a:r>
              <a:rPr lang="id-ID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1400" dirty="0" smtClean="0"/>
              <a:t>a. </a:t>
            </a:r>
            <a:r>
              <a:rPr lang="id-ID" sz="1400" dirty="0" smtClean="0"/>
              <a:t>Tindak </a:t>
            </a:r>
            <a:r>
              <a:rPr lang="id-ID" sz="1400" dirty="0"/>
              <a:t>pidana terhadap keamanan negara, tindak pidana terhadap negara sahabat, kepala </a:t>
            </a:r>
            <a:r>
              <a:rPr lang="en-US" sz="1400" dirty="0" smtClean="0"/>
              <a:t> </a:t>
            </a:r>
          </a:p>
          <a:p>
            <a:pPr marL="0" lv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id-ID" sz="1400" dirty="0" smtClean="0"/>
              <a:t>negara </a:t>
            </a:r>
            <a:r>
              <a:rPr lang="id-ID" sz="1400" dirty="0"/>
              <a:t>sahabat serta wakilnya, tindak pidana ketertiban umum, dan tindak pidana kesusilaan;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b.  </a:t>
            </a:r>
            <a:r>
              <a:rPr lang="id-ID" sz="1400" dirty="0" smtClean="0"/>
              <a:t>Tindak </a:t>
            </a:r>
            <a:r>
              <a:rPr lang="id-ID" sz="1400" dirty="0"/>
              <a:t>pidana terorisme;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c.  </a:t>
            </a:r>
            <a:r>
              <a:rPr lang="id-ID" sz="1400" dirty="0" smtClean="0"/>
              <a:t>Tindak </a:t>
            </a:r>
            <a:r>
              <a:rPr lang="id-ID" sz="1400" dirty="0"/>
              <a:t>pidana korupsi;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d.  </a:t>
            </a:r>
            <a:r>
              <a:rPr lang="id-ID" sz="1400" dirty="0" smtClean="0"/>
              <a:t>Tindak </a:t>
            </a:r>
            <a:r>
              <a:rPr lang="id-ID" sz="1400" dirty="0"/>
              <a:t>pidana kekerasan seksual;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e.  </a:t>
            </a:r>
            <a:r>
              <a:rPr lang="id-ID" sz="1400" dirty="0" smtClean="0"/>
              <a:t>Tindak </a:t>
            </a:r>
            <a:r>
              <a:rPr lang="id-ID" sz="1400" dirty="0"/>
              <a:t>pidana yang diancam dengan pidana penjara 5 (lima) tahun atau lebih, kecuali karena </a:t>
            </a:r>
            <a:r>
              <a:rPr lang="en-US" sz="1400" dirty="0" smtClean="0"/>
              <a:t> </a:t>
            </a:r>
          </a:p>
          <a:p>
            <a:pPr marL="0" lv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id-ID" sz="1400" dirty="0" smtClean="0"/>
              <a:t>kealpaannya</a:t>
            </a:r>
            <a:r>
              <a:rPr lang="id-ID" sz="1400" dirty="0"/>
              <a:t>;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f.   </a:t>
            </a:r>
            <a:r>
              <a:rPr lang="id-ID" sz="1400" dirty="0" smtClean="0"/>
              <a:t>Tindak </a:t>
            </a:r>
            <a:r>
              <a:rPr lang="id-ID" sz="1400" dirty="0"/>
              <a:t>pidana terhadap nyawa orang;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g.  </a:t>
            </a:r>
            <a:r>
              <a:rPr lang="id-ID" sz="1400" dirty="0" smtClean="0"/>
              <a:t>Tindak </a:t>
            </a:r>
            <a:r>
              <a:rPr lang="id-ID" sz="1400" dirty="0"/>
              <a:t>pidana yang diancam dengan pidana minimum khusus;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h.  </a:t>
            </a:r>
            <a:r>
              <a:rPr lang="id-ID" sz="1400" dirty="0" smtClean="0"/>
              <a:t>Tindak </a:t>
            </a:r>
            <a:r>
              <a:rPr lang="id-ID" sz="1400" dirty="0"/>
              <a:t>pidana tertentu yang sangat membahayakan atau merugikan masyarakat, dan/atau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 smtClean="0"/>
              <a:t>i.   </a:t>
            </a:r>
            <a:r>
              <a:rPr lang="id-ID" sz="1400" dirty="0" smtClean="0"/>
              <a:t>Tindak </a:t>
            </a:r>
            <a:r>
              <a:rPr lang="id-ID" sz="1400" dirty="0"/>
              <a:t>pidana narkotika kecuali yang berstatus sebagai pengguna atau penyalahguna.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39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14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0" y="651055"/>
            <a:ext cx="1621747" cy="442569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id-ID" sz="2400" b="1" dirty="0" smtClean="0"/>
              <a:t>Pasal </a:t>
            </a:r>
            <a:r>
              <a:rPr lang="en-US" sz="2400" b="1" dirty="0" smtClean="0"/>
              <a:t>83 </a:t>
            </a:r>
            <a:r>
              <a:rPr lang="id-ID" sz="2400" b="1" dirty="0" smtClean="0"/>
              <a:t> </a:t>
            </a:r>
            <a:r>
              <a:rPr lang="id-ID" sz="2400" b="1" dirty="0"/>
              <a:t>UU RI NO.20 TAHUN 2025 TTG KUHAP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3152" y="102413"/>
            <a:ext cx="89197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621747" y="746150"/>
            <a:ext cx="7371179" cy="4330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dirty="0" smtClean="0"/>
              <a:t>1)  </a:t>
            </a:r>
            <a:r>
              <a:rPr lang="id-ID" sz="1800" dirty="0" smtClean="0"/>
              <a:t>Mekanisme </a:t>
            </a:r>
            <a:r>
              <a:rPr lang="id-ID" sz="1800" dirty="0"/>
              <a:t>keadilan Restoratif pada tahap penyelidikan dan penyidikan </a:t>
            </a:r>
            <a:endParaRPr lang="en-US" sz="1800" dirty="0" smtClean="0"/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dilakukan </a:t>
            </a:r>
            <a:r>
              <a:rPr lang="id-ID" sz="1800" dirty="0"/>
              <a:t>melalui kesepakatan  untuk menyelesaikan perkara dihadapan </a:t>
            </a:r>
            <a:r>
              <a:rPr lang="en-US" sz="1800" dirty="0" smtClean="0"/>
              <a:t> </a:t>
            </a:r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penyelidik </a:t>
            </a:r>
            <a:r>
              <a:rPr lang="id-ID" sz="1800" dirty="0"/>
              <a:t>dan penyidik.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2) </a:t>
            </a:r>
            <a:r>
              <a:rPr lang="id-ID" sz="1800" dirty="0" smtClean="0"/>
              <a:t>Kesepakatan </a:t>
            </a:r>
            <a:r>
              <a:rPr lang="id-ID" sz="1800" dirty="0"/>
              <a:t>sebagaimana dimaksud pada ayat (1) dibuktikan dengan </a:t>
            </a:r>
            <a:r>
              <a:rPr lang="en-US" sz="1800" dirty="0" smtClean="0"/>
              <a:t> </a:t>
            </a:r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kesepakatan </a:t>
            </a:r>
            <a:r>
              <a:rPr lang="id-ID" sz="1800" dirty="0"/>
              <a:t>penyelesaian perkara ditanda tangani oleh pelaku, korban </a:t>
            </a:r>
            <a:r>
              <a:rPr lang="en-US" sz="1800" dirty="0" smtClean="0"/>
              <a:t> </a:t>
            </a:r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dan </a:t>
            </a:r>
            <a:r>
              <a:rPr lang="id-ID" sz="1800" dirty="0"/>
              <a:t>penyelidik atau penyidik.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3) </a:t>
            </a:r>
            <a:r>
              <a:rPr lang="id-ID" sz="1800" dirty="0" smtClean="0"/>
              <a:t>Berdasarkan </a:t>
            </a:r>
            <a:r>
              <a:rPr lang="id-ID" sz="1800" dirty="0"/>
              <a:t>surat kesepakatan penyelesaian perkara sebagaimana </a:t>
            </a:r>
            <a:r>
              <a:rPr lang="en-US" sz="1800" dirty="0" smtClean="0"/>
              <a:t> </a:t>
            </a:r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dimaksud </a:t>
            </a:r>
            <a:r>
              <a:rPr lang="id-ID" sz="1800" dirty="0"/>
              <a:t>pada ayat (2), Penyelidik menerbitkan surat penghentian </a:t>
            </a:r>
            <a:r>
              <a:rPr lang="en-US" sz="1800" dirty="0" smtClean="0"/>
              <a:t> </a:t>
            </a:r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Penyelidikan</a:t>
            </a:r>
            <a:r>
              <a:rPr lang="id-ID" sz="1800" dirty="0"/>
              <a:t>.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 smtClean="0"/>
              <a:t>4) </a:t>
            </a:r>
            <a:r>
              <a:rPr lang="id-ID" sz="1800" dirty="0" smtClean="0"/>
              <a:t>Berdasarkan </a:t>
            </a:r>
            <a:r>
              <a:rPr lang="id-ID" sz="1800" dirty="0"/>
              <a:t>surat kesepakatan penyelesaian perkara sebagaimana </a:t>
            </a:r>
            <a:r>
              <a:rPr lang="en-US" sz="1800" dirty="0" smtClean="0"/>
              <a:t>           </a:t>
            </a:r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dimaksud </a:t>
            </a:r>
            <a:r>
              <a:rPr lang="id-ID" sz="1800" dirty="0"/>
              <a:t>pada ayat (2), penyidik menerbitkan surat </a:t>
            </a:r>
            <a:r>
              <a:rPr lang="id-ID" sz="1800" dirty="0" smtClean="0"/>
              <a:t>penghentian</a:t>
            </a:r>
            <a:r>
              <a:rPr lang="en-US" sz="1800" dirty="0" smtClean="0"/>
              <a:t>	  </a:t>
            </a:r>
          </a:p>
          <a:p>
            <a:pPr marL="0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id-ID" sz="1800" dirty="0" smtClean="0"/>
              <a:t>penyidikan</a:t>
            </a:r>
            <a:r>
              <a:rPr lang="id-ID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39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15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0" y="621794"/>
            <a:ext cx="1843429" cy="43525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id-ID" sz="2400" b="1" dirty="0" smtClean="0"/>
              <a:t>Pasal </a:t>
            </a:r>
            <a:r>
              <a:rPr lang="en-US" sz="2400" b="1" dirty="0" smtClean="0"/>
              <a:t>84 </a:t>
            </a:r>
            <a:r>
              <a:rPr lang="id-ID" sz="2400" b="1" dirty="0" smtClean="0"/>
              <a:t> </a:t>
            </a:r>
            <a:r>
              <a:rPr lang="id-ID" sz="2400" b="1" dirty="0"/>
              <a:t>UU RI NO.20 TAHUN 2025 TTG KUHAP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95326" y="7957"/>
            <a:ext cx="8797600" cy="489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894637" y="621793"/>
            <a:ext cx="7098289" cy="4352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id-ID" sz="2800" dirty="0" smtClean="0"/>
              <a:t>SURAT PENGHENTIAN PENYIDIKAN SEBAGAIMANA DIMAKSUD DALAM PASAL 83 AYAT (4) DIBERITAHUKAN OLEH PENYIDIK KEPADA PENUNTUT UMUM DAN DIMINTAKAN PENETAPAN KEPADA KETUA PENGADILAN NEGERI DALAM JANGKA WAKTU PALING LAMA 3 (TIGA) HARI. 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16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609347" y="438913"/>
            <a:ext cx="7359724" cy="225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AutoNum type="arabicParenR"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Mekanisme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keadilan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restorative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tahap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penuntutan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kesepakatan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perkara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dihadapan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Penuntut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2)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Kesepakatan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sebagaimana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ayat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(1)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dibuktikan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dngan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kesepakatan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perkara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ditandatangani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Tersangka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korban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  </a:t>
            </a:r>
          </a:p>
          <a:p>
            <a:pPr marL="0" indent="0" algn="just">
              <a:buNone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Penuntut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AutoNum type="arabicParenR" startAt="3"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kesepakatan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perkara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sebagaimana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ayat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(2),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Penuntut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menerbitkan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Ketetapan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Penghentian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Penuntutan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1600" dirty="0"/>
          </a:p>
          <a:p>
            <a:pPr marL="514350" indent="-514350" algn="just">
              <a:buAutoNum type="arabicParenR"/>
            </a:pPr>
            <a:endParaRPr lang="en-US" sz="1400" dirty="0" smtClean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 smtClean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 smtClean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 smtClean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 smtClean="0">
              <a:latin typeface="Arial Black" pitchFamily="34" charset="0"/>
            </a:endParaRPr>
          </a:p>
          <a:p>
            <a:pPr marL="514350" indent="-514350" algn="just">
              <a:buAutoNum type="arabicParenR"/>
            </a:pPr>
            <a:endParaRPr lang="en-US" sz="1400" dirty="0">
              <a:latin typeface="Arial Black" pitchFamily="34" charset="0"/>
            </a:endParaRPr>
          </a:p>
          <a:p>
            <a:pPr marL="0" indent="0" algn="just">
              <a:buNone/>
            </a:pPr>
            <a:endParaRPr lang="en-US" sz="1400" dirty="0" smtClean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" y="29581"/>
            <a:ext cx="9051449" cy="379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3" y="438911"/>
            <a:ext cx="1550819" cy="2384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b="1" dirty="0" smtClean="0"/>
              <a:t>Pasal </a:t>
            </a:r>
            <a:r>
              <a:rPr lang="en-US" sz="2000" b="1" dirty="0" smtClean="0"/>
              <a:t>85 </a:t>
            </a:r>
            <a:r>
              <a:rPr lang="id-ID" sz="2000" b="1" dirty="0" smtClean="0"/>
              <a:t> </a:t>
            </a:r>
            <a:r>
              <a:rPr lang="id-ID" sz="2000" b="1" dirty="0"/>
              <a:t>UU RI NO.20 TAHUN 2025 TTG </a:t>
            </a:r>
            <a:r>
              <a:rPr lang="id-ID" sz="2000" b="1" dirty="0" smtClean="0"/>
              <a:t>KUHAP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-58522" y="2918765"/>
            <a:ext cx="1609344" cy="2130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b="1" dirty="0" smtClean="0"/>
              <a:t>Pasal </a:t>
            </a:r>
            <a:r>
              <a:rPr lang="en-US" sz="2000" b="1" dirty="0" smtClean="0"/>
              <a:t>86 </a:t>
            </a:r>
            <a:r>
              <a:rPr lang="id-ID" sz="2000" b="1" dirty="0" smtClean="0"/>
              <a:t> </a:t>
            </a:r>
            <a:r>
              <a:rPr lang="id-ID" sz="2000" b="1" dirty="0"/>
              <a:t>UU RI NO.20 TAHUN 2025 TTG </a:t>
            </a:r>
            <a:r>
              <a:rPr lang="id-ID" sz="2000" b="1" dirty="0" smtClean="0"/>
              <a:t>KUHAP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609347" y="2772831"/>
            <a:ext cx="7359724" cy="2253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400" b="1" dirty="0" smtClean="0">
              <a:latin typeface="Arial Black" pitchFamily="34" charset="0"/>
            </a:endParaRPr>
          </a:p>
          <a:p>
            <a:pPr algn="just">
              <a:buAutoNum type="arabicParenR"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Surat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Ketetapan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Penghentian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Penun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tutan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sebagaimana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pasal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85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ayat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jangka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paling lama 3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dimintakan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Ketua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Pengadilan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2).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Penetapan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Ketua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Pengadilan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sebagaimana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dimaksud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ayat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(1)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Penuntut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Penyidik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17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19271" y="1057522"/>
            <a:ext cx="8849800" cy="39915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2400" dirty="0" smtClean="0"/>
              <a:t>a.</a:t>
            </a:r>
            <a:r>
              <a:rPr lang="id-ID" sz="2400" dirty="0" smtClean="0"/>
              <a:t>Kategori </a:t>
            </a:r>
            <a:r>
              <a:rPr lang="id-ID" sz="2400" dirty="0"/>
              <a:t>I, Rp. 1.000.000,- (satu juta rupiah); </a:t>
            </a:r>
            <a:endParaRPr lang="en-US" sz="2400" dirty="0"/>
          </a:p>
          <a:p>
            <a:pPr marL="0" lvl="0" indent="0" algn="just">
              <a:buNone/>
            </a:pPr>
            <a:r>
              <a:rPr lang="en-US" sz="2400" dirty="0" smtClean="0"/>
              <a:t>b.</a:t>
            </a:r>
            <a:r>
              <a:rPr lang="id-ID" sz="2400" dirty="0" smtClean="0"/>
              <a:t>Kategori </a:t>
            </a:r>
            <a:r>
              <a:rPr lang="id-ID" sz="2400" dirty="0"/>
              <a:t>II, Rp 10.000.000,-(sepuluh juta rupiah);</a:t>
            </a:r>
            <a:endParaRPr lang="en-US" sz="2400" dirty="0"/>
          </a:p>
          <a:p>
            <a:pPr marL="0" lvl="0" indent="0" algn="just">
              <a:buNone/>
            </a:pPr>
            <a:r>
              <a:rPr lang="en-US" sz="2400" dirty="0" smtClean="0"/>
              <a:t>c.</a:t>
            </a:r>
            <a:r>
              <a:rPr lang="id-ID" sz="2400" dirty="0" smtClean="0"/>
              <a:t>Kategori </a:t>
            </a:r>
            <a:r>
              <a:rPr lang="id-ID" sz="2400" dirty="0"/>
              <a:t>III, Rp 50.000.000,- (lima puluh juta rupiah);</a:t>
            </a:r>
            <a:endParaRPr lang="en-US" sz="2400" dirty="0"/>
          </a:p>
          <a:p>
            <a:pPr marL="0" lvl="0" indent="0" algn="just">
              <a:buNone/>
            </a:pPr>
            <a:r>
              <a:rPr lang="en-US" sz="2400" dirty="0" smtClean="0"/>
              <a:t>d.</a:t>
            </a:r>
            <a:r>
              <a:rPr lang="id-ID" sz="2400" dirty="0" smtClean="0"/>
              <a:t>Kategori </a:t>
            </a:r>
            <a:r>
              <a:rPr lang="id-ID" sz="2400" dirty="0"/>
              <a:t>IV, Rp 200.000.000,-(dua ratus juta rupiah);</a:t>
            </a:r>
            <a:endParaRPr lang="en-US" sz="2400" dirty="0"/>
          </a:p>
          <a:p>
            <a:pPr marL="0" lvl="0" indent="0" algn="just">
              <a:buNone/>
            </a:pPr>
            <a:r>
              <a:rPr lang="en-US" sz="2400" dirty="0" smtClean="0"/>
              <a:t>e.</a:t>
            </a:r>
            <a:r>
              <a:rPr lang="id-ID" sz="2400" dirty="0" smtClean="0"/>
              <a:t>Kategori </a:t>
            </a:r>
            <a:r>
              <a:rPr lang="id-ID" sz="2400" dirty="0"/>
              <a:t>V, Rp 500.000.000,- (lima ratus juta rupiah);</a:t>
            </a:r>
            <a:endParaRPr lang="en-US" sz="2400" dirty="0"/>
          </a:p>
          <a:p>
            <a:pPr marL="0" lvl="0" indent="0" algn="just">
              <a:buNone/>
            </a:pPr>
            <a:r>
              <a:rPr lang="en-US" sz="2400" dirty="0" smtClean="0"/>
              <a:t>f. </a:t>
            </a:r>
            <a:r>
              <a:rPr lang="id-ID" sz="2400" dirty="0" smtClean="0"/>
              <a:t>Kategori </a:t>
            </a:r>
            <a:r>
              <a:rPr lang="id-ID" sz="2400" dirty="0"/>
              <a:t>VI, Rp 2.000.000.000,- (dua milyar rupiah);</a:t>
            </a:r>
            <a:endParaRPr lang="en-US" sz="2400" dirty="0"/>
          </a:p>
          <a:p>
            <a:pPr marL="0" lvl="0" indent="0" algn="just">
              <a:buNone/>
            </a:pPr>
            <a:r>
              <a:rPr lang="en-US" sz="2400" dirty="0" smtClean="0"/>
              <a:t>g. </a:t>
            </a:r>
            <a:r>
              <a:rPr lang="id-ID" sz="2400" dirty="0" smtClean="0"/>
              <a:t>Kategori </a:t>
            </a:r>
            <a:r>
              <a:rPr lang="id-ID" sz="2400" dirty="0"/>
              <a:t>VII, Rp 5.000.000.000,- (lima milyar rupiah);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h. </a:t>
            </a:r>
            <a:r>
              <a:rPr lang="id-ID" sz="2400" dirty="0" smtClean="0"/>
              <a:t>Kategori </a:t>
            </a:r>
            <a:r>
              <a:rPr lang="id-ID" sz="2400" dirty="0"/>
              <a:t>VIII, Rp 50.000.000.000,- (lima puluh milyar rupiah ).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06" y="7956"/>
            <a:ext cx="8941720" cy="10257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PEDOMAN PIDANA DENDA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SIALISASI\Scales-Of-Justice-La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/>
          <a:stretch/>
        </p:blipFill>
        <p:spPr bwMode="auto">
          <a:xfrm>
            <a:off x="-47266" y="-19601"/>
            <a:ext cx="919126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63" y="2719152"/>
            <a:ext cx="499135" cy="675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89" y="2878233"/>
            <a:ext cx="566250" cy="675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075" name="Picture 3" descr="D:\LOGO\LOGO TRIBR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7" y="423177"/>
            <a:ext cx="834266" cy="810000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2880" y="129909"/>
            <a:ext cx="3013862" cy="13965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8625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dwardian Script ITC" pitchFamily="66" charset="0"/>
              </a:rPr>
              <a:t>Sekian</a:t>
            </a:r>
            <a:endParaRPr lang="en-US" sz="8625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40145" y="1089373"/>
            <a:ext cx="3001290" cy="13965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8625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dwardian Script ITC" pitchFamily="66" charset="0"/>
              </a:rPr>
              <a:t>Terima</a:t>
            </a:r>
            <a:endParaRPr lang="en-US" sz="8625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93764" y="2179965"/>
            <a:ext cx="3001290" cy="13965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8625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dwardian Script ITC" pitchFamily="66" charset="0"/>
              </a:rPr>
              <a:t>Kasih</a:t>
            </a:r>
            <a:endParaRPr lang="en-US" sz="8625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2789" y="139569"/>
            <a:ext cx="1684462" cy="16619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103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dwardian Script ITC" pitchFamily="66" charset="0"/>
              </a:rPr>
              <a:t>&amp;</a:t>
            </a:r>
            <a:endParaRPr lang="en-US" sz="103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10" name="Picture 2" descr="https://www.tribratanewssimeulue.com/wp-content/uploads/2021/02/DESIGN_PRESISI1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30" y="3324963"/>
            <a:ext cx="6349427" cy="19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A07E7D7-13D4-9505-5333-317AC4FAB896}"/>
              </a:ext>
            </a:extLst>
          </p:cNvPr>
          <p:cNvSpPr txBox="1">
            <a:spLocks/>
          </p:cNvSpPr>
          <p:nvPr/>
        </p:nvSpPr>
        <p:spPr>
          <a:xfrm>
            <a:off x="1097280" y="77841"/>
            <a:ext cx="6989198" cy="3301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00FE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00FE"/>
                </a:solidFill>
                <a:effectLst/>
                <a:uLnTx/>
                <a:uFillTx/>
                <a:latin typeface="Rockwell Extra Bold" panose="02060903040505020403" pitchFamily="18" charset="0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 smtClean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 smtClean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noProof="0" dirty="0" smtClean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noProof="0" dirty="0" smtClean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00FE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>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none" dirty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none" dirty="0">
                <a:solidFill>
                  <a:srgbClr val="1B00FE"/>
                </a:solidFill>
                <a:latin typeface="Rockwell Extra Bold" panose="02060903040505020403" pitchFamily="18" charset="0"/>
              </a:rPr>
              <a:t>	</a:t>
            </a:r>
            <a:endParaRPr lang="en-US" sz="2400" cap="none" dirty="0" smtClean="0">
              <a:solidFill>
                <a:srgbClr val="1B00FE"/>
              </a:solidFill>
              <a:latin typeface="Rockwell Extra Bold" panose="020609030405050204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>PENERAPAN RESTORATIVE JUSTICE DALAM SISTEM PERADILAN PIDANA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> DI INDONESIA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00FE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B00FE"/>
                </a:solidFill>
                <a:effectLst/>
                <a:uLnTx/>
                <a:uFillTx/>
                <a:latin typeface="Rockwell Extra Bold" panose="02060903040505020403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00FE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> 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rgbClr val="1B00FE"/>
              </a:solidFill>
              <a:effectLst/>
              <a:uLnTx/>
              <a:uFillTx/>
              <a:latin typeface="Rockwell Extra Bold" panose="02060903040505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933CE8-7405-EAD5-C96C-AD256CEB6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0" y="69890"/>
            <a:ext cx="665513" cy="900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40E766-D211-8C58-FC41-DACCA7213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63" y="69890"/>
            <a:ext cx="755000" cy="90000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F01214D-EE82-DD3E-EFB6-6D98E7894B98}"/>
              </a:ext>
            </a:extLst>
          </p:cNvPr>
          <p:cNvSpPr/>
          <p:nvPr/>
        </p:nvSpPr>
        <p:spPr>
          <a:xfrm>
            <a:off x="2164022" y="3450729"/>
            <a:ext cx="4931046" cy="16927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OLEH NARASUMBER; 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KOMPOL  BINSAR MANIK, S.H</a:t>
            </a:r>
            <a:r>
              <a:rPr lang="id-I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KASIKUM POLRES SIMALUNGUN</a:t>
            </a:r>
          </a:p>
          <a:p>
            <a:pPr algn="ctr"/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969F591-F0A7-1D15-E63E-DB3F514A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3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61" y="-11922"/>
            <a:ext cx="8968405" cy="10257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</a:rPr>
              <a:t>PENGERTIAN RESTORATIVE JUSTICE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107860" y="1143000"/>
            <a:ext cx="5056807" cy="3776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DD5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 smtClean="0"/>
              <a:t>RESTORATIVE JUSTICE (RJ) ADALAH </a:t>
            </a:r>
            <a:r>
              <a:rPr lang="en-US" dirty="0" smtClean="0"/>
              <a:t>PENDEKATAN DALAM PENANGANAN PERKARA TINDAK PIDANA YANG DILAKUKAN DENGAN MELIBATKAN PARA PIHAK, BAIK KORBAN, KELUARGA KORBAN, TERSANGKA KELUARGA TERSANGKA, TERDAKWA, KELUARGA TERDAKWA, DAN/ ATAU PIHAK LAIN YANG TERKAIT, YANG BERTUJUAN MENGUPAYAKAN PEMULIHAN KEADAAN SEMULA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8" name="Image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0133" y="2192867"/>
            <a:ext cx="3683000" cy="18626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29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526157" y="3177002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951"/>
            <a:ext cx="9144000" cy="11529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 Black" pitchFamily="34" charset="0"/>
              </a:rPr>
              <a:t>DASAR DIBENTUKNYA RESTORATIVE JUSTICE</a:t>
            </a:r>
            <a:endParaRPr lang="en-US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0" y="2143023"/>
            <a:ext cx="2226733" cy="17008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 Black" pitchFamily="34" charset="0"/>
              </a:rPr>
              <a:t>KEADILAN RESTORATIVE JUSTICE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87600" y="2688644"/>
            <a:ext cx="978408" cy="74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3522131" y="1287409"/>
            <a:ext cx="5503336" cy="3767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8E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dirty="0" smtClean="0"/>
              <a:t>DI INDONESIA ADALAH UNTUK MEMULIHKAN KEADAAN SEMULA, MENGUTAMAKAN PERDAMAIAN, SERTA MENGHINDARI PEMBALASAN MELALUI PERADILAN PIDANA TRADISIONAL.</a:t>
            </a:r>
            <a:r>
              <a:rPr lang="en-US" dirty="0" smtClean="0"/>
              <a:t> </a:t>
            </a:r>
            <a:r>
              <a:rPr lang="id-ID" dirty="0" smtClean="0"/>
              <a:t>PENDEKATAN INI MENEKANKAN PARTISIPASI KORBAN, PELAKU DAN MASYARAKAT UNTUK MENCAPAI KEADILAN SUBSTANTIF YANG LEBIH MANUSIAWI, CEPAT, DAN BIAYA RINGAN. </a:t>
            </a:r>
            <a:endParaRPr lang="en-US" dirty="0"/>
          </a:p>
          <a:p>
            <a:r>
              <a:rPr lang="id-ID" sz="2000" dirty="0"/>
              <a:t/>
            </a:r>
            <a:br>
              <a:rPr lang="id-ID" sz="2000" dirty="0"/>
            </a:br>
            <a:endParaRPr lang="en-US" sz="2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0" y="1047113"/>
            <a:ext cx="4064000" cy="866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40916AE-D576-8ECB-5A5B-A43ABF00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5</a:t>
            </a:fld>
            <a:endParaRPr lang="en-US" sz="1400">
              <a:solidFill>
                <a:srgbClr val="1B00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99" y="-55659"/>
            <a:ext cx="8938768" cy="1025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ASAL USUL TERBENTUKNYA RESTORATIVE JUSTICE</a:t>
            </a:r>
            <a:endParaRPr lang="en-US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-1" y="3105880"/>
            <a:ext cx="4055534" cy="1075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3.</a:t>
            </a:r>
            <a:r>
              <a:rPr lang="id-ID" dirty="0" smtClean="0"/>
              <a:t>UNDANG-UNDANG NOMOR 11 TAHUN </a:t>
            </a:r>
            <a:r>
              <a:rPr lang="en-US" dirty="0" smtClean="0"/>
              <a:t>  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id-ID" dirty="0" smtClean="0"/>
              <a:t>2012 TENTANG SISTEM PERADILAN ANAK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id-ID" dirty="0" smtClean="0"/>
              <a:t>(SPPA), YANG MENGATUR MEKANISME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id-ID" dirty="0" smtClean="0"/>
              <a:t>DIVERSI (PENYELESAIAN PERKARA ANAK).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4495800" y="2177302"/>
            <a:ext cx="4648200" cy="1229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6. </a:t>
            </a:r>
            <a:r>
              <a:rPr lang="id-ID" dirty="0" smtClean="0"/>
              <a:t>PERATURAN MAHKAMAH AGUNG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(PERMA) NOMOR 1 TAHUN 2024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(PEDOMAN HAKIM DALAM MENGADILI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PERKARA PIDANA DENGAN PENDEKATAN INI).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-8467" y="2016434"/>
            <a:ext cx="4064000" cy="1007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 smtClean="0"/>
          </a:p>
          <a:p>
            <a:pPr lvl="0" algn="just"/>
            <a:r>
              <a:rPr lang="en-US" dirty="0" smtClean="0"/>
              <a:t>2. </a:t>
            </a:r>
            <a:r>
              <a:rPr lang="id-ID" dirty="0" smtClean="0"/>
              <a:t>UNDANG – UNDANG NOMOR 20 </a:t>
            </a:r>
            <a:r>
              <a:rPr lang="en-US" dirty="0" smtClean="0"/>
              <a:t> </a:t>
            </a:r>
          </a:p>
          <a:p>
            <a:pPr lvl="0"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TAHUN 2025, PASAL 79, 80,</a:t>
            </a:r>
            <a:r>
              <a:rPr lang="en-US" dirty="0" smtClean="0"/>
              <a:t> </a:t>
            </a:r>
            <a:r>
              <a:rPr lang="id-ID" dirty="0" smtClean="0"/>
              <a:t>DAN 82 </a:t>
            </a:r>
            <a:r>
              <a:rPr lang="en-US" dirty="0" smtClean="0"/>
              <a:t> </a:t>
            </a:r>
          </a:p>
          <a:p>
            <a:pPr lvl="0"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KUHAP.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4495800" y="1099291"/>
            <a:ext cx="4621692" cy="984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5. </a:t>
            </a:r>
            <a:r>
              <a:rPr lang="id-ID" dirty="0" smtClean="0"/>
              <a:t>PERATURAN KEJAKSAAN (PERJA) NOMOR. 15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TAHUN 2020 (DASAR PENGHENTIAN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PENUNTUTAN BERDASARKAN KEADILAN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RESTORATIF, TERUTAMA UNTUK KASUS RINGAN.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4495800" y="3488313"/>
            <a:ext cx="4648200" cy="78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7. </a:t>
            </a:r>
            <a:r>
              <a:rPr lang="id-ID" dirty="0" smtClean="0"/>
              <a:t>SURAT KEPUTUSAN MAHKAMAH </a:t>
            </a:r>
            <a:r>
              <a:rPr lang="en-US" dirty="0" smtClean="0"/>
              <a:t>  	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id-ID" dirty="0" smtClean="0"/>
              <a:t>AGUNG NO. 1691/KMA/SK/XII/2020.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8467" y="4233328"/>
            <a:ext cx="4055533" cy="910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4.</a:t>
            </a:r>
            <a:r>
              <a:rPr lang="id-ID" dirty="0" smtClean="0"/>
              <a:t>PERPOL NOMOR 8 TH. 2021 (DASAR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id-ID" dirty="0" smtClean="0"/>
              <a:t>PENERAPAN KEADILAN RESTORATIF PADA </a:t>
            </a:r>
            <a:r>
              <a:rPr lang="en-US" dirty="0" smtClean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id-ID" dirty="0" smtClean="0"/>
              <a:t>TAHAP PENYIDIKAN TINDAK PIDANA KEPOLISIAN).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623478"/>
            <a:ext cx="370729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53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5363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Arial" pitchFamily="34" charset="0"/>
              <a:ea typeface="Arial MT"/>
              <a:cs typeface="Arial 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5363" algn="l"/>
              </a:tabLst>
            </a:pPr>
            <a:endParaRPr lang="en-US" sz="1400" dirty="0">
              <a:solidFill>
                <a:srgbClr val="0D0D0D"/>
              </a:solidFill>
              <a:latin typeface="Arial" pitchFamily="34" charset="0"/>
              <a:ea typeface="Arial MT"/>
              <a:cs typeface="Arial 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5363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Arial" pitchFamily="34" charset="0"/>
              <a:ea typeface="Arial MT"/>
              <a:cs typeface="Arial 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5363" algn="l"/>
              </a:tabLst>
            </a:pPr>
            <a:endParaRPr lang="en-US" sz="1400" dirty="0">
              <a:solidFill>
                <a:srgbClr val="0D0D0D"/>
              </a:solidFill>
              <a:latin typeface="Arial" pitchFamily="34" charset="0"/>
              <a:ea typeface="Arial MT"/>
              <a:cs typeface="Arial 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5363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Arial" pitchFamily="34" charset="0"/>
              <a:ea typeface="Arial MT"/>
              <a:cs typeface="Arial 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5363" algn="l"/>
              </a:tabLst>
            </a:pPr>
            <a:endParaRPr lang="en-US" sz="1400" dirty="0">
              <a:solidFill>
                <a:srgbClr val="0D0D0D"/>
              </a:solidFill>
              <a:latin typeface="Arial" pitchFamily="34" charset="0"/>
              <a:ea typeface="Arial MT"/>
              <a:cs typeface="Arial 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5363" algn="l"/>
              </a:tabLst>
            </a:pPr>
            <a:r>
              <a:rPr lang="en-US" dirty="0" smtClean="0">
                <a:solidFill>
                  <a:srgbClr val="0D0D0D"/>
                </a:solidFill>
                <a:latin typeface="Arial" pitchFamily="34" charset="0"/>
                <a:ea typeface="Arial MT"/>
                <a:cs typeface="Arial MT"/>
              </a:rPr>
              <a:t>1.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Arial MT"/>
                <a:cs typeface="Arial MT"/>
              </a:rPr>
              <a:t>UNDANG – UNDANG NOMOR 01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5363" algn="l"/>
              </a:tabLst>
            </a:pPr>
            <a:r>
              <a:rPr lang="en-US" sz="1600" b="1" dirty="0" smtClean="0">
                <a:solidFill>
                  <a:srgbClr val="0D0D0D"/>
                </a:solidFill>
                <a:latin typeface="Arial" pitchFamily="34" charset="0"/>
                <a:ea typeface="Arial MT"/>
                <a:cs typeface="Arial MT"/>
              </a:rPr>
              <a:t>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Arial MT"/>
                <a:cs typeface="Arial MT"/>
              </a:rPr>
              <a:t>TAHUN 2023 TENTANG KUHP.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53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4495800" y="4358899"/>
            <a:ext cx="4621691" cy="785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8. </a:t>
            </a:r>
            <a:r>
              <a:rPr lang="id-ID" sz="2500" dirty="0" smtClean="0"/>
              <a:t>KONSEP PEMULIHAN (BERAKAR DARI KEBUTUHAN </a:t>
            </a:r>
            <a:r>
              <a:rPr lang="en-US" sz="2500" dirty="0" smtClean="0"/>
              <a:t> </a:t>
            </a:r>
          </a:p>
          <a:p>
            <a:pPr algn="just"/>
            <a:r>
              <a:rPr lang="en-US" sz="2500" dirty="0"/>
              <a:t> </a:t>
            </a:r>
            <a:r>
              <a:rPr lang="en-US" sz="2500" dirty="0" smtClean="0"/>
              <a:t>    </a:t>
            </a:r>
            <a:r>
              <a:rPr lang="id-ID" sz="2500" dirty="0" smtClean="0"/>
              <a:t>MEMULIHKAN HUBUNGAN SOSIAL, MEMBERIKAN GANTI</a:t>
            </a:r>
            <a:r>
              <a:rPr lang="en-US" sz="2500" dirty="0" smtClean="0"/>
              <a:t> </a:t>
            </a:r>
            <a:r>
              <a:rPr lang="id-ID" sz="2500" dirty="0" smtClean="0"/>
              <a:t> </a:t>
            </a:r>
            <a:r>
              <a:rPr lang="en-US" sz="2500" dirty="0" smtClean="0"/>
              <a:t> </a:t>
            </a:r>
          </a:p>
          <a:p>
            <a:pPr algn="just"/>
            <a:r>
              <a:rPr lang="en-US" sz="2500" dirty="0"/>
              <a:t> </a:t>
            </a:r>
            <a:r>
              <a:rPr lang="en-US" sz="2500" dirty="0" smtClean="0"/>
              <a:t>    </a:t>
            </a:r>
            <a:r>
              <a:rPr lang="id-ID" sz="2500" dirty="0" smtClean="0"/>
              <a:t>RUGI KEPADA KORBAN, DAN REHABILITASI PELAKU.</a:t>
            </a:r>
            <a:endParaRPr lang="en-US" sz="25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BF30107-7627-03AC-47A6-1A89C7BA7696}"/>
              </a:ext>
            </a:extLst>
          </p:cNvPr>
          <p:cNvSpPr txBox="1">
            <a:spLocks/>
          </p:cNvSpPr>
          <p:nvPr/>
        </p:nvSpPr>
        <p:spPr>
          <a:xfrm>
            <a:off x="517158" y="0"/>
            <a:ext cx="8133859" cy="1187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4FAE8B9-471E-2653-36C1-533ECC3B0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773516"/>
              </p:ext>
            </p:extLst>
          </p:nvPr>
        </p:nvGraphicFramePr>
        <p:xfrm>
          <a:off x="-71562" y="1242428"/>
          <a:ext cx="8869331" cy="352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6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67" y="0"/>
            <a:ext cx="8908259" cy="593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PRINSIP–PRINSIP RESTORATIVE JUSTICE</a:t>
            </a:r>
            <a:endParaRPr lang="en-US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59268" y="662075"/>
            <a:ext cx="8933658" cy="6587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dirty="0" smtClean="0"/>
              <a:t>1.</a:t>
            </a:r>
            <a:r>
              <a:rPr lang="id-ID" sz="1800" dirty="0" smtClean="0"/>
              <a:t>PEMULIHAN </a:t>
            </a:r>
            <a:endParaRPr lang="en-US" sz="1800" dirty="0" smtClean="0"/>
          </a:p>
          <a:p>
            <a:pPr lvl="0" algn="l"/>
            <a:r>
              <a:rPr lang="en-US" sz="1800" dirty="0" smtClean="0"/>
              <a:t>   </a:t>
            </a:r>
            <a:r>
              <a:rPr lang="id-ID" sz="1800" dirty="0" smtClean="0"/>
              <a:t>MEMPERBAIKI KERUGIAN KORBAN DAN MEMPERBAIKI HUBUNGAN SOSIAL.</a:t>
            </a:r>
            <a:endParaRPr lang="en-US" sz="18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84667" y="1431706"/>
            <a:ext cx="8933658" cy="658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dirty="0" smtClean="0"/>
              <a:t>2.</a:t>
            </a:r>
            <a:r>
              <a:rPr lang="id-ID" sz="1800" dirty="0" smtClean="0"/>
              <a:t>PARTISIPASI AKTIF </a:t>
            </a:r>
            <a:r>
              <a:rPr lang="en-US" sz="1800" dirty="0" smtClean="0"/>
              <a:t> </a:t>
            </a:r>
          </a:p>
          <a:p>
            <a:pPr lvl="0" algn="l"/>
            <a:r>
              <a:rPr lang="en-US" sz="1800" dirty="0" smtClean="0"/>
              <a:t>   </a:t>
            </a:r>
            <a:r>
              <a:rPr lang="id-ID" sz="1800" dirty="0" smtClean="0"/>
              <a:t>KORBAN, PELAKU, DAN MASYARAKAT TERLIBAT LANGSUNG DALAM PENYELESAIAN.</a:t>
            </a:r>
            <a:endParaRPr lang="en-US" sz="180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59268" y="2143751"/>
            <a:ext cx="8933658" cy="65870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dirty="0" smtClean="0"/>
              <a:t>3.</a:t>
            </a:r>
            <a:r>
              <a:rPr lang="id-ID" sz="2100" dirty="0" smtClean="0"/>
              <a:t>TANGGUNG JAWAB PELAKU </a:t>
            </a:r>
            <a:endParaRPr lang="en-US" sz="2100" dirty="0"/>
          </a:p>
          <a:p>
            <a:pPr lvl="0" algn="l"/>
            <a:r>
              <a:rPr lang="en-US" sz="2100" dirty="0" smtClean="0"/>
              <a:t>    </a:t>
            </a:r>
            <a:r>
              <a:rPr lang="id-ID" sz="2100" dirty="0" smtClean="0"/>
              <a:t>PELAKU	MENGAKUI	KESALAHAN	DAN	BERUSAHA	MEMPERBAIKI	DAMPAK PERBUATANNYA.</a:t>
            </a:r>
            <a:endParaRPr lang="en-US" sz="21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46568" y="2895600"/>
            <a:ext cx="8933658" cy="833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dirty="0" smtClean="0"/>
              <a:t>4. </a:t>
            </a:r>
            <a:r>
              <a:rPr lang="id-ID" sz="1800" dirty="0" smtClean="0"/>
              <a:t>DIALOG DAN REKONSILIASI </a:t>
            </a:r>
            <a:r>
              <a:rPr lang="en-US" sz="1800" dirty="0"/>
              <a:t> </a:t>
            </a:r>
            <a:endParaRPr lang="en-US" sz="1800" dirty="0" smtClean="0"/>
          </a:p>
          <a:p>
            <a:pPr lvl="0" algn="l"/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id-ID" sz="1800" dirty="0" smtClean="0"/>
              <a:t>KOMUNIKASI TERBUKA UNTUK MENCAPAI KESEPAKATAN DAMAI.</a:t>
            </a:r>
            <a:endParaRPr lang="en-US" sz="1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84667" y="3762586"/>
            <a:ext cx="8933658" cy="6587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800" dirty="0" smtClean="0"/>
              <a:t>5.</a:t>
            </a:r>
            <a:r>
              <a:rPr lang="id-ID" sz="1800" dirty="0" smtClean="0"/>
              <a:t>KEADILAN DAN KESETARAAN </a:t>
            </a:r>
            <a:r>
              <a:rPr lang="en-US" sz="1800" dirty="0"/>
              <a:t> </a:t>
            </a:r>
            <a:endParaRPr lang="en-US" sz="1800" dirty="0" smtClean="0"/>
          </a:p>
          <a:p>
            <a:pPr lvl="0" algn="l"/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id-ID" sz="1800" dirty="0" smtClean="0"/>
              <a:t>SEMUA PIHAK DIPERLAKUKAN ADIL DAN DIHORMATI.</a:t>
            </a:r>
            <a:endParaRPr lang="en-US" sz="1800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84667" y="4421293"/>
            <a:ext cx="8933658" cy="6587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5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id-ID" sz="5100" dirty="0" smtClean="0">
                <a:latin typeface="Arial" pitchFamily="34" charset="0"/>
                <a:cs typeface="Arial" pitchFamily="34" charset="0"/>
              </a:rPr>
              <a:t>FOKUS MASA DEPAN </a:t>
            </a:r>
            <a:r>
              <a:rPr lang="en-US" sz="5100" dirty="0">
                <a:latin typeface="Arial" pitchFamily="34" charset="0"/>
                <a:cs typeface="Arial" pitchFamily="34" charset="0"/>
              </a:rPr>
              <a:t> </a:t>
            </a: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US" sz="5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d-ID" sz="5100" dirty="0" smtClean="0">
                <a:latin typeface="Arial" pitchFamily="34" charset="0"/>
                <a:cs typeface="Arial" pitchFamily="34" charset="0"/>
              </a:rPr>
              <a:t>MENCEGAH TINDAK PIDANA BERULANG DAN MEMBANGUN HUBUNGAN YANG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d-ID" sz="5100" dirty="0" smtClean="0">
                <a:latin typeface="Arial" pitchFamily="34" charset="0"/>
                <a:cs typeface="Arial" pitchFamily="34" charset="0"/>
              </a:rPr>
              <a:t>LEBIH BAIK.</a:t>
            </a: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1600" dirty="0"/>
              <a:t/>
            </a:r>
            <a:br>
              <a:rPr lang="id-ID" sz="1600" dirty="0"/>
            </a:br>
            <a:endParaRPr lang="en-US" sz="16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526157" y="3177002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59268" y="1102360"/>
            <a:ext cx="1866416" cy="555414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</a:rPr>
              <a:t>PENGERTIAN</a:t>
            </a:r>
            <a:endParaRPr lang="en-US" sz="18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717" y="7957"/>
            <a:ext cx="8953016" cy="474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SISTIM PERADILAN PIDANA KONVENSIONAL</a:t>
            </a:r>
            <a:endParaRPr lang="en-US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2057400" y="609599"/>
            <a:ext cx="7061201" cy="1727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800" dirty="0" smtClean="0"/>
              <a:t>SISTEM PERADILAN PIDANA ADALAH MEKANISME TERPADU ANTARA KEPOLISIAN, KEJAKSAAN, PENGADILAN, DAN LEMBAGA PEMASYARAKATAN UNTUK MENANGANI PELAKU KEJAHATAN, MENEGAKKAN HUKUM, SERTA MELINDUNGI MASYARAKAT.</a:t>
            </a:r>
            <a:endParaRPr lang="en-US" sz="28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1" y="3064933"/>
            <a:ext cx="1925683" cy="1388534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 Black" pitchFamily="34" charset="0"/>
              </a:rPr>
              <a:t>TANTANGAN DALAM SISTEM PERADILAN PIDANA KONVEN SIONAL</a:t>
            </a:r>
            <a:endParaRPr lang="en-US" sz="14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2057400" y="2455332"/>
            <a:ext cx="7086600" cy="2628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AutoNum type="arabicPeriod"/>
            </a:pPr>
            <a:r>
              <a:rPr lang="id-ID" sz="1600" dirty="0" smtClean="0"/>
              <a:t>Overkapasitas Lapas</a:t>
            </a:r>
            <a:r>
              <a:rPr lang="en-US" sz="1600" dirty="0" smtClean="0"/>
              <a:t> </a:t>
            </a:r>
            <a:r>
              <a:rPr lang="id-ID" sz="1600" dirty="0" smtClean="0"/>
              <a:t>Banyak</a:t>
            </a:r>
            <a:r>
              <a:rPr lang="id-ID" sz="1600" dirty="0"/>
              <a:t>	narapidana	</a:t>
            </a:r>
            <a:r>
              <a:rPr lang="id-ID" sz="1600" dirty="0" smtClean="0"/>
              <a:t>dari</a:t>
            </a:r>
            <a:r>
              <a:rPr lang="en-US" sz="1600" dirty="0" smtClean="0"/>
              <a:t> </a:t>
            </a:r>
            <a:r>
              <a:rPr lang="id-ID" sz="1600" dirty="0" smtClean="0"/>
              <a:t>perkara</a:t>
            </a:r>
            <a:r>
              <a:rPr lang="en-US" sz="1600" dirty="0"/>
              <a:t> </a:t>
            </a:r>
            <a:endParaRPr lang="en-US" sz="1600" dirty="0" smtClean="0"/>
          </a:p>
          <a:p>
            <a:pPr lvl="1" algn="just"/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id-ID" sz="1600" dirty="0" smtClean="0"/>
              <a:t>ringan</a:t>
            </a:r>
            <a:r>
              <a:rPr lang="en-US" sz="1600" dirty="0" smtClean="0"/>
              <a:t> </a:t>
            </a:r>
            <a:r>
              <a:rPr lang="id-ID" sz="1600" dirty="0" smtClean="0"/>
              <a:t>menyebabkan</a:t>
            </a:r>
            <a:r>
              <a:rPr lang="id-ID" sz="1600" dirty="0"/>
              <a:t>	penjara penuh dan menghambat </a:t>
            </a:r>
            <a:r>
              <a:rPr lang="id-ID" sz="1600" dirty="0" smtClean="0"/>
              <a:t>proses</a:t>
            </a:r>
            <a:r>
              <a:rPr lang="en-US" sz="1600" dirty="0" smtClean="0"/>
              <a:t> </a:t>
            </a:r>
            <a:r>
              <a:rPr lang="id-ID" sz="1600" dirty="0" smtClean="0"/>
              <a:t> </a:t>
            </a:r>
            <a:r>
              <a:rPr lang="en-US" sz="1600" dirty="0" smtClean="0"/>
              <a:t> </a:t>
            </a:r>
          </a:p>
          <a:p>
            <a:pPr lvl="1" algn="just"/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id-ID" sz="1600" dirty="0" smtClean="0"/>
              <a:t>pembinaan</a:t>
            </a:r>
            <a:r>
              <a:rPr lang="id-ID" sz="1600" dirty="0"/>
              <a:t>.</a:t>
            </a:r>
            <a:endParaRPr lang="en-US" sz="1600" dirty="0"/>
          </a:p>
          <a:p>
            <a:pPr lvl="1"/>
            <a:r>
              <a:rPr lang="en-US" sz="1600" dirty="0" smtClean="0"/>
              <a:t>2.     </a:t>
            </a:r>
            <a:r>
              <a:rPr lang="id-ID" sz="1600" dirty="0" smtClean="0"/>
              <a:t>Proses </a:t>
            </a:r>
            <a:r>
              <a:rPr lang="id-ID" sz="1600" dirty="0"/>
              <a:t>Hukum Panjang dan </a:t>
            </a:r>
            <a:r>
              <a:rPr lang="id-ID" sz="1600" dirty="0" smtClean="0"/>
              <a:t>Formalistis</a:t>
            </a:r>
            <a:r>
              <a:rPr lang="en-US" sz="1600" dirty="0" smtClean="0"/>
              <a:t>  </a:t>
            </a:r>
            <a:r>
              <a:rPr lang="id-ID" sz="1600" dirty="0" smtClean="0"/>
              <a:t>Tahapan </a:t>
            </a:r>
            <a:r>
              <a:rPr lang="id-ID" sz="1600" dirty="0"/>
              <a:t>hukum memakan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id-ID" sz="1600" dirty="0" smtClean="0"/>
              <a:t>waktu </a:t>
            </a:r>
            <a:r>
              <a:rPr lang="id-ID" sz="1600" dirty="0"/>
              <a:t>dan biaya besar, </a:t>
            </a:r>
            <a:r>
              <a:rPr lang="id-ID" sz="1600" dirty="0" smtClean="0"/>
              <a:t>membebani</a:t>
            </a:r>
            <a:r>
              <a:rPr lang="en-US" sz="1600" dirty="0" smtClean="0"/>
              <a:t>  </a:t>
            </a:r>
            <a:r>
              <a:rPr lang="id-ID" sz="1600" dirty="0" smtClean="0"/>
              <a:t>korban</a:t>
            </a:r>
            <a:r>
              <a:rPr lang="id-ID" sz="1600" dirty="0"/>
              <a:t>, pelaku, dan aparat.</a:t>
            </a:r>
            <a:endParaRPr lang="en-US" sz="1600" dirty="0"/>
          </a:p>
          <a:p>
            <a:pPr marL="800100" lvl="1" indent="-342900">
              <a:buAutoNum type="arabicPeriod" startAt="3"/>
            </a:pPr>
            <a:r>
              <a:rPr lang="id-ID" sz="1600" dirty="0" smtClean="0"/>
              <a:t>Minimnya </a:t>
            </a:r>
            <a:r>
              <a:rPr lang="id-ID" sz="1600" dirty="0"/>
              <a:t>Pemulihan </a:t>
            </a:r>
            <a:r>
              <a:rPr lang="id-ID" sz="1600" dirty="0" smtClean="0"/>
              <a:t>Korban</a:t>
            </a:r>
            <a:r>
              <a:rPr lang="en-US" sz="1600" dirty="0" smtClean="0"/>
              <a:t> </a:t>
            </a:r>
            <a:r>
              <a:rPr lang="id-ID" sz="1600" dirty="0" smtClean="0"/>
              <a:t>Fokus</a:t>
            </a:r>
            <a:r>
              <a:rPr lang="id-ID" sz="1600" dirty="0"/>
              <a:t>	sistem	</a:t>
            </a:r>
            <a:r>
              <a:rPr lang="id-ID" sz="1600" dirty="0" smtClean="0"/>
              <a:t>pada</a:t>
            </a:r>
            <a:r>
              <a:rPr lang="en-US" sz="1600" dirty="0" smtClean="0"/>
              <a:t>         </a:t>
            </a:r>
            <a:r>
              <a:rPr lang="id-ID" sz="1600" dirty="0" smtClean="0"/>
              <a:t>penghukuman</a:t>
            </a:r>
            <a:r>
              <a:rPr lang="en-US" sz="1600" dirty="0" smtClean="0"/>
              <a:t> </a:t>
            </a:r>
            <a:r>
              <a:rPr lang="id-ID" sz="1600" dirty="0" smtClean="0"/>
              <a:t>membuat</a:t>
            </a:r>
            <a:r>
              <a:rPr lang="id-ID" sz="1600" dirty="0"/>
              <a:t>	korban	</a:t>
            </a:r>
            <a:r>
              <a:rPr lang="id-ID" sz="1600" dirty="0" smtClean="0"/>
              <a:t>kurang</a:t>
            </a:r>
            <a:r>
              <a:rPr lang="en-US" sz="1600" dirty="0" smtClean="0"/>
              <a:t> </a:t>
            </a:r>
            <a:r>
              <a:rPr lang="id-ID" sz="1600" dirty="0" smtClean="0"/>
              <a:t>dilibatkan </a:t>
            </a:r>
            <a:r>
              <a:rPr lang="id-ID" sz="1600" dirty="0"/>
              <a:t>dan tidak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id-ID" sz="1600" dirty="0" smtClean="0"/>
              <a:t>mendapatkan </a:t>
            </a:r>
            <a:r>
              <a:rPr lang="id-ID" sz="1600" dirty="0"/>
              <a:t>pemulihan yang layak.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19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BF30107-7627-03AC-47A6-1A89C7BA7696}"/>
              </a:ext>
            </a:extLst>
          </p:cNvPr>
          <p:cNvSpPr txBox="1">
            <a:spLocks/>
          </p:cNvSpPr>
          <p:nvPr/>
        </p:nvSpPr>
        <p:spPr>
          <a:xfrm>
            <a:off x="517159" y="136358"/>
            <a:ext cx="8133859" cy="1187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8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9050917" cy="80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PERBANDINGAN SISTIM </a:t>
            </a:r>
            <a:r>
              <a:rPr lang="en-US" sz="2000" b="1" dirty="0">
                <a:solidFill>
                  <a:schemeClr val="tx1"/>
                </a:solidFill>
                <a:latin typeface="Arial Black" pitchFamily="34" charset="0"/>
              </a:rPr>
              <a:t>PERADILAN KONVENSIONAL DENGAN RESTORATIVE JUSTICE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117259" y="1075267"/>
            <a:ext cx="8933658" cy="38946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99214"/>
              </p:ext>
            </p:extLst>
          </p:nvPr>
        </p:nvGraphicFramePr>
        <p:xfrm>
          <a:off x="59268" y="922867"/>
          <a:ext cx="8991648" cy="4131733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97216"/>
                <a:gridCol w="2997216"/>
                <a:gridCol w="2997216"/>
              </a:tblGrid>
              <a:tr h="801513">
                <a:tc>
                  <a:txBody>
                    <a:bodyPr/>
                    <a:lstStyle/>
                    <a:p>
                      <a:pPr marL="91440" algn="ctr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id-ID" sz="15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ASPEK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id-ID" sz="1500" b="1" dirty="0" smtClean="0">
                          <a:solidFill>
                            <a:schemeClr val="tx1"/>
                          </a:solidFill>
                          <a:effectLst/>
                        </a:rPr>
                        <a:t>SISTEM</a:t>
                      </a:r>
                      <a:r>
                        <a:rPr lang="id-ID" sz="1500" b="1" spc="-1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5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PERADILAN</a:t>
                      </a:r>
                      <a:endParaRPr lang="en-US" sz="9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207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id-ID" sz="15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KONVENSIONAL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id-ID" sz="1500" b="1" dirty="0" smtClean="0">
                          <a:solidFill>
                            <a:schemeClr val="tx1"/>
                          </a:solidFill>
                          <a:effectLst/>
                        </a:rPr>
                        <a:t>RESTORATIVE</a:t>
                      </a:r>
                      <a:r>
                        <a:rPr lang="id-ID" sz="1500" b="1" spc="-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500" b="1" spc="-10" dirty="0" smtClean="0">
                          <a:solidFill>
                            <a:schemeClr val="tx1"/>
                          </a:solidFill>
                          <a:effectLst/>
                        </a:rPr>
                        <a:t>JUSTICE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pPr marL="91440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FOKUS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3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MEMBERIKAN</a:t>
                      </a:r>
                      <a:r>
                        <a:rPr lang="id-ID" sz="1800" b="0" spc="-1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HUKUMAN KEPADA PELAKU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30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MEMULIHKAN</a:t>
                      </a:r>
                      <a:r>
                        <a:rPr lang="id-ID" sz="1800" b="0" spc="-11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KORBAN</a:t>
                      </a:r>
                      <a:r>
                        <a:rPr lang="id-ID" sz="1800" b="0" spc="-9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DAN HUBUNGAN SOSIAL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pPr marL="91440">
                        <a:spcBef>
                          <a:spcPts val="1635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PERAN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 KORBAN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PASIF,</a:t>
                      </a:r>
                      <a:r>
                        <a:rPr lang="id-ID" sz="1800" b="0" spc="-5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HANYA</a:t>
                      </a:r>
                      <a:r>
                        <a:rPr lang="id-ID" sz="1800" b="0" spc="1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SEBAGAI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207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SAKSI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AKTIF,</a:t>
                      </a:r>
                      <a:r>
                        <a:rPr lang="id-ID" sz="1800" b="0" spc="-4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TERLIBAT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 DALAM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271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PENYELESAIAN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pPr marL="91440">
                        <a:spcBef>
                          <a:spcPts val="1635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TUJUAN</a:t>
                      </a:r>
                      <a:r>
                        <a:rPr lang="id-ID" sz="1800" b="0" spc="-9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UTAMA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PENJERAAN</a:t>
                      </a:r>
                      <a:r>
                        <a:rPr lang="id-ID" sz="1800" b="0" spc="-1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DAN 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PENGHUKUMAN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3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REKONSILIASI</a:t>
                      </a:r>
                      <a:r>
                        <a:rPr lang="id-ID" sz="1800" b="0" spc="-1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DAN 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PEMULIHAN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pPr marL="91440">
                        <a:spcBef>
                          <a:spcPts val="1640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PROSES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FORMAL,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 PANJANG,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207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BIROKRATIS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DIALOG</a:t>
                      </a:r>
                      <a:r>
                        <a:rPr lang="id-ID" sz="1800" b="0" spc="-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TERBUKA,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271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PARTISIPATIF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pPr marL="91440">
                        <a:spcBef>
                          <a:spcPts val="1640"/>
                        </a:spcBef>
                        <a:spcAft>
                          <a:spcPts val="0"/>
                        </a:spcAft>
                      </a:pPr>
                      <a:r>
                        <a:rPr lang="id-ID" sz="1800" b="0" spc="-10" dirty="0" smtClean="0">
                          <a:solidFill>
                            <a:schemeClr val="tx1"/>
                          </a:solidFill>
                          <a:effectLst/>
                        </a:rPr>
                        <a:t>DAMPAK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3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SERING MENIMBULKAN KONFLIK</a:t>
                      </a:r>
                      <a:r>
                        <a:rPr lang="id-ID" sz="1800" b="0" spc="-1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BERKEPANJANGAN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3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MENDORONG</a:t>
                      </a:r>
                      <a:r>
                        <a:rPr lang="id-ID" sz="1800" b="0" spc="-1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PERDAMAIAN DAN KERJASAMA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C10945-6EAA-2FAA-C0E2-A51295D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1400" smtClean="0">
                <a:solidFill>
                  <a:srgbClr val="1B00FE"/>
                </a:solidFill>
              </a:rPr>
              <a:pPr/>
              <a:t>9</a:t>
            </a:fld>
            <a:endParaRPr lang="en-US" sz="1400" dirty="0">
              <a:solidFill>
                <a:srgbClr val="1B00FE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F6EA013D-93A0-59A2-5F79-A12AF993D1F4}"/>
              </a:ext>
            </a:extLst>
          </p:cNvPr>
          <p:cNvSpPr txBox="1">
            <a:spLocks/>
          </p:cNvSpPr>
          <p:nvPr/>
        </p:nvSpPr>
        <p:spPr>
          <a:xfrm>
            <a:off x="113231" y="969066"/>
            <a:ext cx="8849800" cy="41744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" y="75689"/>
            <a:ext cx="9076267" cy="728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SYARAT-SYARAT PENERAPAN  RESTORATIVE JUSTICE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5" y="1405467"/>
            <a:ext cx="965200" cy="33951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/>
              <a:t>Pasal 79 UU RI NO.20 TAHUN 2025 TTG KUHAP</a:t>
            </a:r>
            <a:endParaRPr lang="en-US" sz="2000" dirty="0"/>
          </a:p>
          <a:p>
            <a:endParaRPr lang="en-US" sz="2000" dirty="0" smtClean="0">
              <a:latin typeface="Arial Black" pitchFamily="34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5B9BDED0-240C-E318-AB69-E3516A85789B}"/>
              </a:ext>
            </a:extLst>
          </p:cNvPr>
          <p:cNvSpPr txBox="1">
            <a:spLocks/>
          </p:cNvSpPr>
          <p:nvPr/>
        </p:nvSpPr>
        <p:spPr>
          <a:xfrm>
            <a:off x="965205" y="969066"/>
            <a:ext cx="7997826" cy="4094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2000" dirty="0" smtClean="0"/>
              <a:t>1) </a:t>
            </a:r>
            <a:r>
              <a:rPr lang="id-ID" sz="2000" dirty="0" smtClean="0"/>
              <a:t>Mekanisme </a:t>
            </a:r>
            <a:r>
              <a:rPr lang="id-ID" sz="2000" dirty="0"/>
              <a:t>Keadilan Restoratif dilakukan Untuk Memulihkan keadaan </a:t>
            </a:r>
            <a:r>
              <a:rPr lang="en-US" sz="2000" dirty="0" smtClean="0"/>
              <a:t> </a:t>
            </a:r>
          </a:p>
          <a:p>
            <a:pPr lvl="0" algn="just"/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id-ID" sz="2000" dirty="0" smtClean="0"/>
              <a:t>semula </a:t>
            </a:r>
            <a:r>
              <a:rPr lang="id-ID" sz="2000" dirty="0"/>
              <a:t>yang berupa : </a:t>
            </a:r>
            <a:endParaRPr lang="en-US" sz="2000" dirty="0"/>
          </a:p>
          <a:p>
            <a:pPr lvl="0" algn="just"/>
            <a:r>
              <a:rPr lang="en-US" sz="2000" dirty="0" smtClean="0"/>
              <a:t>    a. </a:t>
            </a:r>
            <a:r>
              <a:rPr lang="id-ID" sz="2000" dirty="0" smtClean="0"/>
              <a:t>Pemaafan </a:t>
            </a:r>
            <a:r>
              <a:rPr lang="id-ID" sz="2000" dirty="0"/>
              <a:t>dari korban dan / atau </a:t>
            </a:r>
            <a:r>
              <a:rPr lang="id-ID" sz="2000" dirty="0" smtClean="0"/>
              <a:t>keluarganya:</a:t>
            </a:r>
            <a:endParaRPr lang="en-US" sz="2000" dirty="0"/>
          </a:p>
          <a:p>
            <a:pPr lvl="0" algn="just"/>
            <a:r>
              <a:rPr lang="en-US" sz="2000" dirty="0" smtClean="0"/>
              <a:t>    b. </a:t>
            </a:r>
            <a:r>
              <a:rPr lang="id-ID" sz="2000" dirty="0" smtClean="0"/>
              <a:t>Pengembalian </a:t>
            </a:r>
            <a:r>
              <a:rPr lang="id-ID" sz="2000" dirty="0"/>
              <a:t>barang yang diperoleh dari tindak pidana kepada </a:t>
            </a:r>
            <a:r>
              <a:rPr lang="en-US" sz="2000" dirty="0" smtClean="0"/>
              <a:t> </a:t>
            </a:r>
          </a:p>
          <a:p>
            <a:pPr lvl="0" algn="just"/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id-ID" sz="2000" dirty="0" smtClean="0"/>
              <a:t>korban</a:t>
            </a:r>
            <a:r>
              <a:rPr lang="id-ID" sz="2000" dirty="0"/>
              <a:t>;</a:t>
            </a:r>
            <a:endParaRPr lang="en-US" sz="2000" dirty="0"/>
          </a:p>
          <a:p>
            <a:pPr lvl="0" algn="l"/>
            <a:r>
              <a:rPr lang="en-US" sz="2000" dirty="0" smtClean="0"/>
              <a:t>    c.  </a:t>
            </a:r>
            <a:r>
              <a:rPr lang="id-ID" sz="2000" dirty="0" smtClean="0"/>
              <a:t>Penggantian </a:t>
            </a:r>
            <a:r>
              <a:rPr lang="id-ID" sz="2000" dirty="0"/>
              <a:t>biaya perawatan medis dan/atau psikologis;</a:t>
            </a:r>
            <a:endParaRPr lang="en-US" sz="2000" dirty="0"/>
          </a:p>
          <a:p>
            <a:pPr lvl="0" algn="l"/>
            <a:r>
              <a:rPr lang="en-US" sz="2000" dirty="0" smtClean="0"/>
              <a:t>    d. </a:t>
            </a:r>
            <a:r>
              <a:rPr lang="id-ID" sz="2000" dirty="0" smtClean="0"/>
              <a:t>Ganti </a:t>
            </a:r>
            <a:r>
              <a:rPr lang="id-ID" sz="2000" dirty="0"/>
              <a:t>rugi atas kerugian lain yang diderita korban sebagai akibat </a:t>
            </a:r>
            <a:r>
              <a:rPr lang="en-US" sz="2000" dirty="0" smtClean="0"/>
              <a:t> </a:t>
            </a:r>
          </a:p>
          <a:p>
            <a:pPr lvl="0" algn="l"/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id-ID" sz="2000" dirty="0" smtClean="0"/>
              <a:t>tindak</a:t>
            </a:r>
            <a:r>
              <a:rPr lang="en-US" sz="2000" dirty="0" smtClean="0"/>
              <a:t> </a:t>
            </a:r>
            <a:r>
              <a:rPr lang="id-ID" sz="2000" dirty="0" smtClean="0"/>
              <a:t>pidana </a:t>
            </a:r>
            <a:r>
              <a:rPr lang="id-ID" sz="2000" dirty="0"/>
              <a:t>yang dialami korban;</a:t>
            </a:r>
            <a:endParaRPr lang="en-US" sz="2000" dirty="0"/>
          </a:p>
          <a:p>
            <a:pPr lvl="0" algn="l"/>
            <a:r>
              <a:rPr lang="en-US" sz="2000" dirty="0" smtClean="0"/>
              <a:t>    e.  </a:t>
            </a:r>
            <a:r>
              <a:rPr lang="id-ID" sz="2000" dirty="0" smtClean="0"/>
              <a:t>Memperbaiki </a:t>
            </a:r>
            <a:r>
              <a:rPr lang="id-ID" sz="2000" dirty="0"/>
              <a:t>kerusakan yang ditimbulkan dari akibat tindak pidana </a:t>
            </a:r>
            <a:r>
              <a:rPr lang="en-US" sz="2000" dirty="0" smtClean="0"/>
              <a:t> </a:t>
            </a:r>
          </a:p>
          <a:p>
            <a:pPr lvl="0" algn="l"/>
            <a:r>
              <a:rPr lang="en-US" sz="2000" dirty="0"/>
              <a:t> </a:t>
            </a:r>
            <a:r>
              <a:rPr lang="en-US" sz="2000" dirty="0" smtClean="0"/>
              <a:t>         </a:t>
            </a:r>
            <a:r>
              <a:rPr lang="id-ID" sz="2000" dirty="0" smtClean="0"/>
              <a:t>yang </a:t>
            </a:r>
            <a:r>
              <a:rPr lang="id-ID" sz="2000" dirty="0"/>
              <a:t>dialami korban </a:t>
            </a:r>
            <a:r>
              <a:rPr lang="id-ID" sz="2000" dirty="0" smtClean="0"/>
              <a:t>atau</a:t>
            </a:r>
            <a:r>
              <a:rPr lang="en-US" sz="2000" dirty="0" smtClean="0"/>
              <a:t> </a:t>
            </a:r>
          </a:p>
          <a:p>
            <a:pPr lvl="0" algn="just"/>
            <a:r>
              <a:rPr lang="en-US" sz="2000" dirty="0" smtClean="0"/>
              <a:t>    f.   </a:t>
            </a:r>
            <a:r>
              <a:rPr lang="id-ID" sz="2000" dirty="0" smtClean="0"/>
              <a:t>Membayar </a:t>
            </a:r>
            <a:r>
              <a:rPr lang="id-ID" sz="2000" dirty="0"/>
              <a:t>ganti rugi yang ditimbulkan </a:t>
            </a:r>
            <a:r>
              <a:rPr lang="id-ID" sz="2000" dirty="0" smtClean="0"/>
              <a:t>dari</a:t>
            </a:r>
            <a:r>
              <a:rPr lang="en-US" sz="2000" dirty="0" smtClean="0"/>
              <a:t> </a:t>
            </a:r>
            <a:r>
              <a:rPr lang="id-ID" sz="2000" dirty="0" smtClean="0"/>
              <a:t>akibat </a:t>
            </a:r>
            <a:r>
              <a:rPr lang="id-ID" sz="2000" dirty="0"/>
              <a:t>tindak pidana.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7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On-screen Show (16:9)</PresentationFormat>
  <Paragraphs>303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2026-04-22T12:36:51Z</dcterms:modified>
</cp:coreProperties>
</file>