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9" r:id="rId2"/>
    <p:sldMasterId id="2147483717" r:id="rId3"/>
  </p:sldMasterIdLst>
  <p:notesMasterIdLst>
    <p:notesMasterId r:id="rId19"/>
  </p:notesMasterIdLst>
  <p:sldIdLst>
    <p:sldId id="386" r:id="rId4"/>
    <p:sldId id="393" r:id="rId5"/>
    <p:sldId id="400" r:id="rId6"/>
    <p:sldId id="398" r:id="rId7"/>
    <p:sldId id="402" r:id="rId8"/>
    <p:sldId id="399" r:id="rId9"/>
    <p:sldId id="394" r:id="rId10"/>
    <p:sldId id="336" r:id="rId11"/>
    <p:sldId id="330" r:id="rId12"/>
    <p:sldId id="333" r:id="rId13"/>
    <p:sldId id="360" r:id="rId14"/>
    <p:sldId id="369" r:id="rId15"/>
    <p:sldId id="395" r:id="rId16"/>
    <p:sldId id="397" r:id="rId17"/>
    <p:sldId id="344" r:id="rId1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FD1"/>
    <a:srgbClr val="ECF9E3"/>
    <a:srgbClr val="09B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60" d="100"/>
          <a:sy n="60" d="100"/>
        </p:scale>
        <p:origin x="84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E2B4944-DAFF-4FDD-A807-1526116A93C3}" type="datetimeFigureOut">
              <a:rPr lang="en-ID" smtClean="0"/>
              <a:t>22/05/2025</a:t>
            </a:fld>
            <a:endParaRPr lang="en-ID"/>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921C919-C5B5-4815-9422-6AA4002DC607}" type="slidenum">
              <a:rPr lang="en-ID" smtClean="0"/>
              <a:t>‹#›</a:t>
            </a:fld>
            <a:endParaRPr lang="en-ID"/>
          </a:p>
        </p:txBody>
      </p:sp>
    </p:spTree>
    <p:extLst>
      <p:ext uri="{BB962C8B-B14F-4D97-AF65-F5344CB8AC3E}">
        <p14:creationId xmlns:p14="http://schemas.microsoft.com/office/powerpoint/2010/main" val="26753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1C919-C5B5-4815-9422-6AA4002DC607}"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19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226705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5732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24844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1D8BD707-D9CF-40AE-B4C6-C98DA3205C09}"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079757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717996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29315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1025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926740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121072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689143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42684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116006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947510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137469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181693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360074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0269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752785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0904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290849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938864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63822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39989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389171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922658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pPr marL="38100">
              <a:lnSpc>
                <a:spcPts val="1240"/>
              </a:lnSpc>
            </a:pPr>
            <a:fld id="{81D60167-4931-47E6-BA6A-407CBD079E47}"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4008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193716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072531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861510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348730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617988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77310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22560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879305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97754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502318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805414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95832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002142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842205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966019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26747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592742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2A0F007-9073-4945-A1B0-6C699A0CC09D}"/>
              </a:ext>
            </a:extLst>
          </p:cNvPr>
          <p:cNvSpPr>
            <a:spLocks noGrp="1"/>
          </p:cNvSpPr>
          <p:nvPr>
            <p:ph type="dt" sz="half" idx="10"/>
          </p:nvPr>
        </p:nvSpPr>
        <p:spPr>
          <a:xfrm>
            <a:off x="609600" y="6377943"/>
            <a:ext cx="2804160" cy="276999"/>
          </a:xfrm>
        </p:spPr>
        <p:txBody>
          <a:bodyPr/>
          <a:lstStyle>
            <a:lvl1pPr>
              <a:defRPr/>
            </a:lvl1pPr>
          </a:lstStyle>
          <a:p>
            <a:pPr>
              <a:defRPr/>
            </a:pPr>
            <a:fld id="{49E03A41-606E-4BCC-AA6C-CA64247F2C26}" type="datetimeFigureOut">
              <a:rPr lang="en-US"/>
              <a:pPr>
                <a:defRPr/>
              </a:pPr>
              <a:t>5/22/2025</a:t>
            </a:fld>
            <a:endParaRPr lang="en-US"/>
          </a:p>
        </p:txBody>
      </p:sp>
      <p:sp>
        <p:nvSpPr>
          <p:cNvPr id="3" name="Footer Placeholder 4">
            <a:extLst>
              <a:ext uri="{FF2B5EF4-FFF2-40B4-BE49-F238E27FC236}">
                <a16:creationId xmlns:a16="http://schemas.microsoft.com/office/drawing/2014/main" id="{9A3EB530-EB89-4EB3-8520-B6D1EF5FC7CC}"/>
              </a:ext>
            </a:extLst>
          </p:cNvPr>
          <p:cNvSpPr>
            <a:spLocks noGrp="1"/>
          </p:cNvSpPr>
          <p:nvPr>
            <p:ph type="ftr" sz="quarter" idx="11"/>
          </p:nvPr>
        </p:nvSpPr>
        <p:spPr>
          <a:xfrm>
            <a:off x="4145280" y="6377943"/>
            <a:ext cx="3901440" cy="276999"/>
          </a:xfr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42BFC05-1306-47A9-8BCE-FEAEE665B161}"/>
              </a:ext>
            </a:extLst>
          </p:cNvPr>
          <p:cNvSpPr>
            <a:spLocks noGrp="1"/>
          </p:cNvSpPr>
          <p:nvPr>
            <p:ph type="sldNum" sz="quarter" idx="12"/>
          </p:nvPr>
        </p:nvSpPr>
        <p:spPr>
          <a:xfrm>
            <a:off x="8778240" y="6377943"/>
            <a:ext cx="2804160" cy="276999"/>
          </a:xfrm>
        </p:spPr>
        <p:txBody>
          <a:bodyPr/>
          <a:lstStyle>
            <a:lvl1pPr>
              <a:defRPr/>
            </a:lvl1pPr>
          </a:lstStyle>
          <a:p>
            <a:fld id="{C568BA88-E18E-45CD-B134-EB268DDA55F7}" type="slidenum">
              <a:rPr lang="en-US" altLang="en-US"/>
              <a:pPr/>
              <a:t>‹#›</a:t>
            </a:fld>
            <a:endParaRPr lang="en-US" altLang="en-US"/>
          </a:p>
        </p:txBody>
      </p:sp>
    </p:spTree>
    <p:extLst>
      <p:ext uri="{BB962C8B-B14F-4D97-AF65-F5344CB8AC3E}">
        <p14:creationId xmlns:p14="http://schemas.microsoft.com/office/powerpoint/2010/main" val="28388459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342959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371076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3175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2569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D8BD707-D9CF-40AE-B4C6-C98DA3205C09}" type="datetimeFigureOut">
              <a:rPr lang="en-US" smtClean="0"/>
              <a:t>5/22/2025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24623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7.jp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1D8BD707-D9CF-40AE-B4C6-C98DA3205C09}" type="datetimeFigureOut">
              <a:rPr lang="en-US" smtClean="0"/>
              <a:t>5/22/2025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184970979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D8BD707-D9CF-40AE-B4C6-C98DA3205C09}" type="datetimeFigureOut">
              <a:rPr lang="en-US" smtClean="0"/>
              <a:t>5/22/2025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27177660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D8BD707-D9CF-40AE-B4C6-C98DA3205C09}" type="datetimeFigureOut">
              <a:rPr lang="en-US" smtClean="0"/>
              <a:t>5/22/2025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pPr marL="38100">
              <a:lnSpc>
                <a:spcPts val="1240"/>
              </a:lnSpc>
            </a:pPr>
            <a:fld id="{81D60167-4931-47E6-BA6A-407CBD079E47}" type="slidenum">
              <a:rPr lang="en-US" smtClean="0"/>
              <a:t>‹#›</a:t>
            </a:fld>
            <a:endParaRPr lang="en-US" dirty="0"/>
          </a:p>
        </p:txBody>
      </p:sp>
    </p:spTree>
    <p:extLst>
      <p:ext uri="{BB962C8B-B14F-4D97-AF65-F5344CB8AC3E}">
        <p14:creationId xmlns:p14="http://schemas.microsoft.com/office/powerpoint/2010/main" val="406127871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slideLayout" Target="../slideLayouts/slideLayout49.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hyperlink" Target="mailto:sjaya3434@gmail.com" TargetMode="Externa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8" descr="112.jpg">
            <a:extLst>
              <a:ext uri="{FF2B5EF4-FFF2-40B4-BE49-F238E27FC236}">
                <a16:creationId xmlns:a16="http://schemas.microsoft.com/office/drawing/2014/main" id="{4E580CF3-5DFB-4994-A65B-DEB1A4F5EF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68262"/>
            <a:ext cx="12954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chusni thamrin\Pictures\nasionalisme\header_indonesia.jpg">
            <a:extLst>
              <a:ext uri="{FF2B5EF4-FFF2-40B4-BE49-F238E27FC236}">
                <a16:creationId xmlns:a16="http://schemas.microsoft.com/office/drawing/2014/main" id="{167D63E1-96A4-4FBA-A5C6-10DFDA79F96D}"/>
              </a:ext>
            </a:extLst>
          </p:cNvPr>
          <p:cNvPicPr>
            <a:picLocks noChangeAspect="1" noChangeArrowheads="1"/>
          </p:cNvPicPr>
          <p:nvPr/>
        </p:nvPicPr>
        <p:blipFill>
          <a:blip r:embed="rId4"/>
          <a:srcRect/>
          <a:stretch>
            <a:fillRect/>
          </a:stretch>
        </p:blipFill>
        <p:spPr bwMode="auto">
          <a:xfrm>
            <a:off x="1234377" y="62705"/>
            <a:ext cx="1112170" cy="1290637"/>
          </a:xfrm>
          <a:prstGeom prst="rect">
            <a:avLst/>
          </a:prstGeom>
          <a:ln>
            <a:noFill/>
          </a:ln>
          <a:effectLst>
            <a:outerShdw blurRad="292100" dist="139700" dir="2700000" algn="tl" rotWithShape="0">
              <a:srgbClr val="333333">
                <a:alpha val="65000"/>
              </a:srgbClr>
            </a:outerShdw>
          </a:effectLst>
        </p:spPr>
      </p:pic>
      <p:sp>
        <p:nvSpPr>
          <p:cNvPr id="3" name="Flowchart: Multidocument 2">
            <a:extLst>
              <a:ext uri="{FF2B5EF4-FFF2-40B4-BE49-F238E27FC236}">
                <a16:creationId xmlns:a16="http://schemas.microsoft.com/office/drawing/2014/main" id="{ECB57692-C09B-437F-8609-4D9B07F5798A}"/>
              </a:ext>
            </a:extLst>
          </p:cNvPr>
          <p:cNvSpPr/>
          <p:nvPr/>
        </p:nvSpPr>
        <p:spPr>
          <a:xfrm>
            <a:off x="3910990" y="1427160"/>
            <a:ext cx="8281010" cy="4722816"/>
          </a:xfrm>
          <a:prstGeom prst="flowChartMultidocument">
            <a:avLst/>
          </a:prstGeom>
        </p:spPr>
        <p:style>
          <a:lnRef idx="2">
            <a:schemeClr val="accent1"/>
          </a:lnRef>
          <a:fillRef idx="1">
            <a:schemeClr val="lt1"/>
          </a:fillRef>
          <a:effectRef idx="0">
            <a:schemeClr val="accent1"/>
          </a:effectRef>
          <a:fontRef idx="minor">
            <a:schemeClr val="dk1"/>
          </a:fontRef>
        </p:style>
        <p:txBody>
          <a:bodyPr/>
          <a:lstStyle/>
          <a:p>
            <a:pPr algn="just">
              <a:defRPr/>
            </a:pPr>
            <a:r>
              <a:rPr lang="en-US" sz="2000" b="1" dirty="0">
                <a:solidFill>
                  <a:schemeClr val="tx1"/>
                </a:solidFill>
                <a:latin typeface="Bookman Old Style" panose="02050604050505020204" pitchFamily="18" charset="0"/>
              </a:rPr>
              <a:t>NAMA:		:  DR. DRS. SURIYA JAYA, SH, M.PD</a:t>
            </a:r>
          </a:p>
          <a:p>
            <a:pPr algn="just">
              <a:defRPr/>
            </a:pPr>
            <a:r>
              <a:rPr lang="en-US" sz="2000" b="1" dirty="0">
                <a:solidFill>
                  <a:schemeClr val="tx1"/>
                </a:solidFill>
                <a:latin typeface="Bookman Old Style" panose="02050604050505020204" pitchFamily="18" charset="0"/>
              </a:rPr>
              <a:t>UMUR	      	:  61 THN</a:t>
            </a:r>
          </a:p>
          <a:p>
            <a:pPr algn="just">
              <a:defRPr/>
            </a:pPr>
            <a:r>
              <a:rPr lang="en-US" sz="2000" b="1" dirty="0">
                <a:solidFill>
                  <a:schemeClr val="tx1"/>
                </a:solidFill>
                <a:latin typeface="Bookman Old Style" panose="02050604050505020204" pitchFamily="18" charset="0"/>
              </a:rPr>
              <a:t>PANGKAT    	:  PEMBINA UTAMA/ </a:t>
            </a:r>
            <a:r>
              <a:rPr lang="en-US" sz="2000" b="1" dirty="0" err="1">
                <a:solidFill>
                  <a:schemeClr val="tx1"/>
                </a:solidFill>
                <a:latin typeface="Bookman Old Style" panose="02050604050505020204" pitchFamily="18" charset="0"/>
              </a:rPr>
              <a:t>IVe</a:t>
            </a:r>
            <a:endParaRPr lang="en-US" sz="2000" b="1" dirty="0">
              <a:solidFill>
                <a:schemeClr val="tx1"/>
              </a:solidFill>
              <a:latin typeface="Bookman Old Style" panose="02050604050505020204" pitchFamily="18" charset="0"/>
            </a:endParaRPr>
          </a:p>
          <a:p>
            <a:pPr algn="just">
              <a:defRPr/>
            </a:pPr>
            <a:r>
              <a:rPr lang="en-US" sz="2000" b="1" dirty="0">
                <a:solidFill>
                  <a:schemeClr val="tx1"/>
                </a:solidFill>
                <a:latin typeface="Bookman Old Style" panose="02050604050505020204" pitchFamily="18" charset="0"/>
              </a:rPr>
              <a:t>JABATAN     	:  WIDYAISWARA AHLI UTAMA</a:t>
            </a:r>
          </a:p>
          <a:p>
            <a:pPr algn="just">
              <a:defRPr/>
            </a:pPr>
            <a:r>
              <a:rPr lang="en-US" sz="2000" b="1" dirty="0">
                <a:solidFill>
                  <a:schemeClr val="tx1"/>
                </a:solidFill>
                <a:latin typeface="Bookman Old Style" panose="02050604050505020204" pitchFamily="18" charset="0"/>
              </a:rPr>
              <a:t>HP	      	:  081362323234</a:t>
            </a:r>
          </a:p>
          <a:p>
            <a:pPr algn="just">
              <a:defRPr/>
            </a:pPr>
            <a:r>
              <a:rPr lang="en-US" sz="2000" b="1" dirty="0">
                <a:solidFill>
                  <a:schemeClr val="tx1"/>
                </a:solidFill>
                <a:latin typeface="Bookman Old Style" panose="02050604050505020204" pitchFamily="18" charset="0"/>
              </a:rPr>
              <a:t>WA	      	:  081362323234</a:t>
            </a:r>
          </a:p>
          <a:p>
            <a:pPr algn="just">
              <a:defRPr/>
            </a:pPr>
            <a:r>
              <a:rPr lang="en-US" sz="2000" b="1" dirty="0">
                <a:solidFill>
                  <a:schemeClr val="tx1"/>
                </a:solidFill>
                <a:latin typeface="Bookman Old Style" panose="02050604050505020204" pitchFamily="18" charset="0"/>
              </a:rPr>
              <a:t>EMAIL	      	:  </a:t>
            </a:r>
            <a:r>
              <a:rPr lang="en-US" sz="2000" b="1" dirty="0">
                <a:solidFill>
                  <a:schemeClr val="tx1"/>
                </a:solidFill>
                <a:latin typeface="Bookman Old Style" panose="02050604050505020204" pitchFamily="18" charset="0"/>
                <a:hlinkClick r:id="rId5">
                  <a:extLst>
                    <a:ext uri="{A12FA001-AC4F-418D-AE19-62706E023703}">
                      <ahyp:hlinkClr xmlns:ahyp="http://schemas.microsoft.com/office/drawing/2018/hyperlinkcolor" val="tx"/>
                    </a:ext>
                  </a:extLst>
                </a:hlinkClick>
              </a:rPr>
              <a:t>sjaya3434@gmail.com</a:t>
            </a:r>
            <a:endParaRPr lang="en-US" sz="2000" b="1" dirty="0">
              <a:solidFill>
                <a:schemeClr val="tx1"/>
              </a:solidFill>
              <a:latin typeface="Bookman Old Style" panose="02050604050505020204" pitchFamily="18" charset="0"/>
            </a:endParaRPr>
          </a:p>
          <a:p>
            <a:pPr marL="2425700" indent="-2425700" algn="just">
              <a:tabLst>
                <a:tab pos="6550025" algn="l"/>
              </a:tabLst>
              <a:defRPr/>
            </a:pPr>
            <a:r>
              <a:rPr lang="en-US" sz="2000" b="1" dirty="0">
                <a:solidFill>
                  <a:schemeClr val="tx1"/>
                </a:solidFill>
                <a:latin typeface="Bookman Old Style" panose="02050604050505020204" pitchFamily="18" charset="0"/>
              </a:rPr>
              <a:t>RUMAH     : JLN. USMAN SIDDIQ GG.IKROQ   NO.15 B. KHALIPAH KEC.PERCUT  </a:t>
            </a:r>
          </a:p>
          <a:p>
            <a:pPr marL="2060575" indent="-2060575" algn="just">
              <a:tabLst>
                <a:tab pos="1795463" algn="l"/>
                <a:tab pos="2060575" algn="l"/>
              </a:tabLst>
              <a:defRPr/>
            </a:pPr>
            <a:r>
              <a:rPr lang="en-US" sz="2000" b="1" dirty="0">
                <a:solidFill>
                  <a:schemeClr val="tx1"/>
                </a:solidFill>
                <a:latin typeface="Bookman Old Style" panose="02050604050505020204" pitchFamily="18" charset="0"/>
              </a:rPr>
              <a:t>	</a:t>
            </a:r>
            <a:endParaRPr lang="en-US" b="1" dirty="0">
              <a:solidFill>
                <a:schemeClr val="tx1"/>
              </a:solidFill>
              <a:latin typeface="Bookman Old Style" panose="02050604050505020204" pitchFamily="18" charset="0"/>
            </a:endParaRPr>
          </a:p>
        </p:txBody>
      </p:sp>
      <p:sp>
        <p:nvSpPr>
          <p:cNvPr id="4" name="Flowchart: Punched Tape 3">
            <a:extLst>
              <a:ext uri="{FF2B5EF4-FFF2-40B4-BE49-F238E27FC236}">
                <a16:creationId xmlns:a16="http://schemas.microsoft.com/office/drawing/2014/main" id="{59A1DF8A-96C0-48CE-8052-B4F4E9B9A6C6}"/>
              </a:ext>
            </a:extLst>
          </p:cNvPr>
          <p:cNvSpPr/>
          <p:nvPr/>
        </p:nvSpPr>
        <p:spPr>
          <a:xfrm>
            <a:off x="4071886" y="6097033"/>
            <a:ext cx="7631016" cy="857804"/>
          </a:xfrm>
          <a:prstGeom prst="flowChartPunchedTape">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400" dirty="0">
                <a:latin typeface="Cooper Black" pitchFamily="18" charset="0"/>
              </a:rPr>
              <a:t>BPSDM PROVSU- 2025</a:t>
            </a:r>
          </a:p>
        </p:txBody>
      </p:sp>
      <p:pic>
        <p:nvPicPr>
          <p:cNvPr id="9" name="Picture 8" descr="Logo-Sumut">
            <a:extLst>
              <a:ext uri="{FF2B5EF4-FFF2-40B4-BE49-F238E27FC236}">
                <a16:creationId xmlns:a16="http://schemas.microsoft.com/office/drawing/2014/main" id="{D0CBFC63-EDD1-475A-BDF5-3B4E4050E2EA}"/>
              </a:ext>
            </a:extLst>
          </p:cNvPr>
          <p:cNvPicPr>
            <a:picLocks noChangeAspect="1" noChangeArrowheads="1"/>
          </p:cNvPicPr>
          <p:nvPr/>
        </p:nvPicPr>
        <p:blipFill>
          <a:blip r:embed="rId6" cstate="print"/>
          <a:srcRect/>
          <a:stretch>
            <a:fillRect/>
          </a:stretch>
        </p:blipFill>
        <p:spPr bwMode="auto">
          <a:xfrm>
            <a:off x="10546259" y="290511"/>
            <a:ext cx="1371600" cy="914401"/>
          </a:xfrm>
          <a:prstGeom prst="rect">
            <a:avLst/>
          </a:prstGeom>
          <a:noFill/>
          <a:ln w="9525">
            <a:noFill/>
            <a:miter lim="800000"/>
            <a:headEnd/>
            <a:tailEnd/>
          </a:ln>
          <a:effectLst>
            <a:outerShdw dist="35921" dir="2700000" algn="ctr" rotWithShape="0">
              <a:srgbClr val="808080"/>
            </a:outerShdw>
            <a:reflection blurRad="6350" stA="52000" endA="300" endPos="35000" dir="5400000" sy="-100000" algn="bl" rotWithShape="0"/>
          </a:effectLst>
        </p:spPr>
      </p:pic>
      <p:pic>
        <p:nvPicPr>
          <p:cNvPr id="13" name="Picture 12">
            <a:extLst>
              <a:ext uri="{FF2B5EF4-FFF2-40B4-BE49-F238E27FC236}">
                <a16:creationId xmlns:a16="http://schemas.microsoft.com/office/drawing/2014/main" id="{7FEE067C-66B6-41D2-8376-5E53224254F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317603" y="81161"/>
            <a:ext cx="1051146" cy="1290636"/>
          </a:xfrm>
          <a:prstGeom prst="rect">
            <a:avLst/>
          </a:prstGeom>
          <a:noFill/>
          <a:ln>
            <a:noFill/>
          </a:ln>
        </p:spPr>
      </p:pic>
      <p:pic>
        <p:nvPicPr>
          <p:cNvPr id="11" name="Picture 6">
            <a:extLst>
              <a:ext uri="{FF2B5EF4-FFF2-40B4-BE49-F238E27FC236}">
                <a16:creationId xmlns:a16="http://schemas.microsoft.com/office/drawing/2014/main" id="{A5F113EE-F170-4DDF-A741-42D2306751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t="3305"/>
          <a:stretch>
            <a:fillRect/>
          </a:stretch>
        </p:blipFill>
        <p:spPr bwMode="auto">
          <a:xfrm>
            <a:off x="-114747" y="1554162"/>
            <a:ext cx="394875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B140C51-71AF-42D8-9BA2-DDEB0D7B7546}"/>
              </a:ext>
            </a:extLst>
          </p:cNvPr>
          <p:cNvSpPr/>
          <p:nvPr/>
        </p:nvSpPr>
        <p:spPr>
          <a:xfrm>
            <a:off x="-175740" y="3788568"/>
            <a:ext cx="3948753" cy="2821350"/>
          </a:xfrm>
          <a:prstGeom prst="rect">
            <a:avLst/>
          </a:prstGeom>
        </p:spPr>
        <p:txBody>
          <a:bodyPr wrap="square">
            <a:spAutoFit/>
          </a:bodyPr>
          <a:lstStyle/>
          <a:p>
            <a:pPr algn="ctr">
              <a:lnSpc>
                <a:spcPts val="3599"/>
              </a:lnSpc>
              <a:spcBef>
                <a:spcPct val="0"/>
              </a:spcBef>
            </a:pPr>
            <a:r>
              <a:rPr lang="en-US" sz="2400" spc="-1" dirty="0">
                <a:solidFill>
                  <a:srgbClr val="FFDE59"/>
                </a:solidFill>
                <a:latin typeface="Gill Sans Ultra Bold Condensed" panose="020B0A06020104020203" pitchFamily="34" charset="0"/>
                <a:ea typeface="Fredoka"/>
                <a:cs typeface="Fredoka"/>
                <a:sym typeface="Fredoka"/>
              </a:rPr>
              <a:t>KETUA DEWAN PIMPINAN WILAYAH ASOSIASI PROFESI WIDYAISWARA INDONESIA (DPW APWI)</a:t>
            </a:r>
          </a:p>
          <a:p>
            <a:pPr algn="ctr">
              <a:lnSpc>
                <a:spcPts val="3599"/>
              </a:lnSpc>
              <a:spcBef>
                <a:spcPct val="0"/>
              </a:spcBef>
            </a:pPr>
            <a:r>
              <a:rPr lang="en-US" sz="2400" spc="-1" dirty="0">
                <a:solidFill>
                  <a:srgbClr val="FFDE59"/>
                </a:solidFill>
                <a:latin typeface="Gill Sans Ultra Bold Condensed" panose="020B0A06020104020203" pitchFamily="34" charset="0"/>
                <a:ea typeface="Fredoka"/>
                <a:cs typeface="Fredoka"/>
                <a:sym typeface="Fredoka"/>
              </a:rPr>
              <a:t>PROV. SUM. UTARA</a:t>
            </a:r>
          </a:p>
          <a:p>
            <a:pPr algn="ctr">
              <a:lnSpc>
                <a:spcPts val="3599"/>
              </a:lnSpc>
              <a:spcBef>
                <a:spcPct val="0"/>
              </a:spcBef>
            </a:pPr>
            <a:r>
              <a:rPr lang="en-US" sz="2400" spc="-1" dirty="0">
                <a:solidFill>
                  <a:srgbClr val="FFDE59"/>
                </a:solidFill>
                <a:latin typeface="Gill Sans Ultra Bold Condensed" panose="020B0A06020104020203" pitchFamily="34" charset="0"/>
                <a:ea typeface="Fredoka"/>
                <a:cs typeface="Fredoka"/>
                <a:sym typeface="Fredoka"/>
              </a:rPr>
              <a:t>PERIODE 2024-2028</a:t>
            </a:r>
          </a:p>
        </p:txBody>
      </p:sp>
      <p:sp>
        <p:nvSpPr>
          <p:cNvPr id="7" name="Rectangle 6">
            <a:extLst>
              <a:ext uri="{FF2B5EF4-FFF2-40B4-BE49-F238E27FC236}">
                <a16:creationId xmlns:a16="http://schemas.microsoft.com/office/drawing/2014/main" id="{6B8C022F-F6A6-4AFB-B722-EACD1A4F0CFB}"/>
              </a:ext>
            </a:extLst>
          </p:cNvPr>
          <p:cNvSpPr/>
          <p:nvPr/>
        </p:nvSpPr>
        <p:spPr>
          <a:xfrm>
            <a:off x="5015132" y="1581554"/>
            <a:ext cx="4144617" cy="5174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tx1"/>
                </a:solidFill>
                <a:latin typeface="Cinzel Black" panose="00000A00000000000000" pitchFamily="2" charset="0"/>
              </a:rPr>
              <a:t>DATA PRIBADI</a:t>
            </a:r>
            <a:endParaRPr lang="en-ID" sz="2400" dirty="0">
              <a:solidFill>
                <a:schemeClr val="tx1"/>
              </a:solidFill>
              <a:latin typeface="Cinzel Black" panose="00000A00000000000000" pitchFamily="2" charset="0"/>
            </a:endParaRPr>
          </a:p>
        </p:txBody>
      </p:sp>
      <p:sp>
        <p:nvSpPr>
          <p:cNvPr id="15" name="Rectangle: Rounded Corners 14">
            <a:extLst>
              <a:ext uri="{FF2B5EF4-FFF2-40B4-BE49-F238E27FC236}">
                <a16:creationId xmlns:a16="http://schemas.microsoft.com/office/drawing/2014/main" id="{716ECA55-F3B0-497A-AA5E-440960A14878}"/>
              </a:ext>
            </a:extLst>
          </p:cNvPr>
          <p:cNvSpPr/>
          <p:nvPr/>
        </p:nvSpPr>
        <p:spPr>
          <a:xfrm>
            <a:off x="3124200" y="290512"/>
            <a:ext cx="8281010" cy="9923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rgbClr val="002060"/>
                </a:solidFill>
              </a:rPr>
              <a:t>K</a:t>
            </a:r>
            <a:r>
              <a:rPr lang="en-US" sz="2400" dirty="0">
                <a:solidFill>
                  <a:srgbClr val="002060"/>
                </a:solidFill>
              </a:rPr>
              <a:t>OLABORASI MEMBANGUN BUDAYA KERJA INKLUSIF </a:t>
            </a:r>
          </a:p>
          <a:p>
            <a:pPr algn="ctr"/>
            <a:r>
              <a:rPr lang="en-US" sz="2400" dirty="0">
                <a:solidFill>
                  <a:srgbClr val="002060"/>
                </a:solidFill>
              </a:rPr>
              <a:t>DAN KOLABORATIF</a:t>
            </a:r>
            <a:endParaRPr lang="en-ID" sz="2400" dirty="0">
              <a:solidFill>
                <a:srgbClr val="002060"/>
              </a:solidFill>
            </a:endParaRPr>
          </a:p>
        </p:txBody>
      </p:sp>
      <p:sp>
        <p:nvSpPr>
          <p:cNvPr id="14" name="Down Ribbon 1">
            <a:extLst>
              <a:ext uri="{FF2B5EF4-FFF2-40B4-BE49-F238E27FC236}">
                <a16:creationId xmlns:a16="http://schemas.microsoft.com/office/drawing/2014/main" id="{82C3703E-46A4-418B-A263-9C435E87C1D4}"/>
              </a:ext>
            </a:extLst>
          </p:cNvPr>
          <p:cNvSpPr/>
          <p:nvPr/>
        </p:nvSpPr>
        <p:spPr>
          <a:xfrm>
            <a:off x="4168700" y="5304592"/>
            <a:ext cx="7437387" cy="857804"/>
          </a:xfrm>
          <a:prstGeom prst="ribbon">
            <a:avLst>
              <a:gd name="adj1" fmla="val 11715"/>
              <a:gd name="adj2" fmla="val 75000"/>
            </a:avLst>
          </a:prstGeom>
        </p:spPr>
        <p:style>
          <a:lnRef idx="2">
            <a:schemeClr val="dk1"/>
          </a:lnRef>
          <a:fillRef idx="1">
            <a:schemeClr val="lt1"/>
          </a:fillRef>
          <a:effectRef idx="0">
            <a:schemeClr val="dk1"/>
          </a:effectRef>
          <a:fontRef idx="minor">
            <a:schemeClr val="dk1"/>
          </a:fontRef>
        </p:style>
        <p:txBody>
          <a:bodyPr anchor="t"/>
          <a:lstStyle/>
          <a:p>
            <a:pPr algn="ctr" eaLnBrk="0" hangingPunct="0">
              <a:defRPr/>
            </a:pPr>
            <a:r>
              <a:rPr lang="en-US" sz="24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Palatino Linotype" panose="02040502050505030304" pitchFamily="18" charset="0"/>
                <a:cs typeface="Times New Roman" pitchFamily="18" charset="0"/>
              </a:rPr>
              <a:t>E LEARNING ANGKATAN II 2025</a:t>
            </a:r>
          </a:p>
          <a:p>
            <a:pPr algn="ctr" eaLnBrk="0" hangingPunct="0">
              <a:defRPr/>
            </a:pPr>
            <a:endParaRPr lang="en-US" sz="2400"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Palatino Linotype" panose="02040502050505030304" pitchFamily="18" charset="0"/>
              <a:cs typeface="Times New Roman" pitchFamily="18" charset="0"/>
            </a:endParaRPr>
          </a:p>
        </p:txBody>
      </p:sp>
    </p:spTree>
    <p:custDataLst>
      <p:tags r:id="rId1"/>
    </p:custDataLst>
    <p:extLst>
      <p:ext uri="{BB962C8B-B14F-4D97-AF65-F5344CB8AC3E}">
        <p14:creationId xmlns:p14="http://schemas.microsoft.com/office/powerpoint/2010/main" val="2824339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1BFED64-DBD5-46A4-9405-1A91CC82D0F0}"/>
              </a:ext>
            </a:extLst>
          </p:cNvPr>
          <p:cNvSpPr/>
          <p:nvPr/>
        </p:nvSpPr>
        <p:spPr>
          <a:xfrm>
            <a:off x="4343400" y="2362200"/>
            <a:ext cx="3156758" cy="1217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a:t>BerAKHLAK</a:t>
            </a:r>
            <a:endParaRPr lang="en-ID" sz="3600" dirty="0"/>
          </a:p>
        </p:txBody>
      </p:sp>
      <p:sp>
        <p:nvSpPr>
          <p:cNvPr id="3" name="Rectangle: Rounded Corners 2">
            <a:extLst>
              <a:ext uri="{FF2B5EF4-FFF2-40B4-BE49-F238E27FC236}">
                <a16:creationId xmlns:a16="http://schemas.microsoft.com/office/drawing/2014/main" id="{52CBAF45-82D9-4415-BC14-95D1CE468DA5}"/>
              </a:ext>
            </a:extLst>
          </p:cNvPr>
          <p:cNvSpPr/>
          <p:nvPr/>
        </p:nvSpPr>
        <p:spPr>
          <a:xfrm>
            <a:off x="914400" y="2895600"/>
            <a:ext cx="2608891" cy="7557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C00000"/>
                </a:solidFill>
              </a:rPr>
              <a:t>A</a:t>
            </a:r>
            <a:r>
              <a:rPr lang="id-ID" sz="3200" dirty="0">
                <a:solidFill>
                  <a:schemeClr val="tx1"/>
                </a:solidFill>
              </a:rPr>
              <a:t>kuntabel</a:t>
            </a:r>
            <a:endParaRPr lang="en-ID" sz="3200" dirty="0">
              <a:solidFill>
                <a:schemeClr val="tx1"/>
              </a:solidFill>
            </a:endParaRPr>
          </a:p>
        </p:txBody>
      </p:sp>
      <p:sp>
        <p:nvSpPr>
          <p:cNvPr id="4" name="Rectangle: Rounded Corners 3">
            <a:extLst>
              <a:ext uri="{FF2B5EF4-FFF2-40B4-BE49-F238E27FC236}">
                <a16:creationId xmlns:a16="http://schemas.microsoft.com/office/drawing/2014/main" id="{885796D4-AB04-4FCB-8157-AE743A6DAB1F}"/>
              </a:ext>
            </a:extLst>
          </p:cNvPr>
          <p:cNvSpPr/>
          <p:nvPr/>
        </p:nvSpPr>
        <p:spPr>
          <a:xfrm>
            <a:off x="990600" y="1524000"/>
            <a:ext cx="2608891" cy="75570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C00000"/>
                </a:solidFill>
              </a:rPr>
              <a:t>K</a:t>
            </a:r>
            <a:r>
              <a:rPr lang="id-ID" sz="3200" dirty="0">
                <a:solidFill>
                  <a:schemeClr val="tx1"/>
                </a:solidFill>
              </a:rPr>
              <a:t>ompeten</a:t>
            </a:r>
            <a:endParaRPr lang="en-ID" sz="3200" dirty="0">
              <a:solidFill>
                <a:schemeClr val="tx1"/>
              </a:solidFill>
            </a:endParaRPr>
          </a:p>
        </p:txBody>
      </p:sp>
      <p:sp>
        <p:nvSpPr>
          <p:cNvPr id="5" name="Rectangle: Rounded Corners 4">
            <a:extLst>
              <a:ext uri="{FF2B5EF4-FFF2-40B4-BE49-F238E27FC236}">
                <a16:creationId xmlns:a16="http://schemas.microsoft.com/office/drawing/2014/main" id="{BD126DA1-6B4B-4364-B2DF-00CE93E178D5}"/>
              </a:ext>
            </a:extLst>
          </p:cNvPr>
          <p:cNvSpPr/>
          <p:nvPr/>
        </p:nvSpPr>
        <p:spPr>
          <a:xfrm>
            <a:off x="4495800" y="533400"/>
            <a:ext cx="2608891" cy="9144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id-ID" sz="3200" dirty="0">
                <a:ln w="0"/>
                <a:solidFill>
                  <a:schemeClr val="accent1"/>
                </a:solidFill>
                <a:effectLst>
                  <a:outerShdw blurRad="38100" dist="25400" dir="5400000" algn="ctr" rotWithShape="0">
                    <a:srgbClr val="6E747A">
                      <a:alpha val="43000"/>
                    </a:srgbClr>
                  </a:outerShdw>
                </a:effectLst>
              </a:rPr>
              <a:t>H</a:t>
            </a:r>
            <a:r>
              <a:rPr lang="id-ID" sz="3200" dirty="0"/>
              <a:t>armonis</a:t>
            </a:r>
            <a:endParaRPr lang="en-ID" sz="3200" dirty="0"/>
          </a:p>
        </p:txBody>
      </p:sp>
      <p:sp>
        <p:nvSpPr>
          <p:cNvPr id="6" name="Rectangle: Rounded Corners 5">
            <a:extLst>
              <a:ext uri="{FF2B5EF4-FFF2-40B4-BE49-F238E27FC236}">
                <a16:creationId xmlns:a16="http://schemas.microsoft.com/office/drawing/2014/main" id="{E3CE0C7F-4CAD-4A46-A5F6-3A93BE0DC491}"/>
              </a:ext>
            </a:extLst>
          </p:cNvPr>
          <p:cNvSpPr/>
          <p:nvPr/>
        </p:nvSpPr>
        <p:spPr>
          <a:xfrm>
            <a:off x="8296755" y="1450949"/>
            <a:ext cx="2608891" cy="75570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FF0000"/>
                </a:solidFill>
              </a:rPr>
              <a:t>L</a:t>
            </a:r>
            <a:r>
              <a:rPr lang="id-ID" sz="3200" dirty="0">
                <a:solidFill>
                  <a:schemeClr val="tx1"/>
                </a:solidFill>
              </a:rPr>
              <a:t>ayak</a:t>
            </a:r>
            <a:endParaRPr lang="en-ID" sz="3200" dirty="0">
              <a:solidFill>
                <a:schemeClr val="tx1"/>
              </a:solidFill>
            </a:endParaRPr>
          </a:p>
        </p:txBody>
      </p:sp>
      <p:sp>
        <p:nvSpPr>
          <p:cNvPr id="7" name="Rectangle: Rounded Corners 6">
            <a:extLst>
              <a:ext uri="{FF2B5EF4-FFF2-40B4-BE49-F238E27FC236}">
                <a16:creationId xmlns:a16="http://schemas.microsoft.com/office/drawing/2014/main" id="{5DA2CF00-E91F-4299-B59F-7750711A4B42}"/>
              </a:ext>
            </a:extLst>
          </p:cNvPr>
          <p:cNvSpPr/>
          <p:nvPr/>
        </p:nvSpPr>
        <p:spPr>
          <a:xfrm>
            <a:off x="8305800" y="2895600"/>
            <a:ext cx="2608891" cy="68700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C00000"/>
                </a:solidFill>
              </a:rPr>
              <a:t>A</a:t>
            </a:r>
            <a:r>
              <a:rPr lang="id-ID" sz="3200" dirty="0"/>
              <a:t>daptif</a:t>
            </a:r>
            <a:endParaRPr lang="en-ID" sz="3200" dirty="0"/>
          </a:p>
        </p:txBody>
      </p:sp>
      <p:sp>
        <p:nvSpPr>
          <p:cNvPr id="8" name="Rectangle: Rounded Corners 7">
            <a:extLst>
              <a:ext uri="{FF2B5EF4-FFF2-40B4-BE49-F238E27FC236}">
                <a16:creationId xmlns:a16="http://schemas.microsoft.com/office/drawing/2014/main" id="{E1946488-DDED-4303-BB9C-4E2073D2DE14}"/>
              </a:ext>
            </a:extLst>
          </p:cNvPr>
          <p:cNvSpPr/>
          <p:nvPr/>
        </p:nvSpPr>
        <p:spPr>
          <a:xfrm>
            <a:off x="7500366" y="4301550"/>
            <a:ext cx="3472434" cy="68700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C00000"/>
                </a:solidFill>
              </a:rPr>
              <a:t>K</a:t>
            </a:r>
            <a:r>
              <a:rPr lang="id-ID" sz="3200" dirty="0">
                <a:solidFill>
                  <a:schemeClr val="bg1"/>
                </a:solidFill>
              </a:rPr>
              <a:t>olaboratif</a:t>
            </a:r>
            <a:endParaRPr lang="en-ID" sz="3200" dirty="0">
              <a:solidFill>
                <a:schemeClr val="bg1"/>
              </a:solidFill>
            </a:endParaRPr>
          </a:p>
        </p:txBody>
      </p:sp>
      <p:sp>
        <p:nvSpPr>
          <p:cNvPr id="9" name="Arrow: Chevron 8">
            <a:extLst>
              <a:ext uri="{FF2B5EF4-FFF2-40B4-BE49-F238E27FC236}">
                <a16:creationId xmlns:a16="http://schemas.microsoft.com/office/drawing/2014/main" id="{A499AA13-EBB2-41DB-B575-B2272B41203B}"/>
              </a:ext>
            </a:extLst>
          </p:cNvPr>
          <p:cNvSpPr/>
          <p:nvPr/>
        </p:nvSpPr>
        <p:spPr>
          <a:xfrm>
            <a:off x="6785681" y="2479558"/>
            <a:ext cx="300919" cy="248694"/>
          </a:xfrm>
          <a:prstGeom prst="chevr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D">
              <a:solidFill>
                <a:schemeClr val="bg1">
                  <a:lumMod val="95000"/>
                </a:schemeClr>
              </a:solidFill>
            </a:endParaRPr>
          </a:p>
        </p:txBody>
      </p:sp>
      <p:sp>
        <p:nvSpPr>
          <p:cNvPr id="10" name="Rectangle: Rounded Corners 9">
            <a:extLst>
              <a:ext uri="{FF2B5EF4-FFF2-40B4-BE49-F238E27FC236}">
                <a16:creationId xmlns:a16="http://schemas.microsoft.com/office/drawing/2014/main" id="{7843379E-D4B6-4ECF-A2A2-1ACF627C72A3}"/>
              </a:ext>
            </a:extLst>
          </p:cNvPr>
          <p:cNvSpPr/>
          <p:nvPr/>
        </p:nvSpPr>
        <p:spPr>
          <a:xfrm>
            <a:off x="1734509" y="4265997"/>
            <a:ext cx="2608891" cy="68700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rgbClr val="C00000"/>
                </a:solidFill>
              </a:rPr>
              <a:t>Ber</a:t>
            </a:r>
            <a:r>
              <a:rPr lang="id-ID" sz="2400" dirty="0">
                <a:solidFill>
                  <a:schemeClr val="tx1"/>
                </a:solidFill>
              </a:rPr>
              <a:t>orientasi Pelayanan</a:t>
            </a:r>
            <a:endParaRPr lang="en-ID" sz="2400" dirty="0">
              <a:solidFill>
                <a:schemeClr val="tx1"/>
              </a:solidFill>
            </a:endParaRPr>
          </a:p>
        </p:txBody>
      </p:sp>
      <p:sp>
        <p:nvSpPr>
          <p:cNvPr id="11" name="Rectangle: Rounded Corners 10">
            <a:extLst>
              <a:ext uri="{FF2B5EF4-FFF2-40B4-BE49-F238E27FC236}">
                <a16:creationId xmlns:a16="http://schemas.microsoft.com/office/drawing/2014/main" id="{B7FA5037-44D6-4C68-9FCF-45F5CA8A1096}"/>
              </a:ext>
            </a:extLst>
          </p:cNvPr>
          <p:cNvSpPr/>
          <p:nvPr/>
        </p:nvSpPr>
        <p:spPr>
          <a:xfrm>
            <a:off x="4495800" y="1447800"/>
            <a:ext cx="2608891" cy="4265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sz="1200" dirty="0"/>
              <a:t>Kami saling peduli dan menghargai pebedaan</a:t>
            </a:r>
            <a:endParaRPr lang="en-ID" sz="1200" dirty="0"/>
          </a:p>
        </p:txBody>
      </p:sp>
      <p:sp>
        <p:nvSpPr>
          <p:cNvPr id="12" name="Rectangle: Rounded Corners 11">
            <a:extLst>
              <a:ext uri="{FF2B5EF4-FFF2-40B4-BE49-F238E27FC236}">
                <a16:creationId xmlns:a16="http://schemas.microsoft.com/office/drawing/2014/main" id="{815E3AE6-3BD4-41B4-BE20-C3CFB1CDE281}"/>
              </a:ext>
            </a:extLst>
          </p:cNvPr>
          <p:cNvSpPr/>
          <p:nvPr/>
        </p:nvSpPr>
        <p:spPr>
          <a:xfrm>
            <a:off x="8305800" y="2209800"/>
            <a:ext cx="2608891" cy="35254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id-ID" sz="1100" dirty="0"/>
              <a:t>Kami berdedikasi dan mengutamakan  kepentingan  bangsa dan negara</a:t>
            </a:r>
            <a:endParaRPr lang="en-ID" sz="1100" dirty="0"/>
          </a:p>
        </p:txBody>
      </p:sp>
      <p:sp>
        <p:nvSpPr>
          <p:cNvPr id="13" name="Rectangle: Rounded Corners 12">
            <a:extLst>
              <a:ext uri="{FF2B5EF4-FFF2-40B4-BE49-F238E27FC236}">
                <a16:creationId xmlns:a16="http://schemas.microsoft.com/office/drawing/2014/main" id="{E09B3D60-186A-4A4F-A33A-DECBF8EB58C2}"/>
              </a:ext>
            </a:extLst>
          </p:cNvPr>
          <p:cNvSpPr/>
          <p:nvPr/>
        </p:nvSpPr>
        <p:spPr>
          <a:xfrm>
            <a:off x="8305800" y="3581400"/>
            <a:ext cx="2608891" cy="3525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d-ID" sz="1050" dirty="0"/>
              <a:t>Kami terus berinovasi dan antusias dalam mengerakkan atau mengatasi perubahan</a:t>
            </a:r>
            <a:endParaRPr lang="en-ID" sz="1050" dirty="0"/>
          </a:p>
        </p:txBody>
      </p:sp>
      <p:sp>
        <p:nvSpPr>
          <p:cNvPr id="14" name="Rectangle: Rounded Corners 13">
            <a:extLst>
              <a:ext uri="{FF2B5EF4-FFF2-40B4-BE49-F238E27FC236}">
                <a16:creationId xmlns:a16="http://schemas.microsoft.com/office/drawing/2014/main" id="{DDD060C7-3D5F-49B1-B073-987DE5314AD6}"/>
              </a:ext>
            </a:extLst>
          </p:cNvPr>
          <p:cNvSpPr/>
          <p:nvPr/>
        </p:nvSpPr>
        <p:spPr>
          <a:xfrm>
            <a:off x="990600" y="2286000"/>
            <a:ext cx="2608891" cy="3204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a:solidFill>
                  <a:schemeClr val="tx1"/>
                </a:solidFill>
              </a:rPr>
              <a:t>Kami terus belajar dan mengembangkan kapasitas</a:t>
            </a:r>
            <a:endParaRPr lang="en-ID" sz="1100" dirty="0">
              <a:solidFill>
                <a:schemeClr val="tx1"/>
              </a:solidFill>
            </a:endParaRPr>
          </a:p>
        </p:txBody>
      </p:sp>
      <p:sp>
        <p:nvSpPr>
          <p:cNvPr id="15" name="Rectangle: Rounded Corners 14">
            <a:extLst>
              <a:ext uri="{FF2B5EF4-FFF2-40B4-BE49-F238E27FC236}">
                <a16:creationId xmlns:a16="http://schemas.microsoft.com/office/drawing/2014/main" id="{F104DEF7-6BF9-4690-9E3C-526BEBC8D1C3}"/>
              </a:ext>
            </a:extLst>
          </p:cNvPr>
          <p:cNvSpPr/>
          <p:nvPr/>
        </p:nvSpPr>
        <p:spPr>
          <a:xfrm>
            <a:off x="914400" y="3657600"/>
            <a:ext cx="2608891" cy="3204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100" dirty="0">
                <a:solidFill>
                  <a:schemeClr val="tx1"/>
                </a:solidFill>
              </a:rPr>
              <a:t>Kami bertanggung jawab atas kepercayaan yang diberikan</a:t>
            </a:r>
            <a:endParaRPr lang="en-ID" sz="1100" dirty="0">
              <a:solidFill>
                <a:schemeClr val="tx1"/>
              </a:solidFill>
            </a:endParaRPr>
          </a:p>
        </p:txBody>
      </p:sp>
      <p:sp>
        <p:nvSpPr>
          <p:cNvPr id="16" name="Rectangle: Rounded Corners 15">
            <a:extLst>
              <a:ext uri="{FF2B5EF4-FFF2-40B4-BE49-F238E27FC236}">
                <a16:creationId xmlns:a16="http://schemas.microsoft.com/office/drawing/2014/main" id="{04D5A979-125A-44E6-8B1B-55FF2106790B}"/>
              </a:ext>
            </a:extLst>
          </p:cNvPr>
          <p:cNvSpPr/>
          <p:nvPr/>
        </p:nvSpPr>
        <p:spPr>
          <a:xfrm>
            <a:off x="1752600" y="5029200"/>
            <a:ext cx="2608891" cy="3525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050" dirty="0">
                <a:solidFill>
                  <a:schemeClr val="tx1"/>
                </a:solidFill>
              </a:rPr>
              <a:t>Kami berkomitmen memberikan pelayanan prima demi kepuasan masyarakat</a:t>
            </a:r>
            <a:endParaRPr lang="en-ID" sz="1050" dirty="0">
              <a:solidFill>
                <a:schemeClr val="tx1"/>
              </a:solidFill>
            </a:endParaRPr>
          </a:p>
        </p:txBody>
      </p:sp>
      <p:sp>
        <p:nvSpPr>
          <p:cNvPr id="17" name="Rectangle: Rounded Corners 16">
            <a:extLst>
              <a:ext uri="{FF2B5EF4-FFF2-40B4-BE49-F238E27FC236}">
                <a16:creationId xmlns:a16="http://schemas.microsoft.com/office/drawing/2014/main" id="{EBE63334-2357-4F68-8C0F-572DDF1795E2}"/>
              </a:ext>
            </a:extLst>
          </p:cNvPr>
          <p:cNvSpPr/>
          <p:nvPr/>
        </p:nvSpPr>
        <p:spPr>
          <a:xfrm>
            <a:off x="7462162" y="4976159"/>
            <a:ext cx="3472434" cy="4265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a:solidFill>
                  <a:schemeClr val="tx1"/>
                </a:solidFill>
              </a:rPr>
              <a:t>Kami  membangun kerja sama yang sinergis</a:t>
            </a:r>
            <a:endParaRPr lang="en-ID" sz="1400" dirty="0">
              <a:solidFill>
                <a:schemeClr val="tx1"/>
              </a:solidFill>
            </a:endParaRPr>
          </a:p>
        </p:txBody>
      </p:sp>
      <p:sp>
        <p:nvSpPr>
          <p:cNvPr id="18" name="Flowchart: Terminator 17">
            <a:extLst>
              <a:ext uri="{FF2B5EF4-FFF2-40B4-BE49-F238E27FC236}">
                <a16:creationId xmlns:a16="http://schemas.microsoft.com/office/drawing/2014/main" id="{36180AB1-F08F-42F5-A8BA-9E3A6F917E78}"/>
              </a:ext>
            </a:extLst>
          </p:cNvPr>
          <p:cNvSpPr/>
          <p:nvPr/>
        </p:nvSpPr>
        <p:spPr>
          <a:xfrm>
            <a:off x="3657600" y="5410200"/>
            <a:ext cx="4621810" cy="947029"/>
          </a:xfrm>
          <a:prstGeom prst="flowChartTerminator">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d-ID" sz="3200" dirty="0"/>
              <a:t>Birokrasi kelas dunia</a:t>
            </a:r>
            <a:endParaRPr lang="en-ID" sz="3200" dirty="0"/>
          </a:p>
        </p:txBody>
      </p:sp>
      <p:sp>
        <p:nvSpPr>
          <p:cNvPr id="19" name="Arrow: Up 18">
            <a:extLst>
              <a:ext uri="{FF2B5EF4-FFF2-40B4-BE49-F238E27FC236}">
                <a16:creationId xmlns:a16="http://schemas.microsoft.com/office/drawing/2014/main" id="{B3637B29-48A3-4C9E-9DF4-B26A5C2F94B4}"/>
              </a:ext>
            </a:extLst>
          </p:cNvPr>
          <p:cNvSpPr/>
          <p:nvPr/>
        </p:nvSpPr>
        <p:spPr>
          <a:xfrm>
            <a:off x="4601922" y="3810000"/>
            <a:ext cx="2694517" cy="1432487"/>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dirty="0"/>
              <a:t>Bangga melayani bangsa</a:t>
            </a:r>
            <a:endParaRPr lang="en-ID" dirty="0"/>
          </a:p>
        </p:txBody>
      </p:sp>
    </p:spTree>
    <p:extLst>
      <p:ext uri="{BB962C8B-B14F-4D97-AF65-F5344CB8AC3E}">
        <p14:creationId xmlns:p14="http://schemas.microsoft.com/office/powerpoint/2010/main" val="257095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6318-B743-437C-A32F-F8306C6C8DB3}"/>
              </a:ext>
            </a:extLst>
          </p:cNvPr>
          <p:cNvSpPr>
            <a:spLocks noGrp="1"/>
          </p:cNvSpPr>
          <p:nvPr>
            <p:ph type="title"/>
          </p:nvPr>
        </p:nvSpPr>
        <p:spPr>
          <a:xfrm>
            <a:off x="762000" y="201544"/>
            <a:ext cx="10394706" cy="1151965"/>
          </a:xfrm>
        </p:spPr>
        <p:txBody>
          <a:bodyPr>
            <a:normAutofit/>
          </a:bodyPr>
          <a:lstStyle/>
          <a:p>
            <a:r>
              <a:rPr lang="id-ID" sz="3600" dirty="0"/>
              <a:t>Panduan prilaku/kode etik</a:t>
            </a:r>
            <a:endParaRPr lang="en-ID" sz="3600" dirty="0"/>
          </a:p>
        </p:txBody>
      </p:sp>
      <p:sp>
        <p:nvSpPr>
          <p:cNvPr id="9" name="Rectangle 8">
            <a:extLst>
              <a:ext uri="{FF2B5EF4-FFF2-40B4-BE49-F238E27FC236}">
                <a16:creationId xmlns:a16="http://schemas.microsoft.com/office/drawing/2014/main" id="{347B5337-3CEB-4467-B00B-A88D4B364716}"/>
              </a:ext>
            </a:extLst>
          </p:cNvPr>
          <p:cNvSpPr/>
          <p:nvPr/>
        </p:nvSpPr>
        <p:spPr>
          <a:xfrm>
            <a:off x="3505200" y="1353509"/>
            <a:ext cx="4114800" cy="5677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chemeClr val="bg1"/>
                </a:solidFill>
              </a:rPr>
              <a:t>KOLABORASI</a:t>
            </a:r>
            <a:endParaRPr lang="en-ID" sz="3200" dirty="0">
              <a:solidFill>
                <a:schemeClr val="bg1"/>
              </a:solidFill>
            </a:endParaRPr>
          </a:p>
        </p:txBody>
      </p:sp>
      <p:sp>
        <p:nvSpPr>
          <p:cNvPr id="10" name="Rectangle 9">
            <a:extLst>
              <a:ext uri="{FF2B5EF4-FFF2-40B4-BE49-F238E27FC236}">
                <a16:creationId xmlns:a16="http://schemas.microsoft.com/office/drawing/2014/main" id="{A9852DD7-962A-4F4A-B211-C616062ACD16}"/>
              </a:ext>
            </a:extLst>
          </p:cNvPr>
          <p:cNvSpPr/>
          <p:nvPr/>
        </p:nvSpPr>
        <p:spPr>
          <a:xfrm>
            <a:off x="685802" y="2514600"/>
            <a:ext cx="11277598" cy="29898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d-ID" sz="2800" dirty="0">
                <a:solidFill>
                  <a:srgbClr val="FFFF00"/>
                </a:solidFill>
              </a:rPr>
              <a:t>MEMBERI KESEMPATAN  KEPADA BERBAGAI PIHAK UNTUK BERKONTRIBUSI</a:t>
            </a:r>
          </a:p>
          <a:p>
            <a:pPr marL="285750" indent="-285750">
              <a:buFont typeface="Arial" panose="020B0604020202020204" pitchFamily="34" charset="0"/>
              <a:buChar char="•"/>
            </a:pPr>
            <a:r>
              <a:rPr lang="id-ID" sz="2800" dirty="0">
                <a:solidFill>
                  <a:srgbClr val="FFFF00"/>
                </a:solidFill>
              </a:rPr>
              <a:t>TERBUKA DALAM BEKERJA SAMA UNTUK MENGHASILKAN NILAI TAMBAH</a:t>
            </a:r>
          </a:p>
          <a:p>
            <a:pPr marL="285750" indent="-285750">
              <a:buFont typeface="Arial" panose="020B0604020202020204" pitchFamily="34" charset="0"/>
              <a:buChar char="•"/>
            </a:pPr>
            <a:r>
              <a:rPr lang="id-ID" sz="2800" dirty="0">
                <a:solidFill>
                  <a:srgbClr val="FFFF00"/>
                </a:solidFill>
              </a:rPr>
              <a:t>MENGGERAKKAN PEMANFAAT</a:t>
            </a:r>
            <a:r>
              <a:rPr lang="en-US" sz="2800" dirty="0">
                <a:solidFill>
                  <a:srgbClr val="FFFF00"/>
                </a:solidFill>
              </a:rPr>
              <a:t>A</a:t>
            </a:r>
            <a:r>
              <a:rPr lang="id-ID" sz="2800" dirty="0">
                <a:solidFill>
                  <a:srgbClr val="FFFF00"/>
                </a:solidFill>
              </a:rPr>
              <a:t>N BERBAGAI SUMBER </a:t>
            </a:r>
            <a:r>
              <a:rPr lang="en-US" sz="2800" dirty="0">
                <a:solidFill>
                  <a:srgbClr val="FFFF00"/>
                </a:solidFill>
              </a:rPr>
              <a:t>D</a:t>
            </a:r>
            <a:r>
              <a:rPr lang="id-ID" sz="2800" dirty="0">
                <a:solidFill>
                  <a:srgbClr val="FFFF00"/>
                </a:solidFill>
              </a:rPr>
              <a:t>AYA UNTUK TUJUAN BERSAMA</a:t>
            </a:r>
            <a:endParaRPr lang="en-ID" sz="2800" dirty="0">
              <a:solidFill>
                <a:srgbClr val="FFFF00"/>
              </a:solidFill>
            </a:endParaRPr>
          </a:p>
        </p:txBody>
      </p:sp>
    </p:spTree>
    <p:extLst>
      <p:ext uri="{BB962C8B-B14F-4D97-AF65-F5344CB8AC3E}">
        <p14:creationId xmlns:p14="http://schemas.microsoft.com/office/powerpoint/2010/main" val="276325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4F2C0CA-9DB5-463E-BB53-12DF9520EED6}"/>
              </a:ext>
            </a:extLst>
          </p:cNvPr>
          <p:cNvSpPr/>
          <p:nvPr/>
        </p:nvSpPr>
        <p:spPr>
          <a:xfrm>
            <a:off x="373767" y="76200"/>
            <a:ext cx="4201645" cy="914400"/>
          </a:xfrm>
          <a:prstGeom prst="roundRect">
            <a:avLst/>
          </a:prstGeom>
          <a:solidFill>
            <a:srgbClr val="DBF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b="0" i="0" u="none" strike="noStrike" kern="1200" cap="none" spc="0" normalizeH="0" baseline="0" noProof="0" dirty="0">
                <a:ln>
                  <a:noFill/>
                </a:ln>
                <a:solidFill>
                  <a:schemeClr val="tx1"/>
                </a:solidFill>
                <a:effectLst/>
                <a:uLnTx/>
                <a:uFillTx/>
                <a:latin typeface="Source Sans Pro Black" panose="020B0803030403020204" pitchFamily="34" charset="0"/>
              </a:rPr>
              <a:t>Hubungan </a:t>
            </a:r>
            <a:r>
              <a:rPr kumimoji="0" lang="en-US" sz="2800" b="0" i="0" u="none" strike="noStrike" kern="1200" cap="none" spc="0" normalizeH="0" baseline="0" noProof="0" dirty="0" err="1">
                <a:ln>
                  <a:noFill/>
                </a:ln>
                <a:solidFill>
                  <a:schemeClr val="tx1"/>
                </a:solidFill>
                <a:effectLst/>
                <a:uLnTx/>
                <a:uFillTx/>
                <a:latin typeface="Source Sans Pro Black" panose="020B0803030403020204" pitchFamily="34" charset="0"/>
              </a:rPr>
              <a:t>Kolaborasi</a:t>
            </a:r>
            <a:r>
              <a:rPr kumimoji="0" lang="en-US" sz="2800" b="0" i="0" u="none" strike="noStrike" kern="1200" cap="none" spc="0" normalizeH="0" baseline="0" noProof="0" dirty="0">
                <a:ln>
                  <a:noFill/>
                </a:ln>
                <a:solidFill>
                  <a:schemeClr val="tx1"/>
                </a:solidFill>
                <a:effectLst/>
                <a:uLnTx/>
                <a:uFillTx/>
                <a:latin typeface="Source Sans Pro Black" panose="020B0803030403020204" pitchFamily="34" charset="0"/>
              </a:rPr>
              <a:t> </a:t>
            </a:r>
            <a:r>
              <a:rPr kumimoji="0" lang="en-US" sz="2800" b="0" i="0" u="none" strike="noStrike" kern="1200" cap="none" spc="0" normalizeH="0" baseline="0" noProof="0" dirty="0" err="1">
                <a:ln>
                  <a:noFill/>
                </a:ln>
                <a:solidFill>
                  <a:schemeClr val="tx1"/>
                </a:solidFill>
                <a:effectLst/>
                <a:uLnTx/>
                <a:uFillTx/>
                <a:latin typeface="Source Sans Pro Black" panose="020B0803030403020204" pitchFamily="34" charset="0"/>
              </a:rPr>
              <a:t>dengan</a:t>
            </a:r>
            <a:r>
              <a:rPr kumimoji="0" lang="en-US" sz="2800" b="0" i="0" u="none" strike="noStrike" kern="1200" cap="none" spc="0" normalizeH="0" baseline="0" noProof="0" dirty="0">
                <a:ln>
                  <a:noFill/>
                </a:ln>
                <a:solidFill>
                  <a:schemeClr val="tx1"/>
                </a:solidFill>
                <a:effectLst/>
                <a:uLnTx/>
                <a:uFillTx/>
                <a:latin typeface="Source Sans Pro Black" panose="020B0803030403020204" pitchFamily="34" charset="0"/>
              </a:rPr>
              <a:t> </a:t>
            </a:r>
            <a:r>
              <a:rPr kumimoji="0" lang="id-ID" sz="2800" b="0" i="0" u="none" strike="noStrike" kern="1200" cap="none" spc="0" normalizeH="0" baseline="0" noProof="0" dirty="0">
                <a:ln>
                  <a:noFill/>
                </a:ln>
                <a:solidFill>
                  <a:schemeClr val="tx1"/>
                </a:solidFill>
                <a:effectLst/>
                <a:uLnTx/>
                <a:uFillTx/>
                <a:latin typeface="Source Sans Pro Black" panose="020B0803030403020204" pitchFamily="34" charset="0"/>
              </a:rPr>
              <a:t>Kode Etik ASN </a:t>
            </a:r>
            <a:endParaRPr kumimoji="0" lang="en-ID" sz="2800" b="0" i="0" u="none" strike="noStrike" kern="1200" cap="none" spc="0" normalizeH="0" baseline="0" noProof="0" dirty="0">
              <a:ln>
                <a:noFill/>
              </a:ln>
              <a:solidFill>
                <a:schemeClr val="tx1"/>
              </a:solidFill>
              <a:effectLst/>
              <a:uLnTx/>
              <a:uFillTx/>
              <a:latin typeface="Source Sans Pro Black" panose="020B0803030403020204" pitchFamily="34" charset="0"/>
            </a:endParaRPr>
          </a:p>
        </p:txBody>
      </p:sp>
      <p:sp>
        <p:nvSpPr>
          <p:cNvPr id="4" name="Rectangle: Rounded Corners 3">
            <a:extLst>
              <a:ext uri="{FF2B5EF4-FFF2-40B4-BE49-F238E27FC236}">
                <a16:creationId xmlns:a16="http://schemas.microsoft.com/office/drawing/2014/main" id="{F06754DB-3A70-4F82-A3A0-F06F6109E46C}"/>
              </a:ext>
            </a:extLst>
          </p:cNvPr>
          <p:cNvSpPr/>
          <p:nvPr/>
        </p:nvSpPr>
        <p:spPr>
          <a:xfrm>
            <a:off x="1127316" y="1447800"/>
            <a:ext cx="3375309" cy="3416090"/>
          </a:xfrm>
          <a:prstGeom prst="roundRect">
            <a:avLst/>
          </a:prstGeom>
          <a:solidFill>
            <a:srgbClr val="DBFF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d-ID" b="1" dirty="0">
                <a:solidFill>
                  <a:srgbClr val="FF0000"/>
                </a:solidFill>
              </a:rPr>
              <a:t>MEMBERI KESEMPATAN  KEPADA BERBAGAI PIHAK UNTUK BERKONTRIBUSI</a:t>
            </a:r>
          </a:p>
          <a:p>
            <a:pPr marL="285750" indent="-285750">
              <a:buFont typeface="Arial" panose="020B0604020202020204" pitchFamily="34" charset="0"/>
              <a:buChar char="•"/>
            </a:pPr>
            <a:r>
              <a:rPr lang="id-ID" b="1" dirty="0">
                <a:solidFill>
                  <a:srgbClr val="FF0000"/>
                </a:solidFill>
              </a:rPr>
              <a:t>TERBUKA DALAM BEKERJA SAMA UNTUK MENGHASILKAN NILAI TAMBAH</a:t>
            </a:r>
          </a:p>
          <a:p>
            <a:pPr marL="285750" indent="-285750">
              <a:buFont typeface="Arial" panose="020B0604020202020204" pitchFamily="34" charset="0"/>
              <a:buChar char="•"/>
            </a:pPr>
            <a:r>
              <a:rPr lang="id-ID" b="1" dirty="0">
                <a:solidFill>
                  <a:srgbClr val="FF0000"/>
                </a:solidFill>
              </a:rPr>
              <a:t>MENGGDERAKKAN PEMANFAATN BERBAGAI SUMBER AYA UNTUK TUJUAN BERSAMA</a:t>
            </a:r>
            <a:endParaRPr lang="en-ID" b="1" dirty="0">
              <a:solidFill>
                <a:srgbClr val="FF0000"/>
              </a:solidFill>
            </a:endParaRPr>
          </a:p>
        </p:txBody>
      </p:sp>
      <p:sp>
        <p:nvSpPr>
          <p:cNvPr id="5" name="Rectangle: Rounded Corners 4">
            <a:extLst>
              <a:ext uri="{FF2B5EF4-FFF2-40B4-BE49-F238E27FC236}">
                <a16:creationId xmlns:a16="http://schemas.microsoft.com/office/drawing/2014/main" id="{C83A8CE4-BA59-4BEC-AED8-F65BCA2342A9}"/>
              </a:ext>
            </a:extLst>
          </p:cNvPr>
          <p:cNvSpPr/>
          <p:nvPr/>
        </p:nvSpPr>
        <p:spPr>
          <a:xfrm>
            <a:off x="4648200" y="706371"/>
            <a:ext cx="3472434" cy="6151629"/>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Memegang teguh Ideologi Pancasila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Setia dan mempertahankan UUD Tahun 1945 serta Pemerintah yang sah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Mengabdi kepada negara dan rakyat Indonesia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Menjalankan tugas secara profesional  dan tidak berpihak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Memuat keputusan berdasarkan prinsip keahlian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Menciptakan lingkungan kerja yang nondiskriminatif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Memelihara  dan menjunjung tinggi  standar etika yang luhur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Mempertanggung jawabkan tindakan dan kinerjanya kepada publik</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Memiliki kemampuan  dalam melaksanakan  kebijakan dan program pemerintah</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Memberikan layanan kepada publik  secara jujur, tanggap, cepat, tepat akurat, berdaya guna dan berhasil guna dan santun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Mengutamakan kepemimpinan berkualitas tinggi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Menghargai komunikasi konsultasi dan kerjasama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Mengutamakan pencapaian hasil dan mendorong kinerja pegawai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Mendorong kesetaraan dalam pekerjaan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Meningkatkan efektivitas sistem pemerintahan yang demokratis sebagai perangkat sistem karier</a:t>
            </a:r>
            <a:endParaRPr kumimoji="0" lang="en-ID" sz="1200" b="0" i="0" u="none" strike="noStrike" kern="1200" cap="none" spc="0" normalizeH="0" baseline="0" noProof="0" dirty="0">
              <a:ln>
                <a:noFill/>
              </a:ln>
              <a:solidFill>
                <a:srgbClr val="FFFF00"/>
              </a:solidFill>
              <a:effectLst/>
              <a:uLnTx/>
              <a:uFillTx/>
              <a:latin typeface="Tw Cen MT" panose="020B0602020104020603"/>
              <a:ea typeface="+mn-ea"/>
              <a:cs typeface="+mn-cs"/>
            </a:endParaRPr>
          </a:p>
        </p:txBody>
      </p:sp>
      <p:sp>
        <p:nvSpPr>
          <p:cNvPr id="6" name="Rectangle: Rounded Corners 5">
            <a:extLst>
              <a:ext uri="{FF2B5EF4-FFF2-40B4-BE49-F238E27FC236}">
                <a16:creationId xmlns:a16="http://schemas.microsoft.com/office/drawing/2014/main" id="{0F7FF9C8-C884-4B48-B166-DF31166FA5A3}"/>
              </a:ext>
            </a:extLst>
          </p:cNvPr>
          <p:cNvSpPr/>
          <p:nvPr/>
        </p:nvSpPr>
        <p:spPr>
          <a:xfrm>
            <a:off x="8153400" y="685800"/>
            <a:ext cx="3819677" cy="615162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Melaksanakan tugas dengan jujur, bertanggung jawab, dan berintegritas tinggi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Melaksanakan tugasnya dengan cermat dan disiplin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chemeClr val="bg1"/>
                </a:solidFill>
                <a:effectLst/>
                <a:uLnTx/>
                <a:uFillTx/>
                <a:latin typeface="Tw Cen MT" panose="020B0602020104020603"/>
                <a:ea typeface="+mn-ea"/>
                <a:cs typeface="+mn-cs"/>
              </a:rPr>
              <a:t>Melayani dengan sikap hormat,  sopan dan tanpa tekanan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Melaksanakan tugasnya sesuai  dengan ketentuan PerUUan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Melaksanakan tugasnya sesuai sesuai perintah atasan atau pejabat yang berwenang sejauh tidak bertentangan dengan ketentuan PerUUan dan etika pemerintahan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Menjaga kerahasiaan menyangkut kebijakan negara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Menggunakan kekayaan dan barang milik negara secra bertanggung jawab , efisien dan efektif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Menjaga agar tidak terjadi konflik kepentingan dalam melaksanakan tugasnya</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srgbClr val="FFFF00"/>
                </a:solidFill>
                <a:effectLst/>
                <a:uLnTx/>
                <a:uFillTx/>
                <a:latin typeface="Tw Cen MT" panose="020B0602020104020603"/>
                <a:ea typeface="+mn-ea"/>
                <a:cs typeface="+mn-cs"/>
              </a:rPr>
              <a:t>Memberikan informasi secara benar dan tidak menyesatkan  kepada pihak lain  yang memerluan informasi terkait kepentingan kedinasan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Tidak menyalahgunakan  informasi intern negara, tugas, status,  kekuasaan dan jabatan untuk mendapat atau mencari keuntungan  atau manfaat bagi diri sendiri atauorang lain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Memegang teguh nilai dasar ASN dan selalu menjaga reputasi dan integritas ASN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200" b="0" i="0" u="none" strike="noStrike" kern="1200" cap="none" spc="0" normalizeH="0" baseline="0" noProof="0" dirty="0">
                <a:ln>
                  <a:noFill/>
                </a:ln>
                <a:solidFill>
                  <a:prstClr val="white"/>
                </a:solidFill>
                <a:effectLst/>
                <a:uLnTx/>
                <a:uFillTx/>
                <a:latin typeface="Tw Cen MT" panose="020B0602020104020603"/>
                <a:ea typeface="+mn-ea"/>
                <a:cs typeface="+mn-cs"/>
              </a:rPr>
              <a:t>Melaksanakan ketentuan perundang-undangan mengenai disiplin ASN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ID" sz="16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7" name="Flowchart: Off-page Connector 6">
            <a:extLst>
              <a:ext uri="{FF2B5EF4-FFF2-40B4-BE49-F238E27FC236}">
                <a16:creationId xmlns:a16="http://schemas.microsoft.com/office/drawing/2014/main" id="{33BA745A-E351-4FE2-BB95-231E64B76B2F}"/>
              </a:ext>
            </a:extLst>
          </p:cNvPr>
          <p:cNvSpPr/>
          <p:nvPr/>
        </p:nvSpPr>
        <p:spPr>
          <a:xfrm>
            <a:off x="4650631" y="104048"/>
            <a:ext cx="3096611" cy="556953"/>
          </a:xfrm>
          <a:prstGeom prst="flowChartOffpageConnec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white"/>
                </a:solidFill>
                <a:effectLst/>
                <a:uLnTx/>
                <a:uFillTx/>
                <a:latin typeface="Tw Cen MT" panose="020B0602020104020603"/>
                <a:ea typeface="+mn-ea"/>
                <a:cs typeface="+mn-cs"/>
              </a:rPr>
              <a:t>NILAI DASAR ASN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400" b="1" i="0" u="none" strike="noStrike" kern="1200" cap="none" spc="0" normalizeH="0" baseline="0" noProof="0" dirty="0">
                <a:ln>
                  <a:noFill/>
                </a:ln>
                <a:solidFill>
                  <a:prstClr val="white"/>
                </a:solidFill>
                <a:effectLst/>
                <a:uLnTx/>
                <a:uFillTx/>
                <a:latin typeface="Tw Cen MT" panose="020B0602020104020603"/>
                <a:ea typeface="+mn-ea"/>
                <a:cs typeface="+mn-cs"/>
              </a:rPr>
              <a:t>Pasal 4 UU no 5 tahun 2014</a:t>
            </a:r>
            <a:endParaRPr kumimoji="0" lang="en-ID" sz="1400" b="1"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8" name="Flowchart: Off-page Connector 7">
            <a:extLst>
              <a:ext uri="{FF2B5EF4-FFF2-40B4-BE49-F238E27FC236}">
                <a16:creationId xmlns:a16="http://schemas.microsoft.com/office/drawing/2014/main" id="{56509D59-E3AB-4C72-AC5B-54B52D906F68}"/>
              </a:ext>
            </a:extLst>
          </p:cNvPr>
          <p:cNvSpPr/>
          <p:nvPr/>
        </p:nvSpPr>
        <p:spPr>
          <a:xfrm>
            <a:off x="8310614" y="76200"/>
            <a:ext cx="3406272" cy="556953"/>
          </a:xfrm>
          <a:prstGeom prst="flowChartOffpageConnector">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white"/>
                </a:solidFill>
                <a:effectLst/>
                <a:uLnTx/>
                <a:uFillTx/>
                <a:latin typeface="Tw Cen MT" panose="020B0602020104020603"/>
                <a:ea typeface="+mn-ea"/>
                <a:cs typeface="+mn-cs"/>
              </a:rPr>
              <a:t>KODE ETIK ASN</a:t>
            </a:r>
            <a:endParaRPr kumimoji="0" lang="en-ID"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Rectangle: Rounded Corners 8">
            <a:extLst>
              <a:ext uri="{FF2B5EF4-FFF2-40B4-BE49-F238E27FC236}">
                <a16:creationId xmlns:a16="http://schemas.microsoft.com/office/drawing/2014/main" id="{79375E76-3597-440A-AE24-7659F8AAD055}"/>
              </a:ext>
            </a:extLst>
          </p:cNvPr>
          <p:cNvSpPr/>
          <p:nvPr/>
        </p:nvSpPr>
        <p:spPr>
          <a:xfrm>
            <a:off x="914400" y="5105400"/>
            <a:ext cx="3472434" cy="9144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b="0" i="0" u="none" strike="noStrike" kern="1200" cap="none" spc="0" normalizeH="0" baseline="0" noProof="0" dirty="0">
                <a:ln>
                  <a:noFill/>
                </a:ln>
                <a:solidFill>
                  <a:schemeClr val="bg1"/>
                </a:solidFill>
                <a:effectLst/>
                <a:uLnTx/>
                <a:uFillTx/>
                <a:latin typeface="Impact" panose="020B0806030902050204"/>
                <a:ea typeface="+mn-ea"/>
                <a:cs typeface="+mn-cs"/>
              </a:rPr>
              <a:t>Kami  membangun kerja sama yang sinergis</a:t>
            </a:r>
            <a:endParaRPr kumimoji="0" lang="en-ID" b="0" i="0" u="none" strike="noStrike" kern="1200" cap="none" spc="0" normalizeH="0" baseline="0" noProof="0" dirty="0">
              <a:ln>
                <a:noFill/>
              </a:ln>
              <a:solidFill>
                <a:schemeClr val="bg1"/>
              </a:solidFill>
              <a:effectLst/>
              <a:uLnTx/>
              <a:uFillTx/>
              <a:latin typeface="Impact" panose="020B0806030902050204"/>
              <a:ea typeface="+mn-ea"/>
              <a:cs typeface="+mn-cs"/>
            </a:endParaRPr>
          </a:p>
        </p:txBody>
      </p:sp>
      <p:sp>
        <p:nvSpPr>
          <p:cNvPr id="12" name="Arrow: Down 11">
            <a:extLst>
              <a:ext uri="{FF2B5EF4-FFF2-40B4-BE49-F238E27FC236}">
                <a16:creationId xmlns:a16="http://schemas.microsoft.com/office/drawing/2014/main" id="{9F5565D3-9851-4324-ABD3-695E85F121F5}"/>
              </a:ext>
            </a:extLst>
          </p:cNvPr>
          <p:cNvSpPr/>
          <p:nvPr/>
        </p:nvSpPr>
        <p:spPr>
          <a:xfrm>
            <a:off x="32766" y="1582134"/>
            <a:ext cx="1094550" cy="2824556"/>
          </a:xfrm>
          <a:prstGeom prst="down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lvl="0">
              <a:defRPr/>
            </a:pPr>
            <a:r>
              <a:rPr lang="id-ID" sz="3600" b="1" dirty="0">
                <a:solidFill>
                  <a:srgbClr val="C00000"/>
                </a:solidFill>
              </a:rPr>
              <a:t>kolaboratif</a:t>
            </a:r>
          </a:p>
        </p:txBody>
      </p:sp>
      <p:sp>
        <p:nvSpPr>
          <p:cNvPr id="13" name="Arrow: Right 12">
            <a:extLst>
              <a:ext uri="{FF2B5EF4-FFF2-40B4-BE49-F238E27FC236}">
                <a16:creationId xmlns:a16="http://schemas.microsoft.com/office/drawing/2014/main" id="{190A44F9-3E69-4AFA-A39E-BE25A511950B}"/>
              </a:ext>
            </a:extLst>
          </p:cNvPr>
          <p:cNvSpPr/>
          <p:nvPr/>
        </p:nvSpPr>
        <p:spPr>
          <a:xfrm>
            <a:off x="221696" y="4379258"/>
            <a:ext cx="978408" cy="484632"/>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rgbClr val="DBFF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202839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416A29-6FA7-4333-9218-2746BFA1B342}"/>
              </a:ext>
            </a:extLst>
          </p:cNvPr>
          <p:cNvSpPr>
            <a:spLocks noGrp="1"/>
          </p:cNvSpPr>
          <p:nvPr>
            <p:ph sz="quarter" idx="14"/>
          </p:nvPr>
        </p:nvSpPr>
        <p:spPr>
          <a:xfrm>
            <a:off x="1981200" y="2438400"/>
            <a:ext cx="8077200" cy="3424107"/>
          </a:xfrm>
          <a:solidFill>
            <a:srgbClr val="DBFFD1"/>
          </a:solidFill>
        </p:spPr>
        <p:txBody>
          <a:bodyPr/>
          <a:lstStyle/>
          <a:p>
            <a:pPr marL="0" indent="0">
              <a:buNone/>
            </a:pPr>
            <a:r>
              <a:rPr lang="en-ID" sz="3200" dirty="0">
                <a:latin typeface="Rockwell Extra Bold" panose="02060903040505020403" pitchFamily="18" charset="0"/>
              </a:rPr>
              <a:t>KALAU BOLEH </a:t>
            </a:r>
            <a:r>
              <a:rPr lang="en-ID" sz="3200" dirty="0" err="1">
                <a:latin typeface="Rockwell Extra Bold" panose="02060903040505020403" pitchFamily="18" charset="0"/>
              </a:rPr>
              <a:t>bertanya</a:t>
            </a:r>
            <a:r>
              <a:rPr lang="en-ID" sz="3200" dirty="0">
                <a:latin typeface="Rockwell Extra Bold" panose="02060903040505020403" pitchFamily="18" charset="0"/>
              </a:rPr>
              <a:t>: </a:t>
            </a:r>
          </a:p>
          <a:p>
            <a:pPr marL="0" indent="0" algn="ctr">
              <a:buNone/>
            </a:pPr>
            <a:r>
              <a:rPr lang="en-ID" sz="3200" dirty="0"/>
              <a:t>“</a:t>
            </a:r>
            <a:r>
              <a:rPr lang="en-ID" sz="3200" dirty="0" err="1"/>
              <a:t>Apa</a:t>
            </a:r>
            <a:r>
              <a:rPr lang="en-ID" sz="3200" dirty="0"/>
              <a:t> </a:t>
            </a:r>
            <a:r>
              <a:rPr lang="en-ID" sz="3200" dirty="0" err="1"/>
              <a:t>langkah</a:t>
            </a:r>
            <a:r>
              <a:rPr lang="en-ID" sz="3200" dirty="0"/>
              <a:t> </a:t>
            </a:r>
            <a:r>
              <a:rPr lang="en-ID" sz="3200" dirty="0" err="1"/>
              <a:t>kecil</a:t>
            </a:r>
            <a:r>
              <a:rPr lang="en-ID" sz="3200" dirty="0"/>
              <a:t> yang </a:t>
            </a:r>
            <a:r>
              <a:rPr lang="en-ID" sz="3200" dirty="0" err="1"/>
              <a:t>bisa</a:t>
            </a:r>
            <a:r>
              <a:rPr lang="en-ID" sz="3200" dirty="0"/>
              <a:t> Anda LAKUKAN </a:t>
            </a:r>
            <a:r>
              <a:rPr lang="en-ID" sz="3200" dirty="0" err="1"/>
              <a:t>hari</a:t>
            </a:r>
            <a:r>
              <a:rPr lang="en-ID" sz="3200" dirty="0"/>
              <a:t> </a:t>
            </a:r>
            <a:r>
              <a:rPr lang="en-ID" sz="3200" dirty="0" err="1"/>
              <a:t>ini</a:t>
            </a:r>
            <a:r>
              <a:rPr lang="en-ID" sz="3200" dirty="0"/>
              <a:t> </a:t>
            </a:r>
            <a:r>
              <a:rPr lang="en-ID" sz="3200" dirty="0" err="1"/>
              <a:t>untuk</a:t>
            </a:r>
            <a:r>
              <a:rPr lang="en-ID" sz="3200" dirty="0"/>
              <a:t> </a:t>
            </a:r>
            <a:r>
              <a:rPr lang="en-ID" sz="3200" dirty="0" err="1"/>
              <a:t>membangun</a:t>
            </a:r>
            <a:r>
              <a:rPr lang="en-ID" sz="3200" dirty="0"/>
              <a:t> </a:t>
            </a:r>
            <a:r>
              <a:rPr lang="en-ID" sz="3200" dirty="0" err="1"/>
              <a:t>budaya</a:t>
            </a:r>
            <a:r>
              <a:rPr lang="en-ID" sz="3200" dirty="0"/>
              <a:t> </a:t>
            </a:r>
            <a:r>
              <a:rPr lang="en-ID" sz="3200" dirty="0" err="1"/>
              <a:t>kerja</a:t>
            </a:r>
            <a:r>
              <a:rPr lang="en-ID" sz="3200" dirty="0"/>
              <a:t> </a:t>
            </a:r>
            <a:r>
              <a:rPr lang="en-ID" sz="3200" dirty="0" err="1"/>
              <a:t>inklusif</a:t>
            </a:r>
            <a:r>
              <a:rPr lang="en-ID" sz="3200" dirty="0"/>
              <a:t>?”</a:t>
            </a:r>
          </a:p>
          <a:p>
            <a:endParaRPr lang="en-ID" dirty="0"/>
          </a:p>
        </p:txBody>
      </p:sp>
      <p:sp>
        <p:nvSpPr>
          <p:cNvPr id="6" name="Title 5">
            <a:extLst>
              <a:ext uri="{FF2B5EF4-FFF2-40B4-BE49-F238E27FC236}">
                <a16:creationId xmlns:a16="http://schemas.microsoft.com/office/drawing/2014/main" id="{5C8425A3-DB5D-4CF3-A84A-EB42E6DC39C0}"/>
              </a:ext>
            </a:extLst>
          </p:cNvPr>
          <p:cNvSpPr>
            <a:spLocks noGrp="1"/>
          </p:cNvSpPr>
          <p:nvPr>
            <p:ph type="title"/>
          </p:nvPr>
        </p:nvSpPr>
        <p:spPr>
          <a:scene3d>
            <a:camera prst="isometricOffAxis2Left"/>
            <a:lightRig rig="threePt" dir="t"/>
          </a:scene3d>
        </p:spPr>
        <p:txBody>
          <a:bodyPr/>
          <a:lstStyle/>
          <a:p>
            <a:r>
              <a:rPr lang="en-ID" b="1" dirty="0" err="1"/>
              <a:t>Penutup</a:t>
            </a:r>
            <a:r>
              <a:rPr lang="en-ID" b="1" dirty="0"/>
              <a:t> &amp; </a:t>
            </a:r>
            <a:r>
              <a:rPr lang="en-ID" b="1" dirty="0" err="1"/>
              <a:t>Aksi</a:t>
            </a:r>
            <a:r>
              <a:rPr lang="en-ID" b="1" dirty="0"/>
              <a:t> </a:t>
            </a:r>
            <a:r>
              <a:rPr lang="en-ID" b="1" dirty="0" err="1"/>
              <a:t>Nyata</a:t>
            </a:r>
            <a:br>
              <a:rPr lang="en-ID" b="1" dirty="0"/>
            </a:br>
            <a:endParaRPr lang="en-ID" dirty="0"/>
          </a:p>
        </p:txBody>
      </p:sp>
    </p:spTree>
    <p:extLst>
      <p:ext uri="{BB962C8B-B14F-4D97-AF65-F5344CB8AC3E}">
        <p14:creationId xmlns:p14="http://schemas.microsoft.com/office/powerpoint/2010/main" val="2174649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416A29-6FA7-4333-9218-2746BFA1B342}"/>
              </a:ext>
            </a:extLst>
          </p:cNvPr>
          <p:cNvSpPr>
            <a:spLocks noGrp="1"/>
          </p:cNvSpPr>
          <p:nvPr>
            <p:ph sz="quarter" idx="14"/>
          </p:nvPr>
        </p:nvSpPr>
        <p:spPr>
          <a:xfrm>
            <a:off x="1295400" y="838200"/>
            <a:ext cx="8077200" cy="2514600"/>
          </a:xfrm>
        </p:spPr>
        <p:style>
          <a:lnRef idx="0">
            <a:schemeClr val="accent6"/>
          </a:lnRef>
          <a:fillRef idx="3">
            <a:schemeClr val="accent6"/>
          </a:fillRef>
          <a:effectRef idx="3">
            <a:schemeClr val="accent6"/>
          </a:effectRef>
          <a:fontRef idx="minor">
            <a:schemeClr val="lt1"/>
          </a:fontRef>
        </p:style>
        <p:txBody>
          <a:bodyPr>
            <a:normAutofit/>
          </a:bodyPr>
          <a:lstStyle/>
          <a:p>
            <a:pPr marL="0" indent="0">
              <a:lnSpc>
                <a:spcPct val="100000"/>
              </a:lnSpc>
              <a:buNone/>
            </a:pPr>
            <a:r>
              <a:rPr lang="en-US" sz="3200" dirty="0"/>
              <a:t>BURUNG ELANG TERBANG DI AWAN</a:t>
            </a:r>
          </a:p>
          <a:p>
            <a:pPr marL="0" indent="0">
              <a:lnSpc>
                <a:spcPct val="100000"/>
              </a:lnSpc>
              <a:buNone/>
            </a:pPr>
            <a:r>
              <a:rPr lang="en-US" sz="3200" dirty="0"/>
              <a:t>BURUNG BALAM MELINTAS KALI</a:t>
            </a:r>
          </a:p>
          <a:p>
            <a:pPr marL="0" indent="0">
              <a:lnSpc>
                <a:spcPct val="100000"/>
              </a:lnSpc>
              <a:buNone/>
            </a:pPr>
            <a:r>
              <a:rPr lang="en-US" sz="3200" dirty="0"/>
              <a:t>USAILAH MATERI YANG SAYA SAMPAIKAN</a:t>
            </a:r>
          </a:p>
          <a:p>
            <a:pPr marL="0" indent="0">
              <a:lnSpc>
                <a:spcPct val="100000"/>
              </a:lnSpc>
              <a:buNone/>
            </a:pPr>
            <a:r>
              <a:rPr lang="en-US" sz="3200" dirty="0"/>
              <a:t>KALAU ADA SALAH MAKLUMKAN DI HATI</a:t>
            </a:r>
          </a:p>
          <a:p>
            <a:pPr marL="0" indent="0">
              <a:lnSpc>
                <a:spcPct val="100000"/>
              </a:lnSpc>
              <a:buNone/>
            </a:pPr>
            <a:endParaRPr lang="en-US" sz="3200" dirty="0"/>
          </a:p>
          <a:p>
            <a:pPr marL="0" indent="0">
              <a:lnSpc>
                <a:spcPct val="100000"/>
              </a:lnSpc>
              <a:buNone/>
            </a:pPr>
            <a:endParaRPr lang="en-US" sz="3200" dirty="0"/>
          </a:p>
          <a:p>
            <a:pPr marL="0" indent="0">
              <a:lnSpc>
                <a:spcPct val="100000"/>
              </a:lnSpc>
              <a:buNone/>
            </a:pPr>
            <a:endParaRPr lang="en-US" sz="3200" dirty="0"/>
          </a:p>
          <a:p>
            <a:pPr marL="0" indent="0">
              <a:lnSpc>
                <a:spcPct val="100000"/>
              </a:lnSpc>
              <a:buNone/>
            </a:pPr>
            <a:endParaRPr lang="en-US" sz="3200" dirty="0"/>
          </a:p>
          <a:p>
            <a:pPr marL="0" indent="0">
              <a:buNone/>
            </a:pPr>
            <a:endParaRPr lang="en-US" sz="3200" dirty="0"/>
          </a:p>
        </p:txBody>
      </p:sp>
      <p:sp>
        <p:nvSpPr>
          <p:cNvPr id="7" name="Content Placeholder 3">
            <a:extLst>
              <a:ext uri="{FF2B5EF4-FFF2-40B4-BE49-F238E27FC236}">
                <a16:creationId xmlns:a16="http://schemas.microsoft.com/office/drawing/2014/main" id="{23B5A7EB-5919-4B46-AE20-0FDED266F306}"/>
              </a:ext>
            </a:extLst>
          </p:cNvPr>
          <p:cNvSpPr txBox="1">
            <a:spLocks/>
          </p:cNvSpPr>
          <p:nvPr/>
        </p:nvSpPr>
        <p:spPr>
          <a:xfrm>
            <a:off x="3200400" y="3657600"/>
            <a:ext cx="8077200" cy="25146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lt1"/>
                </a:solidFill>
                <a:effectLst/>
                <a:latin typeface="+mn-lt"/>
                <a:ea typeface="+mn-ea"/>
                <a:cs typeface="+mn-cs"/>
              </a:defRPr>
            </a:lvl9pPr>
          </a:lstStyle>
          <a:p>
            <a:pPr marL="0" indent="0">
              <a:lnSpc>
                <a:spcPct val="100000"/>
              </a:lnSpc>
              <a:buNone/>
            </a:pPr>
            <a:r>
              <a:rPr lang="en-US" sz="3200" dirty="0"/>
              <a:t>JIKALAU LOGAM HENDAK DIDULANG</a:t>
            </a:r>
          </a:p>
          <a:p>
            <a:pPr marL="0" indent="0">
              <a:lnSpc>
                <a:spcPct val="100000"/>
              </a:lnSpc>
              <a:buFont typeface="Arial" panose="020B0604020202020204" pitchFamily="34" charset="0"/>
              <a:buNone/>
            </a:pPr>
            <a:r>
              <a:rPr lang="en-US" sz="3200" dirty="0"/>
              <a:t>ELOKLAH DIDULANG SI PANDAI BESI</a:t>
            </a:r>
          </a:p>
          <a:p>
            <a:pPr marL="0" indent="0">
              <a:lnSpc>
                <a:spcPct val="100000"/>
              </a:lnSpc>
              <a:buFont typeface="Arial" panose="020B0604020202020204" pitchFamily="34" charset="0"/>
              <a:buNone/>
            </a:pPr>
            <a:r>
              <a:rPr lang="en-US" sz="3200" dirty="0"/>
              <a:t>JIKALAU ADA UMUR YANG PANJANG</a:t>
            </a:r>
          </a:p>
          <a:p>
            <a:pPr marL="0" indent="0">
              <a:lnSpc>
                <a:spcPct val="100000"/>
              </a:lnSpc>
              <a:buFont typeface="Arial" panose="020B0604020202020204" pitchFamily="34" charset="0"/>
              <a:buNone/>
            </a:pPr>
            <a:r>
              <a:rPr lang="en-US" sz="3200" dirty="0"/>
              <a:t>DAPATLAH KITA BERTEMU LAGI</a:t>
            </a:r>
          </a:p>
          <a:p>
            <a:pPr marL="0" indent="0">
              <a:lnSpc>
                <a:spcPct val="100000"/>
              </a:lnSpc>
              <a:buFont typeface="Arial" panose="020B0604020202020204" pitchFamily="34" charset="0"/>
              <a:buNone/>
            </a:pPr>
            <a:endParaRPr lang="en-US" sz="3200" dirty="0"/>
          </a:p>
          <a:p>
            <a:pPr marL="0" indent="0">
              <a:lnSpc>
                <a:spcPct val="100000"/>
              </a:lnSpc>
              <a:buFont typeface="Arial" panose="020B0604020202020204" pitchFamily="34" charset="0"/>
              <a:buNone/>
            </a:pPr>
            <a:endParaRPr lang="en-US" sz="3200" dirty="0"/>
          </a:p>
          <a:p>
            <a:pPr marL="0" indent="0">
              <a:lnSpc>
                <a:spcPct val="100000"/>
              </a:lnSpc>
              <a:buFont typeface="Arial" panose="020B0604020202020204" pitchFamily="34" charset="0"/>
              <a:buNone/>
            </a:pPr>
            <a:endParaRPr lang="en-US" sz="3200" dirty="0"/>
          </a:p>
          <a:p>
            <a:pPr marL="0" indent="0">
              <a:lnSpc>
                <a:spcPct val="100000"/>
              </a:lnSpc>
              <a:buFont typeface="Arial" panose="020B0604020202020204" pitchFamily="34" charset="0"/>
              <a:buNone/>
            </a:pPr>
            <a:endParaRPr lang="en-US" sz="3200" dirty="0"/>
          </a:p>
          <a:p>
            <a:pPr marL="0" indent="0">
              <a:lnSpc>
                <a:spcPct val="100000"/>
              </a:lnSpc>
              <a:buFont typeface="Arial" panose="020B0604020202020204" pitchFamily="34" charset="0"/>
              <a:buNone/>
            </a:pPr>
            <a:endParaRPr lang="en-US" sz="3200" dirty="0"/>
          </a:p>
          <a:p>
            <a:pPr marL="0" indent="0">
              <a:lnSpc>
                <a:spcPct val="100000"/>
              </a:lnSpc>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1921216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29048A33-4536-43FB-AA01-28D7741A7AFD}"/>
              </a:ext>
            </a:extLst>
          </p:cNvPr>
          <p:cNvSpPr/>
          <p:nvPr/>
        </p:nvSpPr>
        <p:spPr>
          <a:xfrm>
            <a:off x="2057400" y="2348453"/>
            <a:ext cx="8187818" cy="1897375"/>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id-ID" sz="5400" b="1" dirty="0"/>
              <a:t>TERIMA KASIH</a:t>
            </a:r>
            <a:endParaRPr lang="en-ID" sz="5400" b="1" dirty="0"/>
          </a:p>
        </p:txBody>
      </p:sp>
    </p:spTree>
    <p:extLst>
      <p:ext uri="{BB962C8B-B14F-4D97-AF65-F5344CB8AC3E}">
        <p14:creationId xmlns:p14="http://schemas.microsoft.com/office/powerpoint/2010/main" val="190484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AAA3-C900-45BA-8B9C-CF9CB63A17F7}"/>
              </a:ext>
            </a:extLst>
          </p:cNvPr>
          <p:cNvSpPr>
            <a:spLocks noGrp="1"/>
          </p:cNvSpPr>
          <p:nvPr>
            <p:ph type="title"/>
          </p:nvPr>
        </p:nvSpPr>
        <p:spPr>
          <a:xfrm>
            <a:off x="421497" y="228600"/>
            <a:ext cx="10396882" cy="1158140"/>
          </a:xfrm>
        </p:spPr>
        <p:txBody>
          <a:bodyPr/>
          <a:lstStyle/>
          <a:p>
            <a:pPr algn="ctr"/>
            <a:r>
              <a:rPr lang="en-US" dirty="0"/>
              <a:t>PENGANTAR</a:t>
            </a:r>
            <a:endParaRPr lang="en-ID" dirty="0"/>
          </a:p>
        </p:txBody>
      </p:sp>
      <p:sp>
        <p:nvSpPr>
          <p:cNvPr id="4" name="Content Placeholder 3">
            <a:extLst>
              <a:ext uri="{FF2B5EF4-FFF2-40B4-BE49-F238E27FC236}">
                <a16:creationId xmlns:a16="http://schemas.microsoft.com/office/drawing/2014/main" id="{D76A5E83-2185-467B-9C46-289C9CC91569}"/>
              </a:ext>
            </a:extLst>
          </p:cNvPr>
          <p:cNvSpPr>
            <a:spLocks noGrp="1"/>
          </p:cNvSpPr>
          <p:nvPr>
            <p:ph sz="quarter" idx="14"/>
          </p:nvPr>
        </p:nvSpPr>
        <p:spPr>
          <a:xfrm>
            <a:off x="412637" y="1261730"/>
            <a:ext cx="5086538" cy="4035972"/>
          </a:xfrm>
        </p:spPr>
        <p:txBody>
          <a:bodyPr>
            <a:normAutofit fontScale="92500" lnSpcReduction="10000"/>
          </a:bodyPr>
          <a:lstStyle/>
          <a:p>
            <a:pPr marL="0" indent="0">
              <a:buNone/>
            </a:pPr>
            <a:r>
              <a:rPr lang="en-ID" sz="3000" b="1" dirty="0">
                <a:latin typeface="Rockwell Extra Bold" panose="02060903040505020403" pitchFamily="18" charset="0"/>
              </a:rPr>
              <a:t>MAKNA PENTING</a:t>
            </a:r>
            <a:r>
              <a:rPr lang="en-ID" sz="3000" b="1" dirty="0"/>
              <a:t>:</a:t>
            </a:r>
          </a:p>
          <a:p>
            <a:r>
              <a:rPr lang="en-ID" sz="2400" b="1" cap="none" dirty="0" err="1">
                <a:latin typeface="Source Sans Pro Black" panose="020B0803030403020204" pitchFamily="34" charset="0"/>
                <a:ea typeface="Source Sans Pro" panose="020B0503030403020204" pitchFamily="34" charset="0"/>
              </a:rPr>
              <a:t>Kolaborasi</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Kerja</a:t>
            </a:r>
            <a:r>
              <a:rPr lang="en-ID" sz="2400" b="1" cap="none" dirty="0">
                <a:latin typeface="Source Sans Pro Black" panose="020B0803030403020204" pitchFamily="34" charset="0"/>
                <a:ea typeface="Source Sans Pro" panose="020B0503030403020204" pitchFamily="34" charset="0"/>
              </a:rPr>
              <a:t> Sama Antara </a:t>
            </a:r>
            <a:r>
              <a:rPr lang="en-ID" sz="2400" b="1" cap="none" dirty="0" err="1">
                <a:latin typeface="Source Sans Pro Black" panose="020B0803030403020204" pitchFamily="34" charset="0"/>
                <a:ea typeface="Source Sans Pro" panose="020B0503030403020204" pitchFamily="34" charset="0"/>
              </a:rPr>
              <a:t>Dua</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Pihak</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Atau</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Lebih</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Untuk</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Mencapai</a:t>
            </a:r>
            <a:r>
              <a:rPr lang="en-ID" sz="2400" b="1" cap="none" dirty="0">
                <a:latin typeface="Source Sans Pro Black" panose="020B0803030403020204" pitchFamily="34" charset="0"/>
                <a:ea typeface="Source Sans Pro" panose="020B0503030403020204" pitchFamily="34" charset="0"/>
              </a:rPr>
              <a:t> </a:t>
            </a:r>
            <a:r>
              <a:rPr lang="en-ID" sz="2400" b="1" cap="none" dirty="0" err="1">
                <a:latin typeface="Source Sans Pro Black" panose="020B0803030403020204" pitchFamily="34" charset="0"/>
                <a:ea typeface="Source Sans Pro" panose="020B0503030403020204" pitchFamily="34" charset="0"/>
              </a:rPr>
              <a:t>Tujuan</a:t>
            </a:r>
            <a:r>
              <a:rPr lang="en-ID" sz="2400" b="1" cap="none" dirty="0">
                <a:latin typeface="Source Sans Pro Black" panose="020B0803030403020204" pitchFamily="34" charset="0"/>
                <a:ea typeface="Source Sans Pro" panose="020B0503030403020204" pitchFamily="34" charset="0"/>
              </a:rPr>
              <a:t> Bersama</a:t>
            </a:r>
            <a:r>
              <a:rPr lang="en-ID" sz="2400" b="1" cap="none" dirty="0">
                <a:latin typeface="Source Sans Pro" panose="020B0503030403020204" pitchFamily="34" charset="0"/>
                <a:ea typeface="Source Sans Pro" panose="020B0503030403020204" pitchFamily="34" charset="0"/>
              </a:rPr>
              <a:t>.</a:t>
            </a:r>
          </a:p>
          <a:p>
            <a:r>
              <a:rPr lang="en-ID" sz="2400" b="1" cap="none" dirty="0" err="1">
                <a:latin typeface="Source Sans Pro Black" panose="020B0803030403020204" pitchFamily="34" charset="0"/>
              </a:rPr>
              <a:t>Kolaboratif</a:t>
            </a:r>
            <a:r>
              <a:rPr lang="en-ID" sz="2400" b="1" cap="none" dirty="0">
                <a:latin typeface="Source Sans Pro Black" panose="020B0803030403020204" pitchFamily="34" charset="0"/>
              </a:rPr>
              <a:t>:</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Budaya</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Kerja</a:t>
            </a:r>
            <a:r>
              <a:rPr lang="en-ID" sz="2400" cap="none" dirty="0">
                <a:latin typeface="Source Sans Pro Black" panose="020B0803030403020204" pitchFamily="34" charset="0"/>
              </a:rPr>
              <a:t> Yang </a:t>
            </a:r>
            <a:r>
              <a:rPr lang="en-ID" sz="2400" cap="none" dirty="0" err="1">
                <a:latin typeface="Source Sans Pro Black" panose="020B0803030403020204" pitchFamily="34" charset="0"/>
              </a:rPr>
              <a:t>Menekankan</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Kerja</a:t>
            </a:r>
            <a:r>
              <a:rPr lang="en-ID" sz="2400" cap="none" dirty="0">
                <a:latin typeface="Source Sans Pro Black" panose="020B0803030403020204" pitchFamily="34" charset="0"/>
              </a:rPr>
              <a:t> Sama Dan </a:t>
            </a:r>
            <a:r>
              <a:rPr lang="en-ID" sz="2400" cap="none" dirty="0" err="1">
                <a:latin typeface="Source Sans Pro Black" panose="020B0803030403020204" pitchFamily="34" charset="0"/>
              </a:rPr>
              <a:t>Partisipasi</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Aktif</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Semua</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Anggota</a:t>
            </a:r>
            <a:r>
              <a:rPr lang="en-ID" sz="2400" cap="none" dirty="0">
                <a:latin typeface="Source Sans Pro Black" panose="020B0803030403020204" pitchFamily="34" charset="0"/>
              </a:rPr>
              <a:t>.</a:t>
            </a:r>
          </a:p>
          <a:p>
            <a:r>
              <a:rPr lang="en-ID" sz="2400" b="1" cap="none" dirty="0" err="1">
                <a:latin typeface="Source Sans Pro Black" panose="020B0803030403020204" pitchFamily="34" charset="0"/>
              </a:rPr>
              <a:t>Inklusif</a:t>
            </a:r>
            <a:r>
              <a:rPr lang="en-ID" sz="2400" b="1" cap="none" dirty="0">
                <a:latin typeface="Source Sans Pro Black" panose="020B0803030403020204" pitchFamily="34" charset="0"/>
              </a:rPr>
              <a:t>:</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Budaya</a:t>
            </a:r>
            <a:r>
              <a:rPr lang="en-ID" sz="2400" cap="none" dirty="0">
                <a:latin typeface="Source Sans Pro Black" panose="020B0803030403020204" pitchFamily="34" charset="0"/>
              </a:rPr>
              <a:t> Yang </a:t>
            </a:r>
            <a:r>
              <a:rPr lang="en-ID" sz="2400" cap="none" dirty="0" err="1">
                <a:latin typeface="Source Sans Pro Black" panose="020B0803030403020204" pitchFamily="34" charset="0"/>
              </a:rPr>
              <a:t>Merangkul</a:t>
            </a:r>
            <a:r>
              <a:rPr lang="en-ID" sz="2400" cap="none" dirty="0">
                <a:latin typeface="Source Sans Pro Black" panose="020B0803030403020204" pitchFamily="34" charset="0"/>
              </a:rPr>
              <a:t> Dan </a:t>
            </a:r>
            <a:r>
              <a:rPr lang="en-ID" sz="2400" cap="none" dirty="0" err="1">
                <a:latin typeface="Source Sans Pro Black" panose="020B0803030403020204" pitchFamily="34" charset="0"/>
              </a:rPr>
              <a:t>Menghargai</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Perbedaan</a:t>
            </a:r>
            <a:r>
              <a:rPr lang="en-ID" sz="2400" cap="none" dirty="0">
                <a:latin typeface="Source Sans Pro Black" panose="020B0803030403020204" pitchFamily="34" charset="0"/>
              </a:rPr>
              <a:t>.</a:t>
            </a:r>
          </a:p>
          <a:p>
            <a:endParaRPr lang="en-ID" sz="2400" cap="none" dirty="0">
              <a:latin typeface="Source Sans Pro Black" panose="020B0803030403020204" pitchFamily="34" charset="0"/>
            </a:endParaRPr>
          </a:p>
          <a:p>
            <a:endParaRPr lang="en-ID" sz="2400" cap="none" dirty="0">
              <a:latin typeface="Source Sans Pro Black" panose="020B0803030403020204" pitchFamily="34" charset="0"/>
            </a:endParaRPr>
          </a:p>
          <a:p>
            <a:endParaRPr lang="en-ID" dirty="0"/>
          </a:p>
        </p:txBody>
      </p:sp>
      <p:sp>
        <p:nvSpPr>
          <p:cNvPr id="5" name="Rectangle 1">
            <a:extLst>
              <a:ext uri="{FF2B5EF4-FFF2-40B4-BE49-F238E27FC236}">
                <a16:creationId xmlns:a16="http://schemas.microsoft.com/office/drawing/2014/main" id="{7060F656-1BCE-4C77-8F5B-0858C91D7B49}"/>
              </a:ext>
            </a:extLst>
          </p:cNvPr>
          <p:cNvSpPr>
            <a:spLocks noGrp="1" noChangeArrowheads="1"/>
          </p:cNvSpPr>
          <p:nvPr>
            <p:ph sz="quarter" idx="13"/>
          </p:nvPr>
        </p:nvSpPr>
        <p:spPr bwMode="auto">
          <a:xfrm>
            <a:off x="5630571" y="1295400"/>
            <a:ext cx="563513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600" b="0" i="0" u="none" strike="noStrike" cap="none" normalizeH="0" baseline="0" dirty="0">
                <a:ln>
                  <a:noFill/>
                </a:ln>
                <a:solidFill>
                  <a:schemeClr val="tx1"/>
                </a:solidFill>
                <a:effectLst/>
                <a:latin typeface="Rockwell Extra Bold" panose="02060903040505020403" pitchFamily="18" charset="0"/>
              </a:rPr>
              <a:t>MENGAPA BUDAYA KERJA INKLUSIF DAN KOLABORATIF PENTING</a:t>
            </a:r>
            <a:r>
              <a:rPr lang="en-US" altLang="en-US" sz="2800" cap="none" dirty="0">
                <a:latin typeface="Rockwell Extra Bold" panose="02060903040505020403" pitchFamily="18"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err="1">
                <a:ln>
                  <a:noFill/>
                </a:ln>
                <a:solidFill>
                  <a:schemeClr val="tx1"/>
                </a:solidFill>
                <a:effectLst/>
                <a:latin typeface="Source Sans Pro Black" panose="020B0803030403020204" pitchFamily="34" charset="0"/>
              </a:rPr>
              <a:t>Tantangan</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keberagaman</a:t>
            </a:r>
            <a:r>
              <a:rPr kumimoji="0" lang="en-US" altLang="en-US" sz="2400" b="0" i="0" u="none" strike="noStrike" cap="none" normalizeH="0" baseline="0" dirty="0">
                <a:ln>
                  <a:noFill/>
                </a:ln>
                <a:solidFill>
                  <a:schemeClr val="tx1"/>
                </a:solidFill>
                <a:effectLst/>
                <a:latin typeface="Source Sans Pro Black" panose="020B0803030403020204" pitchFamily="34" charset="0"/>
              </a:rPr>
              <a:t> di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tempat</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kerja</a:t>
            </a:r>
            <a:endParaRPr kumimoji="0" lang="en-US" altLang="en-US" sz="2400" b="0" i="0" u="none" strike="noStrike" cap="none" normalizeH="0" baseline="0" dirty="0">
              <a:ln>
                <a:noFill/>
              </a:ln>
              <a:solidFill>
                <a:schemeClr val="tx1"/>
              </a:solidFill>
              <a:effectLst/>
              <a:latin typeface="Source Sans Pro Black" panose="020B0803030403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a:ln>
                  <a:noFill/>
                </a:ln>
                <a:solidFill>
                  <a:schemeClr val="tx1"/>
                </a:solidFill>
                <a:effectLst/>
                <a:latin typeface="Source Sans Pro Black" panose="020B0803030403020204" pitchFamily="34" charset="0"/>
              </a:rPr>
              <a:t>Nilai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strategis</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inklusivitas</a:t>
            </a:r>
            <a:r>
              <a:rPr kumimoji="0" lang="en-US" altLang="en-US" sz="2400" b="0" i="0" u="none" strike="noStrike" cap="none" normalizeH="0" baseline="0" dirty="0">
                <a:ln>
                  <a:noFill/>
                </a:ln>
                <a:solidFill>
                  <a:schemeClr val="tx1"/>
                </a:solidFill>
                <a:effectLst/>
                <a:latin typeface="Source Sans Pro Black" panose="020B0803030403020204" pitchFamily="34" charset="0"/>
              </a:rPr>
              <a:t> dan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kolaborasi</a:t>
            </a:r>
            <a:endParaRPr kumimoji="0" lang="en-US" altLang="en-US" sz="2400" b="0" i="0" u="none" strike="noStrike" cap="none" normalizeH="0" baseline="0" dirty="0">
              <a:ln>
                <a:noFill/>
              </a:ln>
              <a:solidFill>
                <a:schemeClr val="tx1"/>
              </a:solidFill>
              <a:effectLst/>
              <a:latin typeface="Source Sans Pro Black" panose="020B0803030403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2400" b="0" i="0" u="none" strike="noStrike" cap="none" normalizeH="0" baseline="0" dirty="0" err="1">
                <a:ln>
                  <a:noFill/>
                </a:ln>
                <a:solidFill>
                  <a:schemeClr val="tx1"/>
                </a:solidFill>
                <a:effectLst/>
                <a:latin typeface="Source Sans Pro Black" panose="020B0803030403020204" pitchFamily="34" charset="0"/>
              </a:rPr>
              <a:t>Dampaknya</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terhadap</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inovasi</a:t>
            </a:r>
            <a:r>
              <a:rPr kumimoji="0" lang="en-US" altLang="en-US" sz="2400" b="0" i="0" u="none" strike="noStrike" cap="none" normalizeH="0" baseline="0" dirty="0">
                <a:ln>
                  <a:noFill/>
                </a:ln>
                <a:solidFill>
                  <a:schemeClr val="tx1"/>
                </a:solidFill>
                <a:effectLst/>
                <a:latin typeface="Source Sans Pro Black" panose="020B0803030403020204" pitchFamily="34" charset="0"/>
              </a:rPr>
              <a:t> dan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produktivitas</a:t>
            </a:r>
            <a:endParaRPr kumimoji="0" lang="en-US" altLang="en-US" sz="2400" b="0" i="0" u="none" strike="noStrike" cap="none" normalizeH="0" baseline="0" dirty="0">
              <a:ln>
                <a:noFill/>
              </a:ln>
              <a:solidFill>
                <a:schemeClr val="tx1"/>
              </a:solidFill>
              <a:effectLst/>
              <a:latin typeface="Source Sans Pro Black" panose="020B08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94631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FDBC-2B6A-4377-A9DD-34E28831B860}"/>
              </a:ext>
            </a:extLst>
          </p:cNvPr>
          <p:cNvSpPr>
            <a:spLocks noGrp="1"/>
          </p:cNvSpPr>
          <p:nvPr>
            <p:ph type="title"/>
          </p:nvPr>
        </p:nvSpPr>
        <p:spPr>
          <a:xfrm>
            <a:off x="685801" y="685800"/>
            <a:ext cx="10394707" cy="3429000"/>
          </a:xfrm>
        </p:spPr>
        <p:txBody>
          <a:bodyPr anchor="t">
            <a:normAutofit fontScale="90000"/>
          </a:bodyPr>
          <a:lstStyle/>
          <a:p>
            <a:r>
              <a:rPr lang="en-ID" sz="2800" b="1" dirty="0" err="1">
                <a:solidFill>
                  <a:schemeClr val="accent5">
                    <a:lumMod val="50000"/>
                  </a:schemeClr>
                </a:solidFill>
              </a:rPr>
              <a:t>Budaya</a:t>
            </a:r>
            <a:r>
              <a:rPr lang="en-ID" sz="2800" b="1" dirty="0">
                <a:solidFill>
                  <a:schemeClr val="accent5">
                    <a:lumMod val="50000"/>
                  </a:schemeClr>
                </a:solidFill>
              </a:rPr>
              <a:t> </a:t>
            </a:r>
            <a:r>
              <a:rPr lang="en-ID" sz="2800" b="1" dirty="0" err="1">
                <a:solidFill>
                  <a:schemeClr val="accent5">
                    <a:lumMod val="50000"/>
                  </a:schemeClr>
                </a:solidFill>
              </a:rPr>
              <a:t>kerja</a:t>
            </a:r>
            <a:r>
              <a:rPr lang="en-ID" sz="2800" b="1" dirty="0">
                <a:solidFill>
                  <a:schemeClr val="accent5">
                    <a:lumMod val="50000"/>
                  </a:schemeClr>
                </a:solidFill>
              </a:rPr>
              <a:t> di </a:t>
            </a:r>
            <a:r>
              <a:rPr lang="en-ID" sz="2800" b="1" dirty="0" err="1">
                <a:solidFill>
                  <a:schemeClr val="accent5">
                    <a:lumMod val="50000"/>
                  </a:schemeClr>
                </a:solidFill>
              </a:rPr>
              <a:t>pemerintahan</a:t>
            </a:r>
            <a:r>
              <a:rPr lang="en-ID" sz="2800" b="1" dirty="0">
                <a:solidFill>
                  <a:schemeClr val="accent5">
                    <a:lumMod val="50000"/>
                  </a:schemeClr>
                </a:solidFill>
              </a:rPr>
              <a:t>:</a:t>
            </a:r>
            <a:br>
              <a:rPr lang="en-ID" sz="2800" b="1" dirty="0">
                <a:solidFill>
                  <a:schemeClr val="accent5">
                    <a:lumMod val="50000"/>
                  </a:schemeClr>
                </a:solidFill>
              </a:rPr>
            </a:br>
            <a:br>
              <a:rPr lang="en-ID" sz="2800" b="1" dirty="0"/>
            </a:br>
            <a:r>
              <a:rPr lang="en-ID" sz="2800" b="1" cap="none" dirty="0" err="1">
                <a:solidFill>
                  <a:schemeClr val="tx1"/>
                </a:solidFill>
                <a:latin typeface="Source Sans Pro Black" panose="020B0803030403020204" pitchFamily="34" charset="0"/>
              </a:rPr>
              <a:t>Merupakan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nilai</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norma</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sikap</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perilaku</a:t>
            </a:r>
            <a:r>
              <a:rPr lang="en-ID" sz="2800" b="1" cap="none" dirty="0">
                <a:solidFill>
                  <a:schemeClr val="tx1"/>
                </a:solidFill>
                <a:latin typeface="Source Sans Pro Black" panose="020B0803030403020204" pitchFamily="34" charset="0"/>
              </a:rPr>
              <a:t>, dan </a:t>
            </a:r>
            <a:r>
              <a:rPr lang="en-ID" sz="2800" b="1" cap="none" dirty="0" err="1">
                <a:solidFill>
                  <a:schemeClr val="tx1"/>
                </a:solidFill>
                <a:latin typeface="Source Sans Pro Black" panose="020B0803030403020204" pitchFamily="34" charset="0"/>
              </a:rPr>
              <a:t>kebiasaan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kerja</a:t>
            </a:r>
            <a:r>
              <a:rPr lang="en-ID" sz="2800" b="1" cap="none" dirty="0">
                <a:solidFill>
                  <a:schemeClr val="tx1"/>
                </a:solidFill>
                <a:latin typeface="Source Sans Pro Black" panose="020B0803030403020204" pitchFamily="34" charset="0"/>
              </a:rPr>
              <a:t> yang </a:t>
            </a:r>
            <a:r>
              <a:rPr lang="en-ID" sz="2800" b="1" cap="none" dirty="0" err="1">
                <a:solidFill>
                  <a:schemeClr val="tx1"/>
                </a:solidFill>
                <a:latin typeface="Source Sans Pro Black" panose="020B0803030403020204" pitchFamily="34" charset="0"/>
              </a:rPr>
              <a:t>tumbuh</a:t>
            </a:r>
            <a:r>
              <a:rPr lang="en-ID" sz="2800" b="1" cap="none" dirty="0">
                <a:solidFill>
                  <a:schemeClr val="tx1"/>
                </a:solidFill>
                <a:latin typeface="Source Sans Pro Black" panose="020B0803030403020204" pitchFamily="34" charset="0"/>
              </a:rPr>
              <a:t> dan </a:t>
            </a:r>
            <a:r>
              <a:rPr lang="en-ID" sz="2800" b="1" cap="none" dirty="0" err="1">
                <a:solidFill>
                  <a:schemeClr val="tx1"/>
                </a:solidFill>
                <a:latin typeface="Source Sans Pro Black" panose="020B0803030403020204" pitchFamily="34" charset="0"/>
              </a:rPr>
              <a:t>berkembang</a:t>
            </a:r>
            <a:r>
              <a:rPr lang="en-ID" sz="2800" b="1" cap="none" dirty="0">
                <a:solidFill>
                  <a:schemeClr val="tx1"/>
                </a:solidFill>
                <a:latin typeface="Source Sans Pro Black" panose="020B0803030403020204" pitchFamily="34" charset="0"/>
              </a:rPr>
              <a:t> di </a:t>
            </a:r>
            <a:r>
              <a:rPr lang="en-ID" sz="2800" b="1" cap="none" dirty="0" err="1">
                <a:solidFill>
                  <a:schemeClr val="tx1"/>
                </a:solidFill>
                <a:latin typeface="Source Sans Pro Black" panose="020B0803030403020204" pitchFamily="34" charset="0"/>
              </a:rPr>
              <a:t>lingkungan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aparatur</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pemerintahan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dalam</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menjalankan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tugas</a:t>
            </a:r>
            <a:r>
              <a:rPr lang="en-ID" sz="2800" b="1" cap="none" dirty="0">
                <a:solidFill>
                  <a:schemeClr val="tx1"/>
                </a:solidFill>
                <a:latin typeface="Source Sans Pro Black" panose="020B0803030403020204" pitchFamily="34" charset="0"/>
              </a:rPr>
              <a:t> dan </a:t>
            </a:r>
            <a:r>
              <a:rPr lang="en-ID" sz="2800" b="1" cap="none" dirty="0" err="1">
                <a:solidFill>
                  <a:schemeClr val="tx1"/>
                </a:solidFill>
                <a:latin typeface="Source Sans Pro Black" panose="020B0803030403020204" pitchFamily="34" charset="0"/>
              </a:rPr>
              <a:t>fungsinya</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untuk</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melayani</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masyarakat</a:t>
            </a:r>
            <a:r>
              <a:rPr lang="en-ID" sz="2800" b="1" cap="none" dirty="0">
                <a:solidFill>
                  <a:schemeClr val="tx1"/>
                </a:solidFill>
                <a:latin typeface="Source Sans Pro Black" panose="020B0803030403020204" pitchFamily="34" charset="0"/>
              </a:rPr>
              <a:t>.</a:t>
            </a:r>
            <a:br>
              <a:rPr lang="en-ID" sz="2800" b="1" cap="none" dirty="0">
                <a:solidFill>
                  <a:schemeClr val="tx1"/>
                </a:solidFill>
                <a:latin typeface="Source Sans Pro Black" panose="020B0803030403020204" pitchFamily="34" charset="0"/>
              </a:rPr>
            </a:br>
            <a:br>
              <a:rPr lang="en-ID" sz="2800" b="1" cap="none" dirty="0">
                <a:solidFill>
                  <a:schemeClr val="tx1"/>
                </a:solidFill>
                <a:latin typeface="Source Sans Pro Black" panose="020B0803030403020204" pitchFamily="34" charset="0"/>
              </a:rPr>
            </a:br>
            <a:r>
              <a:rPr lang="en-ID" sz="2800" b="1" cap="none" dirty="0" err="1">
                <a:solidFill>
                  <a:schemeClr val="tx1"/>
                </a:solidFill>
                <a:latin typeface="Source Sans Pro Black" panose="020B0803030403020204" pitchFamily="34" charset="0"/>
              </a:rPr>
              <a:t>Budaya</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Kerja</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ini</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menjadi</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landasan</a:t>
            </a:r>
            <a:r>
              <a:rPr lang="en-ID" sz="2800" b="1" cap="none" dirty="0">
                <a:solidFill>
                  <a:schemeClr val="tx1"/>
                </a:solidFill>
                <a:latin typeface="Source Sans Pro Black" panose="020B0803030403020204" pitchFamily="34" charset="0"/>
              </a:rPr>
              <a:t> moral dan </a:t>
            </a:r>
            <a:r>
              <a:rPr lang="en-ID" sz="2800" b="1" cap="none" dirty="0" err="1">
                <a:solidFill>
                  <a:schemeClr val="tx1"/>
                </a:solidFill>
                <a:latin typeface="Source Sans Pro Black" panose="020B0803030403020204" pitchFamily="34" charset="0"/>
              </a:rPr>
              <a:t>etika</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dalam</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pelaksanaan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pekerjaan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sehari-hari</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serta</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menjadi</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bagian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penting</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dalam</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menciptakan</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birokrasi</a:t>
            </a:r>
            <a:r>
              <a:rPr lang="en-ID" sz="2800" b="1" cap="none" dirty="0">
                <a:solidFill>
                  <a:schemeClr val="tx1"/>
                </a:solidFill>
                <a:latin typeface="Source Sans Pro Black" panose="020B0803030403020204" pitchFamily="34" charset="0"/>
              </a:rPr>
              <a:t> yang </a:t>
            </a:r>
            <a:r>
              <a:rPr lang="en-ID" sz="2800" b="1" cap="none" dirty="0" err="1">
                <a:solidFill>
                  <a:schemeClr val="tx1"/>
                </a:solidFill>
                <a:latin typeface="Source Sans Pro Black" panose="020B0803030403020204" pitchFamily="34" charset="0"/>
              </a:rPr>
              <a:t>profesional</a:t>
            </a:r>
            <a:r>
              <a:rPr lang="en-ID" sz="2800" b="1" cap="none" dirty="0">
                <a:solidFill>
                  <a:schemeClr val="tx1"/>
                </a:solidFill>
                <a:latin typeface="Source Sans Pro Black" panose="020B0803030403020204" pitchFamily="34" charset="0"/>
              </a:rPr>
              <a:t>, </a:t>
            </a:r>
            <a:r>
              <a:rPr lang="en-ID" sz="2800" b="1" cap="none" dirty="0" err="1">
                <a:solidFill>
                  <a:schemeClr val="tx1"/>
                </a:solidFill>
                <a:latin typeface="Source Sans Pro Black" panose="020B0803030403020204" pitchFamily="34" charset="0"/>
              </a:rPr>
              <a:t>bersih</a:t>
            </a:r>
            <a:r>
              <a:rPr lang="en-ID" sz="2800" b="1" cap="none" dirty="0">
                <a:solidFill>
                  <a:schemeClr val="tx1"/>
                </a:solidFill>
                <a:latin typeface="Source Sans Pro Black" panose="020B0803030403020204" pitchFamily="34" charset="0"/>
              </a:rPr>
              <a:t>, dan </a:t>
            </a:r>
            <a:r>
              <a:rPr lang="en-ID" sz="2800" b="1" cap="none" dirty="0" err="1">
                <a:solidFill>
                  <a:schemeClr val="tx1"/>
                </a:solidFill>
                <a:latin typeface="Source Sans Pro Black" panose="020B0803030403020204" pitchFamily="34" charset="0"/>
              </a:rPr>
              <a:t>melayani</a:t>
            </a:r>
            <a:r>
              <a:rPr lang="en-ID" sz="2800" b="1" cap="none" dirty="0">
                <a:solidFill>
                  <a:schemeClr val="tx1"/>
                </a:solidFill>
                <a:latin typeface="Source Sans Pro Black" panose="020B0803030403020204" pitchFamily="34" charset="0"/>
              </a:rPr>
              <a:t>.</a:t>
            </a:r>
            <a:br>
              <a:rPr lang="en-ID" sz="2800" b="1" cap="none" dirty="0">
                <a:solidFill>
                  <a:schemeClr val="tx1"/>
                </a:solidFill>
                <a:latin typeface="Source Sans Pro Black" panose="020B0803030403020204" pitchFamily="34" charset="0"/>
              </a:rPr>
            </a:br>
            <a:endParaRPr lang="en-ID" sz="2800" b="1" dirty="0">
              <a:solidFill>
                <a:schemeClr val="tx1"/>
              </a:solidFill>
              <a:latin typeface="Source Sans Pro Black" panose="020B0803030403020204" pitchFamily="34" charset="0"/>
            </a:endParaRPr>
          </a:p>
        </p:txBody>
      </p:sp>
    </p:spTree>
    <p:extLst>
      <p:ext uri="{BB962C8B-B14F-4D97-AF65-F5344CB8AC3E}">
        <p14:creationId xmlns:p14="http://schemas.microsoft.com/office/powerpoint/2010/main" val="806926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D828-AA38-454A-9F27-D916D282FAC7}"/>
              </a:ext>
            </a:extLst>
          </p:cNvPr>
          <p:cNvSpPr>
            <a:spLocks noGrp="1"/>
          </p:cNvSpPr>
          <p:nvPr>
            <p:ph type="title"/>
          </p:nvPr>
        </p:nvSpPr>
        <p:spPr>
          <a:xfrm>
            <a:off x="576073" y="76200"/>
            <a:ext cx="10396882" cy="1158140"/>
          </a:xfrm>
        </p:spPr>
        <p:txBody>
          <a:bodyPr/>
          <a:lstStyle/>
          <a:p>
            <a:pPr algn="ctr"/>
            <a:r>
              <a:rPr lang="en-US" dirty="0"/>
              <a:t>BENTUK-BENTUK KOLABORASI</a:t>
            </a:r>
            <a:endParaRPr lang="en-ID" dirty="0"/>
          </a:p>
        </p:txBody>
      </p:sp>
      <p:sp>
        <p:nvSpPr>
          <p:cNvPr id="3" name="Content Placeholder 2">
            <a:extLst>
              <a:ext uri="{FF2B5EF4-FFF2-40B4-BE49-F238E27FC236}">
                <a16:creationId xmlns:a16="http://schemas.microsoft.com/office/drawing/2014/main" id="{56536D6D-5494-48F9-92D3-F59DC544A6C5}"/>
              </a:ext>
            </a:extLst>
          </p:cNvPr>
          <p:cNvSpPr>
            <a:spLocks noGrp="1"/>
          </p:cNvSpPr>
          <p:nvPr>
            <p:ph sz="quarter" idx="13"/>
          </p:nvPr>
        </p:nvSpPr>
        <p:spPr>
          <a:xfrm>
            <a:off x="685800" y="1143000"/>
            <a:ext cx="5088714" cy="4419600"/>
          </a:xfrm>
        </p:spPr>
        <p:txBody>
          <a:bodyPr>
            <a:normAutofit/>
          </a:bodyPr>
          <a:lstStyle/>
          <a:p>
            <a:pPr marL="0" indent="0">
              <a:buNone/>
            </a:pPr>
            <a:r>
              <a:rPr lang="en-ID" sz="2300" b="1" dirty="0"/>
              <a:t>1. </a:t>
            </a:r>
            <a:r>
              <a:rPr lang="en-ID" sz="2300" b="1" dirty="0" err="1"/>
              <a:t>Kolaborasi</a:t>
            </a:r>
            <a:r>
              <a:rPr lang="en-ID" sz="2300" b="1" dirty="0"/>
              <a:t> </a:t>
            </a:r>
            <a:r>
              <a:rPr lang="en-ID" sz="2300" b="1" dirty="0" err="1"/>
              <a:t>Antar</a:t>
            </a:r>
            <a:r>
              <a:rPr lang="en-ID" sz="2300" b="1" dirty="0"/>
              <a:t> </a:t>
            </a:r>
            <a:r>
              <a:rPr lang="en-ID" sz="2300" b="1" dirty="0" err="1"/>
              <a:t>individu</a:t>
            </a:r>
            <a:r>
              <a:rPr lang="en-ID" sz="2300" b="1" dirty="0"/>
              <a:t>:</a:t>
            </a:r>
          </a:p>
          <a:p>
            <a:pPr>
              <a:buFont typeface="Wingdings" panose="05000000000000000000" pitchFamily="2" charset="2"/>
              <a:buChar char="ü"/>
            </a:pPr>
            <a:r>
              <a:rPr lang="en-ID" sz="2300" cap="none" dirty="0" err="1">
                <a:latin typeface="Source Sans Pro Black" panose="020B0803030403020204" pitchFamily="34" charset="0"/>
              </a:rPr>
              <a:t>Kerja</a:t>
            </a:r>
            <a:r>
              <a:rPr lang="en-ID" sz="2300" cap="none" dirty="0">
                <a:latin typeface="Source Sans Pro Black" panose="020B0803030403020204" pitchFamily="34" charset="0"/>
              </a:rPr>
              <a:t> Sama Antara </a:t>
            </a:r>
            <a:r>
              <a:rPr lang="en-ID" sz="2300" cap="none" dirty="0" err="1">
                <a:latin typeface="Source Sans Pro Black" panose="020B0803030403020204" pitchFamily="34" charset="0"/>
              </a:rPr>
              <a:t>Dua</a:t>
            </a:r>
            <a:r>
              <a:rPr lang="en-ID" sz="2300" cap="none" dirty="0">
                <a:latin typeface="Source Sans Pro Black" panose="020B0803030403020204" pitchFamily="34" charset="0"/>
              </a:rPr>
              <a:t> Orang </a:t>
            </a:r>
            <a:r>
              <a:rPr lang="en-ID" sz="2300" cap="none" dirty="0" err="1">
                <a:latin typeface="Source Sans Pro Black" panose="020B0803030403020204" pitchFamily="34" charset="0"/>
              </a:rPr>
              <a:t>atau</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lebih</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Dalam</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Suatu</a:t>
            </a:r>
            <a:r>
              <a:rPr lang="en-ID" sz="2300" cap="none" dirty="0">
                <a:latin typeface="Source Sans Pro Black" panose="020B0803030403020204" pitchFamily="34" charset="0"/>
              </a:rPr>
              <a:t> Tim </a:t>
            </a:r>
            <a:r>
              <a:rPr lang="en-ID" sz="2300" cap="none" dirty="0" err="1">
                <a:latin typeface="Source Sans Pro Black" panose="020B0803030403020204" pitchFamily="34" charset="0"/>
              </a:rPr>
              <a:t>Atau</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Proyek</a:t>
            </a:r>
            <a:r>
              <a:rPr lang="en-ID" sz="2300" cap="none" dirty="0">
                <a:latin typeface="Source Sans Pro Black" panose="020B0803030403020204" pitchFamily="34" charset="0"/>
              </a:rPr>
              <a:t>.</a:t>
            </a:r>
          </a:p>
          <a:p>
            <a:pPr>
              <a:buFont typeface="Wingdings" panose="05000000000000000000" pitchFamily="2" charset="2"/>
              <a:buChar char="ü"/>
            </a:pPr>
            <a:r>
              <a:rPr lang="en-ID" sz="2300" cap="none" dirty="0" err="1">
                <a:latin typeface="Source Sans Pro Black" panose="020B0803030403020204" pitchFamily="34" charset="0"/>
              </a:rPr>
              <a:t>Contoh</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Dua</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Penulis</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Bekerja</a:t>
            </a:r>
            <a:r>
              <a:rPr lang="en-ID" sz="2300" cap="none" dirty="0">
                <a:latin typeface="Source Sans Pro Black" panose="020B0803030403020204" pitchFamily="34" charset="0"/>
              </a:rPr>
              <a:t> Sama </a:t>
            </a:r>
            <a:r>
              <a:rPr lang="en-ID" sz="2300" cap="none" dirty="0" err="1">
                <a:latin typeface="Source Sans Pro Black" panose="020B0803030403020204" pitchFamily="34" charset="0"/>
              </a:rPr>
              <a:t>Menulis</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Buku</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Kolaborasi</a:t>
            </a:r>
            <a:r>
              <a:rPr lang="en-ID" sz="2300" cap="none" dirty="0">
                <a:latin typeface="Source Sans Pro Black" panose="020B0803030403020204" pitchFamily="34" charset="0"/>
              </a:rPr>
              <a:t> Antara Guru Dan </a:t>
            </a:r>
            <a:r>
              <a:rPr lang="en-ID" sz="2300" cap="none" dirty="0" err="1">
                <a:latin typeface="Source Sans Pro Black" panose="020B0803030403020204" pitchFamily="34" charset="0"/>
              </a:rPr>
              <a:t>Siswa</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Dalam</a:t>
            </a:r>
            <a:r>
              <a:rPr lang="en-ID" sz="2300" cap="none" dirty="0">
                <a:latin typeface="Source Sans Pro Black" panose="020B0803030403020204" pitchFamily="34" charset="0"/>
              </a:rPr>
              <a:t> </a:t>
            </a:r>
            <a:r>
              <a:rPr lang="en-ID" sz="2300" cap="none" dirty="0" err="1">
                <a:latin typeface="Source Sans Pro Black" panose="020B0803030403020204" pitchFamily="34" charset="0"/>
              </a:rPr>
              <a:t>Pembelajaran</a:t>
            </a:r>
            <a:r>
              <a:rPr lang="en-ID" sz="2300" cap="none" dirty="0">
                <a:latin typeface="Source Sans Pro Black" panose="020B0803030403020204" pitchFamily="34" charset="0"/>
              </a:rPr>
              <a:t>.</a:t>
            </a:r>
          </a:p>
          <a:p>
            <a:endParaRPr lang="en-ID" dirty="0"/>
          </a:p>
        </p:txBody>
      </p:sp>
      <p:sp>
        <p:nvSpPr>
          <p:cNvPr id="4" name="Content Placeholder 3">
            <a:extLst>
              <a:ext uri="{FF2B5EF4-FFF2-40B4-BE49-F238E27FC236}">
                <a16:creationId xmlns:a16="http://schemas.microsoft.com/office/drawing/2014/main" id="{02DBCAA2-7E88-4E21-91EC-8BB7E4FF36EB}"/>
              </a:ext>
            </a:extLst>
          </p:cNvPr>
          <p:cNvSpPr>
            <a:spLocks noGrp="1"/>
          </p:cNvSpPr>
          <p:nvPr>
            <p:ph sz="quarter" idx="14"/>
          </p:nvPr>
        </p:nvSpPr>
        <p:spPr>
          <a:xfrm>
            <a:off x="5942368" y="1143000"/>
            <a:ext cx="5086538" cy="4419600"/>
          </a:xfrm>
        </p:spPr>
        <p:txBody>
          <a:bodyPr>
            <a:normAutofit/>
          </a:bodyPr>
          <a:lstStyle/>
          <a:p>
            <a:pPr marL="0" indent="0">
              <a:buNone/>
            </a:pPr>
            <a:r>
              <a:rPr lang="en-ID" b="1" dirty="0"/>
              <a:t>2. </a:t>
            </a:r>
            <a:r>
              <a:rPr lang="en-ID" b="1" dirty="0" err="1"/>
              <a:t>Kolaborasi</a:t>
            </a:r>
            <a:r>
              <a:rPr lang="en-ID" b="1" dirty="0"/>
              <a:t> </a:t>
            </a:r>
            <a:r>
              <a:rPr lang="en-ID" b="1" dirty="0" err="1"/>
              <a:t>Antar</a:t>
            </a:r>
            <a:r>
              <a:rPr lang="en-ID" b="1" dirty="0"/>
              <a:t> </a:t>
            </a:r>
            <a:r>
              <a:rPr lang="en-ID" b="1" dirty="0" err="1"/>
              <a:t>organisasi</a:t>
            </a:r>
            <a:r>
              <a:rPr lang="en-ID" b="1" dirty="0"/>
              <a:t>:</a:t>
            </a:r>
          </a:p>
          <a:p>
            <a:pPr>
              <a:buFont typeface="Wingdings" panose="05000000000000000000" pitchFamily="2" charset="2"/>
              <a:buChar char="ü"/>
            </a:pPr>
            <a:r>
              <a:rPr lang="en-ID" cap="none" dirty="0" err="1">
                <a:latin typeface="Source Sans Pro Black" panose="020B0803030403020204" pitchFamily="34" charset="0"/>
              </a:rPr>
              <a:t>Dua</a:t>
            </a:r>
            <a:r>
              <a:rPr lang="en-ID" cap="none" dirty="0">
                <a:latin typeface="Source Sans Pro Black" panose="020B0803030403020204" pitchFamily="34" charset="0"/>
              </a:rPr>
              <a:t> </a:t>
            </a:r>
            <a:r>
              <a:rPr lang="en-ID" cap="none" dirty="0" err="1">
                <a:latin typeface="Source Sans Pro Black" panose="020B0803030403020204" pitchFamily="34" charset="0"/>
              </a:rPr>
              <a:t>Atau</a:t>
            </a:r>
            <a:r>
              <a:rPr lang="en-ID" cap="none" dirty="0">
                <a:latin typeface="Source Sans Pro Black" panose="020B0803030403020204" pitchFamily="34" charset="0"/>
              </a:rPr>
              <a:t> </a:t>
            </a:r>
            <a:r>
              <a:rPr lang="en-ID" cap="none" dirty="0" err="1">
                <a:latin typeface="Source Sans Pro Black" panose="020B0803030403020204" pitchFamily="34" charset="0"/>
              </a:rPr>
              <a:t>Lebih</a:t>
            </a:r>
            <a:r>
              <a:rPr lang="en-ID" cap="none" dirty="0">
                <a:latin typeface="Source Sans Pro Black" panose="020B0803030403020204" pitchFamily="34" charset="0"/>
              </a:rPr>
              <a:t> </a:t>
            </a:r>
            <a:r>
              <a:rPr lang="en-ID" cap="none" dirty="0" err="1">
                <a:latin typeface="Source Sans Pro Black" panose="020B0803030403020204" pitchFamily="34" charset="0"/>
              </a:rPr>
              <a:t>Organisasi</a:t>
            </a:r>
            <a:r>
              <a:rPr lang="en-ID" cap="none" dirty="0">
                <a:latin typeface="Source Sans Pro Black" panose="020B0803030403020204" pitchFamily="34" charset="0"/>
              </a:rPr>
              <a:t> </a:t>
            </a:r>
            <a:r>
              <a:rPr lang="en-ID" cap="none" dirty="0" err="1">
                <a:latin typeface="Source Sans Pro Black" panose="020B0803030403020204" pitchFamily="34" charset="0"/>
              </a:rPr>
              <a:t>Bekerja</a:t>
            </a:r>
            <a:r>
              <a:rPr lang="en-ID" cap="none" dirty="0">
                <a:latin typeface="Source Sans Pro Black" panose="020B0803030403020204" pitchFamily="34" charset="0"/>
              </a:rPr>
              <a:t> Sama </a:t>
            </a:r>
            <a:r>
              <a:rPr lang="en-ID" cap="none" dirty="0" err="1">
                <a:latin typeface="Source Sans Pro Black" panose="020B0803030403020204" pitchFamily="34" charset="0"/>
              </a:rPr>
              <a:t>Untuk</a:t>
            </a:r>
            <a:r>
              <a:rPr lang="en-ID" cap="none" dirty="0">
                <a:latin typeface="Source Sans Pro Black" panose="020B0803030403020204" pitchFamily="34" charset="0"/>
              </a:rPr>
              <a:t> </a:t>
            </a:r>
            <a:r>
              <a:rPr lang="en-ID" cap="none" dirty="0" err="1">
                <a:latin typeface="Source Sans Pro Black" panose="020B0803030403020204" pitchFamily="34" charset="0"/>
              </a:rPr>
              <a:t>Mencapai</a:t>
            </a:r>
            <a:r>
              <a:rPr lang="en-ID" cap="none" dirty="0">
                <a:latin typeface="Source Sans Pro Black" panose="020B0803030403020204" pitchFamily="34" charset="0"/>
              </a:rPr>
              <a:t> </a:t>
            </a:r>
            <a:r>
              <a:rPr lang="en-ID" cap="none" dirty="0" err="1">
                <a:latin typeface="Source Sans Pro Black" panose="020B0803030403020204" pitchFamily="34" charset="0"/>
              </a:rPr>
              <a:t>Kepentingan</a:t>
            </a:r>
            <a:r>
              <a:rPr lang="en-ID" cap="none" dirty="0">
                <a:latin typeface="Source Sans Pro Black" panose="020B0803030403020204" pitchFamily="34" charset="0"/>
              </a:rPr>
              <a:t> </a:t>
            </a:r>
            <a:r>
              <a:rPr lang="en-ID" cap="none" dirty="0" err="1">
                <a:latin typeface="Source Sans Pro Black" panose="020B0803030403020204" pitchFamily="34" charset="0"/>
              </a:rPr>
              <a:t>Atau</a:t>
            </a:r>
            <a:r>
              <a:rPr lang="en-ID" cap="none" dirty="0">
                <a:latin typeface="Source Sans Pro Black" panose="020B0803030403020204" pitchFamily="34" charset="0"/>
              </a:rPr>
              <a:t> </a:t>
            </a:r>
            <a:r>
              <a:rPr lang="en-ID" cap="none" dirty="0" err="1">
                <a:latin typeface="Source Sans Pro Black" panose="020B0803030403020204" pitchFamily="34" charset="0"/>
              </a:rPr>
              <a:t>Tujuan</a:t>
            </a:r>
            <a:r>
              <a:rPr lang="en-ID" cap="none" dirty="0">
                <a:latin typeface="Source Sans Pro Black" panose="020B0803030403020204" pitchFamily="34" charset="0"/>
              </a:rPr>
              <a:t> Yang </a:t>
            </a:r>
            <a:r>
              <a:rPr lang="en-ID" cap="none" dirty="0" err="1">
                <a:latin typeface="Source Sans Pro Black" panose="020B0803030403020204" pitchFamily="34" charset="0"/>
              </a:rPr>
              <a:t>Saling</a:t>
            </a:r>
            <a:r>
              <a:rPr lang="en-ID" cap="none" dirty="0">
                <a:latin typeface="Source Sans Pro Black" panose="020B0803030403020204" pitchFamily="34" charset="0"/>
              </a:rPr>
              <a:t> </a:t>
            </a:r>
            <a:r>
              <a:rPr lang="en-ID" cap="none" dirty="0" err="1">
                <a:latin typeface="Source Sans Pro Black" panose="020B0803030403020204" pitchFamily="34" charset="0"/>
              </a:rPr>
              <a:t>Menguntungkan</a:t>
            </a:r>
            <a:r>
              <a:rPr lang="en-ID" cap="none" dirty="0">
                <a:latin typeface="Source Sans Pro Black" panose="020B0803030403020204" pitchFamily="34" charset="0"/>
              </a:rPr>
              <a:t>.</a:t>
            </a:r>
          </a:p>
          <a:p>
            <a:pPr>
              <a:buFont typeface="Wingdings" panose="05000000000000000000" pitchFamily="2" charset="2"/>
              <a:buChar char="ü"/>
            </a:pPr>
            <a:r>
              <a:rPr lang="en-ID" cap="none" dirty="0" err="1">
                <a:latin typeface="Source Sans Pro Black" panose="020B0803030403020204" pitchFamily="34" charset="0"/>
              </a:rPr>
              <a:t>Contoh</a:t>
            </a:r>
            <a:r>
              <a:rPr lang="en-ID" cap="none" dirty="0">
                <a:latin typeface="Source Sans Pro Black" panose="020B0803030403020204" pitchFamily="34" charset="0"/>
              </a:rPr>
              <a:t>: Perusahaan </a:t>
            </a:r>
            <a:r>
              <a:rPr lang="en-ID" cap="none" dirty="0" err="1">
                <a:latin typeface="Source Sans Pro Black" panose="020B0803030403020204" pitchFamily="34" charset="0"/>
              </a:rPr>
              <a:t>Teknologi</a:t>
            </a:r>
            <a:r>
              <a:rPr lang="en-ID" cap="none" dirty="0">
                <a:latin typeface="Source Sans Pro Black" panose="020B0803030403020204" pitchFamily="34" charset="0"/>
              </a:rPr>
              <a:t> </a:t>
            </a:r>
            <a:r>
              <a:rPr lang="en-ID" cap="none" dirty="0" err="1">
                <a:latin typeface="Source Sans Pro Black" panose="020B0803030403020204" pitchFamily="34" charset="0"/>
              </a:rPr>
              <a:t>Berkolaborasi</a:t>
            </a:r>
            <a:r>
              <a:rPr lang="en-ID" cap="none" dirty="0">
                <a:latin typeface="Source Sans Pro Black" panose="020B0803030403020204" pitchFamily="34" charset="0"/>
              </a:rPr>
              <a:t> </a:t>
            </a:r>
            <a:r>
              <a:rPr lang="en-ID" cap="none" dirty="0" err="1">
                <a:latin typeface="Source Sans Pro Black" panose="020B0803030403020204" pitchFamily="34" charset="0"/>
              </a:rPr>
              <a:t>Dengan</a:t>
            </a:r>
            <a:r>
              <a:rPr lang="en-ID" cap="none" dirty="0">
                <a:latin typeface="Source Sans Pro Black" panose="020B0803030403020204" pitchFamily="34" charset="0"/>
              </a:rPr>
              <a:t> </a:t>
            </a:r>
            <a:r>
              <a:rPr lang="en-ID" cap="none" dirty="0" err="1">
                <a:latin typeface="Source Sans Pro Black" panose="020B0803030403020204" pitchFamily="34" charset="0"/>
              </a:rPr>
              <a:t>Universitas</a:t>
            </a:r>
            <a:r>
              <a:rPr lang="en-ID" cap="none" dirty="0">
                <a:latin typeface="Source Sans Pro Black" panose="020B0803030403020204" pitchFamily="34" charset="0"/>
              </a:rPr>
              <a:t> </a:t>
            </a:r>
            <a:r>
              <a:rPr lang="en-ID" cap="none" dirty="0" err="1">
                <a:latin typeface="Source Sans Pro Black" panose="020B0803030403020204" pitchFamily="34" charset="0"/>
              </a:rPr>
              <a:t>Untuk</a:t>
            </a:r>
            <a:r>
              <a:rPr lang="en-ID" cap="none" dirty="0">
                <a:latin typeface="Source Sans Pro Black" panose="020B0803030403020204" pitchFamily="34" charset="0"/>
              </a:rPr>
              <a:t> </a:t>
            </a:r>
            <a:r>
              <a:rPr lang="en-ID" cap="none" dirty="0" err="1">
                <a:latin typeface="Source Sans Pro Black" panose="020B0803030403020204" pitchFamily="34" charset="0"/>
              </a:rPr>
              <a:t>Penelitian</a:t>
            </a:r>
            <a:r>
              <a:rPr lang="en-ID" cap="none" dirty="0">
                <a:latin typeface="Source Sans Pro Black" panose="020B0803030403020204" pitchFamily="34" charset="0"/>
              </a:rPr>
              <a:t> Dan </a:t>
            </a:r>
            <a:r>
              <a:rPr lang="en-ID" cap="none" dirty="0" err="1">
                <a:latin typeface="Source Sans Pro Black" panose="020B0803030403020204" pitchFamily="34" charset="0"/>
              </a:rPr>
              <a:t>Pengembangan</a:t>
            </a:r>
            <a:r>
              <a:rPr lang="en-ID" cap="none" dirty="0">
                <a:latin typeface="Source Sans Pro Black" panose="020B0803030403020204" pitchFamily="34" charset="0"/>
              </a:rPr>
              <a:t>.</a:t>
            </a:r>
          </a:p>
          <a:p>
            <a:pPr marL="0" indent="0">
              <a:buNone/>
            </a:pPr>
            <a:endParaRPr lang="en-ID" dirty="0"/>
          </a:p>
        </p:txBody>
      </p:sp>
    </p:spTree>
    <p:extLst>
      <p:ext uri="{BB962C8B-B14F-4D97-AF65-F5344CB8AC3E}">
        <p14:creationId xmlns:p14="http://schemas.microsoft.com/office/powerpoint/2010/main" val="101748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D828-AA38-454A-9F27-D916D282FAC7}"/>
              </a:ext>
            </a:extLst>
          </p:cNvPr>
          <p:cNvSpPr>
            <a:spLocks noGrp="1"/>
          </p:cNvSpPr>
          <p:nvPr>
            <p:ph type="title"/>
          </p:nvPr>
        </p:nvSpPr>
        <p:spPr>
          <a:xfrm>
            <a:off x="576073" y="76200"/>
            <a:ext cx="10396882" cy="1158140"/>
          </a:xfrm>
        </p:spPr>
        <p:txBody>
          <a:bodyPr/>
          <a:lstStyle/>
          <a:p>
            <a:pPr algn="ctr"/>
            <a:r>
              <a:rPr lang="en-US" dirty="0"/>
              <a:t>BENTUK-BENTUK KOLABORASI</a:t>
            </a:r>
            <a:endParaRPr lang="en-ID" dirty="0"/>
          </a:p>
        </p:txBody>
      </p:sp>
      <p:sp>
        <p:nvSpPr>
          <p:cNvPr id="3" name="Content Placeholder 2">
            <a:extLst>
              <a:ext uri="{FF2B5EF4-FFF2-40B4-BE49-F238E27FC236}">
                <a16:creationId xmlns:a16="http://schemas.microsoft.com/office/drawing/2014/main" id="{56536D6D-5494-48F9-92D3-F59DC544A6C5}"/>
              </a:ext>
            </a:extLst>
          </p:cNvPr>
          <p:cNvSpPr>
            <a:spLocks noGrp="1"/>
          </p:cNvSpPr>
          <p:nvPr>
            <p:ph sz="quarter" idx="13"/>
          </p:nvPr>
        </p:nvSpPr>
        <p:spPr>
          <a:xfrm>
            <a:off x="685800" y="1143000"/>
            <a:ext cx="5088714" cy="4419600"/>
          </a:xfrm>
        </p:spPr>
        <p:txBody>
          <a:bodyPr>
            <a:normAutofit/>
          </a:bodyPr>
          <a:lstStyle/>
          <a:p>
            <a:pPr marL="0" indent="0">
              <a:buNone/>
            </a:pPr>
            <a:r>
              <a:rPr lang="sv-SE" b="1" dirty="0"/>
              <a:t>3. Kolaborasi Antarsektor</a:t>
            </a:r>
          </a:p>
          <a:p>
            <a:pPr>
              <a:buFont typeface="Wingdings" panose="05000000000000000000" pitchFamily="2" charset="2"/>
              <a:buChar char="ü"/>
            </a:pPr>
            <a:r>
              <a:rPr lang="sv-SE" sz="2400" cap="none" dirty="0">
                <a:latin typeface="Source Sans Pro Black" panose="020B0803030403020204" pitchFamily="34" charset="0"/>
              </a:rPr>
              <a:t>Kerja Sama Lintas Sektor, Seperti Antara Sektor Pemerintah, Swasta, Dan Masyarakat Sipil.</a:t>
            </a:r>
          </a:p>
          <a:p>
            <a:pPr>
              <a:buFont typeface="Wingdings" panose="05000000000000000000" pitchFamily="2" charset="2"/>
              <a:buChar char="ü"/>
            </a:pPr>
            <a:r>
              <a:rPr lang="sv-SE" sz="2400" cap="none" dirty="0">
                <a:latin typeface="Source Sans Pro Black" panose="020B0803030403020204" pitchFamily="34" charset="0"/>
              </a:rPr>
              <a:t>Contoh: Program Csr Perusahaan Swasta Yang Didukung Pemerintah Dan Lsm</a:t>
            </a:r>
            <a:endParaRPr lang="en-ID" sz="2400" dirty="0">
              <a:latin typeface="Source Sans Pro Black" panose="020B0803030403020204" pitchFamily="34" charset="0"/>
            </a:endParaRPr>
          </a:p>
        </p:txBody>
      </p:sp>
      <p:sp>
        <p:nvSpPr>
          <p:cNvPr id="4" name="Content Placeholder 3">
            <a:extLst>
              <a:ext uri="{FF2B5EF4-FFF2-40B4-BE49-F238E27FC236}">
                <a16:creationId xmlns:a16="http://schemas.microsoft.com/office/drawing/2014/main" id="{02DBCAA2-7E88-4E21-91EC-8BB7E4FF36EB}"/>
              </a:ext>
            </a:extLst>
          </p:cNvPr>
          <p:cNvSpPr>
            <a:spLocks noGrp="1"/>
          </p:cNvSpPr>
          <p:nvPr>
            <p:ph sz="quarter" idx="14"/>
          </p:nvPr>
        </p:nvSpPr>
        <p:spPr>
          <a:xfrm>
            <a:off x="5942368" y="1143000"/>
            <a:ext cx="5086538" cy="4419600"/>
          </a:xfrm>
        </p:spPr>
        <p:txBody>
          <a:bodyPr>
            <a:normAutofit/>
          </a:bodyPr>
          <a:lstStyle/>
          <a:p>
            <a:pPr marL="0" indent="0">
              <a:buNone/>
            </a:pPr>
            <a:r>
              <a:rPr lang="en-ID" sz="1800" b="1" dirty="0"/>
              <a:t>4. </a:t>
            </a:r>
            <a:r>
              <a:rPr lang="en-ID" sz="1800" b="1" dirty="0" err="1"/>
              <a:t>Kolaborasi</a:t>
            </a:r>
            <a:r>
              <a:rPr lang="en-ID" sz="1800" b="1" dirty="0"/>
              <a:t> Lintas </a:t>
            </a:r>
            <a:r>
              <a:rPr lang="en-ID" sz="1800" b="1" dirty="0" err="1"/>
              <a:t>Budaya</a:t>
            </a:r>
            <a:r>
              <a:rPr lang="en-ID" sz="1800" b="1" dirty="0"/>
              <a:t> </a:t>
            </a:r>
            <a:r>
              <a:rPr lang="en-ID" sz="1800" b="1" dirty="0" err="1"/>
              <a:t>atau</a:t>
            </a:r>
            <a:r>
              <a:rPr lang="en-ID" sz="1800" b="1" dirty="0"/>
              <a:t> </a:t>
            </a:r>
            <a:r>
              <a:rPr lang="en-ID" sz="1800" b="1" dirty="0" err="1"/>
              <a:t>Internasional</a:t>
            </a:r>
            <a:endParaRPr lang="en-ID" sz="1800" b="1" dirty="0"/>
          </a:p>
          <a:p>
            <a:pPr>
              <a:buFont typeface="Wingdings" panose="05000000000000000000" pitchFamily="2" charset="2"/>
              <a:buChar char="ü"/>
            </a:pPr>
            <a:r>
              <a:rPr lang="en-ID" sz="2400" cap="none" dirty="0" err="1">
                <a:latin typeface="Source Sans Pro Black" panose="020B0803030403020204" pitchFamily="34" charset="0"/>
              </a:rPr>
              <a:t>Kolaborasi</a:t>
            </a:r>
            <a:r>
              <a:rPr lang="en-ID" sz="2400" cap="none" dirty="0">
                <a:latin typeface="Source Sans Pro Black" panose="020B0803030403020204" pitchFamily="34" charset="0"/>
              </a:rPr>
              <a:t> Yang </a:t>
            </a:r>
            <a:r>
              <a:rPr lang="en-ID" sz="2400" cap="none" dirty="0" err="1">
                <a:latin typeface="Source Sans Pro Black" panose="020B0803030403020204" pitchFamily="34" charset="0"/>
              </a:rPr>
              <a:t>Melibatkan</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Pihak</a:t>
            </a:r>
            <a:r>
              <a:rPr lang="en-ID" sz="2400" cap="none" dirty="0">
                <a:latin typeface="Source Sans Pro Black" panose="020B0803030403020204" pitchFamily="34" charset="0"/>
              </a:rPr>
              <a:t> Dari </a:t>
            </a:r>
            <a:r>
              <a:rPr lang="en-ID" sz="2400" cap="none" dirty="0" err="1">
                <a:latin typeface="Source Sans Pro Black" panose="020B0803030403020204" pitchFamily="34" charset="0"/>
              </a:rPr>
              <a:t>Latar</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Belakang</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Budaya</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Atau</a:t>
            </a:r>
            <a:r>
              <a:rPr lang="en-ID" sz="2400" cap="none" dirty="0">
                <a:latin typeface="Source Sans Pro Black" panose="020B0803030403020204" pitchFamily="34" charset="0"/>
              </a:rPr>
              <a:t> Negara Yang </a:t>
            </a:r>
            <a:r>
              <a:rPr lang="en-ID" sz="2400" cap="none" dirty="0" err="1">
                <a:latin typeface="Source Sans Pro Black" panose="020B0803030403020204" pitchFamily="34" charset="0"/>
              </a:rPr>
              <a:t>Berbeda</a:t>
            </a:r>
            <a:r>
              <a:rPr lang="en-ID" sz="2400" cap="none" dirty="0">
                <a:latin typeface="Source Sans Pro Black" panose="020B0803030403020204" pitchFamily="34" charset="0"/>
              </a:rPr>
              <a:t>.</a:t>
            </a:r>
          </a:p>
          <a:p>
            <a:pPr>
              <a:buFont typeface="Wingdings" panose="05000000000000000000" pitchFamily="2" charset="2"/>
              <a:buChar char="ü"/>
            </a:pPr>
            <a:r>
              <a:rPr lang="en-ID" sz="2400" cap="none" dirty="0" err="1">
                <a:latin typeface="Source Sans Pro Black" panose="020B0803030403020204" pitchFamily="34" charset="0"/>
              </a:rPr>
              <a:t>Contoh</a:t>
            </a:r>
            <a:r>
              <a:rPr lang="en-ID" sz="2400" cap="none" dirty="0">
                <a:latin typeface="Source Sans Pro Black" panose="020B0803030403020204" pitchFamily="34" charset="0"/>
              </a:rPr>
              <a:t>: </a:t>
            </a:r>
            <a:r>
              <a:rPr lang="en-ID" sz="2400" cap="none" dirty="0" err="1">
                <a:latin typeface="Source Sans Pro Black" panose="020B0803030403020204" pitchFamily="34" charset="0"/>
              </a:rPr>
              <a:t>Kerja</a:t>
            </a:r>
            <a:r>
              <a:rPr lang="en-ID" sz="2400" cap="none" dirty="0">
                <a:latin typeface="Source Sans Pro Black" panose="020B0803030403020204" pitchFamily="34" charset="0"/>
              </a:rPr>
              <a:t> Sama Antara Perusahaan </a:t>
            </a:r>
            <a:r>
              <a:rPr lang="en-ID" sz="2400" cap="none" dirty="0" err="1">
                <a:latin typeface="Source Sans Pro Black" panose="020B0803030403020204" pitchFamily="34" charset="0"/>
              </a:rPr>
              <a:t>Multinasional</a:t>
            </a:r>
            <a:r>
              <a:rPr lang="en-ID" sz="2400" cap="none" dirty="0">
                <a:latin typeface="Source Sans Pro Black" panose="020B0803030403020204" pitchFamily="34" charset="0"/>
              </a:rPr>
              <a:t> Dan Mitra </a:t>
            </a:r>
            <a:r>
              <a:rPr lang="en-ID" sz="2400" cap="none" dirty="0" err="1">
                <a:latin typeface="Source Sans Pro Black" panose="020B0803030403020204" pitchFamily="34" charset="0"/>
              </a:rPr>
              <a:t>Lokal</a:t>
            </a:r>
            <a:r>
              <a:rPr lang="en-ID" sz="2400" cap="none" dirty="0">
                <a:latin typeface="Source Sans Pro Black" panose="020B0803030403020204" pitchFamily="34" charset="0"/>
              </a:rPr>
              <a:t> Di Negara </a:t>
            </a:r>
            <a:r>
              <a:rPr lang="en-ID" sz="2400" cap="none" dirty="0" err="1">
                <a:latin typeface="Source Sans Pro Black" panose="020B0803030403020204" pitchFamily="34" charset="0"/>
              </a:rPr>
              <a:t>Berkembang</a:t>
            </a:r>
            <a:r>
              <a:rPr lang="en-ID" sz="2400" cap="none" dirty="0">
                <a:latin typeface="Source Sans Pro Black" panose="020B0803030403020204" pitchFamily="34" charset="0"/>
              </a:rPr>
              <a:t>.</a:t>
            </a:r>
          </a:p>
          <a:p>
            <a:pPr marL="0" indent="0">
              <a:buNone/>
            </a:pPr>
            <a:endParaRPr lang="sv-SE" sz="1800" cap="none" dirty="0"/>
          </a:p>
          <a:p>
            <a:pPr marL="0" indent="0">
              <a:buNone/>
            </a:pPr>
            <a:endParaRPr lang="en-ID" dirty="0"/>
          </a:p>
        </p:txBody>
      </p:sp>
    </p:spTree>
    <p:extLst>
      <p:ext uri="{BB962C8B-B14F-4D97-AF65-F5344CB8AC3E}">
        <p14:creationId xmlns:p14="http://schemas.microsoft.com/office/powerpoint/2010/main" val="361821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D828-AA38-454A-9F27-D916D282FAC7}"/>
              </a:ext>
            </a:extLst>
          </p:cNvPr>
          <p:cNvSpPr>
            <a:spLocks noGrp="1"/>
          </p:cNvSpPr>
          <p:nvPr>
            <p:ph type="title"/>
          </p:nvPr>
        </p:nvSpPr>
        <p:spPr>
          <a:xfrm>
            <a:off x="576073" y="76200"/>
            <a:ext cx="10396882" cy="1158140"/>
          </a:xfrm>
        </p:spPr>
        <p:txBody>
          <a:bodyPr/>
          <a:lstStyle/>
          <a:p>
            <a:pPr algn="ctr"/>
            <a:r>
              <a:rPr lang="en-US" dirty="0"/>
              <a:t>BENTUK-BENTUK KOLABORASI</a:t>
            </a:r>
            <a:endParaRPr lang="en-ID" dirty="0"/>
          </a:p>
        </p:txBody>
      </p:sp>
      <p:sp>
        <p:nvSpPr>
          <p:cNvPr id="3" name="Content Placeholder 2">
            <a:extLst>
              <a:ext uri="{FF2B5EF4-FFF2-40B4-BE49-F238E27FC236}">
                <a16:creationId xmlns:a16="http://schemas.microsoft.com/office/drawing/2014/main" id="{56536D6D-5494-48F9-92D3-F59DC544A6C5}"/>
              </a:ext>
            </a:extLst>
          </p:cNvPr>
          <p:cNvSpPr>
            <a:spLocks noGrp="1"/>
          </p:cNvSpPr>
          <p:nvPr>
            <p:ph sz="quarter" idx="13"/>
          </p:nvPr>
        </p:nvSpPr>
        <p:spPr>
          <a:xfrm>
            <a:off x="685800" y="1143000"/>
            <a:ext cx="5088714" cy="4419600"/>
          </a:xfrm>
        </p:spPr>
        <p:txBody>
          <a:bodyPr>
            <a:normAutofit fontScale="62500" lnSpcReduction="20000"/>
          </a:bodyPr>
          <a:lstStyle/>
          <a:p>
            <a:pPr marL="0" indent="0">
              <a:buNone/>
            </a:pPr>
            <a:r>
              <a:rPr lang="en-ID" sz="2600" b="1" dirty="0"/>
              <a:t>5. </a:t>
            </a:r>
            <a:r>
              <a:rPr lang="en-ID" sz="2600" b="1" dirty="0" err="1"/>
              <a:t>Kolaborasi</a:t>
            </a:r>
            <a:r>
              <a:rPr lang="en-ID" sz="2600" b="1" dirty="0"/>
              <a:t> Digital </a:t>
            </a:r>
            <a:r>
              <a:rPr lang="en-ID" sz="2600" b="1" dirty="0" err="1"/>
              <a:t>atau</a:t>
            </a:r>
            <a:r>
              <a:rPr lang="en-ID" sz="2600" b="1" dirty="0"/>
              <a:t> Virtual</a:t>
            </a:r>
          </a:p>
          <a:p>
            <a:pPr>
              <a:buFont typeface="Wingdings" panose="05000000000000000000" pitchFamily="2" charset="2"/>
              <a:buChar char="ü"/>
            </a:pPr>
            <a:r>
              <a:rPr lang="en-ID" sz="2600" cap="none" dirty="0" err="1">
                <a:latin typeface="Source Sans Pro Black" panose="020B0803030403020204" pitchFamily="34" charset="0"/>
              </a:rPr>
              <a:t>Kolaborasi</a:t>
            </a:r>
            <a:r>
              <a:rPr lang="en-ID" sz="2600" cap="none" dirty="0">
                <a:latin typeface="Source Sans Pro Black" panose="020B0803030403020204" pitchFamily="34" charset="0"/>
              </a:rPr>
              <a:t> Yang </a:t>
            </a:r>
            <a:r>
              <a:rPr lang="en-ID" sz="2600" cap="none" dirty="0" err="1">
                <a:latin typeface="Source Sans Pro Black" panose="020B0803030403020204" pitchFamily="34" charset="0"/>
              </a:rPr>
              <a:t>Dilakukan</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Secara</a:t>
            </a:r>
            <a:r>
              <a:rPr lang="en-ID" sz="2600" cap="none" dirty="0">
                <a:latin typeface="Source Sans Pro Black" panose="020B0803030403020204" pitchFamily="34" charset="0"/>
              </a:rPr>
              <a:t> Daring </a:t>
            </a:r>
            <a:r>
              <a:rPr lang="en-ID" sz="2600" cap="none" dirty="0" err="1">
                <a:latin typeface="Source Sans Pro Black" panose="020B0803030403020204" pitchFamily="34" charset="0"/>
              </a:rPr>
              <a:t>Melalui</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Teknologi</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Informasi</a:t>
            </a:r>
            <a:r>
              <a:rPr lang="en-ID" sz="2600" cap="none" dirty="0">
                <a:latin typeface="Source Sans Pro Black" panose="020B0803030403020204" pitchFamily="34" charset="0"/>
              </a:rPr>
              <a:t> Dan </a:t>
            </a:r>
            <a:r>
              <a:rPr lang="en-ID" sz="2600" cap="none" dirty="0" err="1">
                <a:latin typeface="Source Sans Pro Black" panose="020B0803030403020204" pitchFamily="34" charset="0"/>
              </a:rPr>
              <a:t>Komunikasi</a:t>
            </a:r>
            <a:r>
              <a:rPr lang="en-ID" sz="2600" cap="none" dirty="0">
                <a:latin typeface="Source Sans Pro Black" panose="020B0803030403020204" pitchFamily="34" charset="0"/>
              </a:rPr>
              <a:t>.</a:t>
            </a:r>
          </a:p>
          <a:p>
            <a:pPr>
              <a:buFont typeface="Wingdings" panose="05000000000000000000" pitchFamily="2" charset="2"/>
              <a:buChar char="ü"/>
            </a:pPr>
            <a:r>
              <a:rPr lang="en-ID" sz="2600" cap="none" dirty="0" err="1">
                <a:latin typeface="Source Sans Pro Black" panose="020B0803030403020204" pitchFamily="34" charset="0"/>
              </a:rPr>
              <a:t>Contoh</a:t>
            </a:r>
            <a:r>
              <a:rPr lang="en-ID" sz="2600" cap="none" dirty="0">
                <a:latin typeface="Source Sans Pro Black" panose="020B0803030403020204" pitchFamily="34" charset="0"/>
              </a:rPr>
              <a:t>: Tim </a:t>
            </a:r>
            <a:r>
              <a:rPr lang="en-ID" sz="2600" cap="none" dirty="0" err="1">
                <a:latin typeface="Source Sans Pro Black" panose="020B0803030403020204" pitchFamily="34" charset="0"/>
              </a:rPr>
              <a:t>Proyek</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Internasional</a:t>
            </a:r>
            <a:r>
              <a:rPr lang="en-ID" sz="2600" cap="none" dirty="0">
                <a:latin typeface="Source Sans Pro Black" panose="020B0803030403020204" pitchFamily="34" charset="0"/>
              </a:rPr>
              <a:t> Yang </a:t>
            </a:r>
            <a:r>
              <a:rPr lang="en-ID" sz="2600" cap="none" dirty="0" err="1">
                <a:latin typeface="Source Sans Pro Black" panose="020B0803030403020204" pitchFamily="34" charset="0"/>
              </a:rPr>
              <a:t>Bekerja</a:t>
            </a:r>
            <a:r>
              <a:rPr lang="en-ID" sz="2600" cap="none" dirty="0">
                <a:latin typeface="Source Sans Pro Black" panose="020B0803030403020204" pitchFamily="34" charset="0"/>
              </a:rPr>
              <a:t> Sama </a:t>
            </a:r>
            <a:r>
              <a:rPr lang="en-ID" sz="2600" cap="none" dirty="0" err="1">
                <a:latin typeface="Source Sans Pro Black" panose="020B0803030403020204" pitchFamily="34" charset="0"/>
              </a:rPr>
              <a:t>Menggunakan</a:t>
            </a:r>
            <a:r>
              <a:rPr lang="en-ID" sz="2600" cap="none" dirty="0">
                <a:latin typeface="Source Sans Pro Black" panose="020B0803030403020204" pitchFamily="34" charset="0"/>
              </a:rPr>
              <a:t> Tools </a:t>
            </a:r>
            <a:r>
              <a:rPr lang="en-ID" sz="2600" cap="none" dirty="0" err="1">
                <a:latin typeface="Source Sans Pro Black" panose="020B0803030403020204" pitchFamily="34" charset="0"/>
              </a:rPr>
              <a:t>Seperti</a:t>
            </a:r>
            <a:r>
              <a:rPr lang="en-ID" sz="2600" cap="none" dirty="0">
                <a:latin typeface="Source Sans Pro Black" panose="020B0803030403020204" pitchFamily="34" charset="0"/>
              </a:rPr>
              <a:t> Zoom, Slack, </a:t>
            </a:r>
            <a:r>
              <a:rPr lang="en-ID" sz="2600" cap="none" dirty="0" err="1">
                <a:latin typeface="Source Sans Pro Black" panose="020B0803030403020204" pitchFamily="34" charset="0"/>
              </a:rPr>
              <a:t>Atau</a:t>
            </a:r>
            <a:r>
              <a:rPr lang="en-ID" sz="2600" cap="none" dirty="0">
                <a:latin typeface="Source Sans Pro Black" panose="020B0803030403020204" pitchFamily="34" charset="0"/>
              </a:rPr>
              <a:t> Google Docs.</a:t>
            </a:r>
          </a:p>
          <a:p>
            <a:pPr>
              <a:buFont typeface="Wingdings" panose="05000000000000000000" pitchFamily="2" charset="2"/>
              <a:buChar char="ü"/>
            </a:pPr>
            <a:endParaRPr lang="en-ID" sz="2600" cap="none" dirty="0">
              <a:latin typeface="Source Sans Pro Black" panose="020B0803030403020204" pitchFamily="34" charset="0"/>
            </a:endParaRPr>
          </a:p>
          <a:p>
            <a:pPr marL="0" indent="0">
              <a:buNone/>
            </a:pPr>
            <a:r>
              <a:rPr lang="en-ID" sz="2600" b="1" dirty="0">
                <a:latin typeface="Source Sans Pro Black" panose="020B0803030403020204" pitchFamily="34" charset="0"/>
              </a:rPr>
              <a:t>6. </a:t>
            </a:r>
            <a:r>
              <a:rPr lang="en-ID" sz="2600" b="1" dirty="0" err="1">
                <a:latin typeface="Source Sans Pro Black" panose="020B0803030403020204" pitchFamily="34" charset="0"/>
              </a:rPr>
              <a:t>Kolaborasi</a:t>
            </a:r>
            <a:r>
              <a:rPr lang="en-ID" sz="2600" b="1" dirty="0">
                <a:latin typeface="Source Sans Pro Black" panose="020B0803030403020204" pitchFamily="34" charset="0"/>
              </a:rPr>
              <a:t> </a:t>
            </a:r>
            <a:r>
              <a:rPr lang="en-ID" sz="2600" b="1" dirty="0" err="1">
                <a:latin typeface="Source Sans Pro Black" panose="020B0803030403020204" pitchFamily="34" charset="0"/>
              </a:rPr>
              <a:t>Komunitas</a:t>
            </a:r>
            <a:endParaRPr lang="en-ID" sz="2600" b="1" dirty="0">
              <a:latin typeface="Source Sans Pro Black" panose="020B0803030403020204" pitchFamily="34" charset="0"/>
            </a:endParaRPr>
          </a:p>
          <a:p>
            <a:pPr>
              <a:buFont typeface="Wingdings" panose="05000000000000000000" pitchFamily="2" charset="2"/>
              <a:buChar char="ü"/>
            </a:pPr>
            <a:r>
              <a:rPr lang="en-ID" sz="2600" cap="none" dirty="0" err="1">
                <a:latin typeface="Source Sans Pro Black" panose="020B0803030403020204" pitchFamily="34" charset="0"/>
              </a:rPr>
              <a:t>Kolaborasi</a:t>
            </a:r>
            <a:r>
              <a:rPr lang="en-ID" sz="2600" cap="none" dirty="0">
                <a:latin typeface="Source Sans Pro Black" panose="020B0803030403020204" pitchFamily="34" charset="0"/>
              </a:rPr>
              <a:t> Antara </a:t>
            </a:r>
            <a:r>
              <a:rPr lang="en-ID" sz="2600" cap="none" dirty="0" err="1">
                <a:latin typeface="Source Sans Pro Black" panose="020B0803030403020204" pitchFamily="34" charset="0"/>
              </a:rPr>
              <a:t>Individu</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Atau</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Kelompok</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Dalam</a:t>
            </a:r>
            <a:r>
              <a:rPr lang="en-ID" sz="2600" cap="none" dirty="0">
                <a:latin typeface="Source Sans Pro Black" panose="020B0803030403020204" pitchFamily="34" charset="0"/>
              </a:rPr>
              <a:t> Masyarakat </a:t>
            </a:r>
            <a:r>
              <a:rPr lang="en-ID" sz="2600" cap="none" dirty="0" err="1">
                <a:latin typeface="Source Sans Pro Black" panose="020B0803030403020204" pitchFamily="34" charset="0"/>
              </a:rPr>
              <a:t>Untuk</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Menyelesaikan</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Masalah</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Sosial</a:t>
            </a:r>
            <a:r>
              <a:rPr lang="en-ID" sz="2600" cap="none" dirty="0">
                <a:latin typeface="Source Sans Pro Black" panose="020B0803030403020204" pitchFamily="34" charset="0"/>
              </a:rPr>
              <a:t>.</a:t>
            </a:r>
          </a:p>
          <a:p>
            <a:pPr>
              <a:buFont typeface="Wingdings" panose="05000000000000000000" pitchFamily="2" charset="2"/>
              <a:buChar char="ü"/>
            </a:pPr>
            <a:r>
              <a:rPr lang="en-ID" sz="2600" cap="none" dirty="0" err="1">
                <a:latin typeface="Source Sans Pro Black" panose="020B0803030403020204" pitchFamily="34" charset="0"/>
              </a:rPr>
              <a:t>Contoh</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Warga</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Desa</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Berkolaborasi</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Dengan</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Lsm</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Untuk</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Membangun</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Sanitasi</a:t>
            </a:r>
            <a:r>
              <a:rPr lang="en-ID" sz="2600" cap="none" dirty="0">
                <a:latin typeface="Source Sans Pro Black" panose="020B0803030403020204" pitchFamily="34" charset="0"/>
              </a:rPr>
              <a:t> Yang </a:t>
            </a:r>
            <a:r>
              <a:rPr lang="en-ID" sz="2600" cap="none" dirty="0" err="1">
                <a:latin typeface="Source Sans Pro Black" panose="020B0803030403020204" pitchFamily="34" charset="0"/>
              </a:rPr>
              <a:t>Lebih</a:t>
            </a:r>
            <a:r>
              <a:rPr lang="en-ID" sz="2600" cap="none" dirty="0">
                <a:latin typeface="Source Sans Pro Black" panose="020B0803030403020204" pitchFamily="34" charset="0"/>
              </a:rPr>
              <a:t> </a:t>
            </a:r>
            <a:r>
              <a:rPr lang="en-ID" sz="2600" cap="none" dirty="0" err="1">
                <a:latin typeface="Source Sans Pro Black" panose="020B0803030403020204" pitchFamily="34" charset="0"/>
              </a:rPr>
              <a:t>Baik</a:t>
            </a:r>
            <a:r>
              <a:rPr lang="en-ID" sz="2600" dirty="0">
                <a:latin typeface="Source Sans Pro Black" panose="020B0803030403020204" pitchFamily="34" charset="0"/>
              </a:rPr>
              <a:t>.</a:t>
            </a:r>
          </a:p>
          <a:p>
            <a:pPr marL="0" indent="0">
              <a:buNone/>
            </a:pPr>
            <a:endParaRPr lang="en-ID" dirty="0"/>
          </a:p>
        </p:txBody>
      </p:sp>
      <p:sp>
        <p:nvSpPr>
          <p:cNvPr id="4" name="Content Placeholder 3">
            <a:extLst>
              <a:ext uri="{FF2B5EF4-FFF2-40B4-BE49-F238E27FC236}">
                <a16:creationId xmlns:a16="http://schemas.microsoft.com/office/drawing/2014/main" id="{02DBCAA2-7E88-4E21-91EC-8BB7E4FF36EB}"/>
              </a:ext>
            </a:extLst>
          </p:cNvPr>
          <p:cNvSpPr>
            <a:spLocks noGrp="1"/>
          </p:cNvSpPr>
          <p:nvPr>
            <p:ph sz="quarter" idx="14"/>
          </p:nvPr>
        </p:nvSpPr>
        <p:spPr>
          <a:xfrm>
            <a:off x="5942368" y="1143000"/>
            <a:ext cx="5086538" cy="4419600"/>
          </a:xfrm>
        </p:spPr>
        <p:txBody>
          <a:bodyPr>
            <a:normAutofit/>
          </a:bodyPr>
          <a:lstStyle/>
          <a:p>
            <a:r>
              <a:rPr lang="en-ID" sz="1800" b="1" dirty="0"/>
              <a:t>7. </a:t>
            </a:r>
            <a:r>
              <a:rPr lang="en-ID" sz="1800" b="1" dirty="0" err="1"/>
              <a:t>Kolaborasi</a:t>
            </a:r>
            <a:r>
              <a:rPr lang="en-ID" sz="1800" b="1" dirty="0"/>
              <a:t> </a:t>
            </a:r>
            <a:r>
              <a:rPr lang="en-ID" sz="1800" b="1" dirty="0" err="1"/>
              <a:t>Inovatif</a:t>
            </a:r>
            <a:endParaRPr lang="en-ID" sz="1800" b="1" dirty="0"/>
          </a:p>
          <a:p>
            <a:pPr>
              <a:buFont typeface="Wingdings" panose="05000000000000000000" pitchFamily="2" charset="2"/>
              <a:buChar char="ü"/>
            </a:pPr>
            <a:r>
              <a:rPr lang="en-ID" sz="1800" cap="none" dirty="0" err="1">
                <a:latin typeface="Source Sans Pro Black" panose="020B0803030403020204" pitchFamily="34" charset="0"/>
              </a:rPr>
              <a:t>Kolaborasi</a:t>
            </a:r>
            <a:r>
              <a:rPr lang="en-ID" sz="1800" cap="none" dirty="0">
                <a:latin typeface="Source Sans Pro Black" panose="020B0803030403020204" pitchFamily="34" charset="0"/>
              </a:rPr>
              <a:t> Yang </a:t>
            </a:r>
            <a:r>
              <a:rPr lang="en-ID" sz="1800" cap="none" dirty="0" err="1">
                <a:latin typeface="Source Sans Pro Black" panose="020B0803030403020204" pitchFamily="34" charset="0"/>
              </a:rPr>
              <a:t>Bertujuan</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Menciptakan</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Produk</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Layanan</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Atau</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Solusi</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Baru</a:t>
            </a:r>
            <a:r>
              <a:rPr lang="en-ID" sz="1800" cap="none" dirty="0">
                <a:latin typeface="Source Sans Pro Black" panose="020B0803030403020204" pitchFamily="34" charset="0"/>
              </a:rPr>
              <a:t>.</a:t>
            </a:r>
          </a:p>
          <a:p>
            <a:pPr>
              <a:buFont typeface="Wingdings" panose="05000000000000000000" pitchFamily="2" charset="2"/>
              <a:buChar char="ü"/>
            </a:pPr>
            <a:r>
              <a:rPr lang="en-ID" sz="1800" cap="none" dirty="0" err="1">
                <a:latin typeface="Source Sans Pro Black" panose="020B0803030403020204" pitchFamily="34" charset="0"/>
              </a:rPr>
              <a:t>Contoh</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Startup</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Bekerja</a:t>
            </a:r>
            <a:r>
              <a:rPr lang="en-ID" sz="1800" cap="none" dirty="0">
                <a:latin typeface="Source Sans Pro Black" panose="020B0803030403020204" pitchFamily="34" charset="0"/>
              </a:rPr>
              <a:t> Sama </a:t>
            </a:r>
            <a:r>
              <a:rPr lang="en-ID" sz="1800" cap="none" dirty="0" err="1">
                <a:latin typeface="Source Sans Pro Black" panose="020B0803030403020204" pitchFamily="34" charset="0"/>
              </a:rPr>
              <a:t>Dengan</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Universitas</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Untuk</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Mengembangkan</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Teknologi</a:t>
            </a:r>
            <a:r>
              <a:rPr lang="en-ID" sz="1800" cap="none" dirty="0">
                <a:latin typeface="Source Sans Pro Black" panose="020B0803030403020204" pitchFamily="34" charset="0"/>
              </a:rPr>
              <a:t> </a:t>
            </a:r>
            <a:r>
              <a:rPr lang="en-ID" sz="1800" cap="none" dirty="0" err="1">
                <a:latin typeface="Source Sans Pro Black" panose="020B0803030403020204" pitchFamily="34" charset="0"/>
              </a:rPr>
              <a:t>Baru</a:t>
            </a:r>
            <a:r>
              <a:rPr lang="en-ID" sz="1800" cap="none" dirty="0">
                <a:latin typeface="Source Sans Pro Black" panose="020B0803030403020204" pitchFamily="34" charset="0"/>
              </a:rPr>
              <a:t>.</a:t>
            </a:r>
          </a:p>
        </p:txBody>
      </p:sp>
    </p:spTree>
    <p:extLst>
      <p:ext uri="{BB962C8B-B14F-4D97-AF65-F5344CB8AC3E}">
        <p14:creationId xmlns:p14="http://schemas.microsoft.com/office/powerpoint/2010/main" val="299239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ACB2-CD01-47C5-AE20-A93DF16D194B}"/>
              </a:ext>
            </a:extLst>
          </p:cNvPr>
          <p:cNvSpPr>
            <a:spLocks noGrp="1"/>
          </p:cNvSpPr>
          <p:nvPr>
            <p:ph type="title"/>
          </p:nvPr>
        </p:nvSpPr>
        <p:spPr>
          <a:xfrm>
            <a:off x="576073" y="533400"/>
            <a:ext cx="10396882" cy="1158140"/>
          </a:xfrm>
        </p:spPr>
        <p:txBody>
          <a:bodyPr>
            <a:normAutofit fontScale="90000"/>
          </a:bodyPr>
          <a:lstStyle/>
          <a:p>
            <a:pPr algn="ctr"/>
            <a:r>
              <a:rPr lang="en-ID" dirty="0" err="1"/>
              <a:t>Hubungan</a:t>
            </a:r>
            <a:r>
              <a:rPr lang="en-ID" dirty="0"/>
              <a:t> </a:t>
            </a:r>
            <a:r>
              <a:rPr lang="en-ID" dirty="0" err="1"/>
              <a:t>Kolaborasi</a:t>
            </a:r>
            <a:r>
              <a:rPr lang="en-ID" dirty="0"/>
              <a:t> dan </a:t>
            </a:r>
            <a:r>
              <a:rPr lang="en-ID" dirty="0" err="1"/>
              <a:t>Inklusivitas</a:t>
            </a:r>
            <a:endParaRPr lang="en-ID" dirty="0"/>
          </a:p>
        </p:txBody>
      </p:sp>
      <p:sp>
        <p:nvSpPr>
          <p:cNvPr id="4" name="Content Placeholder 3">
            <a:extLst>
              <a:ext uri="{FF2B5EF4-FFF2-40B4-BE49-F238E27FC236}">
                <a16:creationId xmlns:a16="http://schemas.microsoft.com/office/drawing/2014/main" id="{29326E76-7175-4C1F-9EE4-6B43533F996C}"/>
              </a:ext>
            </a:extLst>
          </p:cNvPr>
          <p:cNvSpPr>
            <a:spLocks noGrp="1"/>
          </p:cNvSpPr>
          <p:nvPr>
            <p:ph sz="quarter" idx="14"/>
          </p:nvPr>
        </p:nvSpPr>
        <p:spPr/>
        <p:txBody>
          <a:bodyPr>
            <a:normAutofit fontScale="70000" lnSpcReduction="20000"/>
          </a:bodyPr>
          <a:lstStyle/>
          <a:p>
            <a:pPr>
              <a:buFont typeface="Wingdings" panose="05000000000000000000" pitchFamily="2" charset="2"/>
              <a:buChar char="§"/>
            </a:pPr>
            <a:r>
              <a:rPr lang="en-ID" sz="2800" b="1" cap="none" dirty="0" err="1">
                <a:latin typeface="Source Sans Pro Black" panose="020B0803030403020204" pitchFamily="34" charset="0"/>
              </a:rPr>
              <a:t>Strategi</a:t>
            </a:r>
            <a:r>
              <a:rPr lang="en-ID" sz="2800" b="1" cap="none" dirty="0">
                <a:latin typeface="Source Sans Pro Black" panose="020B0803030403020204" pitchFamily="34" charset="0"/>
              </a:rPr>
              <a:t> </a:t>
            </a:r>
            <a:r>
              <a:rPr lang="en-ID" sz="2800" b="1" cap="none" dirty="0" err="1">
                <a:latin typeface="Source Sans Pro Black" panose="020B0803030403020204" pitchFamily="34" charset="0"/>
              </a:rPr>
              <a:t>Membangun</a:t>
            </a:r>
            <a:r>
              <a:rPr lang="en-ID" sz="2800" b="1" cap="none" dirty="0">
                <a:latin typeface="Source Sans Pro Black" panose="020B0803030403020204" pitchFamily="34" charset="0"/>
              </a:rPr>
              <a:t> </a:t>
            </a:r>
            <a:r>
              <a:rPr lang="en-ID" sz="2800" b="1" cap="none" dirty="0" err="1">
                <a:latin typeface="Source Sans Pro Black" panose="020B0803030403020204" pitchFamily="34" charset="0"/>
              </a:rPr>
              <a:t>Budaya</a:t>
            </a:r>
            <a:r>
              <a:rPr lang="en-ID" sz="2800" b="1" cap="none" dirty="0">
                <a:latin typeface="Source Sans Pro Black" panose="020B0803030403020204" pitchFamily="34" charset="0"/>
              </a:rPr>
              <a:t> </a:t>
            </a:r>
            <a:r>
              <a:rPr lang="en-ID" sz="2800" b="1" cap="none" dirty="0" err="1">
                <a:latin typeface="Source Sans Pro Black" panose="020B0803030403020204" pitchFamily="34" charset="0"/>
              </a:rPr>
              <a:t>Inklusif</a:t>
            </a:r>
            <a:r>
              <a:rPr lang="en-ID" sz="2800" b="1" cap="none" dirty="0">
                <a:latin typeface="Source Sans Pro Black" panose="020B0803030403020204" pitchFamily="34" charset="0"/>
              </a:rPr>
              <a:t> &amp; </a:t>
            </a:r>
            <a:r>
              <a:rPr lang="en-ID" sz="2800" b="1" cap="none" dirty="0" err="1">
                <a:latin typeface="Source Sans Pro Black" panose="020B0803030403020204" pitchFamily="34" charset="0"/>
              </a:rPr>
              <a:t>Kolaboratif</a:t>
            </a:r>
            <a:endParaRPr lang="en-ID" sz="2800" b="1" cap="none" dirty="0">
              <a:latin typeface="Source Sans Pro Black" panose="020B0803030403020204" pitchFamily="34" charset="0"/>
            </a:endParaRPr>
          </a:p>
          <a:p>
            <a:pPr>
              <a:buFont typeface="Wingdings" panose="05000000000000000000" pitchFamily="2" charset="2"/>
              <a:buChar char="§"/>
            </a:pPr>
            <a:r>
              <a:rPr lang="en-ID" sz="2800" b="1" cap="none" dirty="0" err="1">
                <a:latin typeface="Source Sans Pro Black" panose="020B0803030403020204" pitchFamily="34" charset="0"/>
              </a:rPr>
              <a:t>Poin</a:t>
            </a:r>
            <a:r>
              <a:rPr lang="en-ID" sz="2800" b="1" cap="none" dirty="0">
                <a:latin typeface="Source Sans Pro Black" panose="020B0803030403020204" pitchFamily="34" charset="0"/>
              </a:rPr>
              <a:t> </a:t>
            </a:r>
            <a:r>
              <a:rPr lang="en-ID" sz="2800" b="1" cap="none" dirty="0" err="1">
                <a:latin typeface="Source Sans Pro Black" panose="020B0803030403020204" pitchFamily="34" charset="0"/>
              </a:rPr>
              <a:t>Penting</a:t>
            </a:r>
            <a:r>
              <a:rPr lang="en-ID" sz="2800" b="1" cap="none" dirty="0">
                <a:latin typeface="Source Sans Pro Black" panose="020B0803030403020204" pitchFamily="34" charset="0"/>
              </a:rPr>
              <a:t>:</a:t>
            </a:r>
            <a:endParaRPr lang="en-ID" sz="2800" cap="none" dirty="0">
              <a:latin typeface="Source Sans Pro Black" panose="020B0803030403020204" pitchFamily="34" charset="0"/>
            </a:endParaRPr>
          </a:p>
          <a:p>
            <a:pPr lvl="1">
              <a:buFont typeface="Wingdings" panose="05000000000000000000" pitchFamily="2" charset="2"/>
              <a:buChar char="ü"/>
            </a:pPr>
            <a:r>
              <a:rPr lang="en-ID" sz="2800" cap="none" dirty="0" err="1">
                <a:latin typeface="Source Sans Pro Black" panose="020B0803030403020204" pitchFamily="34" charset="0"/>
              </a:rPr>
              <a:t>Kepemimpinan</a:t>
            </a:r>
            <a:r>
              <a:rPr lang="en-ID" sz="2800" cap="none" dirty="0">
                <a:latin typeface="Source Sans Pro Black" panose="020B0803030403020204" pitchFamily="34" charset="0"/>
              </a:rPr>
              <a:t> </a:t>
            </a:r>
            <a:r>
              <a:rPr lang="en-ID" sz="2800" cap="none" dirty="0" err="1">
                <a:latin typeface="Source Sans Pro Black" panose="020B0803030403020204" pitchFamily="34" charset="0"/>
              </a:rPr>
              <a:t>Inklusif</a:t>
            </a:r>
            <a:endParaRPr lang="en-ID" sz="2800" cap="none" dirty="0">
              <a:latin typeface="Source Sans Pro Black" panose="020B0803030403020204" pitchFamily="34" charset="0"/>
            </a:endParaRPr>
          </a:p>
          <a:p>
            <a:pPr lvl="1">
              <a:buFont typeface="Wingdings" panose="05000000000000000000" pitchFamily="2" charset="2"/>
              <a:buChar char="ü"/>
            </a:pPr>
            <a:r>
              <a:rPr lang="en-ID" sz="2800" cap="none" dirty="0" err="1">
                <a:latin typeface="Source Sans Pro Black" panose="020B0803030403020204" pitchFamily="34" charset="0"/>
              </a:rPr>
              <a:t>Pelatihan</a:t>
            </a:r>
            <a:r>
              <a:rPr lang="en-ID" sz="2800" cap="none" dirty="0">
                <a:latin typeface="Source Sans Pro Black" panose="020B0803030403020204" pitchFamily="34" charset="0"/>
              </a:rPr>
              <a:t> </a:t>
            </a:r>
            <a:r>
              <a:rPr lang="en-ID" sz="2800" cap="none" dirty="0" err="1">
                <a:latin typeface="Source Sans Pro Black" panose="020B0803030403020204" pitchFamily="34" charset="0"/>
              </a:rPr>
              <a:t>Keberagaman</a:t>
            </a:r>
            <a:r>
              <a:rPr lang="en-ID" sz="2800" cap="none" dirty="0">
                <a:latin typeface="Source Sans Pro Black" panose="020B0803030403020204" pitchFamily="34" charset="0"/>
              </a:rPr>
              <a:t> Dan </a:t>
            </a:r>
            <a:r>
              <a:rPr lang="en-ID" sz="2800" cap="none" dirty="0" err="1">
                <a:latin typeface="Source Sans Pro Black" panose="020B0803030403020204" pitchFamily="34" charset="0"/>
              </a:rPr>
              <a:t>Komunikasi</a:t>
            </a:r>
            <a:endParaRPr lang="en-ID" sz="2800" cap="none" dirty="0">
              <a:latin typeface="Source Sans Pro Black" panose="020B0803030403020204" pitchFamily="34" charset="0"/>
            </a:endParaRPr>
          </a:p>
          <a:p>
            <a:pPr lvl="1">
              <a:buFont typeface="Wingdings" panose="05000000000000000000" pitchFamily="2" charset="2"/>
              <a:buChar char="ü"/>
            </a:pPr>
            <a:r>
              <a:rPr lang="en-ID" sz="2800" cap="none" dirty="0" err="1">
                <a:latin typeface="Source Sans Pro Black" panose="020B0803030403020204" pitchFamily="34" charset="0"/>
              </a:rPr>
              <a:t>Sistem</a:t>
            </a:r>
            <a:r>
              <a:rPr lang="en-ID" sz="2800" cap="none" dirty="0">
                <a:latin typeface="Source Sans Pro Black" panose="020B0803030403020204" pitchFamily="34" charset="0"/>
              </a:rPr>
              <a:t> Feedback </a:t>
            </a:r>
            <a:r>
              <a:rPr lang="en-ID" sz="2800" cap="none" dirty="0" err="1">
                <a:latin typeface="Source Sans Pro Black" panose="020B0803030403020204" pitchFamily="34" charset="0"/>
              </a:rPr>
              <a:t>Dua</a:t>
            </a:r>
            <a:r>
              <a:rPr lang="en-ID" sz="2800" cap="none" dirty="0">
                <a:latin typeface="Source Sans Pro Black" panose="020B0803030403020204" pitchFamily="34" charset="0"/>
              </a:rPr>
              <a:t> </a:t>
            </a:r>
            <a:r>
              <a:rPr lang="en-ID" sz="2800" cap="none" dirty="0" err="1">
                <a:latin typeface="Source Sans Pro Black" panose="020B0803030403020204" pitchFamily="34" charset="0"/>
              </a:rPr>
              <a:t>Arah</a:t>
            </a:r>
            <a:endParaRPr lang="en-ID" sz="2800" cap="none" dirty="0">
              <a:latin typeface="Source Sans Pro Black" panose="020B0803030403020204" pitchFamily="34" charset="0"/>
            </a:endParaRPr>
          </a:p>
          <a:p>
            <a:pPr lvl="1">
              <a:buFont typeface="Wingdings" panose="05000000000000000000" pitchFamily="2" charset="2"/>
              <a:buChar char="ü"/>
            </a:pPr>
            <a:r>
              <a:rPr lang="en-ID" sz="2800" cap="none" dirty="0" err="1">
                <a:latin typeface="Source Sans Pro Black" panose="020B0803030403020204" pitchFamily="34" charset="0"/>
              </a:rPr>
              <a:t>Perayaan</a:t>
            </a:r>
            <a:r>
              <a:rPr lang="en-ID" sz="2800" cap="none" dirty="0">
                <a:latin typeface="Source Sans Pro Black" panose="020B0803030403020204" pitchFamily="34" charset="0"/>
              </a:rPr>
              <a:t> </a:t>
            </a:r>
            <a:r>
              <a:rPr lang="en-ID" sz="2800" cap="none" dirty="0" err="1">
                <a:latin typeface="Source Sans Pro Black" panose="020B0803030403020204" pitchFamily="34" charset="0"/>
              </a:rPr>
              <a:t>Perbedaan</a:t>
            </a:r>
            <a:r>
              <a:rPr lang="en-ID" sz="2800" cap="none" dirty="0">
                <a:latin typeface="Source Sans Pro Black" panose="020B0803030403020204" pitchFamily="34" charset="0"/>
              </a:rPr>
              <a:t> Dan </a:t>
            </a:r>
            <a:r>
              <a:rPr lang="en-ID" sz="2800" cap="none" dirty="0" err="1">
                <a:latin typeface="Source Sans Pro Black" panose="020B0803030403020204" pitchFamily="34" charset="0"/>
              </a:rPr>
              <a:t>Pengakuan</a:t>
            </a:r>
            <a:r>
              <a:rPr lang="en-ID" sz="2800" cap="none" dirty="0">
                <a:latin typeface="Source Sans Pro Black" panose="020B0803030403020204" pitchFamily="34" charset="0"/>
              </a:rPr>
              <a:t> </a:t>
            </a:r>
            <a:r>
              <a:rPr lang="en-ID" sz="2800" cap="none" dirty="0" err="1">
                <a:latin typeface="Source Sans Pro Black" panose="020B0803030403020204" pitchFamily="34" charset="0"/>
              </a:rPr>
              <a:t>Kontribusi</a:t>
            </a:r>
            <a:endParaRPr lang="en-ID" sz="2800" cap="none" dirty="0">
              <a:latin typeface="Source Sans Pro Black" panose="020B0803030403020204" pitchFamily="34" charset="0"/>
            </a:endParaRPr>
          </a:p>
          <a:p>
            <a:endParaRPr lang="en-ID" dirty="0"/>
          </a:p>
        </p:txBody>
      </p:sp>
      <p:sp>
        <p:nvSpPr>
          <p:cNvPr id="5" name="Rectangle 1">
            <a:extLst>
              <a:ext uri="{FF2B5EF4-FFF2-40B4-BE49-F238E27FC236}">
                <a16:creationId xmlns:a16="http://schemas.microsoft.com/office/drawing/2014/main" id="{4D12BE88-8777-4A01-9E4D-AD6F045E51DC}"/>
              </a:ext>
            </a:extLst>
          </p:cNvPr>
          <p:cNvSpPr>
            <a:spLocks noGrp="1" noChangeArrowheads="1"/>
          </p:cNvSpPr>
          <p:nvPr>
            <p:ph sz="quarter" idx="13"/>
          </p:nvPr>
        </p:nvSpPr>
        <p:spPr bwMode="auto">
          <a:xfrm>
            <a:off x="685800" y="2103165"/>
            <a:ext cx="4724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err="1">
                <a:ln>
                  <a:noFill/>
                </a:ln>
                <a:solidFill>
                  <a:schemeClr val="tx1"/>
                </a:solidFill>
                <a:effectLst/>
                <a:latin typeface="Source Sans Pro Black" panose="020B0803030403020204" pitchFamily="34" charset="0"/>
              </a:rPr>
              <a:t>Kolaborasi</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membutuhkan</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keterbukaan</a:t>
            </a:r>
            <a:endParaRPr kumimoji="0" lang="en-US" altLang="en-US" sz="2400" b="0" i="0" u="none" strike="noStrike" cap="none" normalizeH="0" baseline="0" dirty="0">
              <a:ln>
                <a:noFill/>
              </a:ln>
              <a:solidFill>
                <a:schemeClr val="tx1"/>
              </a:solidFill>
              <a:effectLst/>
              <a:latin typeface="Source Sans Pro Black" panose="020B0803030403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err="1">
                <a:ln>
                  <a:noFill/>
                </a:ln>
                <a:solidFill>
                  <a:schemeClr val="tx1"/>
                </a:solidFill>
                <a:effectLst/>
                <a:latin typeface="Source Sans Pro Black" panose="020B0803030403020204" pitchFamily="34" charset="0"/>
              </a:rPr>
              <a:t>Inklusivitas</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menciptakan</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ruang</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bagi</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kolaborasi</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sejati</a:t>
            </a:r>
            <a:endParaRPr kumimoji="0" lang="en-US" altLang="en-US" sz="2400" b="0" i="0" u="none" strike="noStrike" cap="none" normalizeH="0" baseline="0" dirty="0">
              <a:ln>
                <a:noFill/>
              </a:ln>
              <a:solidFill>
                <a:schemeClr val="tx1"/>
              </a:solidFill>
              <a:effectLst/>
              <a:latin typeface="Source Sans Pro Black" panose="020B0803030403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400" b="0" i="0" u="none" strike="noStrike" cap="none" normalizeH="0" baseline="0" dirty="0" err="1">
                <a:ln>
                  <a:noFill/>
                </a:ln>
                <a:solidFill>
                  <a:schemeClr val="tx1"/>
                </a:solidFill>
                <a:effectLst/>
                <a:latin typeface="Source Sans Pro Black" panose="020B0803030403020204" pitchFamily="34" charset="0"/>
              </a:rPr>
              <a:t>Titik</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temu</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Saling</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percaya</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komunikasi</a:t>
            </a:r>
            <a:r>
              <a:rPr kumimoji="0" lang="en-US" altLang="en-US" sz="2400" b="0" i="0" u="none" strike="noStrike" cap="none" normalizeH="0" baseline="0" dirty="0">
                <a:ln>
                  <a:noFill/>
                </a:ln>
                <a:solidFill>
                  <a:schemeClr val="tx1"/>
                </a:solidFill>
                <a:effectLst/>
                <a:latin typeface="Source Sans Pro Black" panose="020B0803030403020204" pitchFamily="34" charset="0"/>
              </a:rPr>
              <a:t>, </a:t>
            </a:r>
            <a:r>
              <a:rPr kumimoji="0" lang="en-US" altLang="en-US" sz="2400" b="0" i="0" u="none" strike="noStrike" cap="none" normalizeH="0" baseline="0" dirty="0" err="1">
                <a:ln>
                  <a:noFill/>
                </a:ln>
                <a:solidFill>
                  <a:schemeClr val="tx1"/>
                </a:solidFill>
                <a:effectLst/>
                <a:latin typeface="Source Sans Pro Black" panose="020B0803030403020204" pitchFamily="34" charset="0"/>
              </a:rPr>
              <a:t>empati</a:t>
            </a:r>
            <a:endParaRPr kumimoji="0" lang="en-US" altLang="en-US" sz="2400" b="0" i="0" u="none" strike="noStrike" cap="none" normalizeH="0" baseline="0" dirty="0">
              <a:ln>
                <a:noFill/>
              </a:ln>
              <a:solidFill>
                <a:schemeClr val="tx1"/>
              </a:solidFill>
              <a:effectLst/>
              <a:latin typeface="Source Sans Pro Black" panose="020B0803030403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lang="en-US" altLang="en-US" cap="none" dirty="0">
              <a:latin typeface="Source Sans Pro Black" panose="020B0803030403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b="0" i="0" u="none" strike="noStrike" cap="none" normalizeH="0" baseline="0" dirty="0">
              <a:ln>
                <a:noFill/>
              </a:ln>
              <a:solidFill>
                <a:schemeClr val="tx1"/>
              </a:solidFill>
              <a:effectLst/>
              <a:latin typeface="Source Sans Pro Black" panose="020B0803030403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Source Sans Pro Black" panose="020B0803030403020204" pitchFamily="34" charset="0"/>
            </a:endParaRPr>
          </a:p>
        </p:txBody>
      </p:sp>
    </p:spTree>
    <p:extLst>
      <p:ext uri="{BB962C8B-B14F-4D97-AF65-F5344CB8AC3E}">
        <p14:creationId xmlns:p14="http://schemas.microsoft.com/office/powerpoint/2010/main" val="393724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B16E46F4-930A-4096-9559-2DC938B94CF7}"/>
              </a:ext>
            </a:extLst>
          </p:cNvPr>
          <p:cNvSpPr/>
          <p:nvPr/>
        </p:nvSpPr>
        <p:spPr>
          <a:xfrm>
            <a:off x="381000" y="1524000"/>
            <a:ext cx="5791200" cy="4724400"/>
          </a:xfrm>
          <a:prstGeom prst="flowChartPunchedTap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rPr>
              <a:t>Setiap ASN harus mempunyai orientasi  yang sama, yaitu memberika pelayanan  terbaik untuk masyarakat. </a:t>
            </a:r>
            <a:r>
              <a:rPr lang="id-ID" sz="2400" dirty="0">
                <a:solidFill>
                  <a:srgbClr val="FF0000"/>
                </a:solidFill>
              </a:rPr>
              <a:t>Jiwa melayani serta membantu masyarakat wajib tertanam  kuat dalam diri setiap ASN.  </a:t>
            </a:r>
            <a:r>
              <a:rPr lang="id-ID" sz="2400" dirty="0">
                <a:solidFill>
                  <a:schemeClr val="tx1"/>
                </a:solidFill>
              </a:rPr>
              <a:t>Saat ini dunia semakin hybrid, serba kolaboratif. Tidak boleh ada ego, baik ego sektor, ego daerah dan ego ilmu</a:t>
            </a:r>
            <a:endParaRPr lang="en-ID" sz="2400" dirty="0">
              <a:solidFill>
                <a:schemeClr val="tx1"/>
              </a:solidFill>
            </a:endParaRPr>
          </a:p>
        </p:txBody>
      </p:sp>
      <p:sp>
        <p:nvSpPr>
          <p:cNvPr id="3" name="Flowchart: Punched Tape 2">
            <a:extLst>
              <a:ext uri="{FF2B5EF4-FFF2-40B4-BE49-F238E27FC236}">
                <a16:creationId xmlns:a16="http://schemas.microsoft.com/office/drawing/2014/main" id="{38F5E229-4707-452E-81C4-0DAAE08EAAFB}"/>
              </a:ext>
            </a:extLst>
          </p:cNvPr>
          <p:cNvSpPr/>
          <p:nvPr/>
        </p:nvSpPr>
        <p:spPr>
          <a:xfrm>
            <a:off x="6477000" y="1495647"/>
            <a:ext cx="4621810" cy="4752753"/>
          </a:xfrm>
          <a:prstGeom prst="flowChartPunchedTap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t>Pelayanan publik adalah wajah  kongkrft kehadiran negara dalam kehidupan masyarakat sehari-hari. </a:t>
            </a:r>
            <a:r>
              <a:rPr lang="id-ID" sz="2000" dirty="0">
                <a:solidFill>
                  <a:srgbClr val="FFFF00"/>
                </a:solidFill>
              </a:rPr>
              <a:t>Dalam mewujudkan pelayanan publik yang prima memerlukan ikhtiar yang berkelanjutan, memerlukan transformasi sistem, memerlukan tata kelola,  membutuhkan perubahan mindset dan budaya kerja birokrasi kita dari senang dilayani mehjadi  budaya melayani</a:t>
            </a:r>
            <a:endParaRPr lang="en-ID" sz="2000" dirty="0">
              <a:solidFill>
                <a:srgbClr val="FFFF00"/>
              </a:solidFill>
            </a:endParaRPr>
          </a:p>
        </p:txBody>
      </p:sp>
      <p:sp>
        <p:nvSpPr>
          <p:cNvPr id="4" name="Flowchart: Alternate Process 3">
            <a:extLst>
              <a:ext uri="{FF2B5EF4-FFF2-40B4-BE49-F238E27FC236}">
                <a16:creationId xmlns:a16="http://schemas.microsoft.com/office/drawing/2014/main" id="{A06D2633-7E24-4C35-8138-63E904D9A482}"/>
              </a:ext>
            </a:extLst>
          </p:cNvPr>
          <p:cNvSpPr/>
          <p:nvPr/>
        </p:nvSpPr>
        <p:spPr>
          <a:xfrm>
            <a:off x="1752600" y="304800"/>
            <a:ext cx="8187818" cy="9906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rPr>
              <a:t>Pidato Presiden RI pada lounching core values dan employer branding ASN 2021</a:t>
            </a:r>
            <a:endParaRPr lang="en-ID" sz="2400" dirty="0">
              <a:solidFill>
                <a:schemeClr val="tx1"/>
              </a:solidFill>
            </a:endParaRPr>
          </a:p>
        </p:txBody>
      </p:sp>
    </p:spTree>
    <p:extLst>
      <p:ext uri="{BB962C8B-B14F-4D97-AF65-F5344CB8AC3E}">
        <p14:creationId xmlns:p14="http://schemas.microsoft.com/office/powerpoint/2010/main" val="353374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C0862-1072-45C6-82CF-90BCE5982A32}"/>
              </a:ext>
            </a:extLst>
          </p:cNvPr>
          <p:cNvSpPr>
            <a:spLocks noGrp="1"/>
          </p:cNvSpPr>
          <p:nvPr>
            <p:ph type="title"/>
          </p:nvPr>
        </p:nvSpPr>
        <p:spPr>
          <a:xfrm>
            <a:off x="2026138" y="2747223"/>
            <a:ext cx="8565662" cy="1596177"/>
          </a:xfrm>
        </p:spPr>
        <p:txBody>
          <a:bodyPr>
            <a:normAutofit/>
          </a:bodyPr>
          <a:lstStyle/>
          <a:p>
            <a:r>
              <a:rPr lang="id-ID" sz="6000" b="1" dirty="0"/>
              <a:t>Bangga </a:t>
            </a:r>
            <a:r>
              <a:rPr lang="id-ID" sz="6000" b="1" dirty="0">
                <a:solidFill>
                  <a:srgbClr val="FF0000"/>
                </a:solidFill>
              </a:rPr>
              <a:t>melayani</a:t>
            </a:r>
            <a:r>
              <a:rPr lang="id-ID" sz="6000" b="1" dirty="0"/>
              <a:t> bangsa</a:t>
            </a:r>
            <a:endParaRPr lang="en-ID" sz="6000" b="1" dirty="0"/>
          </a:p>
        </p:txBody>
      </p:sp>
      <p:sp>
        <p:nvSpPr>
          <p:cNvPr id="3" name="Flowchart: Terminator 2">
            <a:extLst>
              <a:ext uri="{FF2B5EF4-FFF2-40B4-BE49-F238E27FC236}">
                <a16:creationId xmlns:a16="http://schemas.microsoft.com/office/drawing/2014/main" id="{D0840A91-D129-4028-9A33-67CF5C3B624B}"/>
              </a:ext>
            </a:extLst>
          </p:cNvPr>
          <p:cNvSpPr/>
          <p:nvPr/>
        </p:nvSpPr>
        <p:spPr>
          <a:xfrm>
            <a:off x="2715386" y="1584289"/>
            <a:ext cx="6151629" cy="48597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id-ID" sz="2000" dirty="0"/>
              <a:t>Employer Branding ASN</a:t>
            </a:r>
            <a:endParaRPr lang="en-ID" sz="2000" dirty="0"/>
          </a:p>
        </p:txBody>
      </p:sp>
    </p:spTree>
    <p:extLst>
      <p:ext uri="{BB962C8B-B14F-4D97-AF65-F5344CB8AC3E}">
        <p14:creationId xmlns:p14="http://schemas.microsoft.com/office/powerpoint/2010/main" val="38271709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Fast "/>
  <p:tag name="POWER3D SOUND" val="Turning Page of Book"/>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3175</TotalTime>
  <Words>1101</Words>
  <Application>Microsoft Office PowerPoint</Application>
  <PresentationFormat>Widescreen</PresentationFormat>
  <Paragraphs>149</Paragraphs>
  <Slides>15</Slides>
  <Notes>1</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15</vt:i4>
      </vt:variant>
    </vt:vector>
  </HeadingPairs>
  <TitlesOfParts>
    <vt:vector size="33" baseType="lpstr">
      <vt:lpstr>Arial</vt:lpstr>
      <vt:lpstr>Bookman Old Style</vt:lpstr>
      <vt:lpstr>Calibri</vt:lpstr>
      <vt:lpstr>Century Gothic</vt:lpstr>
      <vt:lpstr>Cinzel Black</vt:lpstr>
      <vt:lpstr>Cooper Black</vt:lpstr>
      <vt:lpstr>Gill Sans Ultra Bold Condensed</vt:lpstr>
      <vt:lpstr>Impact</vt:lpstr>
      <vt:lpstr>Palatino Linotype</vt:lpstr>
      <vt:lpstr>Rockwell Extra Bold</vt:lpstr>
      <vt:lpstr>Source Sans Pro</vt:lpstr>
      <vt:lpstr>Source Sans Pro Black</vt:lpstr>
      <vt:lpstr>Tw Cen MT</vt:lpstr>
      <vt:lpstr>Wingdings</vt:lpstr>
      <vt:lpstr>Wingdings 2</vt:lpstr>
      <vt:lpstr>Quotable</vt:lpstr>
      <vt:lpstr>Droplet</vt:lpstr>
      <vt:lpstr>Main Event</vt:lpstr>
      <vt:lpstr>PowerPoint Presentation</vt:lpstr>
      <vt:lpstr>PENGANTAR</vt:lpstr>
      <vt:lpstr>Budaya kerja di pemerintahan:  Merupakan nilai, norma, sikap, perilaku, dan kebiasaan kerja yang tumbuh dan berkembang di lingkungan aparatur pemerintahan dalam menjalankan tugas dan fungsinya untuk melayani masyarakat.  Budaya Kerja ini menjadi landasan moral dan etika dalam pelaksanaan pekerjaan sehari-hari, serta menjadi bagian penting dalam menciptakan birokrasi yang profesional, bersih, dan melayani. </vt:lpstr>
      <vt:lpstr>BENTUK-BENTUK KOLABORASI</vt:lpstr>
      <vt:lpstr>BENTUK-BENTUK KOLABORASI</vt:lpstr>
      <vt:lpstr>BENTUK-BENTUK KOLABORASI</vt:lpstr>
      <vt:lpstr>Hubungan Kolaborasi dan Inklusivitas</vt:lpstr>
      <vt:lpstr>PowerPoint Presentation</vt:lpstr>
      <vt:lpstr>Bangga melayani bangsa</vt:lpstr>
      <vt:lpstr>PowerPoint Presentation</vt:lpstr>
      <vt:lpstr>Panduan prilaku/kode etik</vt:lpstr>
      <vt:lpstr>PowerPoint Presentation</vt:lpstr>
      <vt:lpstr>Penutup &amp; Aksi Nyata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PEMBEKALAN PENULIS MODUL</dc:title>
  <dc:creator>Siti Tunsiah</dc:creator>
  <cp:lastModifiedBy>Surya Jaya</cp:lastModifiedBy>
  <cp:revision>59</cp:revision>
  <dcterms:created xsi:type="dcterms:W3CDTF">2021-09-06T06:48:49Z</dcterms:created>
  <dcterms:modified xsi:type="dcterms:W3CDTF">2025-05-22T10:04:38Z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2019-11-10T00:00:00Z</vt:filetime>
  </property>
  <property fmtid="{D5CDD505-2E9C-101B-9397-08002B2CF9AE}" pid="3" name="Creator">
    <vt:lpwstr>Microsoft® PowerPoint® 2010</vt:lpwstr>
  </property>
  <property fmtid="{D5CDD505-2E9C-101B-9397-08002B2CF9AE}" pid="4" name="LastSaved">
    <vt:filetime>2021-09-06T00:00:00Z</vt:filetime>
  </property>
</Properties>
</file>