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73" r:id="rId9"/>
    <p:sldId id="274" r:id="rId10"/>
    <p:sldId id="276" r:id="rId11"/>
    <p:sldId id="272" r:id="rId12"/>
    <p:sldId id="265" r:id="rId13"/>
    <p:sldId id="266" r:id="rId14"/>
    <p:sldId id="267" r:id="rId15"/>
    <p:sldId id="268" r:id="rId16"/>
    <p:sldId id="269" r:id="rId17"/>
    <p:sldId id="270" r:id="rId18"/>
    <p:sldId id="271" r:id="rId19"/>
  </p:sldIdLst>
  <p:sldSz cx="18288000" cy="10287000"/>
  <p:notesSz cx="6858000" cy="9144000"/>
  <p:embeddedFontLst>
    <p:embeddedFont>
      <p:font typeface="Agrandir Bold" panose="020B0604020202020204" charset="0"/>
      <p:regular r:id="rId20"/>
    </p:embeddedFont>
    <p:embeddedFont>
      <p:font typeface="TT Interphases Bold" panose="020B0604020202020204" charset="0"/>
      <p:regular r:id="rId21"/>
    </p:embeddedFont>
    <p:embeddedFont>
      <p:font typeface="IBM Plex Sans Bold" panose="020B0604020202020204" charset="0"/>
      <p:regular r:id="rId22"/>
    </p:embeddedFont>
    <p:embeddedFont>
      <p:font typeface="Garet Bold" panose="020B0604020202020204" charset="0"/>
      <p:regular r:id="rId23"/>
    </p:embeddedFont>
    <p:embeddedFont>
      <p:font typeface="Open Sauce Bold" panose="020B0604020202020204" charset="0"/>
      <p:regular r:id="rId24"/>
    </p:embeddedFont>
    <p:embeddedFont>
      <p:font typeface="TT Ramillas Bold" panose="020B0604020202020204" charset="0"/>
      <p:regular r:id="rId25"/>
    </p:embeddedFont>
    <p:embeddedFont>
      <p:font typeface="Cooper Hewitt Bold" panose="020B0604020202020204" charset="0"/>
      <p:regular r:id="rId26"/>
    </p:embeddedFont>
    <p:embeddedFont>
      <p:font typeface="Calibri" panose="020F0502020204030204" pitchFamily="34" charset="0"/>
      <p:regular r:id="rId27"/>
      <p:bold r:id="rId28"/>
      <p:italic r:id="rId29"/>
      <p:boldItalic r:id="rId30"/>
    </p:embeddedFont>
    <p:embeddedFont>
      <p:font typeface="TT Interphases" panose="020B0604020202020204" charset="0"/>
      <p:regular r:id="rId31"/>
    </p:embeddedFont>
    <p:embeddedFont>
      <p:font typeface="Open Sauce" panose="020B0604020202020204" charset="0"/>
      <p:regular r:id="rId32"/>
    </p:embeddedFont>
    <p:embeddedFont>
      <p:font typeface="Garet" panose="020B0604020202020204" charset="0"/>
      <p:regular r:id="rId33"/>
    </p:embeddedFont>
    <p:embeddedFont>
      <p:font typeface="Pragmatica" panose="020B0604020202020204" charset="0"/>
      <p:regular r:id="rId34"/>
    </p:embeddedFont>
    <p:embeddedFont>
      <p:font typeface="IBM Plex Sans"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63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7.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7.sv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7.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8ED"/>
        </a:solidFill>
        <a:effectLst/>
      </p:bgPr>
    </p:bg>
    <p:spTree>
      <p:nvGrpSpPr>
        <p:cNvPr id="1" name=""/>
        <p:cNvGrpSpPr/>
        <p:nvPr/>
      </p:nvGrpSpPr>
      <p:grpSpPr>
        <a:xfrm>
          <a:off x="0" y="0"/>
          <a:ext cx="0" cy="0"/>
          <a:chOff x="0" y="0"/>
          <a:chExt cx="0" cy="0"/>
        </a:xfrm>
      </p:grpSpPr>
      <p:grpSp>
        <p:nvGrpSpPr>
          <p:cNvPr id="2" name="Group 2"/>
          <p:cNvGrpSpPr/>
          <p:nvPr/>
        </p:nvGrpSpPr>
        <p:grpSpPr>
          <a:xfrm>
            <a:off x="13056942" y="0"/>
            <a:ext cx="5368166" cy="10287000"/>
            <a:chOff x="0" y="0"/>
            <a:chExt cx="1413838" cy="2709333"/>
          </a:xfrm>
        </p:grpSpPr>
        <p:sp>
          <p:nvSpPr>
            <p:cNvPr id="3" name="Freeform 3"/>
            <p:cNvSpPr/>
            <p:nvPr/>
          </p:nvSpPr>
          <p:spPr>
            <a:xfrm>
              <a:off x="0" y="0"/>
              <a:ext cx="1413838" cy="2709333"/>
            </a:xfrm>
            <a:custGeom>
              <a:avLst/>
              <a:gdLst/>
              <a:ahLst/>
              <a:cxnLst/>
              <a:rect l="l" t="t" r="r" b="b"/>
              <a:pathLst>
                <a:path w="1413838" h="2709333">
                  <a:moveTo>
                    <a:pt x="0" y="0"/>
                  </a:moveTo>
                  <a:lnTo>
                    <a:pt x="1413838" y="0"/>
                  </a:lnTo>
                  <a:lnTo>
                    <a:pt x="1413838" y="2709333"/>
                  </a:lnTo>
                  <a:lnTo>
                    <a:pt x="0" y="2709333"/>
                  </a:lnTo>
                  <a:close/>
                </a:path>
              </a:pathLst>
            </a:custGeom>
            <a:solidFill>
              <a:srgbClr val="D5613B"/>
            </a:solidFill>
          </p:spPr>
        </p:sp>
        <p:sp>
          <p:nvSpPr>
            <p:cNvPr id="4" name="TextBox 4"/>
            <p:cNvSpPr txBox="1"/>
            <p:nvPr/>
          </p:nvSpPr>
          <p:spPr>
            <a:xfrm>
              <a:off x="0" y="-28575"/>
              <a:ext cx="1413838" cy="2737908"/>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37107" y="8149984"/>
            <a:ext cx="18288000" cy="2137016"/>
            <a:chOff x="0" y="0"/>
            <a:chExt cx="4816593" cy="562835"/>
          </a:xfrm>
        </p:grpSpPr>
        <p:sp>
          <p:nvSpPr>
            <p:cNvPr id="6" name="Freeform 6"/>
            <p:cNvSpPr/>
            <p:nvPr/>
          </p:nvSpPr>
          <p:spPr>
            <a:xfrm>
              <a:off x="0" y="0"/>
              <a:ext cx="4816592" cy="562835"/>
            </a:xfrm>
            <a:custGeom>
              <a:avLst/>
              <a:gdLst/>
              <a:ahLst/>
              <a:cxnLst/>
              <a:rect l="l" t="t" r="r" b="b"/>
              <a:pathLst>
                <a:path w="4816592" h="562835">
                  <a:moveTo>
                    <a:pt x="0" y="0"/>
                  </a:moveTo>
                  <a:lnTo>
                    <a:pt x="4816592" y="0"/>
                  </a:lnTo>
                  <a:lnTo>
                    <a:pt x="4816592" y="562835"/>
                  </a:lnTo>
                  <a:lnTo>
                    <a:pt x="0" y="562835"/>
                  </a:lnTo>
                  <a:close/>
                </a:path>
              </a:pathLst>
            </a:custGeom>
            <a:solidFill>
              <a:srgbClr val="1C2954"/>
            </a:solidFill>
          </p:spPr>
        </p:sp>
        <p:sp>
          <p:nvSpPr>
            <p:cNvPr id="7" name="TextBox 7"/>
            <p:cNvSpPr txBox="1"/>
            <p:nvPr/>
          </p:nvSpPr>
          <p:spPr>
            <a:xfrm>
              <a:off x="0" y="-28575"/>
              <a:ext cx="4816593" cy="591410"/>
            </a:xfrm>
            <a:prstGeom prst="rect">
              <a:avLst/>
            </a:prstGeom>
          </p:spPr>
          <p:txBody>
            <a:bodyPr lIns="50800" tIns="50800" rIns="50800" bIns="50800" rtlCol="0" anchor="ctr"/>
            <a:lstStyle/>
            <a:p>
              <a:pPr algn="ctr">
                <a:lnSpc>
                  <a:spcPts val="2659"/>
                </a:lnSpc>
                <a:spcBef>
                  <a:spcPct val="0"/>
                </a:spcBef>
              </a:pPr>
              <a:endParaRPr/>
            </a:p>
          </p:txBody>
        </p:sp>
      </p:grpSp>
      <p:sp>
        <p:nvSpPr>
          <p:cNvPr id="8" name="AutoShape 8"/>
          <p:cNvSpPr/>
          <p:nvPr/>
        </p:nvSpPr>
        <p:spPr>
          <a:xfrm>
            <a:off x="1841459" y="9588801"/>
            <a:ext cx="12028242" cy="0"/>
          </a:xfrm>
          <a:prstGeom prst="line">
            <a:avLst/>
          </a:prstGeom>
          <a:ln w="19050" cap="flat">
            <a:solidFill>
              <a:srgbClr val="FDF8ED"/>
            </a:solidFill>
            <a:prstDash val="solid"/>
            <a:headEnd type="none" w="sm" len="sm"/>
            <a:tailEnd type="none" w="sm" len="sm"/>
          </a:ln>
        </p:spPr>
      </p:sp>
      <p:sp>
        <p:nvSpPr>
          <p:cNvPr id="9" name="Freeform 9"/>
          <p:cNvSpPr/>
          <p:nvPr/>
        </p:nvSpPr>
        <p:spPr>
          <a:xfrm>
            <a:off x="14156225" y="-1870563"/>
            <a:ext cx="6602652" cy="7597194"/>
          </a:xfrm>
          <a:custGeom>
            <a:avLst/>
            <a:gdLst/>
            <a:ahLst/>
            <a:cxnLst/>
            <a:rect l="l" t="t" r="r" b="b"/>
            <a:pathLst>
              <a:path w="6602652" h="7597194">
                <a:moveTo>
                  <a:pt x="0" y="0"/>
                </a:moveTo>
                <a:lnTo>
                  <a:pt x="6602653" y="0"/>
                </a:lnTo>
                <a:lnTo>
                  <a:pt x="6602653" y="7597194"/>
                </a:lnTo>
                <a:lnTo>
                  <a:pt x="0" y="759719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361733" y="8295029"/>
            <a:ext cx="1333933" cy="1846927"/>
          </a:xfrm>
          <a:custGeom>
            <a:avLst/>
            <a:gdLst/>
            <a:ahLst/>
            <a:cxnLst/>
            <a:rect l="l" t="t" r="r" b="b"/>
            <a:pathLst>
              <a:path w="1333933" h="1846927">
                <a:moveTo>
                  <a:pt x="0" y="0"/>
                </a:moveTo>
                <a:lnTo>
                  <a:pt x="1333934" y="0"/>
                </a:lnTo>
                <a:lnTo>
                  <a:pt x="1333934" y="1846927"/>
                </a:lnTo>
                <a:lnTo>
                  <a:pt x="0" y="1846927"/>
                </a:lnTo>
                <a:lnTo>
                  <a:pt x="0" y="0"/>
                </a:lnTo>
                <a:close/>
              </a:path>
            </a:pathLst>
          </a:custGeom>
          <a:blipFill>
            <a:blip r:embed="rId4"/>
            <a:stretch>
              <a:fillRect l="-5382" r="-5382"/>
            </a:stretch>
          </a:blipFill>
        </p:spPr>
      </p:sp>
      <p:sp>
        <p:nvSpPr>
          <p:cNvPr id="11" name="TextBox 11"/>
          <p:cNvSpPr txBox="1"/>
          <p:nvPr/>
        </p:nvSpPr>
        <p:spPr>
          <a:xfrm>
            <a:off x="1289608" y="2725196"/>
            <a:ext cx="10711988" cy="3928504"/>
          </a:xfrm>
          <a:prstGeom prst="rect">
            <a:avLst/>
          </a:prstGeom>
        </p:spPr>
        <p:txBody>
          <a:bodyPr lIns="0" tIns="0" rIns="0" bIns="0" rtlCol="0" anchor="t">
            <a:spAutoFit/>
          </a:bodyPr>
          <a:lstStyle/>
          <a:p>
            <a:pPr algn="l">
              <a:lnSpc>
                <a:spcPts val="10206"/>
              </a:lnSpc>
            </a:pPr>
            <a:r>
              <a:rPr lang="en-US" sz="9720" b="1" spc="-437">
                <a:solidFill>
                  <a:srgbClr val="233544"/>
                </a:solidFill>
                <a:latin typeface="TT Ramillas Bold"/>
                <a:ea typeface="TT Ramillas Bold"/>
                <a:cs typeface="TT Ramillas Bold"/>
                <a:sym typeface="TT Ramillas Bold"/>
              </a:rPr>
              <a:t>Evaluasi Pengelolaan Retribusi Daerah</a:t>
            </a:r>
          </a:p>
        </p:txBody>
      </p:sp>
      <p:sp>
        <p:nvSpPr>
          <p:cNvPr id="12" name="TextBox 12"/>
          <p:cNvSpPr txBox="1"/>
          <p:nvPr/>
        </p:nvSpPr>
        <p:spPr>
          <a:xfrm>
            <a:off x="1889084" y="9067790"/>
            <a:ext cx="6320076" cy="352144"/>
          </a:xfrm>
          <a:prstGeom prst="rect">
            <a:avLst/>
          </a:prstGeom>
        </p:spPr>
        <p:txBody>
          <a:bodyPr lIns="0" tIns="0" rIns="0" bIns="0" rtlCol="0" anchor="t">
            <a:spAutoFit/>
          </a:bodyPr>
          <a:lstStyle/>
          <a:p>
            <a:pPr algn="l">
              <a:lnSpc>
                <a:spcPts val="2814"/>
              </a:lnSpc>
              <a:spcBef>
                <a:spcPct val="0"/>
              </a:spcBef>
            </a:pPr>
            <a:r>
              <a:rPr lang="en-US" sz="2010">
                <a:solidFill>
                  <a:srgbClr val="FDF8ED"/>
                </a:solidFill>
                <a:latin typeface="Garet"/>
                <a:ea typeface="Garet"/>
                <a:cs typeface="Garet"/>
                <a:sym typeface="Garet"/>
              </a:rPr>
              <a:t>Dinas Kesehatan Provinsi Sumatera Utara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6"/>
        </a:solidFill>
        <a:effectLst/>
      </p:bgPr>
    </p:bg>
    <p:spTree>
      <p:nvGrpSpPr>
        <p:cNvPr id="1" name=""/>
        <p:cNvGrpSpPr/>
        <p:nvPr/>
      </p:nvGrpSpPr>
      <p:grpSpPr>
        <a:xfrm>
          <a:off x="0" y="0"/>
          <a:ext cx="0" cy="0"/>
          <a:chOff x="0" y="0"/>
          <a:chExt cx="0" cy="0"/>
        </a:xfrm>
      </p:grpSpPr>
      <p:sp>
        <p:nvSpPr>
          <p:cNvPr id="4" name="TextBox 8"/>
          <p:cNvSpPr txBox="1"/>
          <p:nvPr/>
        </p:nvSpPr>
        <p:spPr>
          <a:xfrm>
            <a:off x="381000" y="190500"/>
            <a:ext cx="14630400" cy="512961"/>
          </a:xfrm>
          <a:prstGeom prst="rect">
            <a:avLst/>
          </a:prstGeom>
        </p:spPr>
        <p:txBody>
          <a:bodyPr wrap="square" lIns="0" tIns="0" rIns="0" bIns="0" rtlCol="0" anchor="t">
            <a:spAutoFit/>
          </a:bodyPr>
          <a:lstStyle/>
          <a:p>
            <a:pPr marL="0" lvl="0" indent="0" algn="l">
              <a:lnSpc>
                <a:spcPts val="4044"/>
              </a:lnSpc>
              <a:spcBef>
                <a:spcPct val="0"/>
              </a:spcBef>
            </a:pPr>
            <a:r>
              <a:rPr lang="en-US" sz="3370" b="1">
                <a:solidFill>
                  <a:srgbClr val="1A3060"/>
                </a:solidFill>
                <a:latin typeface="IBM Plex Sans Bold"/>
                <a:ea typeface="IBM Plex Sans Bold"/>
                <a:cs typeface="IBM Plex Sans Bold"/>
                <a:sym typeface="IBM Plex Sans Bold"/>
              </a:rPr>
              <a:t>PREDIKSI TARGET PENERIMAAN 5 TAHUN (TA 2025 - TA 2030 ) </a:t>
            </a:r>
          </a:p>
        </p:txBody>
      </p:sp>
      <p:pic>
        <p:nvPicPr>
          <p:cNvPr id="2" name="Picture 1"/>
          <p:cNvPicPr>
            <a:picLocks noChangeAspect="1"/>
          </p:cNvPicPr>
          <p:nvPr/>
        </p:nvPicPr>
        <p:blipFill>
          <a:blip r:embed="rId2"/>
          <a:stretch>
            <a:fillRect/>
          </a:stretch>
        </p:blipFill>
        <p:spPr>
          <a:xfrm>
            <a:off x="2870192" y="909099"/>
            <a:ext cx="12547616" cy="8958801"/>
          </a:xfrm>
          <a:prstGeom prst="rect">
            <a:avLst/>
          </a:prstGeom>
        </p:spPr>
      </p:pic>
    </p:spTree>
    <p:extLst>
      <p:ext uri="{BB962C8B-B14F-4D97-AF65-F5344CB8AC3E}">
        <p14:creationId xmlns:p14="http://schemas.microsoft.com/office/powerpoint/2010/main" val="1562588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8ED"/>
        </a:solidFill>
        <a:effectLst/>
      </p:bgPr>
    </p:bg>
    <p:spTree>
      <p:nvGrpSpPr>
        <p:cNvPr id="1" name=""/>
        <p:cNvGrpSpPr/>
        <p:nvPr/>
      </p:nvGrpSpPr>
      <p:grpSpPr>
        <a:xfrm>
          <a:off x="0" y="0"/>
          <a:ext cx="0" cy="0"/>
          <a:chOff x="0" y="0"/>
          <a:chExt cx="0" cy="0"/>
        </a:xfrm>
      </p:grpSpPr>
      <p:grpSp>
        <p:nvGrpSpPr>
          <p:cNvPr id="2" name="Group 2"/>
          <p:cNvGrpSpPr/>
          <p:nvPr/>
        </p:nvGrpSpPr>
        <p:grpSpPr>
          <a:xfrm>
            <a:off x="6950083" y="0"/>
            <a:ext cx="11337917" cy="10287000"/>
            <a:chOff x="0" y="0"/>
            <a:chExt cx="2986118" cy="2709333"/>
          </a:xfrm>
        </p:grpSpPr>
        <p:sp>
          <p:nvSpPr>
            <p:cNvPr id="3" name="Freeform 3"/>
            <p:cNvSpPr/>
            <p:nvPr/>
          </p:nvSpPr>
          <p:spPr>
            <a:xfrm>
              <a:off x="0" y="0"/>
              <a:ext cx="2986118" cy="2709333"/>
            </a:xfrm>
            <a:custGeom>
              <a:avLst/>
              <a:gdLst/>
              <a:ahLst/>
              <a:cxnLst/>
              <a:rect l="l" t="t" r="r" b="b"/>
              <a:pathLst>
                <a:path w="2986118" h="2709333">
                  <a:moveTo>
                    <a:pt x="0" y="0"/>
                  </a:moveTo>
                  <a:lnTo>
                    <a:pt x="2986118" y="0"/>
                  </a:lnTo>
                  <a:lnTo>
                    <a:pt x="2986118" y="2709333"/>
                  </a:lnTo>
                  <a:lnTo>
                    <a:pt x="0" y="2709333"/>
                  </a:lnTo>
                  <a:close/>
                </a:path>
              </a:pathLst>
            </a:custGeom>
            <a:solidFill>
              <a:srgbClr val="D5613B"/>
            </a:solidFill>
          </p:spPr>
        </p:sp>
        <p:sp>
          <p:nvSpPr>
            <p:cNvPr id="4" name="TextBox 4"/>
            <p:cNvSpPr txBox="1"/>
            <p:nvPr/>
          </p:nvSpPr>
          <p:spPr>
            <a:xfrm>
              <a:off x="0" y="-28575"/>
              <a:ext cx="2986118" cy="2737908"/>
            </a:xfrm>
            <a:prstGeom prst="rect">
              <a:avLst/>
            </a:prstGeom>
          </p:spPr>
          <p:txBody>
            <a:bodyPr lIns="50800" tIns="50800" rIns="50800" bIns="50800" rtlCol="0" anchor="ctr"/>
            <a:lstStyle/>
            <a:p>
              <a:pPr algn="ctr">
                <a:lnSpc>
                  <a:spcPts val="2659"/>
                </a:lnSpc>
                <a:spcBef>
                  <a:spcPct val="0"/>
                </a:spcBef>
              </a:pPr>
              <a:endParaRPr/>
            </a:p>
            <a:p>
              <a:pPr algn="just">
                <a:lnSpc>
                  <a:spcPts val="2799"/>
                </a:lnSpc>
              </a:pPr>
              <a:endParaRPr/>
            </a:p>
          </p:txBody>
        </p:sp>
      </p:grpSp>
      <p:sp>
        <p:nvSpPr>
          <p:cNvPr id="5" name="TextBox 5"/>
          <p:cNvSpPr txBox="1"/>
          <p:nvPr/>
        </p:nvSpPr>
        <p:spPr>
          <a:xfrm>
            <a:off x="8010446" y="718207"/>
            <a:ext cx="9248854" cy="10307309"/>
          </a:xfrm>
          <a:prstGeom prst="rect">
            <a:avLst/>
          </a:prstGeom>
        </p:spPr>
        <p:txBody>
          <a:bodyPr lIns="0" tIns="0" rIns="0" bIns="0" rtlCol="0" anchor="t">
            <a:spAutoFit/>
          </a:bodyPr>
          <a:lstStyle/>
          <a:p>
            <a:pPr marL="342900" indent="-342900" algn="just">
              <a:lnSpc>
                <a:spcPts val="3499"/>
              </a:lnSpc>
              <a:buFont typeface="Arial" panose="020B0604020202020204" pitchFamily="34" charset="0"/>
              <a:buChar char="•"/>
            </a:pPr>
            <a:r>
              <a:rPr lang="en-US" sz="2499" b="1" i="1" spc="-24" dirty="0" err="1">
                <a:solidFill>
                  <a:srgbClr val="FDF8ED"/>
                </a:solidFill>
                <a:latin typeface="Garet Bold"/>
                <a:ea typeface="Garet Bold"/>
                <a:cs typeface="Garet Bold"/>
                <a:sym typeface="Garet Bold"/>
              </a:rPr>
              <a:t>Menganalisis</a:t>
            </a:r>
            <a:r>
              <a:rPr lang="en-US" sz="2499" b="1" i="1" spc="-24" dirty="0">
                <a:solidFill>
                  <a:srgbClr val="FDF8ED"/>
                </a:solidFill>
                <a:latin typeface="Garet Bold"/>
                <a:ea typeface="Garet Bold"/>
                <a:cs typeface="Garet Bold"/>
                <a:sym typeface="Garet Bold"/>
              </a:rPr>
              <a:t> </a:t>
            </a:r>
            <a:r>
              <a:rPr lang="en-US" sz="2499" b="1" i="1" spc="-24" dirty="0" err="1">
                <a:solidFill>
                  <a:srgbClr val="FDF8ED"/>
                </a:solidFill>
                <a:latin typeface="Garet Bold"/>
                <a:ea typeface="Garet Bold"/>
                <a:cs typeface="Garet Bold"/>
                <a:sym typeface="Garet Bold"/>
              </a:rPr>
              <a:t>Potensi</a:t>
            </a:r>
            <a:r>
              <a:rPr lang="en-US" sz="2499" b="1" i="1" spc="-24" dirty="0">
                <a:solidFill>
                  <a:srgbClr val="FDF8ED"/>
                </a:solidFill>
                <a:latin typeface="Garet Bold"/>
                <a:ea typeface="Garet Bold"/>
                <a:cs typeface="Garet Bold"/>
                <a:sym typeface="Garet Bold"/>
              </a:rPr>
              <a:t> </a:t>
            </a:r>
            <a:r>
              <a:rPr lang="en-US" sz="2499" b="1" i="1" spc="-24" dirty="0" err="1">
                <a:solidFill>
                  <a:srgbClr val="FDF8ED"/>
                </a:solidFill>
                <a:latin typeface="Garet Bold"/>
                <a:ea typeface="Garet Bold"/>
                <a:cs typeface="Garet Bold"/>
                <a:sym typeface="Garet Bold"/>
              </a:rPr>
              <a:t>Retribusi</a:t>
            </a:r>
            <a:endParaRPr lang="en-US" sz="2499" b="1" i="1" spc="-24" dirty="0">
              <a:solidFill>
                <a:srgbClr val="FDF8ED"/>
              </a:solidFill>
              <a:latin typeface="Garet Bold"/>
              <a:ea typeface="Garet Bold"/>
              <a:cs typeface="Garet Bold"/>
              <a:sym typeface="Garet Bold"/>
            </a:endParaRPr>
          </a:p>
          <a:p>
            <a:pPr lvl="1" algn="just">
              <a:lnSpc>
                <a:spcPts val="3499"/>
              </a:lnSpc>
            </a:pPr>
            <a:r>
              <a:rPr lang="en-US" sz="2499" b="1" spc="-24" dirty="0" err="1">
                <a:solidFill>
                  <a:srgbClr val="FDF8ED"/>
                </a:solidFill>
                <a:latin typeface="Garet Bold"/>
                <a:ea typeface="Garet Bold"/>
                <a:cs typeface="Garet Bold"/>
                <a:sym typeface="Garet Bold"/>
              </a:rPr>
              <a:t>Menilai</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Potensi</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penerimaan</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retribusi</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dengan</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mempertimbangkan</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hal-hal</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sebagai</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berikut</a:t>
            </a:r>
            <a:r>
              <a:rPr lang="en-US" sz="2499" b="1" spc="-24" dirty="0">
                <a:solidFill>
                  <a:srgbClr val="FDF8ED"/>
                </a:solidFill>
                <a:latin typeface="Garet Bold"/>
                <a:ea typeface="Garet Bold"/>
                <a:cs typeface="Garet Bold"/>
                <a:sym typeface="Garet Bold"/>
              </a:rPr>
              <a:t>:</a:t>
            </a:r>
          </a:p>
          <a:p>
            <a:pPr marL="800100" lvl="1" indent="-342900" algn="just">
              <a:lnSpc>
                <a:spcPts val="3499"/>
              </a:lnSpc>
              <a:buFont typeface="Wingdings" panose="05000000000000000000" pitchFamily="2" charset="2"/>
              <a:buChar char="ü"/>
            </a:pPr>
            <a:r>
              <a:rPr lang="en-US" sz="2499" b="1" spc="-24" dirty="0" err="1">
                <a:solidFill>
                  <a:srgbClr val="FDF8ED"/>
                </a:solidFill>
                <a:latin typeface="Garet Bold"/>
                <a:ea typeface="Garet Bold"/>
                <a:cs typeface="Garet Bold"/>
                <a:sym typeface="Garet Bold"/>
              </a:rPr>
              <a:t>Pertumbuhan</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ekonomi</a:t>
            </a:r>
            <a:endParaRPr lang="en-US" sz="2499" b="1" spc="-24" dirty="0">
              <a:solidFill>
                <a:srgbClr val="FDF8ED"/>
              </a:solidFill>
              <a:latin typeface="Garet Bold"/>
              <a:ea typeface="Garet Bold"/>
              <a:cs typeface="Garet Bold"/>
              <a:sym typeface="Garet Bold"/>
            </a:endParaRPr>
          </a:p>
          <a:p>
            <a:pPr marL="800100" lvl="1" indent="-342900" algn="just">
              <a:lnSpc>
                <a:spcPts val="3499"/>
              </a:lnSpc>
              <a:buFont typeface="Wingdings" panose="05000000000000000000" pitchFamily="2" charset="2"/>
              <a:buChar char="ü"/>
            </a:pPr>
            <a:r>
              <a:rPr lang="en-US" sz="2499" b="1" spc="-24" dirty="0" err="1">
                <a:solidFill>
                  <a:srgbClr val="FDF8ED"/>
                </a:solidFill>
                <a:latin typeface="Garet Bold"/>
                <a:ea typeface="Garet Bold"/>
                <a:cs typeface="Garet Bold"/>
                <a:sym typeface="Garet Bold"/>
              </a:rPr>
              <a:t>Jumlah</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wajib</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retribusi</a:t>
            </a:r>
            <a:endParaRPr lang="en-US" sz="2499" b="1" spc="-24" dirty="0">
              <a:solidFill>
                <a:srgbClr val="FDF8ED"/>
              </a:solidFill>
              <a:latin typeface="Garet Bold"/>
              <a:ea typeface="Garet Bold"/>
              <a:cs typeface="Garet Bold"/>
              <a:sym typeface="Garet Bold"/>
            </a:endParaRPr>
          </a:p>
          <a:p>
            <a:pPr marL="800100" lvl="1" indent="-342900" algn="just">
              <a:lnSpc>
                <a:spcPts val="3499"/>
              </a:lnSpc>
              <a:buFont typeface="Wingdings" panose="05000000000000000000" pitchFamily="2" charset="2"/>
              <a:buChar char="ü"/>
            </a:pPr>
            <a:r>
              <a:rPr lang="en-US" sz="2499" b="1" spc="-24" dirty="0" err="1">
                <a:solidFill>
                  <a:srgbClr val="FDF8ED"/>
                </a:solidFill>
                <a:latin typeface="Garet Bold"/>
                <a:ea typeface="Garet Bold"/>
                <a:cs typeface="Garet Bold"/>
                <a:sym typeface="Garet Bold"/>
              </a:rPr>
              <a:t>Perubahan</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tarif</a:t>
            </a:r>
            <a:endParaRPr lang="en-US" sz="2499" b="1" spc="-24" dirty="0">
              <a:solidFill>
                <a:srgbClr val="FDF8ED"/>
              </a:solidFill>
              <a:latin typeface="Garet Bold"/>
              <a:ea typeface="Garet Bold"/>
              <a:cs typeface="Garet Bold"/>
              <a:sym typeface="Garet Bold"/>
            </a:endParaRPr>
          </a:p>
          <a:p>
            <a:pPr lvl="1" algn="just">
              <a:lnSpc>
                <a:spcPts val="3499"/>
              </a:lnSpc>
            </a:pPr>
            <a:endParaRPr lang="en-US" sz="2499" b="1" spc="-24" dirty="0">
              <a:solidFill>
                <a:srgbClr val="FDF8ED"/>
              </a:solidFill>
              <a:latin typeface="Garet Bold"/>
              <a:ea typeface="Garet Bold"/>
              <a:cs typeface="Garet Bold"/>
              <a:sym typeface="Garet Bold"/>
            </a:endParaRPr>
          </a:p>
          <a:p>
            <a:pPr marL="342900" indent="-342900" algn="just">
              <a:lnSpc>
                <a:spcPts val="3499"/>
              </a:lnSpc>
              <a:buFont typeface="Arial" panose="020B0604020202020204" pitchFamily="34" charset="0"/>
              <a:buChar char="•"/>
            </a:pPr>
            <a:r>
              <a:rPr lang="en-US" sz="2499" b="1" i="1" spc="-24" dirty="0" err="1">
                <a:solidFill>
                  <a:srgbClr val="FDF8ED"/>
                </a:solidFill>
                <a:latin typeface="Garet Bold"/>
                <a:ea typeface="Garet Bold"/>
                <a:cs typeface="Garet Bold"/>
                <a:sym typeface="Garet Bold"/>
              </a:rPr>
              <a:t>Penyesuaian</a:t>
            </a:r>
            <a:r>
              <a:rPr lang="en-US" sz="2499" b="1" i="1" spc="-24" dirty="0">
                <a:solidFill>
                  <a:srgbClr val="FDF8ED"/>
                </a:solidFill>
                <a:latin typeface="Garet Bold"/>
                <a:ea typeface="Garet Bold"/>
                <a:cs typeface="Garet Bold"/>
                <a:sym typeface="Garet Bold"/>
              </a:rPr>
              <a:t> </a:t>
            </a:r>
            <a:r>
              <a:rPr lang="en-US" sz="2499" b="1" i="1" spc="-24" dirty="0" err="1">
                <a:solidFill>
                  <a:srgbClr val="FDF8ED"/>
                </a:solidFill>
                <a:latin typeface="Garet Bold"/>
                <a:ea typeface="Garet Bold"/>
                <a:cs typeface="Garet Bold"/>
                <a:sym typeface="Garet Bold"/>
              </a:rPr>
              <a:t>dengan</a:t>
            </a:r>
            <a:r>
              <a:rPr lang="en-US" sz="2499" b="1" i="1" spc="-24" dirty="0">
                <a:solidFill>
                  <a:srgbClr val="FDF8ED"/>
                </a:solidFill>
                <a:latin typeface="Garet Bold"/>
                <a:ea typeface="Garet Bold"/>
                <a:cs typeface="Garet Bold"/>
                <a:sym typeface="Garet Bold"/>
              </a:rPr>
              <a:t> </a:t>
            </a:r>
            <a:r>
              <a:rPr lang="en-US" sz="2499" b="1" i="1" spc="-24" dirty="0" err="1">
                <a:solidFill>
                  <a:srgbClr val="FDF8ED"/>
                </a:solidFill>
                <a:latin typeface="Garet Bold"/>
                <a:ea typeface="Garet Bold"/>
                <a:cs typeface="Garet Bold"/>
                <a:sym typeface="Garet Bold"/>
              </a:rPr>
              <a:t>realisasi</a:t>
            </a:r>
            <a:endParaRPr lang="en-US" sz="2499" b="1" i="1" spc="-24" dirty="0">
              <a:solidFill>
                <a:srgbClr val="FDF8ED"/>
              </a:solidFill>
              <a:latin typeface="Garet Bold"/>
              <a:ea typeface="Garet Bold"/>
              <a:cs typeface="Garet Bold"/>
              <a:sym typeface="Garet Bold"/>
            </a:endParaRPr>
          </a:p>
          <a:p>
            <a:pPr lvl="1" algn="just">
              <a:lnSpc>
                <a:spcPts val="3499"/>
              </a:lnSpc>
            </a:pPr>
            <a:r>
              <a:rPr lang="en-US" sz="2499" b="1" spc="-24" dirty="0" err="1">
                <a:solidFill>
                  <a:srgbClr val="FDF8ED"/>
                </a:solidFill>
                <a:latin typeface="Garet Bold"/>
                <a:ea typeface="Garet Bold"/>
                <a:cs typeface="Garet Bold"/>
                <a:sym typeface="Garet Bold"/>
              </a:rPr>
              <a:t>Menganalisis</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realisasi</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penerimaan</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retribusi</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tahun</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sebelumnya</a:t>
            </a:r>
            <a:r>
              <a:rPr lang="en-US" sz="2499" b="1" spc="-24" dirty="0">
                <a:solidFill>
                  <a:srgbClr val="FDF8ED"/>
                </a:solidFill>
                <a:latin typeface="Garet Bold"/>
                <a:ea typeface="Garet Bold"/>
                <a:cs typeface="Garet Bold"/>
                <a:sym typeface="Garet Bold"/>
              </a:rPr>
              <a:t> dan </a:t>
            </a:r>
            <a:r>
              <a:rPr lang="en-US" sz="2499" b="1" spc="-24" dirty="0" err="1">
                <a:solidFill>
                  <a:srgbClr val="FDF8ED"/>
                </a:solidFill>
                <a:latin typeface="Garet Bold"/>
                <a:ea typeface="Garet Bold"/>
                <a:cs typeface="Garet Bold"/>
                <a:sym typeface="Garet Bold"/>
              </a:rPr>
              <a:t>melakukan</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penyesuaian</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terhadap</a:t>
            </a:r>
            <a:r>
              <a:rPr lang="en-US" sz="2499" b="1" spc="-24" dirty="0">
                <a:solidFill>
                  <a:srgbClr val="FDF8ED"/>
                </a:solidFill>
                <a:latin typeface="Garet Bold"/>
                <a:ea typeface="Garet Bold"/>
                <a:cs typeface="Garet Bold"/>
                <a:sym typeface="Garet Bold"/>
              </a:rPr>
              <a:t> target yang </a:t>
            </a:r>
            <a:r>
              <a:rPr lang="en-US" sz="2499" b="1" spc="-24" dirty="0" err="1">
                <a:solidFill>
                  <a:srgbClr val="FDF8ED"/>
                </a:solidFill>
                <a:latin typeface="Garet Bold"/>
                <a:ea typeface="Garet Bold"/>
                <a:cs typeface="Garet Bold"/>
                <a:sym typeface="Garet Bold"/>
              </a:rPr>
              <a:t>akan</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ditetapkan</a:t>
            </a:r>
            <a:endParaRPr lang="en-US" sz="2499" b="1" spc="-24" dirty="0">
              <a:solidFill>
                <a:srgbClr val="FDF8ED"/>
              </a:solidFill>
              <a:latin typeface="Garet Bold"/>
              <a:ea typeface="Garet Bold"/>
              <a:cs typeface="Garet Bold"/>
              <a:sym typeface="Garet Bold"/>
            </a:endParaRPr>
          </a:p>
          <a:p>
            <a:pPr lvl="1" algn="just">
              <a:lnSpc>
                <a:spcPts val="3499"/>
              </a:lnSpc>
            </a:pPr>
            <a:endParaRPr lang="en-US" sz="2499" b="1" spc="-24" dirty="0">
              <a:solidFill>
                <a:srgbClr val="FDF8ED"/>
              </a:solidFill>
              <a:latin typeface="Garet Bold"/>
              <a:ea typeface="Garet Bold"/>
              <a:cs typeface="Garet Bold"/>
              <a:sym typeface="Garet Bold"/>
            </a:endParaRPr>
          </a:p>
          <a:p>
            <a:pPr marL="342900" indent="-342900">
              <a:lnSpc>
                <a:spcPts val="3499"/>
              </a:lnSpc>
              <a:buFont typeface="Arial" panose="020B0604020202020204" pitchFamily="34" charset="0"/>
              <a:buChar char="•"/>
            </a:pPr>
            <a:r>
              <a:rPr lang="en-US" sz="2499" b="1" i="1" spc="-24" dirty="0" err="1">
                <a:solidFill>
                  <a:srgbClr val="FDF8ED"/>
                </a:solidFill>
                <a:latin typeface="Garet Bold"/>
                <a:ea typeface="Garet Bold"/>
                <a:cs typeface="Garet Bold"/>
                <a:sym typeface="Garet Bold"/>
              </a:rPr>
              <a:t>Rencana</a:t>
            </a:r>
            <a:r>
              <a:rPr lang="en-US" sz="2499" b="1" i="1" spc="-24" dirty="0">
                <a:solidFill>
                  <a:srgbClr val="FDF8ED"/>
                </a:solidFill>
                <a:latin typeface="Garet Bold"/>
                <a:ea typeface="Garet Bold"/>
                <a:cs typeface="Garet Bold"/>
                <a:sym typeface="Garet Bold"/>
              </a:rPr>
              <a:t> </a:t>
            </a:r>
            <a:r>
              <a:rPr lang="en-US" sz="2499" b="1" i="1" spc="-24" dirty="0" err="1">
                <a:solidFill>
                  <a:srgbClr val="FDF8ED"/>
                </a:solidFill>
                <a:latin typeface="Garet Bold"/>
                <a:ea typeface="Garet Bold"/>
                <a:cs typeface="Garet Bold"/>
                <a:sym typeface="Garet Bold"/>
              </a:rPr>
              <a:t>potensi</a:t>
            </a:r>
            <a:r>
              <a:rPr lang="en-US" sz="2499" b="1" i="1" spc="-24" dirty="0">
                <a:solidFill>
                  <a:srgbClr val="FDF8ED"/>
                </a:solidFill>
                <a:latin typeface="Garet Bold"/>
                <a:ea typeface="Garet Bold"/>
                <a:cs typeface="Garet Bold"/>
                <a:sym typeface="Garet Bold"/>
              </a:rPr>
              <a:t> </a:t>
            </a:r>
            <a:r>
              <a:rPr lang="en-US" sz="2499" b="1" i="1" spc="-24" dirty="0" err="1">
                <a:solidFill>
                  <a:srgbClr val="FDF8ED"/>
                </a:solidFill>
                <a:latin typeface="Garet Bold"/>
                <a:ea typeface="Garet Bold"/>
                <a:cs typeface="Garet Bold"/>
                <a:sym typeface="Garet Bold"/>
              </a:rPr>
              <a:t>penerimaan</a:t>
            </a:r>
            <a:r>
              <a:rPr lang="en-US" sz="2499" b="1" i="1" spc="-24" dirty="0">
                <a:solidFill>
                  <a:srgbClr val="FDF8ED"/>
                </a:solidFill>
                <a:latin typeface="Garet Bold"/>
                <a:ea typeface="Garet Bold"/>
                <a:cs typeface="Garet Bold"/>
                <a:sym typeface="Garet Bold"/>
              </a:rPr>
              <a:t> </a:t>
            </a:r>
            <a:r>
              <a:rPr lang="en-US" sz="2499" b="1" i="1" spc="-24" dirty="0" err="1">
                <a:solidFill>
                  <a:srgbClr val="FDF8ED"/>
                </a:solidFill>
                <a:latin typeface="Garet Bold"/>
                <a:ea typeface="Garet Bold"/>
                <a:cs typeface="Garet Bold"/>
                <a:sym typeface="Garet Bold"/>
              </a:rPr>
              <a:t>baru</a:t>
            </a:r>
            <a:endParaRPr lang="en-US" sz="2499" b="1" i="1" spc="-24" dirty="0">
              <a:solidFill>
                <a:srgbClr val="FDF8ED"/>
              </a:solidFill>
              <a:latin typeface="Garet Bold"/>
              <a:ea typeface="Garet Bold"/>
              <a:cs typeface="Garet Bold"/>
              <a:sym typeface="Garet Bold"/>
            </a:endParaRPr>
          </a:p>
          <a:p>
            <a:pPr lvl="1">
              <a:lnSpc>
                <a:spcPts val="3499"/>
              </a:lnSpc>
            </a:pPr>
            <a:r>
              <a:rPr lang="en-US" sz="2499" b="1" spc="-24" dirty="0" err="1">
                <a:solidFill>
                  <a:srgbClr val="FDF8ED"/>
                </a:solidFill>
                <a:latin typeface="Garet Bold"/>
                <a:ea typeface="Garet Bold"/>
                <a:cs typeface="Garet Bold"/>
                <a:sym typeface="Garet Bold"/>
              </a:rPr>
              <a:t>Melakukan</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pendataan</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terhadap</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objek</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retribusi</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baru</a:t>
            </a:r>
            <a:r>
              <a:rPr lang="en-US" sz="2499" b="1" spc="-24" dirty="0">
                <a:solidFill>
                  <a:srgbClr val="FDF8ED"/>
                </a:solidFill>
                <a:latin typeface="Garet Bold"/>
                <a:ea typeface="Garet Bold"/>
                <a:cs typeface="Garet Bold"/>
                <a:sym typeface="Garet Bold"/>
              </a:rPr>
              <a:t> yang </a:t>
            </a:r>
            <a:r>
              <a:rPr lang="en-US" sz="2499" b="1" spc="-24" dirty="0" err="1">
                <a:solidFill>
                  <a:srgbClr val="FDF8ED"/>
                </a:solidFill>
                <a:latin typeface="Garet Bold"/>
                <a:ea typeface="Garet Bold"/>
                <a:cs typeface="Garet Bold"/>
                <a:sym typeface="Garet Bold"/>
              </a:rPr>
              <a:t>akan</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menjadi</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penerimaan</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retribusi</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kedepan</a:t>
            </a:r>
            <a:endParaRPr lang="en-US" sz="2499" b="1" spc="-24" dirty="0">
              <a:solidFill>
                <a:srgbClr val="FDF8ED"/>
              </a:solidFill>
              <a:latin typeface="Garet Bold"/>
              <a:ea typeface="Garet Bold"/>
              <a:cs typeface="Garet Bold"/>
              <a:sym typeface="Garet Bold"/>
            </a:endParaRPr>
          </a:p>
          <a:p>
            <a:pPr lvl="1">
              <a:lnSpc>
                <a:spcPts val="3499"/>
              </a:lnSpc>
            </a:pPr>
            <a:endParaRPr lang="en-US" sz="2499" b="1" spc="-24" dirty="0">
              <a:solidFill>
                <a:srgbClr val="FDF8ED"/>
              </a:solidFill>
              <a:latin typeface="Garet Bold"/>
              <a:ea typeface="Garet Bold"/>
              <a:cs typeface="Garet Bold"/>
              <a:sym typeface="Garet Bold"/>
            </a:endParaRPr>
          </a:p>
          <a:p>
            <a:pPr marL="342900" indent="-342900">
              <a:lnSpc>
                <a:spcPts val="3499"/>
              </a:lnSpc>
              <a:buFont typeface="Arial" panose="020B0604020202020204" pitchFamily="34" charset="0"/>
              <a:buChar char="•"/>
            </a:pPr>
            <a:r>
              <a:rPr lang="en-US" sz="2499" b="1" i="1" spc="-24" dirty="0" err="1">
                <a:solidFill>
                  <a:srgbClr val="FDF8ED"/>
                </a:solidFill>
                <a:latin typeface="Garet Bold"/>
                <a:ea typeface="Garet Bold"/>
                <a:cs typeface="Garet Bold"/>
                <a:sym typeface="Garet Bold"/>
              </a:rPr>
              <a:t>Pemetaan</a:t>
            </a:r>
            <a:r>
              <a:rPr lang="en-US" sz="2499" b="1" i="1" spc="-24" dirty="0">
                <a:solidFill>
                  <a:srgbClr val="FDF8ED"/>
                </a:solidFill>
                <a:latin typeface="Garet Bold"/>
                <a:ea typeface="Garet Bold"/>
                <a:cs typeface="Garet Bold"/>
                <a:sym typeface="Garet Bold"/>
              </a:rPr>
              <a:t> </a:t>
            </a:r>
            <a:r>
              <a:rPr lang="en-US" sz="2499" b="1" i="1" spc="-24" dirty="0" err="1">
                <a:solidFill>
                  <a:srgbClr val="FDF8ED"/>
                </a:solidFill>
                <a:latin typeface="Garet Bold"/>
                <a:ea typeface="Garet Bold"/>
                <a:cs typeface="Garet Bold"/>
                <a:sym typeface="Garet Bold"/>
              </a:rPr>
              <a:t>wilayah</a:t>
            </a:r>
            <a:endParaRPr lang="en-US" sz="2499" b="1" i="1" spc="-24" dirty="0">
              <a:solidFill>
                <a:srgbClr val="FDF8ED"/>
              </a:solidFill>
              <a:latin typeface="Garet Bold"/>
              <a:ea typeface="Garet Bold"/>
              <a:cs typeface="Garet Bold"/>
              <a:sym typeface="Garet Bold"/>
            </a:endParaRPr>
          </a:p>
          <a:p>
            <a:pPr lvl="1" algn="just">
              <a:lnSpc>
                <a:spcPts val="3499"/>
              </a:lnSpc>
            </a:pPr>
            <a:r>
              <a:rPr lang="en-US" sz="2499" b="1" spc="-24" dirty="0" err="1">
                <a:solidFill>
                  <a:srgbClr val="FDF8ED"/>
                </a:solidFill>
                <a:latin typeface="Garet Bold"/>
                <a:ea typeface="Garet Bold"/>
                <a:cs typeface="Garet Bold"/>
                <a:sym typeface="Garet Bold"/>
              </a:rPr>
              <a:t>Membuat</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pemetaan</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wilayah</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untuk</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mengidentifikasikan</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daerah</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dengan</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potensi</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retribusi</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tinggi</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atau</a:t>
            </a:r>
            <a:r>
              <a:rPr lang="en-US" sz="2499" b="1" spc="-24" dirty="0">
                <a:solidFill>
                  <a:srgbClr val="FDF8ED"/>
                </a:solidFill>
                <a:latin typeface="Garet Bold"/>
                <a:ea typeface="Garet Bold"/>
                <a:cs typeface="Garet Bold"/>
                <a:sym typeface="Garet Bold"/>
              </a:rPr>
              <a:t> </a:t>
            </a:r>
            <a:r>
              <a:rPr lang="en-US" sz="2499" b="1" spc="-24" dirty="0" err="1">
                <a:solidFill>
                  <a:srgbClr val="FDF8ED"/>
                </a:solidFill>
                <a:latin typeface="Garet Bold"/>
                <a:ea typeface="Garet Bold"/>
                <a:cs typeface="Garet Bold"/>
                <a:sym typeface="Garet Bold"/>
              </a:rPr>
              <a:t>rendah</a:t>
            </a:r>
            <a:r>
              <a:rPr lang="en-US" sz="2499" b="1" spc="-24" dirty="0">
                <a:solidFill>
                  <a:srgbClr val="FDF8ED"/>
                </a:solidFill>
                <a:latin typeface="Garet Bold"/>
                <a:ea typeface="Garet Bold"/>
                <a:cs typeface="Garet Bold"/>
                <a:sym typeface="Garet Bold"/>
              </a:rPr>
              <a:t>.</a:t>
            </a:r>
          </a:p>
          <a:p>
            <a:pPr marL="342900" indent="-342900" algn="just">
              <a:lnSpc>
                <a:spcPts val="3499"/>
              </a:lnSpc>
              <a:buFont typeface="Arial" panose="020B0604020202020204" pitchFamily="34" charset="0"/>
              <a:buChar char="•"/>
            </a:pPr>
            <a:endParaRPr lang="en-US" sz="2499" b="1" spc="-24" dirty="0">
              <a:solidFill>
                <a:srgbClr val="FDF8ED"/>
              </a:solidFill>
              <a:latin typeface="Garet Bold"/>
              <a:ea typeface="Garet Bold"/>
              <a:cs typeface="Garet Bold"/>
              <a:sym typeface="Garet Bold"/>
            </a:endParaRPr>
          </a:p>
          <a:p>
            <a:pPr marL="800100" lvl="1" indent="-342900" algn="just">
              <a:lnSpc>
                <a:spcPts val="3499"/>
              </a:lnSpc>
              <a:buFont typeface="Arial" panose="020B0604020202020204" pitchFamily="34" charset="0"/>
              <a:buChar char="•"/>
            </a:pPr>
            <a:endParaRPr lang="en-US" sz="2499" b="1" spc="-24" dirty="0">
              <a:solidFill>
                <a:srgbClr val="FDF8ED"/>
              </a:solidFill>
              <a:latin typeface="Garet Bold"/>
              <a:ea typeface="Garet Bold"/>
              <a:cs typeface="Garet Bold"/>
              <a:sym typeface="Garet Bold"/>
            </a:endParaRPr>
          </a:p>
          <a:p>
            <a:pPr algn="just">
              <a:lnSpc>
                <a:spcPts val="3499"/>
              </a:lnSpc>
              <a:spcBef>
                <a:spcPct val="0"/>
              </a:spcBef>
            </a:pPr>
            <a:endParaRPr lang="en-US" sz="2499" b="1" spc="-24" dirty="0">
              <a:solidFill>
                <a:srgbClr val="FDF8ED"/>
              </a:solidFill>
              <a:latin typeface="Garet Bold"/>
              <a:ea typeface="Garet Bold"/>
              <a:cs typeface="Garet Bold"/>
              <a:sym typeface="Garet Bold"/>
            </a:endParaRPr>
          </a:p>
        </p:txBody>
      </p:sp>
      <p:sp>
        <p:nvSpPr>
          <p:cNvPr id="6" name="TextBox 6"/>
          <p:cNvSpPr txBox="1"/>
          <p:nvPr/>
        </p:nvSpPr>
        <p:spPr>
          <a:xfrm>
            <a:off x="1219200" y="2247900"/>
            <a:ext cx="5526186" cy="3904915"/>
          </a:xfrm>
          <a:prstGeom prst="rect">
            <a:avLst/>
          </a:prstGeom>
        </p:spPr>
        <p:txBody>
          <a:bodyPr lIns="0" tIns="0" rIns="0" bIns="0" rtlCol="0" anchor="t">
            <a:spAutoFit/>
          </a:bodyPr>
          <a:lstStyle/>
          <a:p>
            <a:pPr algn="l">
              <a:lnSpc>
                <a:spcPts val="10206"/>
              </a:lnSpc>
            </a:pPr>
            <a:r>
              <a:rPr lang="en-US" sz="7200" b="1" spc="-437" dirty="0" err="1">
                <a:solidFill>
                  <a:srgbClr val="233544"/>
                </a:solidFill>
                <a:latin typeface="TT Ramillas Bold"/>
                <a:ea typeface="TT Ramillas Bold"/>
                <a:cs typeface="TT Ramillas Bold"/>
                <a:sym typeface="TT Ramillas Bold"/>
              </a:rPr>
              <a:t>Perhitungan</a:t>
            </a:r>
            <a:r>
              <a:rPr lang="en-US" sz="7200" b="1" spc="-437" dirty="0">
                <a:solidFill>
                  <a:srgbClr val="233544"/>
                </a:solidFill>
                <a:latin typeface="TT Ramillas Bold"/>
                <a:ea typeface="TT Ramillas Bold"/>
                <a:cs typeface="TT Ramillas Bold"/>
                <a:sym typeface="TT Ramillas Bold"/>
              </a:rPr>
              <a:t> </a:t>
            </a:r>
            <a:r>
              <a:rPr lang="en-US" sz="7200" b="1" spc="-437" dirty="0" err="1">
                <a:solidFill>
                  <a:srgbClr val="233544"/>
                </a:solidFill>
                <a:latin typeface="TT Ramillas Bold"/>
                <a:ea typeface="TT Ramillas Bold"/>
                <a:cs typeface="TT Ramillas Bold"/>
                <a:sym typeface="TT Ramillas Bold"/>
              </a:rPr>
              <a:t>Penetapan</a:t>
            </a:r>
            <a:r>
              <a:rPr lang="en-US" sz="7200" b="1" spc="-437" dirty="0">
                <a:solidFill>
                  <a:srgbClr val="233544"/>
                </a:solidFill>
                <a:latin typeface="TT Ramillas Bold"/>
                <a:ea typeface="TT Ramillas Bold"/>
                <a:cs typeface="TT Ramillas Bold"/>
                <a:sym typeface="TT Ramillas Bold"/>
              </a:rPr>
              <a:t> Target</a:t>
            </a:r>
          </a:p>
        </p:txBody>
      </p:sp>
      <p:grpSp>
        <p:nvGrpSpPr>
          <p:cNvPr id="7" name="Group 7"/>
          <p:cNvGrpSpPr/>
          <p:nvPr/>
        </p:nvGrpSpPr>
        <p:grpSpPr>
          <a:xfrm>
            <a:off x="0" y="8149984"/>
            <a:ext cx="6950083" cy="2137016"/>
            <a:chOff x="0" y="0"/>
            <a:chExt cx="1830475" cy="562835"/>
          </a:xfrm>
        </p:grpSpPr>
        <p:sp>
          <p:nvSpPr>
            <p:cNvPr id="8" name="Freeform 8"/>
            <p:cNvSpPr/>
            <p:nvPr/>
          </p:nvSpPr>
          <p:spPr>
            <a:xfrm>
              <a:off x="0" y="0"/>
              <a:ext cx="1830475" cy="562835"/>
            </a:xfrm>
            <a:custGeom>
              <a:avLst/>
              <a:gdLst/>
              <a:ahLst/>
              <a:cxnLst/>
              <a:rect l="l" t="t" r="r" b="b"/>
              <a:pathLst>
                <a:path w="1830475" h="562835">
                  <a:moveTo>
                    <a:pt x="0" y="0"/>
                  </a:moveTo>
                  <a:lnTo>
                    <a:pt x="1830475" y="0"/>
                  </a:lnTo>
                  <a:lnTo>
                    <a:pt x="1830475" y="562835"/>
                  </a:lnTo>
                  <a:lnTo>
                    <a:pt x="0" y="562835"/>
                  </a:lnTo>
                  <a:close/>
                </a:path>
              </a:pathLst>
            </a:custGeom>
            <a:solidFill>
              <a:srgbClr val="1C2954"/>
            </a:solidFill>
          </p:spPr>
        </p:sp>
        <p:sp>
          <p:nvSpPr>
            <p:cNvPr id="9" name="TextBox 9"/>
            <p:cNvSpPr txBox="1"/>
            <p:nvPr/>
          </p:nvSpPr>
          <p:spPr>
            <a:xfrm>
              <a:off x="0" y="-28575"/>
              <a:ext cx="1830475" cy="59141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3276600" y="-3314700"/>
            <a:ext cx="6602652" cy="7597194"/>
          </a:xfrm>
          <a:custGeom>
            <a:avLst/>
            <a:gdLst/>
            <a:ahLst/>
            <a:cxnLst/>
            <a:rect l="l" t="t" r="r" b="b"/>
            <a:pathLst>
              <a:path w="6602652" h="7597194">
                <a:moveTo>
                  <a:pt x="0" y="0"/>
                </a:moveTo>
                <a:lnTo>
                  <a:pt x="6602653" y="0"/>
                </a:lnTo>
                <a:lnTo>
                  <a:pt x="6602653" y="7597194"/>
                </a:lnTo>
                <a:lnTo>
                  <a:pt x="0" y="759719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11" name="TextBox 11"/>
          <p:cNvSpPr txBox="1"/>
          <p:nvPr/>
        </p:nvSpPr>
        <p:spPr>
          <a:xfrm>
            <a:off x="7557025" y="3932126"/>
            <a:ext cx="9702275" cy="806631"/>
          </a:xfrm>
          <a:prstGeom prst="rect">
            <a:avLst/>
          </a:prstGeom>
        </p:spPr>
        <p:txBody>
          <a:bodyPr lIns="0" tIns="0" rIns="0" bIns="0" rtlCol="0" anchor="t">
            <a:spAutoFit/>
          </a:bodyPr>
          <a:lstStyle/>
          <a:p>
            <a:pPr algn="just">
              <a:lnSpc>
                <a:spcPts val="3219"/>
              </a:lnSpc>
            </a:pPr>
            <a:endParaRPr lang="en-US" sz="2299" b="1" dirty="0">
              <a:solidFill>
                <a:srgbClr val="FFFFFF"/>
              </a:solidFill>
              <a:latin typeface="Garet Bold"/>
              <a:ea typeface="Garet Bold"/>
              <a:cs typeface="Garet Bold"/>
              <a:sym typeface="Garet Bold"/>
            </a:endParaRPr>
          </a:p>
          <a:p>
            <a:pPr algn="just">
              <a:lnSpc>
                <a:spcPts val="3219"/>
              </a:lnSpc>
            </a:pPr>
            <a:endParaRPr lang="en-US" sz="2299" b="1" dirty="0">
              <a:solidFill>
                <a:srgbClr val="FFFFFF"/>
              </a:solidFill>
              <a:latin typeface="Garet Bold"/>
              <a:ea typeface="Garet Bold"/>
              <a:cs typeface="Garet Bold"/>
              <a:sym typeface="Garet Bold"/>
            </a:endParaRPr>
          </a:p>
        </p:txBody>
      </p:sp>
    </p:spTree>
    <p:extLst>
      <p:ext uri="{BB962C8B-B14F-4D97-AF65-F5344CB8AC3E}">
        <p14:creationId xmlns:p14="http://schemas.microsoft.com/office/powerpoint/2010/main" val="934981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8ED"/>
        </a:solidFill>
        <a:effectLst/>
      </p:bgPr>
    </p:bg>
    <p:spTree>
      <p:nvGrpSpPr>
        <p:cNvPr id="1" name=""/>
        <p:cNvGrpSpPr/>
        <p:nvPr/>
      </p:nvGrpSpPr>
      <p:grpSpPr>
        <a:xfrm>
          <a:off x="0" y="0"/>
          <a:ext cx="0" cy="0"/>
          <a:chOff x="0" y="0"/>
          <a:chExt cx="0" cy="0"/>
        </a:xfrm>
      </p:grpSpPr>
      <p:grpSp>
        <p:nvGrpSpPr>
          <p:cNvPr id="2" name="Group 2"/>
          <p:cNvGrpSpPr/>
          <p:nvPr/>
        </p:nvGrpSpPr>
        <p:grpSpPr>
          <a:xfrm>
            <a:off x="-9525" y="2053769"/>
            <a:ext cx="18288000" cy="8471187"/>
            <a:chOff x="0" y="0"/>
            <a:chExt cx="4816593" cy="2231095"/>
          </a:xfrm>
        </p:grpSpPr>
        <p:sp>
          <p:nvSpPr>
            <p:cNvPr id="3" name="Freeform 3"/>
            <p:cNvSpPr/>
            <p:nvPr/>
          </p:nvSpPr>
          <p:spPr>
            <a:xfrm>
              <a:off x="0" y="0"/>
              <a:ext cx="4816592" cy="2231095"/>
            </a:xfrm>
            <a:custGeom>
              <a:avLst/>
              <a:gdLst/>
              <a:ahLst/>
              <a:cxnLst/>
              <a:rect l="l" t="t" r="r" b="b"/>
              <a:pathLst>
                <a:path w="4816592" h="2231095">
                  <a:moveTo>
                    <a:pt x="0" y="0"/>
                  </a:moveTo>
                  <a:lnTo>
                    <a:pt x="4816592" y="0"/>
                  </a:lnTo>
                  <a:lnTo>
                    <a:pt x="4816592" y="2231095"/>
                  </a:lnTo>
                  <a:lnTo>
                    <a:pt x="0" y="2231095"/>
                  </a:lnTo>
                  <a:close/>
                </a:path>
              </a:pathLst>
            </a:custGeom>
            <a:solidFill>
              <a:srgbClr val="D5613B"/>
            </a:solidFill>
          </p:spPr>
        </p:sp>
        <p:sp>
          <p:nvSpPr>
            <p:cNvPr id="4" name="TextBox 4"/>
            <p:cNvSpPr txBox="1"/>
            <p:nvPr/>
          </p:nvSpPr>
          <p:spPr>
            <a:xfrm>
              <a:off x="0" y="-28575"/>
              <a:ext cx="4816593" cy="225967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474595" y="246792"/>
            <a:ext cx="6602652" cy="7597194"/>
          </a:xfrm>
          <a:custGeom>
            <a:avLst/>
            <a:gdLst/>
            <a:ahLst/>
            <a:cxnLst/>
            <a:rect l="l" t="t" r="r" b="b"/>
            <a:pathLst>
              <a:path w="6602652" h="7597194">
                <a:moveTo>
                  <a:pt x="0" y="0"/>
                </a:moveTo>
                <a:lnTo>
                  <a:pt x="6602652" y="0"/>
                </a:lnTo>
                <a:lnTo>
                  <a:pt x="6602652" y="7597194"/>
                </a:lnTo>
                <a:lnTo>
                  <a:pt x="0" y="759719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028700" y="2506717"/>
            <a:ext cx="5732648" cy="389255"/>
          </a:xfrm>
          <a:prstGeom prst="rect">
            <a:avLst/>
          </a:prstGeom>
        </p:spPr>
        <p:txBody>
          <a:bodyPr lIns="0" tIns="0" rIns="0" bIns="0" rtlCol="0" anchor="t">
            <a:spAutoFit/>
          </a:bodyPr>
          <a:lstStyle/>
          <a:p>
            <a:pPr algn="l">
              <a:lnSpc>
                <a:spcPts val="3219"/>
              </a:lnSpc>
            </a:pPr>
            <a:r>
              <a:rPr lang="en-US" sz="2299" b="1">
                <a:solidFill>
                  <a:srgbClr val="1C2954"/>
                </a:solidFill>
                <a:latin typeface="Garet Bold"/>
                <a:ea typeface="Garet Bold"/>
                <a:cs typeface="Garet Bold"/>
                <a:sym typeface="Garet Bold"/>
              </a:rPr>
              <a:t>Ketersediaan obat dan klaim BPJS</a:t>
            </a:r>
          </a:p>
        </p:txBody>
      </p:sp>
      <p:sp>
        <p:nvSpPr>
          <p:cNvPr id="7" name="TextBox 7"/>
          <p:cNvSpPr txBox="1"/>
          <p:nvPr/>
        </p:nvSpPr>
        <p:spPr>
          <a:xfrm>
            <a:off x="750353" y="3249032"/>
            <a:ext cx="5165344" cy="6680835"/>
          </a:xfrm>
          <a:prstGeom prst="rect">
            <a:avLst/>
          </a:prstGeom>
        </p:spPr>
        <p:txBody>
          <a:bodyPr lIns="0" tIns="0" rIns="0" bIns="0" rtlCol="0" anchor="t">
            <a:spAutoFit/>
          </a:bodyPr>
          <a:lstStyle/>
          <a:p>
            <a:pPr marL="453390" lvl="1" indent="-226695" algn="l">
              <a:lnSpc>
                <a:spcPts val="2940"/>
              </a:lnSpc>
              <a:buFont typeface="Arial"/>
              <a:buChar char="•"/>
            </a:pPr>
            <a:r>
              <a:rPr lang="en-US" sz="2100">
                <a:solidFill>
                  <a:srgbClr val="FDF8ED"/>
                </a:solidFill>
                <a:latin typeface="Garet"/>
                <a:ea typeface="Garet"/>
                <a:cs typeface="Garet"/>
                <a:sym typeface="Garet"/>
              </a:rPr>
              <a:t>Perubahan Kebijakan BPJS yang  hanya memperbolehkan pasien untuk kontrol  satu kali dalam dua minggu.</a:t>
            </a:r>
          </a:p>
          <a:p>
            <a:pPr algn="l">
              <a:lnSpc>
                <a:spcPts val="2940"/>
              </a:lnSpc>
            </a:pPr>
            <a:endParaRPr lang="en-US" sz="2100">
              <a:solidFill>
                <a:srgbClr val="FDF8ED"/>
              </a:solidFill>
              <a:latin typeface="Garet"/>
              <a:ea typeface="Garet"/>
              <a:cs typeface="Garet"/>
              <a:sym typeface="Garet"/>
            </a:endParaRPr>
          </a:p>
          <a:p>
            <a:pPr marL="453390" lvl="1" indent="-226695" algn="l">
              <a:lnSpc>
                <a:spcPts val="2940"/>
              </a:lnSpc>
              <a:buFont typeface="Arial"/>
              <a:buChar char="•"/>
            </a:pPr>
            <a:r>
              <a:rPr lang="en-US" sz="2100">
                <a:solidFill>
                  <a:srgbClr val="FDF8ED"/>
                </a:solidFill>
                <a:latin typeface="Garet"/>
                <a:ea typeface="Garet"/>
                <a:cs typeface="Garet"/>
                <a:sym typeface="Garet"/>
              </a:rPr>
              <a:t>Proses pada klaim BPJS untuk fasilitas kesehatan membutuhkan waktu yang cukup lama</a:t>
            </a:r>
          </a:p>
          <a:p>
            <a:pPr algn="l">
              <a:lnSpc>
                <a:spcPts val="2940"/>
              </a:lnSpc>
            </a:pPr>
            <a:endParaRPr lang="en-US" sz="2100">
              <a:solidFill>
                <a:srgbClr val="FDF8ED"/>
              </a:solidFill>
              <a:latin typeface="Garet"/>
              <a:ea typeface="Garet"/>
              <a:cs typeface="Garet"/>
              <a:sym typeface="Garet"/>
            </a:endParaRPr>
          </a:p>
          <a:p>
            <a:pPr marL="453390" lvl="1" indent="-226695" algn="l">
              <a:lnSpc>
                <a:spcPts val="2940"/>
              </a:lnSpc>
              <a:buFont typeface="Arial"/>
              <a:buChar char="•"/>
            </a:pPr>
            <a:r>
              <a:rPr lang="en-US" sz="2100">
                <a:solidFill>
                  <a:srgbClr val="FDF8ED"/>
                </a:solidFill>
                <a:latin typeface="Garet"/>
                <a:ea typeface="Garet"/>
                <a:cs typeface="Garet"/>
                <a:sym typeface="Garet"/>
              </a:rPr>
              <a:t>Pengadaan ketersediaan Obat acap kali bermasalah dikarenakan : keterbatasan anggaran, sistem pengadaan yang tidak efisien, ketidakseimbanhan antara permintaan dan persediaan serta masalah logistik</a:t>
            </a:r>
          </a:p>
          <a:p>
            <a:pPr algn="l">
              <a:lnSpc>
                <a:spcPts val="2940"/>
              </a:lnSpc>
            </a:pPr>
            <a:endParaRPr lang="en-US" sz="2100">
              <a:solidFill>
                <a:srgbClr val="FDF8ED"/>
              </a:solidFill>
              <a:latin typeface="Garet"/>
              <a:ea typeface="Garet"/>
              <a:cs typeface="Garet"/>
              <a:sym typeface="Garet"/>
            </a:endParaRPr>
          </a:p>
          <a:p>
            <a:pPr algn="l">
              <a:lnSpc>
                <a:spcPts val="2940"/>
              </a:lnSpc>
            </a:pPr>
            <a:endParaRPr lang="en-US" sz="2100">
              <a:solidFill>
                <a:srgbClr val="FDF8ED"/>
              </a:solidFill>
              <a:latin typeface="Garet"/>
              <a:ea typeface="Garet"/>
              <a:cs typeface="Garet"/>
              <a:sym typeface="Garet"/>
            </a:endParaRPr>
          </a:p>
        </p:txBody>
      </p:sp>
      <p:sp>
        <p:nvSpPr>
          <p:cNvPr id="8" name="TextBox 8"/>
          <p:cNvSpPr txBox="1"/>
          <p:nvPr/>
        </p:nvSpPr>
        <p:spPr>
          <a:xfrm>
            <a:off x="597641" y="778918"/>
            <a:ext cx="16661659" cy="912901"/>
          </a:xfrm>
          <a:prstGeom prst="rect">
            <a:avLst/>
          </a:prstGeom>
        </p:spPr>
        <p:txBody>
          <a:bodyPr lIns="0" tIns="0" rIns="0" bIns="0" rtlCol="0" anchor="t">
            <a:spAutoFit/>
          </a:bodyPr>
          <a:lstStyle/>
          <a:p>
            <a:pPr algn="l">
              <a:lnSpc>
                <a:spcPts val="3592"/>
              </a:lnSpc>
            </a:pPr>
            <a:r>
              <a:rPr lang="en-US" sz="3421" b="1" spc="-153">
                <a:solidFill>
                  <a:srgbClr val="233544"/>
                </a:solidFill>
                <a:latin typeface="TT Ramillas Bold"/>
                <a:ea typeface="TT Ramillas Bold"/>
                <a:cs typeface="TT Ramillas Bold"/>
                <a:sym typeface="TT Ramillas Bold"/>
              </a:rPr>
              <a:t>PERMASALAHAN  YANG DIHADAPI DALAM MEREALISASIKAN TARGET YANG DI TETAPKAN</a:t>
            </a:r>
          </a:p>
        </p:txBody>
      </p:sp>
      <p:sp>
        <p:nvSpPr>
          <p:cNvPr id="9" name="TextBox 9"/>
          <p:cNvSpPr txBox="1"/>
          <p:nvPr/>
        </p:nvSpPr>
        <p:spPr>
          <a:xfrm>
            <a:off x="7127496" y="2380819"/>
            <a:ext cx="4801232" cy="763270"/>
          </a:xfrm>
          <a:prstGeom prst="rect">
            <a:avLst/>
          </a:prstGeom>
        </p:spPr>
        <p:txBody>
          <a:bodyPr lIns="0" tIns="0" rIns="0" bIns="0" rtlCol="0" anchor="t">
            <a:spAutoFit/>
          </a:bodyPr>
          <a:lstStyle/>
          <a:p>
            <a:pPr algn="l">
              <a:lnSpc>
                <a:spcPts val="3079"/>
              </a:lnSpc>
            </a:pPr>
            <a:r>
              <a:rPr lang="en-US" sz="2199" b="1">
                <a:solidFill>
                  <a:srgbClr val="1C2954"/>
                </a:solidFill>
                <a:latin typeface="Garet Bold"/>
                <a:ea typeface="Garet Bold"/>
                <a:cs typeface="Garet Bold"/>
                <a:sym typeface="Garet Bold"/>
              </a:rPr>
              <a:t>Ketersediaan Dokter dan Identifikasi Rumah sakit khusus</a:t>
            </a:r>
          </a:p>
        </p:txBody>
      </p:sp>
      <p:sp>
        <p:nvSpPr>
          <p:cNvPr id="10" name="TextBox 10"/>
          <p:cNvSpPr txBox="1"/>
          <p:nvPr/>
        </p:nvSpPr>
        <p:spPr>
          <a:xfrm>
            <a:off x="6411113" y="3372857"/>
            <a:ext cx="6185522" cy="7423785"/>
          </a:xfrm>
          <a:prstGeom prst="rect">
            <a:avLst/>
          </a:prstGeom>
        </p:spPr>
        <p:txBody>
          <a:bodyPr lIns="0" tIns="0" rIns="0" bIns="0" rtlCol="0" anchor="t">
            <a:spAutoFit/>
          </a:bodyPr>
          <a:lstStyle/>
          <a:p>
            <a:pPr marL="453390" lvl="1" indent="-226695" algn="l">
              <a:lnSpc>
                <a:spcPts val="2940"/>
              </a:lnSpc>
              <a:buFont typeface="Arial"/>
              <a:buChar char="•"/>
            </a:pPr>
            <a:r>
              <a:rPr lang="en-US" sz="2100">
                <a:solidFill>
                  <a:srgbClr val="FDF8ED"/>
                </a:solidFill>
                <a:latin typeface="Garet"/>
                <a:ea typeface="Garet"/>
                <a:cs typeface="Garet"/>
                <a:sym typeface="Garet"/>
              </a:rPr>
              <a:t>Kurangnya SDM/ Dokter Spesialis yang dibutuhkan untuk melakukan tindakan pada program BPJS sehingga klaim tidak dapat dilakukan.</a:t>
            </a:r>
          </a:p>
          <a:p>
            <a:pPr algn="l">
              <a:lnSpc>
                <a:spcPts val="2940"/>
              </a:lnSpc>
            </a:pPr>
            <a:endParaRPr lang="en-US" sz="2100">
              <a:solidFill>
                <a:srgbClr val="FDF8ED"/>
              </a:solidFill>
              <a:latin typeface="Garet"/>
              <a:ea typeface="Garet"/>
              <a:cs typeface="Garet"/>
              <a:sym typeface="Garet"/>
            </a:endParaRPr>
          </a:p>
          <a:p>
            <a:pPr marL="453390" lvl="1" indent="-226695" algn="l">
              <a:lnSpc>
                <a:spcPts val="2940"/>
              </a:lnSpc>
              <a:buFont typeface="Arial"/>
              <a:buChar char="•"/>
            </a:pPr>
            <a:r>
              <a:rPr lang="en-US" sz="2100">
                <a:solidFill>
                  <a:srgbClr val="FDF8ED"/>
                </a:solidFill>
                <a:latin typeface="Garet"/>
                <a:ea typeface="Garet"/>
                <a:cs typeface="Garet"/>
                <a:sym typeface="Garet"/>
              </a:rPr>
              <a:t>Rumah sakit tidak bisa menerima rujukan langsung dari FKTP/Faskes tingkat I karena tipe rumah sakit masih B.</a:t>
            </a:r>
          </a:p>
          <a:p>
            <a:pPr algn="l">
              <a:lnSpc>
                <a:spcPts val="2940"/>
              </a:lnSpc>
            </a:pPr>
            <a:endParaRPr lang="en-US" sz="2100">
              <a:solidFill>
                <a:srgbClr val="FDF8ED"/>
              </a:solidFill>
              <a:latin typeface="Garet"/>
              <a:ea typeface="Garet"/>
              <a:cs typeface="Garet"/>
              <a:sym typeface="Garet"/>
            </a:endParaRPr>
          </a:p>
          <a:p>
            <a:pPr marL="453390" lvl="1" indent="-226695" algn="l">
              <a:lnSpc>
                <a:spcPts val="2940"/>
              </a:lnSpc>
              <a:buFont typeface="Arial"/>
              <a:buChar char="•"/>
            </a:pPr>
            <a:r>
              <a:rPr lang="en-US" sz="2100">
                <a:solidFill>
                  <a:srgbClr val="FDF8ED"/>
                </a:solidFill>
                <a:latin typeface="Garet"/>
                <a:ea typeface="Garet"/>
                <a:cs typeface="Garet"/>
                <a:sym typeface="Garet"/>
              </a:rPr>
              <a:t>Rumah Sakit Khusus diidentifikasikan hanya bs melayani penyakit tertentu, misalnya rumah sakit paru hanya melayani penyakit paru , sehingga image tsb membuat masyarakat  ragu untuk melakukan pengobatan yg tidak berhubungan dengan penyakit paru di rs tsb.</a:t>
            </a:r>
          </a:p>
          <a:p>
            <a:pPr algn="l">
              <a:lnSpc>
                <a:spcPts val="2940"/>
              </a:lnSpc>
            </a:pPr>
            <a:endParaRPr lang="en-US" sz="2100">
              <a:solidFill>
                <a:srgbClr val="FDF8ED"/>
              </a:solidFill>
              <a:latin typeface="Garet"/>
              <a:ea typeface="Garet"/>
              <a:cs typeface="Garet"/>
              <a:sym typeface="Garet"/>
            </a:endParaRPr>
          </a:p>
          <a:p>
            <a:pPr algn="l">
              <a:lnSpc>
                <a:spcPts val="2940"/>
              </a:lnSpc>
            </a:pPr>
            <a:endParaRPr lang="en-US" sz="2100">
              <a:solidFill>
                <a:srgbClr val="FDF8ED"/>
              </a:solidFill>
              <a:latin typeface="Garet"/>
              <a:ea typeface="Garet"/>
              <a:cs typeface="Garet"/>
              <a:sym typeface="Garet"/>
            </a:endParaRPr>
          </a:p>
          <a:p>
            <a:pPr algn="l">
              <a:lnSpc>
                <a:spcPts val="2940"/>
              </a:lnSpc>
            </a:pPr>
            <a:endParaRPr lang="en-US" sz="2100">
              <a:solidFill>
                <a:srgbClr val="FDF8ED"/>
              </a:solidFill>
              <a:latin typeface="Garet"/>
              <a:ea typeface="Garet"/>
              <a:cs typeface="Garet"/>
              <a:sym typeface="Garet"/>
            </a:endParaRPr>
          </a:p>
        </p:txBody>
      </p:sp>
      <p:sp>
        <p:nvSpPr>
          <p:cNvPr id="11" name="TextBox 11"/>
          <p:cNvSpPr txBox="1"/>
          <p:nvPr/>
        </p:nvSpPr>
        <p:spPr>
          <a:xfrm>
            <a:off x="13208398" y="2551802"/>
            <a:ext cx="4801232" cy="372745"/>
          </a:xfrm>
          <a:prstGeom prst="rect">
            <a:avLst/>
          </a:prstGeom>
        </p:spPr>
        <p:txBody>
          <a:bodyPr lIns="0" tIns="0" rIns="0" bIns="0" rtlCol="0" anchor="t">
            <a:spAutoFit/>
          </a:bodyPr>
          <a:lstStyle/>
          <a:p>
            <a:pPr algn="l">
              <a:lnSpc>
                <a:spcPts val="3079"/>
              </a:lnSpc>
            </a:pPr>
            <a:r>
              <a:rPr lang="en-US" sz="2199" b="1">
                <a:solidFill>
                  <a:srgbClr val="1C2954"/>
                </a:solidFill>
                <a:latin typeface="Garet Bold"/>
                <a:ea typeface="Garet Bold"/>
                <a:cs typeface="Garet Bold"/>
                <a:sym typeface="Garet Bold"/>
              </a:rPr>
              <a:t>Efisiensi Anggaran </a:t>
            </a:r>
          </a:p>
        </p:txBody>
      </p:sp>
      <p:sp>
        <p:nvSpPr>
          <p:cNvPr id="12" name="TextBox 12"/>
          <p:cNvSpPr txBox="1"/>
          <p:nvPr/>
        </p:nvSpPr>
        <p:spPr>
          <a:xfrm>
            <a:off x="12863336" y="3363332"/>
            <a:ext cx="5165344" cy="4823460"/>
          </a:xfrm>
          <a:prstGeom prst="rect">
            <a:avLst/>
          </a:prstGeom>
        </p:spPr>
        <p:txBody>
          <a:bodyPr lIns="0" tIns="0" rIns="0" bIns="0" rtlCol="0" anchor="t">
            <a:spAutoFit/>
          </a:bodyPr>
          <a:lstStyle/>
          <a:p>
            <a:pPr marL="453390" lvl="1" indent="-226695" algn="l">
              <a:lnSpc>
                <a:spcPts val="2940"/>
              </a:lnSpc>
              <a:buFont typeface="Arial"/>
              <a:buChar char="•"/>
            </a:pPr>
            <a:r>
              <a:rPr lang="en-US" sz="2100">
                <a:solidFill>
                  <a:srgbClr val="FDF8ED"/>
                </a:solidFill>
                <a:latin typeface="Garet"/>
                <a:ea typeface="Garet"/>
                <a:cs typeface="Garet"/>
                <a:sym typeface="Garet"/>
              </a:rPr>
              <a:t>Efisiensi anggaran pada Dinas Kesehatan Kabupaten/Kota  dalam program penyehatan Lingkungan P2p dan Kegiatan Pelatihan kesehatan (dilaksanakan dengan metode daring).</a:t>
            </a:r>
          </a:p>
          <a:p>
            <a:pPr algn="l">
              <a:lnSpc>
                <a:spcPts val="2940"/>
              </a:lnSpc>
            </a:pPr>
            <a:endParaRPr lang="en-US" sz="2100">
              <a:solidFill>
                <a:srgbClr val="FDF8ED"/>
              </a:solidFill>
              <a:latin typeface="Garet"/>
              <a:ea typeface="Garet"/>
              <a:cs typeface="Garet"/>
              <a:sym typeface="Garet"/>
            </a:endParaRPr>
          </a:p>
          <a:p>
            <a:pPr marL="453390" lvl="1" indent="-226695" algn="l">
              <a:lnSpc>
                <a:spcPts val="2940"/>
              </a:lnSpc>
              <a:buFont typeface="Arial"/>
              <a:buChar char="•"/>
            </a:pPr>
            <a:r>
              <a:rPr lang="en-US" sz="2100">
                <a:solidFill>
                  <a:srgbClr val="FDF8ED"/>
                </a:solidFill>
                <a:latin typeface="Garet"/>
                <a:ea typeface="Garet"/>
                <a:cs typeface="Garet"/>
                <a:sym typeface="Garet"/>
              </a:rPr>
              <a:t>Paket Pemeriksaan Laboratorium sudah termasuk dalam paket pemeriksaan BPJS di Faskes.</a:t>
            </a:r>
          </a:p>
          <a:p>
            <a:pPr algn="l">
              <a:lnSpc>
                <a:spcPts val="2940"/>
              </a:lnSpc>
            </a:pPr>
            <a:endParaRPr lang="en-US" sz="2100">
              <a:solidFill>
                <a:srgbClr val="FDF8ED"/>
              </a:solidFill>
              <a:latin typeface="Garet"/>
              <a:ea typeface="Garet"/>
              <a:cs typeface="Garet"/>
              <a:sym typeface="Garet"/>
            </a:endParaRPr>
          </a:p>
          <a:p>
            <a:pPr algn="l">
              <a:lnSpc>
                <a:spcPts val="2940"/>
              </a:lnSpc>
            </a:pPr>
            <a:endParaRPr lang="en-US" sz="2100">
              <a:solidFill>
                <a:srgbClr val="FDF8ED"/>
              </a:solidFill>
              <a:latin typeface="Garet"/>
              <a:ea typeface="Garet"/>
              <a:cs typeface="Garet"/>
              <a:sym typeface="Gare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5E9"/>
        </a:solidFill>
        <a:effectLst/>
      </p:bgPr>
    </p:bg>
    <p:spTree>
      <p:nvGrpSpPr>
        <p:cNvPr id="1" name=""/>
        <p:cNvGrpSpPr/>
        <p:nvPr/>
      </p:nvGrpSpPr>
      <p:grpSpPr>
        <a:xfrm>
          <a:off x="0" y="0"/>
          <a:ext cx="0" cy="0"/>
          <a:chOff x="0" y="0"/>
          <a:chExt cx="0" cy="0"/>
        </a:xfrm>
      </p:grpSpPr>
      <p:grpSp>
        <p:nvGrpSpPr>
          <p:cNvPr id="2" name="Group 2"/>
          <p:cNvGrpSpPr/>
          <p:nvPr/>
        </p:nvGrpSpPr>
        <p:grpSpPr>
          <a:xfrm>
            <a:off x="-338847" y="9452356"/>
            <a:ext cx="19565591" cy="2272464"/>
            <a:chOff x="0" y="0"/>
            <a:chExt cx="5153077" cy="598509"/>
          </a:xfrm>
        </p:grpSpPr>
        <p:sp>
          <p:nvSpPr>
            <p:cNvPr id="3" name="Freeform 3"/>
            <p:cNvSpPr/>
            <p:nvPr/>
          </p:nvSpPr>
          <p:spPr>
            <a:xfrm>
              <a:off x="0" y="0"/>
              <a:ext cx="5153077" cy="598509"/>
            </a:xfrm>
            <a:custGeom>
              <a:avLst/>
              <a:gdLst/>
              <a:ahLst/>
              <a:cxnLst/>
              <a:rect l="l" t="t" r="r" b="b"/>
              <a:pathLst>
                <a:path w="5153077" h="598509">
                  <a:moveTo>
                    <a:pt x="0" y="0"/>
                  </a:moveTo>
                  <a:lnTo>
                    <a:pt x="5153077" y="0"/>
                  </a:lnTo>
                  <a:lnTo>
                    <a:pt x="5153077" y="598509"/>
                  </a:lnTo>
                  <a:lnTo>
                    <a:pt x="0" y="598509"/>
                  </a:lnTo>
                  <a:close/>
                </a:path>
              </a:pathLst>
            </a:custGeom>
            <a:solidFill>
              <a:srgbClr val="FE802E"/>
            </a:solidFill>
            <a:ln w="38100" cap="sq">
              <a:solidFill>
                <a:srgbClr val="000000"/>
              </a:solidFill>
              <a:prstDash val="solid"/>
              <a:miter/>
            </a:ln>
          </p:spPr>
        </p:sp>
        <p:sp>
          <p:nvSpPr>
            <p:cNvPr id="4" name="TextBox 4"/>
            <p:cNvSpPr txBox="1"/>
            <p:nvPr/>
          </p:nvSpPr>
          <p:spPr>
            <a:xfrm>
              <a:off x="0" y="-38100"/>
              <a:ext cx="5153077" cy="63660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78079" y="5143500"/>
            <a:ext cx="7018785" cy="3410037"/>
            <a:chOff x="0" y="0"/>
            <a:chExt cx="2243348" cy="1089918"/>
          </a:xfrm>
        </p:grpSpPr>
        <p:sp>
          <p:nvSpPr>
            <p:cNvPr id="6" name="Freeform 6"/>
            <p:cNvSpPr/>
            <p:nvPr/>
          </p:nvSpPr>
          <p:spPr>
            <a:xfrm>
              <a:off x="0" y="0"/>
              <a:ext cx="2243348" cy="1089918"/>
            </a:xfrm>
            <a:custGeom>
              <a:avLst/>
              <a:gdLst/>
              <a:ahLst/>
              <a:cxnLst/>
              <a:rect l="l" t="t" r="r" b="b"/>
              <a:pathLst>
                <a:path w="2243348" h="1089918">
                  <a:moveTo>
                    <a:pt x="56254" y="0"/>
                  </a:moveTo>
                  <a:lnTo>
                    <a:pt x="2187093" y="0"/>
                  </a:lnTo>
                  <a:cubicBezTo>
                    <a:pt x="2218162" y="0"/>
                    <a:pt x="2243348" y="25186"/>
                    <a:pt x="2243348" y="56254"/>
                  </a:cubicBezTo>
                  <a:lnTo>
                    <a:pt x="2243348" y="1033663"/>
                  </a:lnTo>
                  <a:cubicBezTo>
                    <a:pt x="2243348" y="1048583"/>
                    <a:pt x="2237421" y="1062892"/>
                    <a:pt x="2226871" y="1073441"/>
                  </a:cubicBezTo>
                  <a:cubicBezTo>
                    <a:pt x="2216322" y="1083991"/>
                    <a:pt x="2202013" y="1089918"/>
                    <a:pt x="2187093" y="1089918"/>
                  </a:cubicBezTo>
                  <a:lnTo>
                    <a:pt x="56254" y="1089918"/>
                  </a:lnTo>
                  <a:cubicBezTo>
                    <a:pt x="41335" y="1089918"/>
                    <a:pt x="27026" y="1083991"/>
                    <a:pt x="16477" y="1073441"/>
                  </a:cubicBezTo>
                  <a:cubicBezTo>
                    <a:pt x="5927" y="1062892"/>
                    <a:pt x="0" y="1048583"/>
                    <a:pt x="0" y="1033663"/>
                  </a:cubicBezTo>
                  <a:lnTo>
                    <a:pt x="0" y="56254"/>
                  </a:lnTo>
                  <a:cubicBezTo>
                    <a:pt x="0" y="41335"/>
                    <a:pt x="5927" y="27026"/>
                    <a:pt x="16477" y="16477"/>
                  </a:cubicBezTo>
                  <a:cubicBezTo>
                    <a:pt x="27026" y="5927"/>
                    <a:pt x="41335" y="0"/>
                    <a:pt x="56254" y="0"/>
                  </a:cubicBezTo>
                  <a:close/>
                </a:path>
              </a:pathLst>
            </a:custGeom>
            <a:solidFill>
              <a:srgbClr val="C74C34"/>
            </a:solidFill>
            <a:ln w="38100" cap="rnd">
              <a:solidFill>
                <a:srgbClr val="000000"/>
              </a:solidFill>
              <a:prstDash val="solid"/>
              <a:round/>
            </a:ln>
          </p:spPr>
        </p:sp>
        <p:sp>
          <p:nvSpPr>
            <p:cNvPr id="7" name="TextBox 7"/>
            <p:cNvSpPr txBox="1"/>
            <p:nvPr/>
          </p:nvSpPr>
          <p:spPr>
            <a:xfrm>
              <a:off x="0" y="-38100"/>
              <a:ext cx="2243348" cy="112801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flipH="1">
            <a:off x="9989253" y="1144732"/>
            <a:ext cx="7270047" cy="5498799"/>
          </a:xfrm>
          <a:custGeom>
            <a:avLst/>
            <a:gdLst/>
            <a:ahLst/>
            <a:cxnLst/>
            <a:rect l="l" t="t" r="r" b="b"/>
            <a:pathLst>
              <a:path w="7270047" h="5498799">
                <a:moveTo>
                  <a:pt x="7270047" y="0"/>
                </a:moveTo>
                <a:lnTo>
                  <a:pt x="0" y="0"/>
                </a:lnTo>
                <a:lnTo>
                  <a:pt x="0" y="5498800"/>
                </a:lnTo>
                <a:lnTo>
                  <a:pt x="7270047" y="5498800"/>
                </a:lnTo>
                <a:lnTo>
                  <a:pt x="7270047"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10151065" y="5143500"/>
            <a:ext cx="7018785" cy="3410037"/>
            <a:chOff x="0" y="0"/>
            <a:chExt cx="2243348" cy="1089918"/>
          </a:xfrm>
        </p:grpSpPr>
        <p:sp>
          <p:nvSpPr>
            <p:cNvPr id="10" name="Freeform 10"/>
            <p:cNvSpPr/>
            <p:nvPr/>
          </p:nvSpPr>
          <p:spPr>
            <a:xfrm>
              <a:off x="0" y="0"/>
              <a:ext cx="2243348" cy="1089918"/>
            </a:xfrm>
            <a:custGeom>
              <a:avLst/>
              <a:gdLst/>
              <a:ahLst/>
              <a:cxnLst/>
              <a:rect l="l" t="t" r="r" b="b"/>
              <a:pathLst>
                <a:path w="2243348" h="1089918">
                  <a:moveTo>
                    <a:pt x="56254" y="0"/>
                  </a:moveTo>
                  <a:lnTo>
                    <a:pt x="2187093" y="0"/>
                  </a:lnTo>
                  <a:cubicBezTo>
                    <a:pt x="2218162" y="0"/>
                    <a:pt x="2243348" y="25186"/>
                    <a:pt x="2243348" y="56254"/>
                  </a:cubicBezTo>
                  <a:lnTo>
                    <a:pt x="2243348" y="1033663"/>
                  </a:lnTo>
                  <a:cubicBezTo>
                    <a:pt x="2243348" y="1048583"/>
                    <a:pt x="2237421" y="1062892"/>
                    <a:pt x="2226871" y="1073441"/>
                  </a:cubicBezTo>
                  <a:cubicBezTo>
                    <a:pt x="2216322" y="1083991"/>
                    <a:pt x="2202013" y="1089918"/>
                    <a:pt x="2187093" y="1089918"/>
                  </a:cubicBezTo>
                  <a:lnTo>
                    <a:pt x="56254" y="1089918"/>
                  </a:lnTo>
                  <a:cubicBezTo>
                    <a:pt x="41335" y="1089918"/>
                    <a:pt x="27026" y="1083991"/>
                    <a:pt x="16477" y="1073441"/>
                  </a:cubicBezTo>
                  <a:cubicBezTo>
                    <a:pt x="5927" y="1062892"/>
                    <a:pt x="0" y="1048583"/>
                    <a:pt x="0" y="1033663"/>
                  </a:cubicBezTo>
                  <a:lnTo>
                    <a:pt x="0" y="56254"/>
                  </a:lnTo>
                  <a:cubicBezTo>
                    <a:pt x="0" y="41335"/>
                    <a:pt x="5927" y="27026"/>
                    <a:pt x="16477" y="16477"/>
                  </a:cubicBezTo>
                  <a:cubicBezTo>
                    <a:pt x="27026" y="5927"/>
                    <a:pt x="41335" y="0"/>
                    <a:pt x="56254" y="0"/>
                  </a:cubicBezTo>
                  <a:close/>
                </a:path>
              </a:pathLst>
            </a:custGeom>
            <a:solidFill>
              <a:srgbClr val="C74C34"/>
            </a:solidFill>
            <a:ln w="38100" cap="rnd">
              <a:solidFill>
                <a:srgbClr val="000000"/>
              </a:solidFill>
              <a:prstDash val="solid"/>
              <a:round/>
            </a:ln>
          </p:spPr>
        </p:sp>
        <p:sp>
          <p:nvSpPr>
            <p:cNvPr id="11" name="TextBox 11"/>
            <p:cNvSpPr txBox="1"/>
            <p:nvPr/>
          </p:nvSpPr>
          <p:spPr>
            <a:xfrm>
              <a:off x="0" y="-38100"/>
              <a:ext cx="2243348" cy="1128018"/>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18151" y="6111074"/>
            <a:ext cx="1636013" cy="163601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964"/>
            </a:solidFill>
            <a:ln w="38100" cap="sq">
              <a:solidFill>
                <a:srgbClr val="000000"/>
              </a:solidFill>
              <a:prstDash val="solid"/>
              <a:miter/>
            </a:ln>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9491136" y="6111074"/>
            <a:ext cx="1636013" cy="163601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964"/>
            </a:solidFill>
            <a:ln w="38100" cap="sq">
              <a:solidFill>
                <a:srgbClr val="000000"/>
              </a:solidFill>
              <a:prstDash val="solid"/>
              <a:miter/>
            </a:ln>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532831" y="1087582"/>
            <a:ext cx="7264033" cy="1525900"/>
          </a:xfrm>
          <a:prstGeom prst="rect">
            <a:avLst/>
          </a:prstGeom>
        </p:spPr>
        <p:txBody>
          <a:bodyPr lIns="0" tIns="0" rIns="0" bIns="0" rtlCol="0" anchor="t">
            <a:spAutoFit/>
          </a:bodyPr>
          <a:lstStyle/>
          <a:p>
            <a:pPr algn="l">
              <a:lnSpc>
                <a:spcPts val="5324"/>
              </a:lnSpc>
            </a:pPr>
            <a:r>
              <a:rPr lang="en-US" sz="5324" b="1">
                <a:solidFill>
                  <a:srgbClr val="041F43"/>
                </a:solidFill>
                <a:latin typeface="Agrandir Bold"/>
                <a:ea typeface="Agrandir Bold"/>
                <a:cs typeface="Agrandir Bold"/>
                <a:sym typeface="Agrandir Bold"/>
              </a:rPr>
              <a:t>UPAYA MENGATASI PERMASALAHAN</a:t>
            </a:r>
          </a:p>
        </p:txBody>
      </p:sp>
      <p:sp>
        <p:nvSpPr>
          <p:cNvPr id="19" name="TextBox 19"/>
          <p:cNvSpPr txBox="1"/>
          <p:nvPr/>
        </p:nvSpPr>
        <p:spPr>
          <a:xfrm>
            <a:off x="1647470" y="3332045"/>
            <a:ext cx="8215693" cy="790575"/>
          </a:xfrm>
          <a:prstGeom prst="rect">
            <a:avLst/>
          </a:prstGeom>
        </p:spPr>
        <p:txBody>
          <a:bodyPr lIns="0" tIns="0" rIns="0" bIns="0" rtlCol="0" anchor="t">
            <a:spAutoFit/>
          </a:bodyPr>
          <a:lstStyle/>
          <a:p>
            <a:pPr algn="l">
              <a:lnSpc>
                <a:spcPts val="3000"/>
              </a:lnSpc>
            </a:pPr>
            <a:r>
              <a:rPr lang="en-US" sz="3000">
                <a:solidFill>
                  <a:srgbClr val="737373"/>
                </a:solidFill>
                <a:latin typeface="Open Sauce"/>
                <a:ea typeface="Open Sauce"/>
                <a:cs typeface="Open Sauce"/>
                <a:sym typeface="Open Sauce"/>
              </a:rPr>
              <a:t>Langkah yang dilakukan dalam merealisasikan target yang telah ditetapkan:</a:t>
            </a:r>
          </a:p>
        </p:txBody>
      </p:sp>
      <p:sp>
        <p:nvSpPr>
          <p:cNvPr id="20" name="TextBox 20"/>
          <p:cNvSpPr txBox="1"/>
          <p:nvPr/>
        </p:nvSpPr>
        <p:spPr>
          <a:xfrm>
            <a:off x="1490177" y="6653812"/>
            <a:ext cx="891960" cy="645787"/>
          </a:xfrm>
          <a:prstGeom prst="rect">
            <a:avLst/>
          </a:prstGeom>
        </p:spPr>
        <p:txBody>
          <a:bodyPr lIns="0" tIns="0" rIns="0" bIns="0" rtlCol="0" anchor="t">
            <a:spAutoFit/>
          </a:bodyPr>
          <a:lstStyle/>
          <a:p>
            <a:pPr algn="ctr">
              <a:lnSpc>
                <a:spcPts val="4921"/>
              </a:lnSpc>
            </a:pPr>
            <a:r>
              <a:rPr lang="en-US" sz="4921" b="1">
                <a:solidFill>
                  <a:srgbClr val="000000"/>
                </a:solidFill>
                <a:latin typeface="Open Sauce Bold"/>
                <a:ea typeface="Open Sauce Bold"/>
                <a:cs typeface="Open Sauce Bold"/>
                <a:sym typeface="Open Sauce Bold"/>
              </a:rPr>
              <a:t>01</a:t>
            </a:r>
          </a:p>
        </p:txBody>
      </p:sp>
      <p:sp>
        <p:nvSpPr>
          <p:cNvPr id="21" name="TextBox 21"/>
          <p:cNvSpPr txBox="1"/>
          <p:nvPr/>
        </p:nvSpPr>
        <p:spPr>
          <a:xfrm>
            <a:off x="9863163" y="6653812"/>
            <a:ext cx="891960" cy="645787"/>
          </a:xfrm>
          <a:prstGeom prst="rect">
            <a:avLst/>
          </a:prstGeom>
        </p:spPr>
        <p:txBody>
          <a:bodyPr lIns="0" tIns="0" rIns="0" bIns="0" rtlCol="0" anchor="t">
            <a:spAutoFit/>
          </a:bodyPr>
          <a:lstStyle/>
          <a:p>
            <a:pPr algn="ctr">
              <a:lnSpc>
                <a:spcPts val="4921"/>
              </a:lnSpc>
            </a:pPr>
            <a:r>
              <a:rPr lang="en-US" sz="4921" b="1">
                <a:solidFill>
                  <a:srgbClr val="000000"/>
                </a:solidFill>
                <a:latin typeface="Open Sauce Bold"/>
                <a:ea typeface="Open Sauce Bold"/>
                <a:cs typeface="Open Sauce Bold"/>
                <a:sym typeface="Open Sauce Bold"/>
              </a:rPr>
              <a:t>02</a:t>
            </a:r>
          </a:p>
        </p:txBody>
      </p:sp>
      <p:sp>
        <p:nvSpPr>
          <p:cNvPr id="22" name="TextBox 22"/>
          <p:cNvSpPr txBox="1"/>
          <p:nvPr/>
        </p:nvSpPr>
        <p:spPr>
          <a:xfrm>
            <a:off x="3196018" y="5580895"/>
            <a:ext cx="4822282" cy="2677321"/>
          </a:xfrm>
          <a:prstGeom prst="rect">
            <a:avLst/>
          </a:prstGeom>
        </p:spPr>
        <p:txBody>
          <a:bodyPr lIns="0" tIns="0" rIns="0" bIns="0" rtlCol="0" anchor="t">
            <a:spAutoFit/>
          </a:bodyPr>
          <a:lstStyle/>
          <a:p>
            <a:pPr algn="l">
              <a:lnSpc>
                <a:spcPts val="2656"/>
              </a:lnSpc>
            </a:pPr>
            <a:r>
              <a:rPr lang="en-US" sz="2656">
                <a:solidFill>
                  <a:srgbClr val="FFF5E9"/>
                </a:solidFill>
                <a:latin typeface="Open Sauce"/>
                <a:ea typeface="Open Sauce"/>
                <a:cs typeface="Open Sauce"/>
                <a:sym typeface="Open Sauce"/>
              </a:rPr>
              <a:t>Untuk meminimalisir permasalahan pengadaan obat akan dilakukan perencanaan yang matang, pemantauan stok yang efektif, pengadaan yang tepat dan distribusi yg efisien.</a:t>
            </a:r>
          </a:p>
        </p:txBody>
      </p:sp>
      <p:sp>
        <p:nvSpPr>
          <p:cNvPr id="23" name="TextBox 23"/>
          <p:cNvSpPr txBox="1"/>
          <p:nvPr/>
        </p:nvSpPr>
        <p:spPr>
          <a:xfrm>
            <a:off x="11565299" y="5366983"/>
            <a:ext cx="4716418" cy="3062766"/>
          </a:xfrm>
          <a:prstGeom prst="rect">
            <a:avLst/>
          </a:prstGeom>
        </p:spPr>
        <p:txBody>
          <a:bodyPr lIns="0" tIns="0" rIns="0" bIns="0" rtlCol="0" anchor="t">
            <a:spAutoFit/>
          </a:bodyPr>
          <a:lstStyle/>
          <a:p>
            <a:pPr algn="l">
              <a:lnSpc>
                <a:spcPts val="2456"/>
              </a:lnSpc>
            </a:pPr>
            <a:r>
              <a:rPr lang="en-US" sz="2456">
                <a:solidFill>
                  <a:srgbClr val="FFF5E9"/>
                </a:solidFill>
                <a:latin typeface="Open Sauce"/>
                <a:ea typeface="Open Sauce"/>
                <a:cs typeface="Open Sauce"/>
                <a:sym typeface="Open Sauce"/>
              </a:rPr>
              <a:t>Mengusulkan permintaan SDM Kesehatan yang dibutuhkan sebagai penunjang fasilitas rumah sakit sesuai dengan kebijakan BPJS ke Dinas kesehatan dan meningkatkan kualitas SDM dengan peningkatan Kompetensi melalui pelaksanaan pendidikan, pelatihan dll. </a:t>
            </a:r>
          </a:p>
        </p:txBody>
      </p:sp>
      <p:grpSp>
        <p:nvGrpSpPr>
          <p:cNvPr id="24" name="Group 24"/>
          <p:cNvGrpSpPr/>
          <p:nvPr/>
        </p:nvGrpSpPr>
        <p:grpSpPr>
          <a:xfrm>
            <a:off x="-1276359" y="1429726"/>
            <a:ext cx="1875024" cy="1775772"/>
            <a:chOff x="0" y="0"/>
            <a:chExt cx="1110015" cy="1051258"/>
          </a:xfrm>
        </p:grpSpPr>
        <p:sp>
          <p:nvSpPr>
            <p:cNvPr id="25" name="Freeform 25"/>
            <p:cNvSpPr/>
            <p:nvPr/>
          </p:nvSpPr>
          <p:spPr>
            <a:xfrm>
              <a:off x="0" y="0"/>
              <a:ext cx="1110015" cy="1051258"/>
            </a:xfrm>
            <a:custGeom>
              <a:avLst/>
              <a:gdLst/>
              <a:ahLst/>
              <a:cxnLst/>
              <a:rect l="l" t="t" r="r" b="b"/>
              <a:pathLst>
                <a:path w="1110015" h="1051258">
                  <a:moveTo>
                    <a:pt x="555008" y="0"/>
                  </a:moveTo>
                  <a:cubicBezTo>
                    <a:pt x="248485" y="0"/>
                    <a:pt x="0" y="235332"/>
                    <a:pt x="0" y="525629"/>
                  </a:cubicBezTo>
                  <a:cubicBezTo>
                    <a:pt x="0" y="815926"/>
                    <a:pt x="248485" y="1051258"/>
                    <a:pt x="555008" y="1051258"/>
                  </a:cubicBezTo>
                  <a:cubicBezTo>
                    <a:pt x="861530" y="1051258"/>
                    <a:pt x="1110015" y="815926"/>
                    <a:pt x="1110015" y="525629"/>
                  </a:cubicBezTo>
                  <a:cubicBezTo>
                    <a:pt x="1110015" y="235332"/>
                    <a:pt x="861530" y="0"/>
                    <a:pt x="555008" y="0"/>
                  </a:cubicBezTo>
                  <a:close/>
                </a:path>
              </a:pathLst>
            </a:custGeom>
            <a:solidFill>
              <a:srgbClr val="96ADFF">
                <a:alpha val="33725"/>
              </a:srgbClr>
            </a:solidFill>
          </p:spPr>
        </p:sp>
        <p:sp>
          <p:nvSpPr>
            <p:cNvPr id="26" name="TextBox 26"/>
            <p:cNvSpPr txBox="1"/>
            <p:nvPr/>
          </p:nvSpPr>
          <p:spPr>
            <a:xfrm>
              <a:off x="104064" y="60455"/>
              <a:ext cx="901887" cy="892247"/>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7700253" y="6457311"/>
            <a:ext cx="1875024" cy="1775772"/>
            <a:chOff x="0" y="0"/>
            <a:chExt cx="1110015" cy="1051258"/>
          </a:xfrm>
        </p:grpSpPr>
        <p:sp>
          <p:nvSpPr>
            <p:cNvPr id="28" name="Freeform 28"/>
            <p:cNvSpPr/>
            <p:nvPr/>
          </p:nvSpPr>
          <p:spPr>
            <a:xfrm>
              <a:off x="0" y="0"/>
              <a:ext cx="1110015" cy="1051258"/>
            </a:xfrm>
            <a:custGeom>
              <a:avLst/>
              <a:gdLst/>
              <a:ahLst/>
              <a:cxnLst/>
              <a:rect l="l" t="t" r="r" b="b"/>
              <a:pathLst>
                <a:path w="1110015" h="1051258">
                  <a:moveTo>
                    <a:pt x="555008" y="0"/>
                  </a:moveTo>
                  <a:cubicBezTo>
                    <a:pt x="248485" y="0"/>
                    <a:pt x="0" y="235332"/>
                    <a:pt x="0" y="525629"/>
                  </a:cubicBezTo>
                  <a:cubicBezTo>
                    <a:pt x="0" y="815926"/>
                    <a:pt x="248485" y="1051258"/>
                    <a:pt x="555008" y="1051258"/>
                  </a:cubicBezTo>
                  <a:cubicBezTo>
                    <a:pt x="861530" y="1051258"/>
                    <a:pt x="1110015" y="815926"/>
                    <a:pt x="1110015" y="525629"/>
                  </a:cubicBezTo>
                  <a:cubicBezTo>
                    <a:pt x="1110015" y="235332"/>
                    <a:pt x="861530" y="0"/>
                    <a:pt x="555008" y="0"/>
                  </a:cubicBezTo>
                  <a:close/>
                </a:path>
              </a:pathLst>
            </a:custGeom>
            <a:solidFill>
              <a:srgbClr val="96ADFF">
                <a:alpha val="33725"/>
              </a:srgbClr>
            </a:solidFill>
          </p:spPr>
        </p:sp>
        <p:sp>
          <p:nvSpPr>
            <p:cNvPr id="29" name="TextBox 29"/>
            <p:cNvSpPr txBox="1"/>
            <p:nvPr/>
          </p:nvSpPr>
          <p:spPr>
            <a:xfrm>
              <a:off x="104064" y="60455"/>
              <a:ext cx="901887" cy="892247"/>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5E9"/>
        </a:solidFill>
        <a:effectLst/>
      </p:bgPr>
    </p:bg>
    <p:spTree>
      <p:nvGrpSpPr>
        <p:cNvPr id="1" name=""/>
        <p:cNvGrpSpPr/>
        <p:nvPr/>
      </p:nvGrpSpPr>
      <p:grpSpPr>
        <a:xfrm>
          <a:off x="0" y="0"/>
          <a:ext cx="0" cy="0"/>
          <a:chOff x="0" y="0"/>
          <a:chExt cx="0" cy="0"/>
        </a:xfrm>
      </p:grpSpPr>
      <p:grpSp>
        <p:nvGrpSpPr>
          <p:cNvPr id="2" name="Group 2"/>
          <p:cNvGrpSpPr/>
          <p:nvPr/>
        </p:nvGrpSpPr>
        <p:grpSpPr>
          <a:xfrm>
            <a:off x="-338847" y="9452356"/>
            <a:ext cx="19565591" cy="2272464"/>
            <a:chOff x="0" y="0"/>
            <a:chExt cx="5153077" cy="598509"/>
          </a:xfrm>
        </p:grpSpPr>
        <p:sp>
          <p:nvSpPr>
            <p:cNvPr id="3" name="Freeform 3"/>
            <p:cNvSpPr/>
            <p:nvPr/>
          </p:nvSpPr>
          <p:spPr>
            <a:xfrm>
              <a:off x="0" y="0"/>
              <a:ext cx="5153077" cy="598509"/>
            </a:xfrm>
            <a:custGeom>
              <a:avLst/>
              <a:gdLst/>
              <a:ahLst/>
              <a:cxnLst/>
              <a:rect l="l" t="t" r="r" b="b"/>
              <a:pathLst>
                <a:path w="5153077" h="598509">
                  <a:moveTo>
                    <a:pt x="0" y="0"/>
                  </a:moveTo>
                  <a:lnTo>
                    <a:pt x="5153077" y="0"/>
                  </a:lnTo>
                  <a:lnTo>
                    <a:pt x="5153077" y="598509"/>
                  </a:lnTo>
                  <a:lnTo>
                    <a:pt x="0" y="598509"/>
                  </a:lnTo>
                  <a:close/>
                </a:path>
              </a:pathLst>
            </a:custGeom>
            <a:solidFill>
              <a:srgbClr val="FE802E"/>
            </a:solidFill>
            <a:ln w="38100" cap="sq">
              <a:solidFill>
                <a:srgbClr val="000000"/>
              </a:solidFill>
              <a:prstDash val="solid"/>
              <a:miter/>
            </a:ln>
          </p:spPr>
        </p:sp>
        <p:sp>
          <p:nvSpPr>
            <p:cNvPr id="4" name="TextBox 4"/>
            <p:cNvSpPr txBox="1"/>
            <p:nvPr/>
          </p:nvSpPr>
          <p:spPr>
            <a:xfrm>
              <a:off x="0" y="-38100"/>
              <a:ext cx="5153077" cy="63660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78079" y="5240528"/>
            <a:ext cx="7018785" cy="3410037"/>
            <a:chOff x="0" y="0"/>
            <a:chExt cx="2243348" cy="1089918"/>
          </a:xfrm>
        </p:grpSpPr>
        <p:sp>
          <p:nvSpPr>
            <p:cNvPr id="6" name="Freeform 6"/>
            <p:cNvSpPr/>
            <p:nvPr/>
          </p:nvSpPr>
          <p:spPr>
            <a:xfrm>
              <a:off x="0" y="0"/>
              <a:ext cx="2243348" cy="1089918"/>
            </a:xfrm>
            <a:custGeom>
              <a:avLst/>
              <a:gdLst/>
              <a:ahLst/>
              <a:cxnLst/>
              <a:rect l="l" t="t" r="r" b="b"/>
              <a:pathLst>
                <a:path w="2243348" h="1089918">
                  <a:moveTo>
                    <a:pt x="56254" y="0"/>
                  </a:moveTo>
                  <a:lnTo>
                    <a:pt x="2187093" y="0"/>
                  </a:lnTo>
                  <a:cubicBezTo>
                    <a:pt x="2218162" y="0"/>
                    <a:pt x="2243348" y="25186"/>
                    <a:pt x="2243348" y="56254"/>
                  </a:cubicBezTo>
                  <a:lnTo>
                    <a:pt x="2243348" y="1033663"/>
                  </a:lnTo>
                  <a:cubicBezTo>
                    <a:pt x="2243348" y="1048583"/>
                    <a:pt x="2237421" y="1062892"/>
                    <a:pt x="2226871" y="1073441"/>
                  </a:cubicBezTo>
                  <a:cubicBezTo>
                    <a:pt x="2216322" y="1083991"/>
                    <a:pt x="2202013" y="1089918"/>
                    <a:pt x="2187093" y="1089918"/>
                  </a:cubicBezTo>
                  <a:lnTo>
                    <a:pt x="56254" y="1089918"/>
                  </a:lnTo>
                  <a:cubicBezTo>
                    <a:pt x="41335" y="1089918"/>
                    <a:pt x="27026" y="1083991"/>
                    <a:pt x="16477" y="1073441"/>
                  </a:cubicBezTo>
                  <a:cubicBezTo>
                    <a:pt x="5927" y="1062892"/>
                    <a:pt x="0" y="1048583"/>
                    <a:pt x="0" y="1033663"/>
                  </a:cubicBezTo>
                  <a:lnTo>
                    <a:pt x="0" y="56254"/>
                  </a:lnTo>
                  <a:cubicBezTo>
                    <a:pt x="0" y="41335"/>
                    <a:pt x="5927" y="27026"/>
                    <a:pt x="16477" y="16477"/>
                  </a:cubicBezTo>
                  <a:cubicBezTo>
                    <a:pt x="27026" y="5927"/>
                    <a:pt x="41335" y="0"/>
                    <a:pt x="56254" y="0"/>
                  </a:cubicBezTo>
                  <a:close/>
                </a:path>
              </a:pathLst>
            </a:custGeom>
            <a:solidFill>
              <a:srgbClr val="C74C34"/>
            </a:solidFill>
            <a:ln w="38100" cap="rnd">
              <a:solidFill>
                <a:srgbClr val="000000"/>
              </a:solidFill>
              <a:prstDash val="solid"/>
              <a:round/>
            </a:ln>
          </p:spPr>
        </p:sp>
        <p:sp>
          <p:nvSpPr>
            <p:cNvPr id="7" name="TextBox 7"/>
            <p:cNvSpPr txBox="1"/>
            <p:nvPr/>
          </p:nvSpPr>
          <p:spPr>
            <a:xfrm>
              <a:off x="0" y="-38100"/>
              <a:ext cx="2243348" cy="112801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5981345"/>
            <a:ext cx="1636013" cy="163601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964"/>
            </a:solidFill>
            <a:ln w="38100" cap="sq">
              <a:solidFill>
                <a:srgbClr val="000000"/>
              </a:solidFill>
              <a:prstDash val="solid"/>
              <a:miter/>
            </a:ln>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276359" y="1429726"/>
            <a:ext cx="1875024" cy="1775772"/>
            <a:chOff x="0" y="0"/>
            <a:chExt cx="1110015" cy="1051258"/>
          </a:xfrm>
        </p:grpSpPr>
        <p:sp>
          <p:nvSpPr>
            <p:cNvPr id="12" name="Freeform 12"/>
            <p:cNvSpPr/>
            <p:nvPr/>
          </p:nvSpPr>
          <p:spPr>
            <a:xfrm>
              <a:off x="0" y="0"/>
              <a:ext cx="1110015" cy="1051258"/>
            </a:xfrm>
            <a:custGeom>
              <a:avLst/>
              <a:gdLst/>
              <a:ahLst/>
              <a:cxnLst/>
              <a:rect l="l" t="t" r="r" b="b"/>
              <a:pathLst>
                <a:path w="1110015" h="1051258">
                  <a:moveTo>
                    <a:pt x="555008" y="0"/>
                  </a:moveTo>
                  <a:cubicBezTo>
                    <a:pt x="248485" y="0"/>
                    <a:pt x="0" y="235332"/>
                    <a:pt x="0" y="525629"/>
                  </a:cubicBezTo>
                  <a:cubicBezTo>
                    <a:pt x="0" y="815926"/>
                    <a:pt x="248485" y="1051258"/>
                    <a:pt x="555008" y="1051258"/>
                  </a:cubicBezTo>
                  <a:cubicBezTo>
                    <a:pt x="861530" y="1051258"/>
                    <a:pt x="1110015" y="815926"/>
                    <a:pt x="1110015" y="525629"/>
                  </a:cubicBezTo>
                  <a:cubicBezTo>
                    <a:pt x="1110015" y="235332"/>
                    <a:pt x="861530" y="0"/>
                    <a:pt x="555008" y="0"/>
                  </a:cubicBezTo>
                  <a:close/>
                </a:path>
              </a:pathLst>
            </a:custGeom>
            <a:solidFill>
              <a:srgbClr val="96ADFF">
                <a:alpha val="33725"/>
              </a:srgbClr>
            </a:solidFill>
          </p:spPr>
        </p:sp>
        <p:sp>
          <p:nvSpPr>
            <p:cNvPr id="13" name="TextBox 13"/>
            <p:cNvSpPr txBox="1"/>
            <p:nvPr/>
          </p:nvSpPr>
          <p:spPr>
            <a:xfrm>
              <a:off x="104064" y="60455"/>
              <a:ext cx="901887" cy="892247"/>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700253" y="6457311"/>
            <a:ext cx="1875024" cy="1775772"/>
            <a:chOff x="0" y="0"/>
            <a:chExt cx="1110015" cy="1051258"/>
          </a:xfrm>
        </p:grpSpPr>
        <p:sp>
          <p:nvSpPr>
            <p:cNvPr id="15" name="Freeform 15"/>
            <p:cNvSpPr/>
            <p:nvPr/>
          </p:nvSpPr>
          <p:spPr>
            <a:xfrm>
              <a:off x="0" y="0"/>
              <a:ext cx="1110015" cy="1051258"/>
            </a:xfrm>
            <a:custGeom>
              <a:avLst/>
              <a:gdLst/>
              <a:ahLst/>
              <a:cxnLst/>
              <a:rect l="l" t="t" r="r" b="b"/>
              <a:pathLst>
                <a:path w="1110015" h="1051258">
                  <a:moveTo>
                    <a:pt x="555008" y="0"/>
                  </a:moveTo>
                  <a:cubicBezTo>
                    <a:pt x="248485" y="0"/>
                    <a:pt x="0" y="235332"/>
                    <a:pt x="0" y="525629"/>
                  </a:cubicBezTo>
                  <a:cubicBezTo>
                    <a:pt x="0" y="815926"/>
                    <a:pt x="248485" y="1051258"/>
                    <a:pt x="555008" y="1051258"/>
                  </a:cubicBezTo>
                  <a:cubicBezTo>
                    <a:pt x="861530" y="1051258"/>
                    <a:pt x="1110015" y="815926"/>
                    <a:pt x="1110015" y="525629"/>
                  </a:cubicBezTo>
                  <a:cubicBezTo>
                    <a:pt x="1110015" y="235332"/>
                    <a:pt x="861530" y="0"/>
                    <a:pt x="555008" y="0"/>
                  </a:cubicBezTo>
                  <a:close/>
                </a:path>
              </a:pathLst>
            </a:custGeom>
            <a:solidFill>
              <a:srgbClr val="96ADFF">
                <a:alpha val="33725"/>
              </a:srgbClr>
            </a:solidFill>
          </p:spPr>
        </p:sp>
        <p:sp>
          <p:nvSpPr>
            <p:cNvPr id="16" name="TextBox 16"/>
            <p:cNvSpPr txBox="1"/>
            <p:nvPr/>
          </p:nvSpPr>
          <p:spPr>
            <a:xfrm>
              <a:off x="104064" y="60455"/>
              <a:ext cx="901887" cy="892247"/>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778079" y="1028700"/>
            <a:ext cx="7018785" cy="3410037"/>
            <a:chOff x="0" y="0"/>
            <a:chExt cx="2243348" cy="1089918"/>
          </a:xfrm>
        </p:grpSpPr>
        <p:sp>
          <p:nvSpPr>
            <p:cNvPr id="18" name="Freeform 18"/>
            <p:cNvSpPr/>
            <p:nvPr/>
          </p:nvSpPr>
          <p:spPr>
            <a:xfrm>
              <a:off x="0" y="0"/>
              <a:ext cx="2243348" cy="1089918"/>
            </a:xfrm>
            <a:custGeom>
              <a:avLst/>
              <a:gdLst/>
              <a:ahLst/>
              <a:cxnLst/>
              <a:rect l="l" t="t" r="r" b="b"/>
              <a:pathLst>
                <a:path w="2243348" h="1089918">
                  <a:moveTo>
                    <a:pt x="56254" y="0"/>
                  </a:moveTo>
                  <a:lnTo>
                    <a:pt x="2187093" y="0"/>
                  </a:lnTo>
                  <a:cubicBezTo>
                    <a:pt x="2218162" y="0"/>
                    <a:pt x="2243348" y="25186"/>
                    <a:pt x="2243348" y="56254"/>
                  </a:cubicBezTo>
                  <a:lnTo>
                    <a:pt x="2243348" y="1033663"/>
                  </a:lnTo>
                  <a:cubicBezTo>
                    <a:pt x="2243348" y="1048583"/>
                    <a:pt x="2237421" y="1062892"/>
                    <a:pt x="2226871" y="1073441"/>
                  </a:cubicBezTo>
                  <a:cubicBezTo>
                    <a:pt x="2216322" y="1083991"/>
                    <a:pt x="2202013" y="1089918"/>
                    <a:pt x="2187093" y="1089918"/>
                  </a:cubicBezTo>
                  <a:lnTo>
                    <a:pt x="56254" y="1089918"/>
                  </a:lnTo>
                  <a:cubicBezTo>
                    <a:pt x="41335" y="1089918"/>
                    <a:pt x="27026" y="1083991"/>
                    <a:pt x="16477" y="1073441"/>
                  </a:cubicBezTo>
                  <a:cubicBezTo>
                    <a:pt x="5927" y="1062892"/>
                    <a:pt x="0" y="1048583"/>
                    <a:pt x="0" y="1033663"/>
                  </a:cubicBezTo>
                  <a:lnTo>
                    <a:pt x="0" y="56254"/>
                  </a:lnTo>
                  <a:cubicBezTo>
                    <a:pt x="0" y="41335"/>
                    <a:pt x="5927" y="27026"/>
                    <a:pt x="16477" y="16477"/>
                  </a:cubicBezTo>
                  <a:cubicBezTo>
                    <a:pt x="27026" y="5927"/>
                    <a:pt x="41335" y="0"/>
                    <a:pt x="56254" y="0"/>
                  </a:cubicBezTo>
                  <a:close/>
                </a:path>
              </a:pathLst>
            </a:custGeom>
            <a:solidFill>
              <a:srgbClr val="C74C34"/>
            </a:solidFill>
            <a:ln w="38100" cap="rnd">
              <a:solidFill>
                <a:srgbClr val="000000"/>
              </a:solidFill>
              <a:prstDash val="solid"/>
              <a:round/>
            </a:ln>
          </p:spPr>
        </p:sp>
        <p:sp>
          <p:nvSpPr>
            <p:cNvPr id="19" name="TextBox 19"/>
            <p:cNvSpPr txBox="1"/>
            <p:nvPr/>
          </p:nvSpPr>
          <p:spPr>
            <a:xfrm>
              <a:off x="0" y="-38100"/>
              <a:ext cx="2243348" cy="1128018"/>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960072" y="1802512"/>
            <a:ext cx="1636013" cy="163601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964"/>
            </a:solidFill>
            <a:ln w="38100" cap="sq">
              <a:solidFill>
                <a:srgbClr val="000000"/>
              </a:solidFill>
              <a:prstDash val="solid"/>
              <a:miter/>
            </a:ln>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0151065" y="1028700"/>
            <a:ext cx="7018785" cy="3410037"/>
            <a:chOff x="0" y="0"/>
            <a:chExt cx="2243348" cy="1089918"/>
          </a:xfrm>
        </p:grpSpPr>
        <p:sp>
          <p:nvSpPr>
            <p:cNvPr id="24" name="Freeform 24"/>
            <p:cNvSpPr/>
            <p:nvPr/>
          </p:nvSpPr>
          <p:spPr>
            <a:xfrm>
              <a:off x="0" y="0"/>
              <a:ext cx="2243348" cy="1089918"/>
            </a:xfrm>
            <a:custGeom>
              <a:avLst/>
              <a:gdLst/>
              <a:ahLst/>
              <a:cxnLst/>
              <a:rect l="l" t="t" r="r" b="b"/>
              <a:pathLst>
                <a:path w="2243348" h="1089918">
                  <a:moveTo>
                    <a:pt x="56254" y="0"/>
                  </a:moveTo>
                  <a:lnTo>
                    <a:pt x="2187093" y="0"/>
                  </a:lnTo>
                  <a:cubicBezTo>
                    <a:pt x="2218162" y="0"/>
                    <a:pt x="2243348" y="25186"/>
                    <a:pt x="2243348" y="56254"/>
                  </a:cubicBezTo>
                  <a:lnTo>
                    <a:pt x="2243348" y="1033663"/>
                  </a:lnTo>
                  <a:cubicBezTo>
                    <a:pt x="2243348" y="1048583"/>
                    <a:pt x="2237421" y="1062892"/>
                    <a:pt x="2226871" y="1073441"/>
                  </a:cubicBezTo>
                  <a:cubicBezTo>
                    <a:pt x="2216322" y="1083991"/>
                    <a:pt x="2202013" y="1089918"/>
                    <a:pt x="2187093" y="1089918"/>
                  </a:cubicBezTo>
                  <a:lnTo>
                    <a:pt x="56254" y="1089918"/>
                  </a:lnTo>
                  <a:cubicBezTo>
                    <a:pt x="41335" y="1089918"/>
                    <a:pt x="27026" y="1083991"/>
                    <a:pt x="16477" y="1073441"/>
                  </a:cubicBezTo>
                  <a:cubicBezTo>
                    <a:pt x="5927" y="1062892"/>
                    <a:pt x="0" y="1048583"/>
                    <a:pt x="0" y="1033663"/>
                  </a:cubicBezTo>
                  <a:lnTo>
                    <a:pt x="0" y="56254"/>
                  </a:lnTo>
                  <a:cubicBezTo>
                    <a:pt x="0" y="41335"/>
                    <a:pt x="5927" y="27026"/>
                    <a:pt x="16477" y="16477"/>
                  </a:cubicBezTo>
                  <a:cubicBezTo>
                    <a:pt x="27026" y="5927"/>
                    <a:pt x="41335" y="0"/>
                    <a:pt x="56254" y="0"/>
                  </a:cubicBezTo>
                  <a:close/>
                </a:path>
              </a:pathLst>
            </a:custGeom>
            <a:solidFill>
              <a:srgbClr val="C74C34"/>
            </a:solidFill>
            <a:ln w="38100" cap="rnd">
              <a:solidFill>
                <a:srgbClr val="000000"/>
              </a:solidFill>
              <a:prstDash val="solid"/>
              <a:round/>
            </a:ln>
          </p:spPr>
        </p:sp>
        <p:sp>
          <p:nvSpPr>
            <p:cNvPr id="25" name="TextBox 25"/>
            <p:cNvSpPr txBox="1"/>
            <p:nvPr/>
          </p:nvSpPr>
          <p:spPr>
            <a:xfrm>
              <a:off x="0" y="-38100"/>
              <a:ext cx="2243348" cy="1128018"/>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9333058" y="1915712"/>
            <a:ext cx="1636013" cy="163601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964"/>
            </a:solidFill>
            <a:ln w="38100" cap="sq">
              <a:solidFill>
                <a:srgbClr val="000000"/>
              </a:solidFill>
              <a:prstDash val="solid"/>
              <a:miter/>
            </a:ln>
          </p:spPr>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9" name="Freeform 29"/>
          <p:cNvSpPr/>
          <p:nvPr/>
        </p:nvSpPr>
        <p:spPr>
          <a:xfrm rot="-2463897">
            <a:off x="12257177" y="4932008"/>
            <a:ext cx="5116282" cy="4362793"/>
          </a:xfrm>
          <a:custGeom>
            <a:avLst/>
            <a:gdLst/>
            <a:ahLst/>
            <a:cxnLst/>
            <a:rect l="l" t="t" r="r" b="b"/>
            <a:pathLst>
              <a:path w="5116282" h="4362793">
                <a:moveTo>
                  <a:pt x="0" y="0"/>
                </a:moveTo>
                <a:lnTo>
                  <a:pt x="5116282" y="0"/>
                </a:lnTo>
                <a:lnTo>
                  <a:pt x="5116282" y="4362794"/>
                </a:lnTo>
                <a:lnTo>
                  <a:pt x="0" y="43627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0" name="TextBox 30"/>
          <p:cNvSpPr txBox="1"/>
          <p:nvPr/>
        </p:nvSpPr>
        <p:spPr>
          <a:xfrm>
            <a:off x="1400727" y="6552561"/>
            <a:ext cx="891960" cy="1261810"/>
          </a:xfrm>
          <a:prstGeom prst="rect">
            <a:avLst/>
          </a:prstGeom>
        </p:spPr>
        <p:txBody>
          <a:bodyPr lIns="0" tIns="0" rIns="0" bIns="0" rtlCol="0" anchor="t">
            <a:spAutoFit/>
          </a:bodyPr>
          <a:lstStyle/>
          <a:p>
            <a:pPr algn="ctr">
              <a:lnSpc>
                <a:spcPts val="4921"/>
              </a:lnSpc>
            </a:pPr>
            <a:r>
              <a:rPr lang="en-US" sz="4921" b="1">
                <a:solidFill>
                  <a:srgbClr val="000000"/>
                </a:solidFill>
                <a:latin typeface="Open Sauce Bold"/>
                <a:ea typeface="Open Sauce Bold"/>
                <a:cs typeface="Open Sauce Bold"/>
                <a:sym typeface="Open Sauce Bold"/>
              </a:rPr>
              <a:t>05</a:t>
            </a:r>
          </a:p>
          <a:p>
            <a:pPr algn="ctr">
              <a:lnSpc>
                <a:spcPts val="4921"/>
              </a:lnSpc>
            </a:pPr>
            <a:endParaRPr lang="en-US" sz="4921" b="1">
              <a:solidFill>
                <a:srgbClr val="000000"/>
              </a:solidFill>
              <a:latin typeface="Open Sauce Bold"/>
              <a:ea typeface="Open Sauce Bold"/>
              <a:cs typeface="Open Sauce Bold"/>
              <a:sym typeface="Open Sauce Bold"/>
            </a:endParaRPr>
          </a:p>
        </p:txBody>
      </p:sp>
      <p:sp>
        <p:nvSpPr>
          <p:cNvPr id="31" name="TextBox 31"/>
          <p:cNvSpPr txBox="1"/>
          <p:nvPr/>
        </p:nvSpPr>
        <p:spPr>
          <a:xfrm>
            <a:off x="2963724" y="6135523"/>
            <a:ext cx="4822282" cy="1677196"/>
          </a:xfrm>
          <a:prstGeom prst="rect">
            <a:avLst/>
          </a:prstGeom>
        </p:spPr>
        <p:txBody>
          <a:bodyPr lIns="0" tIns="0" rIns="0" bIns="0" rtlCol="0" anchor="t">
            <a:spAutoFit/>
          </a:bodyPr>
          <a:lstStyle/>
          <a:p>
            <a:pPr algn="l">
              <a:lnSpc>
                <a:spcPts val="2656"/>
              </a:lnSpc>
            </a:pPr>
            <a:r>
              <a:rPr lang="en-US" sz="2656">
                <a:solidFill>
                  <a:srgbClr val="FFF5E9"/>
                </a:solidFill>
                <a:latin typeface="Open Sauce"/>
                <a:ea typeface="Open Sauce"/>
                <a:cs typeface="Open Sauce"/>
                <a:sym typeface="Open Sauce"/>
              </a:rPr>
              <a:t>Pengusulan perubahan Tarif dan objek retribusi terhadap potensi baru dalam program kemanfaatan  pelayanan kesehatan  . </a:t>
            </a:r>
          </a:p>
        </p:txBody>
      </p:sp>
      <p:sp>
        <p:nvSpPr>
          <p:cNvPr id="32" name="TextBox 32"/>
          <p:cNvSpPr txBox="1"/>
          <p:nvPr/>
        </p:nvSpPr>
        <p:spPr>
          <a:xfrm>
            <a:off x="1332099" y="2335538"/>
            <a:ext cx="891960" cy="645787"/>
          </a:xfrm>
          <a:prstGeom prst="rect">
            <a:avLst/>
          </a:prstGeom>
        </p:spPr>
        <p:txBody>
          <a:bodyPr lIns="0" tIns="0" rIns="0" bIns="0" rtlCol="0" anchor="t">
            <a:spAutoFit/>
          </a:bodyPr>
          <a:lstStyle/>
          <a:p>
            <a:pPr algn="ctr">
              <a:lnSpc>
                <a:spcPts val="4921"/>
              </a:lnSpc>
            </a:pPr>
            <a:r>
              <a:rPr lang="en-US" sz="4921" b="1">
                <a:solidFill>
                  <a:srgbClr val="000000"/>
                </a:solidFill>
                <a:latin typeface="Open Sauce Bold"/>
                <a:ea typeface="Open Sauce Bold"/>
                <a:cs typeface="Open Sauce Bold"/>
                <a:sym typeface="Open Sauce Bold"/>
              </a:rPr>
              <a:t>03</a:t>
            </a:r>
          </a:p>
        </p:txBody>
      </p:sp>
      <p:sp>
        <p:nvSpPr>
          <p:cNvPr id="33" name="TextBox 33"/>
          <p:cNvSpPr txBox="1"/>
          <p:nvPr/>
        </p:nvSpPr>
        <p:spPr>
          <a:xfrm>
            <a:off x="9705085" y="2412862"/>
            <a:ext cx="891960" cy="645787"/>
          </a:xfrm>
          <a:prstGeom prst="rect">
            <a:avLst/>
          </a:prstGeom>
        </p:spPr>
        <p:txBody>
          <a:bodyPr lIns="0" tIns="0" rIns="0" bIns="0" rtlCol="0" anchor="t">
            <a:spAutoFit/>
          </a:bodyPr>
          <a:lstStyle/>
          <a:p>
            <a:pPr algn="ctr">
              <a:lnSpc>
                <a:spcPts val="4921"/>
              </a:lnSpc>
            </a:pPr>
            <a:r>
              <a:rPr lang="en-US" sz="4921" b="1">
                <a:solidFill>
                  <a:srgbClr val="000000"/>
                </a:solidFill>
                <a:latin typeface="Open Sauce Bold"/>
                <a:ea typeface="Open Sauce Bold"/>
                <a:cs typeface="Open Sauce Bold"/>
                <a:sym typeface="Open Sauce Bold"/>
              </a:rPr>
              <a:t>04</a:t>
            </a:r>
          </a:p>
        </p:txBody>
      </p:sp>
      <p:sp>
        <p:nvSpPr>
          <p:cNvPr id="34" name="TextBox 34"/>
          <p:cNvSpPr txBox="1"/>
          <p:nvPr/>
        </p:nvSpPr>
        <p:spPr>
          <a:xfrm>
            <a:off x="2963724" y="1294604"/>
            <a:ext cx="5593400" cy="3010696"/>
          </a:xfrm>
          <a:prstGeom prst="rect">
            <a:avLst/>
          </a:prstGeom>
        </p:spPr>
        <p:txBody>
          <a:bodyPr lIns="0" tIns="0" rIns="0" bIns="0" rtlCol="0" anchor="t">
            <a:spAutoFit/>
          </a:bodyPr>
          <a:lstStyle/>
          <a:p>
            <a:pPr algn="l">
              <a:lnSpc>
                <a:spcPts val="2656"/>
              </a:lnSpc>
            </a:pPr>
            <a:r>
              <a:rPr lang="en-US" sz="2656">
                <a:solidFill>
                  <a:srgbClr val="FFF5E9"/>
                </a:solidFill>
                <a:latin typeface="Open Sauce"/>
                <a:ea typeface="Open Sauce"/>
                <a:cs typeface="Open Sauce"/>
                <a:sym typeface="Open Sauce"/>
              </a:rPr>
              <a:t>Meningkatkan promosi dan pemasaran ke masyarakat dan perusahaan potensial dengan menyebarluaskan informasi layanan baik RS, labkes dan pelkes serta membuat konten di media sosial dan membangun jejaring kerjasama dengan faskes lain.</a:t>
            </a:r>
          </a:p>
        </p:txBody>
      </p:sp>
      <p:sp>
        <p:nvSpPr>
          <p:cNvPr id="35" name="TextBox 35"/>
          <p:cNvSpPr txBox="1"/>
          <p:nvPr/>
        </p:nvSpPr>
        <p:spPr>
          <a:xfrm>
            <a:off x="11193484" y="1694654"/>
            <a:ext cx="5593400" cy="2343946"/>
          </a:xfrm>
          <a:prstGeom prst="rect">
            <a:avLst/>
          </a:prstGeom>
        </p:spPr>
        <p:txBody>
          <a:bodyPr lIns="0" tIns="0" rIns="0" bIns="0" rtlCol="0" anchor="t">
            <a:spAutoFit/>
          </a:bodyPr>
          <a:lstStyle/>
          <a:p>
            <a:pPr algn="l">
              <a:lnSpc>
                <a:spcPts val="2656"/>
              </a:lnSpc>
            </a:pPr>
            <a:r>
              <a:rPr lang="en-US" sz="2656">
                <a:solidFill>
                  <a:srgbClr val="FFF5E9"/>
                </a:solidFill>
                <a:latin typeface="Open Sauce"/>
                <a:ea typeface="Open Sauce"/>
                <a:cs typeface="Open Sauce"/>
                <a:sym typeface="Open Sauce"/>
              </a:rPr>
              <a:t>Menggalang kerjasama pelatihan dengan berbagai pihak, baik itu pemerintah dan lembaga swasta seperti organisasi profesi, rumah sakit, universitas/perguruan tinggi dll</a:t>
            </a:r>
          </a:p>
          <a:p>
            <a:pPr algn="l">
              <a:lnSpc>
                <a:spcPts val="2656"/>
              </a:lnSpc>
            </a:pPr>
            <a:endParaRPr lang="en-US" sz="2656">
              <a:solidFill>
                <a:srgbClr val="FFF5E9"/>
              </a:solidFill>
              <a:latin typeface="Open Sauce"/>
              <a:ea typeface="Open Sauce"/>
              <a:cs typeface="Open Sauce"/>
              <a:sym typeface="Open Sauc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434125" y="676275"/>
            <a:ext cx="11419751" cy="2171700"/>
          </a:xfrm>
          <a:prstGeom prst="rect">
            <a:avLst/>
          </a:prstGeom>
        </p:spPr>
        <p:txBody>
          <a:bodyPr lIns="0" tIns="0" rIns="0" bIns="0" rtlCol="0" anchor="t">
            <a:spAutoFit/>
          </a:bodyPr>
          <a:lstStyle/>
          <a:p>
            <a:pPr algn="ctr">
              <a:lnSpc>
                <a:spcPts val="7800"/>
              </a:lnSpc>
            </a:pPr>
            <a:r>
              <a:rPr lang="en-US" sz="6500" b="1">
                <a:solidFill>
                  <a:srgbClr val="000000"/>
                </a:solidFill>
                <a:latin typeface="Cooper Hewitt Bold"/>
                <a:ea typeface="Cooper Hewitt Bold"/>
                <a:cs typeface="Cooper Hewitt Bold"/>
                <a:sym typeface="Cooper Hewitt Bold"/>
              </a:rPr>
              <a:t>KESIMPULAN </a:t>
            </a:r>
          </a:p>
          <a:p>
            <a:pPr algn="ctr">
              <a:lnSpc>
                <a:spcPts val="7800"/>
              </a:lnSpc>
            </a:pPr>
            <a:endParaRPr lang="en-US" sz="6500" b="1">
              <a:solidFill>
                <a:srgbClr val="000000"/>
              </a:solidFill>
              <a:latin typeface="Cooper Hewitt Bold"/>
              <a:ea typeface="Cooper Hewitt Bold"/>
              <a:cs typeface="Cooper Hewitt Bold"/>
              <a:sym typeface="Cooper Hewitt Bold"/>
            </a:endParaRPr>
          </a:p>
        </p:txBody>
      </p:sp>
      <p:grpSp>
        <p:nvGrpSpPr>
          <p:cNvPr id="3" name="Group 3"/>
          <p:cNvGrpSpPr/>
          <p:nvPr/>
        </p:nvGrpSpPr>
        <p:grpSpPr>
          <a:xfrm>
            <a:off x="6365835" y="9213361"/>
            <a:ext cx="5555844" cy="661378"/>
            <a:chOff x="0" y="0"/>
            <a:chExt cx="1772958" cy="211056"/>
          </a:xfrm>
        </p:grpSpPr>
        <p:sp>
          <p:nvSpPr>
            <p:cNvPr id="4" name="Freeform 4"/>
            <p:cNvSpPr/>
            <p:nvPr/>
          </p:nvSpPr>
          <p:spPr>
            <a:xfrm>
              <a:off x="0" y="0"/>
              <a:ext cx="1772958" cy="211056"/>
            </a:xfrm>
            <a:custGeom>
              <a:avLst/>
              <a:gdLst/>
              <a:ahLst/>
              <a:cxnLst/>
              <a:rect l="l" t="t" r="r" b="b"/>
              <a:pathLst>
                <a:path w="1772958" h="211056">
                  <a:moveTo>
                    <a:pt x="105528" y="0"/>
                  </a:moveTo>
                  <a:lnTo>
                    <a:pt x="1667430" y="0"/>
                  </a:lnTo>
                  <a:cubicBezTo>
                    <a:pt x="1725711" y="0"/>
                    <a:pt x="1772958" y="47247"/>
                    <a:pt x="1772958" y="105528"/>
                  </a:cubicBezTo>
                  <a:lnTo>
                    <a:pt x="1772958" y="105528"/>
                  </a:lnTo>
                  <a:cubicBezTo>
                    <a:pt x="1772958" y="163810"/>
                    <a:pt x="1725711" y="211056"/>
                    <a:pt x="1667430" y="211056"/>
                  </a:cubicBezTo>
                  <a:lnTo>
                    <a:pt x="105528" y="211056"/>
                  </a:lnTo>
                  <a:cubicBezTo>
                    <a:pt x="47247" y="211056"/>
                    <a:pt x="0" y="163810"/>
                    <a:pt x="0" y="105528"/>
                  </a:cubicBezTo>
                  <a:lnTo>
                    <a:pt x="0" y="105528"/>
                  </a:lnTo>
                  <a:cubicBezTo>
                    <a:pt x="0" y="47247"/>
                    <a:pt x="47247" y="0"/>
                    <a:pt x="105528" y="0"/>
                  </a:cubicBezTo>
                  <a:close/>
                </a:path>
              </a:pathLst>
            </a:custGeom>
            <a:solidFill>
              <a:srgbClr val="ACE2FD"/>
            </a:solidFill>
          </p:spPr>
        </p:sp>
        <p:sp>
          <p:nvSpPr>
            <p:cNvPr id="5" name="TextBox 5"/>
            <p:cNvSpPr txBox="1"/>
            <p:nvPr/>
          </p:nvSpPr>
          <p:spPr>
            <a:xfrm>
              <a:off x="0" y="-38100"/>
              <a:ext cx="1772958" cy="24915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7064606" y="1049979"/>
            <a:ext cx="10051055" cy="8187041"/>
          </a:xfrm>
          <a:custGeom>
            <a:avLst/>
            <a:gdLst/>
            <a:ahLst/>
            <a:cxnLst/>
            <a:rect l="l" t="t" r="r" b="b"/>
            <a:pathLst>
              <a:path w="10051055" h="8187041">
                <a:moveTo>
                  <a:pt x="0" y="0"/>
                </a:moveTo>
                <a:lnTo>
                  <a:pt x="10051056" y="0"/>
                </a:lnTo>
                <a:lnTo>
                  <a:pt x="10051056" y="8187042"/>
                </a:lnTo>
                <a:lnTo>
                  <a:pt x="0" y="81870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7" name="Freeform 7"/>
          <p:cNvSpPr/>
          <p:nvPr/>
        </p:nvSpPr>
        <p:spPr>
          <a:xfrm rot="5400000" flipH="1">
            <a:off x="2790621" y="1238785"/>
            <a:ext cx="392628" cy="1180031"/>
          </a:xfrm>
          <a:custGeom>
            <a:avLst/>
            <a:gdLst/>
            <a:ahLst/>
            <a:cxnLst/>
            <a:rect l="l" t="t" r="r" b="b"/>
            <a:pathLst>
              <a:path w="392628" h="1180031">
                <a:moveTo>
                  <a:pt x="392628" y="0"/>
                </a:moveTo>
                <a:lnTo>
                  <a:pt x="0" y="0"/>
                </a:lnTo>
                <a:lnTo>
                  <a:pt x="0" y="1180030"/>
                </a:lnTo>
                <a:lnTo>
                  <a:pt x="392628" y="1180030"/>
                </a:lnTo>
                <a:lnTo>
                  <a:pt x="39262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5301065" y="2147485"/>
            <a:ext cx="10051055" cy="8187041"/>
          </a:xfrm>
          <a:custGeom>
            <a:avLst/>
            <a:gdLst/>
            <a:ahLst/>
            <a:cxnLst/>
            <a:rect l="l" t="t" r="r" b="b"/>
            <a:pathLst>
              <a:path w="10051055" h="8187041">
                <a:moveTo>
                  <a:pt x="0" y="0"/>
                </a:moveTo>
                <a:lnTo>
                  <a:pt x="10051055" y="0"/>
                </a:lnTo>
                <a:lnTo>
                  <a:pt x="10051055" y="8187041"/>
                </a:lnTo>
                <a:lnTo>
                  <a:pt x="0" y="81870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9" name="Freeform 9"/>
          <p:cNvSpPr/>
          <p:nvPr/>
        </p:nvSpPr>
        <p:spPr>
          <a:xfrm rot="5400000" flipV="1">
            <a:off x="15104751" y="1229260"/>
            <a:ext cx="392628" cy="1180031"/>
          </a:xfrm>
          <a:custGeom>
            <a:avLst/>
            <a:gdLst/>
            <a:ahLst/>
            <a:cxnLst/>
            <a:rect l="l" t="t" r="r" b="b"/>
            <a:pathLst>
              <a:path w="392628" h="1180031">
                <a:moveTo>
                  <a:pt x="0" y="1180030"/>
                </a:moveTo>
                <a:lnTo>
                  <a:pt x="392628" y="1180030"/>
                </a:lnTo>
                <a:lnTo>
                  <a:pt x="392628" y="0"/>
                </a:lnTo>
                <a:lnTo>
                  <a:pt x="0" y="0"/>
                </a:lnTo>
                <a:lnTo>
                  <a:pt x="0" y="118003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2986450" y="2137960"/>
            <a:ext cx="12145435" cy="7773172"/>
          </a:xfrm>
          <a:prstGeom prst="rect">
            <a:avLst/>
          </a:prstGeom>
        </p:spPr>
        <p:txBody>
          <a:bodyPr lIns="0" tIns="0" rIns="0" bIns="0" rtlCol="0" anchor="t">
            <a:spAutoFit/>
          </a:bodyPr>
          <a:lstStyle/>
          <a:p>
            <a:pPr marL="505208" lvl="1" indent="-252604" algn="just">
              <a:lnSpc>
                <a:spcPts val="2808"/>
              </a:lnSpc>
              <a:buFont typeface="Arial"/>
              <a:buChar char="•"/>
            </a:pPr>
            <a:r>
              <a:rPr lang="en-US" sz="2340">
                <a:solidFill>
                  <a:srgbClr val="000000"/>
                </a:solidFill>
                <a:latin typeface="TT Interphases"/>
                <a:ea typeface="TT Interphases"/>
                <a:cs typeface="TT Interphases"/>
                <a:sym typeface="TT Interphases"/>
              </a:rPr>
              <a:t>Tingkat pencapaian target pengelolaan retribusi pada Dinas Kesehatan Provinsi Sumatera Utara selama tiga tahun dari tahun 2022 sampai dengan tahun 2024 cenderung efektif karena target yang di tetapkan secara keseluruhan bisa tercapai meskipun pada periode tahun 2023 kurang dari 100 % diakibatkan ketetapan target yang terlalu tinggi oleh TAPD.</a:t>
            </a:r>
          </a:p>
          <a:p>
            <a:pPr marL="505208" lvl="1" indent="-252604" algn="just">
              <a:lnSpc>
                <a:spcPts val="2808"/>
              </a:lnSpc>
              <a:buFont typeface="Arial"/>
              <a:buChar char="•"/>
            </a:pPr>
            <a:r>
              <a:rPr lang="en-US" sz="2340">
                <a:solidFill>
                  <a:srgbClr val="000000"/>
                </a:solidFill>
                <a:latin typeface="TT Interphases"/>
                <a:ea typeface="TT Interphases"/>
                <a:cs typeface="TT Interphases"/>
                <a:sym typeface="TT Interphases"/>
              </a:rPr>
              <a:t>retribusi pelayanan kesehatan memiliki pengaruh  terhadap PAD Provinsi Sumatera Utara, meskipun kontribusinya tidak sebesar sumber PAD lainnya seperti pajak daerah, namun apabila dilakukan pengelolaan yang efektif seperti penetapan tarif yang wajar, sistem pembayaran yang mudah, serta pengawasan yang ketat terhadap penerimaan dan penggunaannya, retribusi pelayanan kesehatan pada dinas kesehatan provinsi sumatera utara optimis dapat membantu pemerintah daerah dalam membiayai kegiatan pembangunan dan pelayanan publik.</a:t>
            </a:r>
          </a:p>
          <a:p>
            <a:pPr marL="505208" lvl="1" indent="-252604" algn="just">
              <a:lnSpc>
                <a:spcPts val="2808"/>
              </a:lnSpc>
              <a:buFont typeface="Arial"/>
              <a:buChar char="•"/>
            </a:pPr>
            <a:r>
              <a:rPr lang="en-US" sz="2340">
                <a:solidFill>
                  <a:srgbClr val="000000"/>
                </a:solidFill>
                <a:latin typeface="TT Interphases"/>
                <a:ea typeface="TT Interphases"/>
                <a:cs typeface="TT Interphases"/>
                <a:sym typeface="TT Interphases"/>
              </a:rPr>
              <a:t>Kendala dalam penerimaan retribusi daerah di dinas kesehatan provinsi sumatera utara terdiri dari beberapa hal yaitu SDM secara kualitas dan kuantitas masiih kurang, fasilitas yang kurang memadai, juga kurangnya koordinasi dan sosialisasi terkait pelayanan kesehatan.</a:t>
            </a:r>
          </a:p>
          <a:p>
            <a:pPr marL="505208" lvl="1" indent="-252604" algn="just">
              <a:lnSpc>
                <a:spcPts val="2808"/>
              </a:lnSpc>
              <a:buFont typeface="Arial"/>
              <a:buChar char="•"/>
            </a:pPr>
            <a:r>
              <a:rPr lang="en-US" sz="2340">
                <a:solidFill>
                  <a:srgbClr val="000000"/>
                </a:solidFill>
                <a:latin typeface="TT Interphases"/>
                <a:ea typeface="TT Interphases"/>
                <a:cs typeface="TT Interphases"/>
                <a:sym typeface="TT Interphases"/>
              </a:rPr>
              <a:t>upaya untuk mengatasi kendala dengan melakukan kegiatan : intensifikasi berupa perubahan tarif retribusi, pelaksanaan sosialisasi, peningkatan kualitas SDM melalui pelatihan, meningkatkan kualitas pelayanan dengan melakukan peremajaan fasilitas. juga melakukan kegiatan estensifikasi dengan menggali potensi penerimaan dari sumber-sumber  jenis retribusi  baru sesuai ketentuan yang berlaku.</a:t>
            </a:r>
          </a:p>
          <a:p>
            <a:pPr algn="just">
              <a:lnSpc>
                <a:spcPts val="2808"/>
              </a:lnSpc>
            </a:pPr>
            <a:endParaRPr lang="en-US" sz="2340">
              <a:solidFill>
                <a:srgbClr val="000000"/>
              </a:solidFill>
              <a:latin typeface="TT Interphases"/>
              <a:ea typeface="TT Interphases"/>
              <a:cs typeface="TT Interphases"/>
              <a:sym typeface="TT Interphases"/>
            </a:endParaRPr>
          </a:p>
        </p:txBody>
      </p:sp>
      <p:sp>
        <p:nvSpPr>
          <p:cNvPr id="11" name="Freeform 11"/>
          <p:cNvSpPr/>
          <p:nvPr/>
        </p:nvSpPr>
        <p:spPr>
          <a:xfrm>
            <a:off x="374482" y="4801524"/>
            <a:ext cx="1308437" cy="1308437"/>
          </a:xfrm>
          <a:custGeom>
            <a:avLst/>
            <a:gdLst/>
            <a:ahLst/>
            <a:cxnLst/>
            <a:rect l="l" t="t" r="r" b="b"/>
            <a:pathLst>
              <a:path w="1308437" h="1308437">
                <a:moveTo>
                  <a:pt x="0" y="0"/>
                </a:moveTo>
                <a:lnTo>
                  <a:pt x="1308436" y="0"/>
                </a:lnTo>
                <a:lnTo>
                  <a:pt x="1308436" y="1308437"/>
                </a:lnTo>
                <a:lnTo>
                  <a:pt x="0" y="13084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flipH="1">
            <a:off x="16606440" y="4801524"/>
            <a:ext cx="1308437" cy="1308437"/>
          </a:xfrm>
          <a:custGeom>
            <a:avLst/>
            <a:gdLst/>
            <a:ahLst/>
            <a:cxnLst/>
            <a:rect l="l" t="t" r="r" b="b"/>
            <a:pathLst>
              <a:path w="1308437" h="1308437">
                <a:moveTo>
                  <a:pt x="1308437" y="0"/>
                </a:moveTo>
                <a:lnTo>
                  <a:pt x="0" y="0"/>
                </a:lnTo>
                <a:lnTo>
                  <a:pt x="0" y="1308437"/>
                </a:lnTo>
                <a:lnTo>
                  <a:pt x="1308437" y="1308437"/>
                </a:lnTo>
                <a:lnTo>
                  <a:pt x="1308437"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434125" y="676275"/>
            <a:ext cx="11697760" cy="1181100"/>
          </a:xfrm>
          <a:prstGeom prst="rect">
            <a:avLst/>
          </a:prstGeom>
        </p:spPr>
        <p:txBody>
          <a:bodyPr lIns="0" tIns="0" rIns="0" bIns="0" rtlCol="0" anchor="t">
            <a:spAutoFit/>
          </a:bodyPr>
          <a:lstStyle/>
          <a:p>
            <a:pPr algn="ctr">
              <a:lnSpc>
                <a:spcPts val="7800"/>
              </a:lnSpc>
            </a:pPr>
            <a:r>
              <a:rPr lang="en-US" sz="6500" b="1">
                <a:solidFill>
                  <a:srgbClr val="000000"/>
                </a:solidFill>
                <a:latin typeface="Cooper Hewitt Bold"/>
                <a:ea typeface="Cooper Hewitt Bold"/>
                <a:cs typeface="Cooper Hewitt Bold"/>
                <a:sym typeface="Cooper Hewitt Bold"/>
              </a:rPr>
              <a:t>SARAN</a:t>
            </a:r>
          </a:p>
        </p:txBody>
      </p:sp>
      <p:grpSp>
        <p:nvGrpSpPr>
          <p:cNvPr id="3" name="Group 3"/>
          <p:cNvGrpSpPr/>
          <p:nvPr/>
        </p:nvGrpSpPr>
        <p:grpSpPr>
          <a:xfrm>
            <a:off x="6365835" y="9213361"/>
            <a:ext cx="5555844" cy="661378"/>
            <a:chOff x="0" y="0"/>
            <a:chExt cx="1772958" cy="211056"/>
          </a:xfrm>
        </p:grpSpPr>
        <p:sp>
          <p:nvSpPr>
            <p:cNvPr id="4" name="Freeform 4"/>
            <p:cNvSpPr/>
            <p:nvPr/>
          </p:nvSpPr>
          <p:spPr>
            <a:xfrm>
              <a:off x="0" y="0"/>
              <a:ext cx="1772958" cy="211056"/>
            </a:xfrm>
            <a:custGeom>
              <a:avLst/>
              <a:gdLst/>
              <a:ahLst/>
              <a:cxnLst/>
              <a:rect l="l" t="t" r="r" b="b"/>
              <a:pathLst>
                <a:path w="1772958" h="211056">
                  <a:moveTo>
                    <a:pt x="105528" y="0"/>
                  </a:moveTo>
                  <a:lnTo>
                    <a:pt x="1667430" y="0"/>
                  </a:lnTo>
                  <a:cubicBezTo>
                    <a:pt x="1725711" y="0"/>
                    <a:pt x="1772958" y="47247"/>
                    <a:pt x="1772958" y="105528"/>
                  </a:cubicBezTo>
                  <a:lnTo>
                    <a:pt x="1772958" y="105528"/>
                  </a:lnTo>
                  <a:cubicBezTo>
                    <a:pt x="1772958" y="163810"/>
                    <a:pt x="1725711" y="211056"/>
                    <a:pt x="1667430" y="211056"/>
                  </a:cubicBezTo>
                  <a:lnTo>
                    <a:pt x="105528" y="211056"/>
                  </a:lnTo>
                  <a:cubicBezTo>
                    <a:pt x="47247" y="211056"/>
                    <a:pt x="0" y="163810"/>
                    <a:pt x="0" y="105528"/>
                  </a:cubicBezTo>
                  <a:lnTo>
                    <a:pt x="0" y="105528"/>
                  </a:lnTo>
                  <a:cubicBezTo>
                    <a:pt x="0" y="47247"/>
                    <a:pt x="47247" y="0"/>
                    <a:pt x="105528" y="0"/>
                  </a:cubicBezTo>
                  <a:close/>
                </a:path>
              </a:pathLst>
            </a:custGeom>
            <a:solidFill>
              <a:srgbClr val="ACE2FD"/>
            </a:solidFill>
          </p:spPr>
        </p:sp>
        <p:sp>
          <p:nvSpPr>
            <p:cNvPr id="5" name="TextBox 5"/>
            <p:cNvSpPr txBox="1"/>
            <p:nvPr/>
          </p:nvSpPr>
          <p:spPr>
            <a:xfrm>
              <a:off x="0" y="-38100"/>
              <a:ext cx="1772958" cy="24915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7064606" y="1049979"/>
            <a:ext cx="10051055" cy="8187041"/>
          </a:xfrm>
          <a:custGeom>
            <a:avLst/>
            <a:gdLst/>
            <a:ahLst/>
            <a:cxnLst/>
            <a:rect l="l" t="t" r="r" b="b"/>
            <a:pathLst>
              <a:path w="10051055" h="8187041">
                <a:moveTo>
                  <a:pt x="0" y="0"/>
                </a:moveTo>
                <a:lnTo>
                  <a:pt x="10051056" y="0"/>
                </a:lnTo>
                <a:lnTo>
                  <a:pt x="10051056" y="8187042"/>
                </a:lnTo>
                <a:lnTo>
                  <a:pt x="0" y="81870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7" name="Freeform 7"/>
          <p:cNvSpPr/>
          <p:nvPr/>
        </p:nvSpPr>
        <p:spPr>
          <a:xfrm rot="5400000" flipH="1">
            <a:off x="2790621" y="1238785"/>
            <a:ext cx="392628" cy="1180031"/>
          </a:xfrm>
          <a:custGeom>
            <a:avLst/>
            <a:gdLst/>
            <a:ahLst/>
            <a:cxnLst/>
            <a:rect l="l" t="t" r="r" b="b"/>
            <a:pathLst>
              <a:path w="392628" h="1180031">
                <a:moveTo>
                  <a:pt x="392628" y="0"/>
                </a:moveTo>
                <a:lnTo>
                  <a:pt x="0" y="0"/>
                </a:lnTo>
                <a:lnTo>
                  <a:pt x="0" y="1180030"/>
                </a:lnTo>
                <a:lnTo>
                  <a:pt x="392628" y="1180030"/>
                </a:lnTo>
                <a:lnTo>
                  <a:pt x="39262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5301065" y="2147485"/>
            <a:ext cx="10051055" cy="8187041"/>
          </a:xfrm>
          <a:custGeom>
            <a:avLst/>
            <a:gdLst/>
            <a:ahLst/>
            <a:cxnLst/>
            <a:rect l="l" t="t" r="r" b="b"/>
            <a:pathLst>
              <a:path w="10051055" h="8187041">
                <a:moveTo>
                  <a:pt x="0" y="0"/>
                </a:moveTo>
                <a:lnTo>
                  <a:pt x="10051055" y="0"/>
                </a:lnTo>
                <a:lnTo>
                  <a:pt x="10051055" y="8187041"/>
                </a:lnTo>
                <a:lnTo>
                  <a:pt x="0" y="81870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9" name="Freeform 9"/>
          <p:cNvSpPr/>
          <p:nvPr/>
        </p:nvSpPr>
        <p:spPr>
          <a:xfrm rot="5400000" flipV="1">
            <a:off x="15104751" y="1229260"/>
            <a:ext cx="392628" cy="1180031"/>
          </a:xfrm>
          <a:custGeom>
            <a:avLst/>
            <a:gdLst/>
            <a:ahLst/>
            <a:cxnLst/>
            <a:rect l="l" t="t" r="r" b="b"/>
            <a:pathLst>
              <a:path w="392628" h="1180031">
                <a:moveTo>
                  <a:pt x="0" y="1180030"/>
                </a:moveTo>
                <a:lnTo>
                  <a:pt x="392628" y="1180030"/>
                </a:lnTo>
                <a:lnTo>
                  <a:pt x="392628" y="0"/>
                </a:lnTo>
                <a:lnTo>
                  <a:pt x="0" y="0"/>
                </a:lnTo>
                <a:lnTo>
                  <a:pt x="0" y="118003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2986450" y="2346380"/>
            <a:ext cx="12145435" cy="7943850"/>
          </a:xfrm>
          <a:prstGeom prst="rect">
            <a:avLst/>
          </a:prstGeom>
        </p:spPr>
        <p:txBody>
          <a:bodyPr lIns="0" tIns="0" rIns="0" bIns="0" rtlCol="0" anchor="t">
            <a:spAutoFit/>
          </a:bodyPr>
          <a:lstStyle/>
          <a:p>
            <a:pPr marL="548388" lvl="1" indent="-274194" algn="just">
              <a:lnSpc>
                <a:spcPts val="3048"/>
              </a:lnSpc>
              <a:buFont typeface="Arial"/>
              <a:buChar char="•"/>
            </a:pPr>
            <a:r>
              <a:rPr lang="en-US" sz="2540">
                <a:solidFill>
                  <a:srgbClr val="000000"/>
                </a:solidFill>
                <a:latin typeface="TT Interphases"/>
                <a:ea typeface="TT Interphases"/>
                <a:cs typeface="TT Interphases"/>
                <a:sym typeface="TT Interphases"/>
              </a:rPr>
              <a:t>Dinas Kesehatan provinsi sumatera utara perlu menyediakan anggaran pemeliharaan dan peremajaan fasilitas untuk meningkatkan kualitas pelayanan kepada masyarakat.</a:t>
            </a:r>
          </a:p>
          <a:p>
            <a:pPr marL="548388" lvl="1" indent="-274194" algn="just">
              <a:lnSpc>
                <a:spcPts val="3048"/>
              </a:lnSpc>
              <a:buFont typeface="Arial"/>
              <a:buChar char="•"/>
            </a:pPr>
            <a:r>
              <a:rPr lang="en-US" sz="2540">
                <a:solidFill>
                  <a:srgbClr val="000000"/>
                </a:solidFill>
                <a:latin typeface="TT Interphases"/>
                <a:ea typeface="TT Interphases"/>
                <a:cs typeface="TT Interphases"/>
                <a:sym typeface="TT Interphases"/>
              </a:rPr>
              <a:t>Upaya lain yang dapat dilakukan oleh dinas kesehatan selain memperbaiki dan membenahi sarana dan prasarana pada fasilitas kesehatan adalah menciptakan akses dan kepercayaan masyarakat terhadap rumah sakit, pendekatan yang dilakukan dengan promosi bidang kesehatan, meningkatkan kualitas obat-obatan, kualitas dan kapasitas tenaga medis, serta pelayanan medis yang dilakukan sehingga pelayanan diterima masyarakat di rumah sakit daerah tidak akan berbeda dengan pelayanan yang diberikan pihak swasta. </a:t>
            </a:r>
          </a:p>
          <a:p>
            <a:pPr marL="548388" lvl="1" indent="-274194" algn="just">
              <a:lnSpc>
                <a:spcPts val="3048"/>
              </a:lnSpc>
              <a:buFont typeface="Arial"/>
              <a:buChar char="•"/>
            </a:pPr>
            <a:r>
              <a:rPr lang="en-US" sz="2540">
                <a:solidFill>
                  <a:srgbClr val="000000"/>
                </a:solidFill>
                <a:latin typeface="TT Interphases"/>
                <a:ea typeface="TT Interphases"/>
                <a:cs typeface="TT Interphases"/>
                <a:sym typeface="TT Interphases"/>
              </a:rPr>
              <a:t>DInas kesehatan perlu melakukan sosialisasi secara intensif kepada masyarakat tentang layanan kesehatan publik yang disediakan oleh pemerintah daerah.</a:t>
            </a:r>
          </a:p>
          <a:p>
            <a:pPr marL="548388" lvl="1" indent="-274194" algn="just">
              <a:lnSpc>
                <a:spcPts val="3048"/>
              </a:lnSpc>
              <a:buFont typeface="Arial"/>
              <a:buChar char="•"/>
            </a:pPr>
            <a:r>
              <a:rPr lang="en-US" sz="2540">
                <a:solidFill>
                  <a:srgbClr val="000000"/>
                </a:solidFill>
                <a:latin typeface="TT Interphases"/>
                <a:ea typeface="TT Interphases"/>
                <a:cs typeface="TT Interphases"/>
                <a:sym typeface="TT Interphases"/>
              </a:rPr>
              <a:t>DInas Kesehatan perlu memberikan pelatihan kepada pengelola retribusi dalam rangka perbaikan kualitas SDM</a:t>
            </a:r>
          </a:p>
          <a:p>
            <a:pPr marL="548388" lvl="1" indent="-274194" algn="just">
              <a:lnSpc>
                <a:spcPts val="3048"/>
              </a:lnSpc>
              <a:buFont typeface="Arial"/>
              <a:buChar char="•"/>
            </a:pPr>
            <a:r>
              <a:rPr lang="en-US" sz="2540">
                <a:solidFill>
                  <a:srgbClr val="000000"/>
                </a:solidFill>
                <a:latin typeface="TT Interphases"/>
                <a:ea typeface="TT Interphases"/>
                <a:cs typeface="TT Interphases"/>
                <a:sym typeface="TT Interphases"/>
              </a:rPr>
              <a:t>Selain upaya melalui kegiatan intensifikasi dan ekstensifikasi untuk meningkatkan penerimaan retribusi pelayanan kesehatan di dinas kesehatan provinsi sumatera utara, dianggap perlu memberikan insentif kepada pengelola yang melaksanakan pemungutan retribusi daerah atas pencapaian kinerja tertentu yang di sebut dengan upah pungut. </a:t>
            </a:r>
          </a:p>
          <a:p>
            <a:pPr algn="just">
              <a:lnSpc>
                <a:spcPts val="2808"/>
              </a:lnSpc>
            </a:pPr>
            <a:endParaRPr lang="en-US" sz="2540">
              <a:solidFill>
                <a:srgbClr val="000000"/>
              </a:solidFill>
              <a:latin typeface="TT Interphases"/>
              <a:ea typeface="TT Interphases"/>
              <a:cs typeface="TT Interphases"/>
              <a:sym typeface="TT Interphases"/>
            </a:endParaRPr>
          </a:p>
          <a:p>
            <a:pPr algn="just">
              <a:lnSpc>
                <a:spcPts val="2808"/>
              </a:lnSpc>
            </a:pPr>
            <a:endParaRPr lang="en-US" sz="2540">
              <a:solidFill>
                <a:srgbClr val="000000"/>
              </a:solidFill>
              <a:latin typeface="TT Interphases"/>
              <a:ea typeface="TT Interphases"/>
              <a:cs typeface="TT Interphases"/>
              <a:sym typeface="TT Interphases"/>
            </a:endParaRPr>
          </a:p>
        </p:txBody>
      </p:sp>
      <p:sp>
        <p:nvSpPr>
          <p:cNvPr id="11" name="Freeform 11"/>
          <p:cNvSpPr/>
          <p:nvPr/>
        </p:nvSpPr>
        <p:spPr>
          <a:xfrm>
            <a:off x="374482" y="4801524"/>
            <a:ext cx="1308437" cy="1308437"/>
          </a:xfrm>
          <a:custGeom>
            <a:avLst/>
            <a:gdLst/>
            <a:ahLst/>
            <a:cxnLst/>
            <a:rect l="l" t="t" r="r" b="b"/>
            <a:pathLst>
              <a:path w="1308437" h="1308437">
                <a:moveTo>
                  <a:pt x="0" y="0"/>
                </a:moveTo>
                <a:lnTo>
                  <a:pt x="1308436" y="0"/>
                </a:lnTo>
                <a:lnTo>
                  <a:pt x="1308436" y="1308437"/>
                </a:lnTo>
                <a:lnTo>
                  <a:pt x="0" y="13084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flipH="1">
            <a:off x="16606440" y="4801524"/>
            <a:ext cx="1308437" cy="1308437"/>
          </a:xfrm>
          <a:custGeom>
            <a:avLst/>
            <a:gdLst/>
            <a:ahLst/>
            <a:cxnLst/>
            <a:rect l="l" t="t" r="r" b="b"/>
            <a:pathLst>
              <a:path w="1308437" h="1308437">
                <a:moveTo>
                  <a:pt x="1308437" y="0"/>
                </a:moveTo>
                <a:lnTo>
                  <a:pt x="0" y="0"/>
                </a:lnTo>
                <a:lnTo>
                  <a:pt x="0" y="1308437"/>
                </a:lnTo>
                <a:lnTo>
                  <a:pt x="1308437" y="1308437"/>
                </a:lnTo>
                <a:lnTo>
                  <a:pt x="1308437"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434125" y="676275"/>
            <a:ext cx="11697760" cy="1181100"/>
          </a:xfrm>
          <a:prstGeom prst="rect">
            <a:avLst/>
          </a:prstGeom>
        </p:spPr>
        <p:txBody>
          <a:bodyPr lIns="0" tIns="0" rIns="0" bIns="0" rtlCol="0" anchor="t">
            <a:spAutoFit/>
          </a:bodyPr>
          <a:lstStyle/>
          <a:p>
            <a:pPr algn="ctr">
              <a:lnSpc>
                <a:spcPts val="7800"/>
              </a:lnSpc>
            </a:pPr>
            <a:r>
              <a:rPr lang="en-US" sz="6500" b="1">
                <a:solidFill>
                  <a:srgbClr val="000000"/>
                </a:solidFill>
                <a:latin typeface="Cooper Hewitt Bold"/>
                <a:ea typeface="Cooper Hewitt Bold"/>
                <a:cs typeface="Cooper Hewitt Bold"/>
                <a:sym typeface="Cooper Hewitt Bold"/>
              </a:rPr>
              <a:t>INOVASI</a:t>
            </a:r>
          </a:p>
        </p:txBody>
      </p:sp>
      <p:grpSp>
        <p:nvGrpSpPr>
          <p:cNvPr id="3" name="Group 3"/>
          <p:cNvGrpSpPr/>
          <p:nvPr/>
        </p:nvGrpSpPr>
        <p:grpSpPr>
          <a:xfrm>
            <a:off x="6365835" y="9213361"/>
            <a:ext cx="5555844" cy="661378"/>
            <a:chOff x="0" y="0"/>
            <a:chExt cx="1772958" cy="211056"/>
          </a:xfrm>
        </p:grpSpPr>
        <p:sp>
          <p:nvSpPr>
            <p:cNvPr id="4" name="Freeform 4"/>
            <p:cNvSpPr/>
            <p:nvPr/>
          </p:nvSpPr>
          <p:spPr>
            <a:xfrm>
              <a:off x="0" y="0"/>
              <a:ext cx="1772958" cy="211056"/>
            </a:xfrm>
            <a:custGeom>
              <a:avLst/>
              <a:gdLst/>
              <a:ahLst/>
              <a:cxnLst/>
              <a:rect l="l" t="t" r="r" b="b"/>
              <a:pathLst>
                <a:path w="1772958" h="211056">
                  <a:moveTo>
                    <a:pt x="105528" y="0"/>
                  </a:moveTo>
                  <a:lnTo>
                    <a:pt x="1667430" y="0"/>
                  </a:lnTo>
                  <a:cubicBezTo>
                    <a:pt x="1725711" y="0"/>
                    <a:pt x="1772958" y="47247"/>
                    <a:pt x="1772958" y="105528"/>
                  </a:cubicBezTo>
                  <a:lnTo>
                    <a:pt x="1772958" y="105528"/>
                  </a:lnTo>
                  <a:cubicBezTo>
                    <a:pt x="1772958" y="163810"/>
                    <a:pt x="1725711" y="211056"/>
                    <a:pt x="1667430" y="211056"/>
                  </a:cubicBezTo>
                  <a:lnTo>
                    <a:pt x="105528" y="211056"/>
                  </a:lnTo>
                  <a:cubicBezTo>
                    <a:pt x="47247" y="211056"/>
                    <a:pt x="0" y="163810"/>
                    <a:pt x="0" y="105528"/>
                  </a:cubicBezTo>
                  <a:lnTo>
                    <a:pt x="0" y="105528"/>
                  </a:lnTo>
                  <a:cubicBezTo>
                    <a:pt x="0" y="47247"/>
                    <a:pt x="47247" y="0"/>
                    <a:pt x="105528" y="0"/>
                  </a:cubicBezTo>
                  <a:close/>
                </a:path>
              </a:pathLst>
            </a:custGeom>
            <a:solidFill>
              <a:srgbClr val="ACE2FD"/>
            </a:solidFill>
          </p:spPr>
        </p:sp>
        <p:sp>
          <p:nvSpPr>
            <p:cNvPr id="5" name="TextBox 5"/>
            <p:cNvSpPr txBox="1"/>
            <p:nvPr/>
          </p:nvSpPr>
          <p:spPr>
            <a:xfrm>
              <a:off x="0" y="-38100"/>
              <a:ext cx="1772958" cy="24915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7064606" y="1049979"/>
            <a:ext cx="10051055" cy="8187041"/>
          </a:xfrm>
          <a:custGeom>
            <a:avLst/>
            <a:gdLst/>
            <a:ahLst/>
            <a:cxnLst/>
            <a:rect l="l" t="t" r="r" b="b"/>
            <a:pathLst>
              <a:path w="10051055" h="8187041">
                <a:moveTo>
                  <a:pt x="0" y="0"/>
                </a:moveTo>
                <a:lnTo>
                  <a:pt x="10051056" y="0"/>
                </a:lnTo>
                <a:lnTo>
                  <a:pt x="10051056" y="8187042"/>
                </a:lnTo>
                <a:lnTo>
                  <a:pt x="0" y="81870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7" name="Freeform 7"/>
          <p:cNvSpPr/>
          <p:nvPr/>
        </p:nvSpPr>
        <p:spPr>
          <a:xfrm rot="5400000" flipH="1">
            <a:off x="2790621" y="1238785"/>
            <a:ext cx="392628" cy="1180031"/>
          </a:xfrm>
          <a:custGeom>
            <a:avLst/>
            <a:gdLst/>
            <a:ahLst/>
            <a:cxnLst/>
            <a:rect l="l" t="t" r="r" b="b"/>
            <a:pathLst>
              <a:path w="392628" h="1180031">
                <a:moveTo>
                  <a:pt x="392628" y="0"/>
                </a:moveTo>
                <a:lnTo>
                  <a:pt x="0" y="0"/>
                </a:lnTo>
                <a:lnTo>
                  <a:pt x="0" y="1180030"/>
                </a:lnTo>
                <a:lnTo>
                  <a:pt x="392628" y="1180030"/>
                </a:lnTo>
                <a:lnTo>
                  <a:pt x="39262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5301065" y="2147485"/>
            <a:ext cx="10051055" cy="8187041"/>
          </a:xfrm>
          <a:custGeom>
            <a:avLst/>
            <a:gdLst/>
            <a:ahLst/>
            <a:cxnLst/>
            <a:rect l="l" t="t" r="r" b="b"/>
            <a:pathLst>
              <a:path w="10051055" h="8187041">
                <a:moveTo>
                  <a:pt x="0" y="0"/>
                </a:moveTo>
                <a:lnTo>
                  <a:pt x="10051055" y="0"/>
                </a:lnTo>
                <a:lnTo>
                  <a:pt x="10051055" y="8187041"/>
                </a:lnTo>
                <a:lnTo>
                  <a:pt x="0" y="81870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9" name="Freeform 9"/>
          <p:cNvSpPr/>
          <p:nvPr/>
        </p:nvSpPr>
        <p:spPr>
          <a:xfrm rot="5400000" flipV="1">
            <a:off x="15104751" y="1229260"/>
            <a:ext cx="392628" cy="1180031"/>
          </a:xfrm>
          <a:custGeom>
            <a:avLst/>
            <a:gdLst/>
            <a:ahLst/>
            <a:cxnLst/>
            <a:rect l="l" t="t" r="r" b="b"/>
            <a:pathLst>
              <a:path w="392628" h="1180031">
                <a:moveTo>
                  <a:pt x="0" y="1180030"/>
                </a:moveTo>
                <a:lnTo>
                  <a:pt x="392628" y="1180030"/>
                </a:lnTo>
                <a:lnTo>
                  <a:pt x="392628" y="0"/>
                </a:lnTo>
                <a:lnTo>
                  <a:pt x="0" y="0"/>
                </a:lnTo>
                <a:lnTo>
                  <a:pt x="0" y="118003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2986450" y="2190750"/>
            <a:ext cx="12314615" cy="8096250"/>
          </a:xfrm>
          <a:prstGeom prst="rect">
            <a:avLst/>
          </a:prstGeom>
        </p:spPr>
        <p:txBody>
          <a:bodyPr lIns="0" tIns="0" rIns="0" bIns="0" rtlCol="0" anchor="t">
            <a:spAutoFit/>
          </a:bodyPr>
          <a:lstStyle/>
          <a:p>
            <a:pPr marL="501611" lvl="1" indent="-250806" algn="just">
              <a:lnSpc>
                <a:spcPts val="2788"/>
              </a:lnSpc>
              <a:buFont typeface="Arial"/>
              <a:buChar char="•"/>
            </a:pPr>
            <a:r>
              <a:rPr lang="en-US" sz="2323">
                <a:solidFill>
                  <a:srgbClr val="000000"/>
                </a:solidFill>
                <a:latin typeface="TT Interphases"/>
                <a:ea typeface="TT Interphases"/>
                <a:cs typeface="TT Interphases"/>
                <a:sym typeface="TT Interphases"/>
              </a:rPr>
              <a:t>Optimalisasi pengelolaan retribusi pelayanan kesehatan dapat ditingkatkan melalui beberapa inovasi, termasuk digitalisasi proses pembayaran, penerapan sistem informasi terintegrasi dan peningkatan transparansi,  </a:t>
            </a:r>
          </a:p>
          <a:p>
            <a:pPr marL="1003223" lvl="2" indent="-334408" algn="just">
              <a:lnSpc>
                <a:spcPts val="2788"/>
              </a:lnSpc>
              <a:buAutoNum type="alphaLcPeriod"/>
            </a:pPr>
            <a:r>
              <a:rPr lang="en-US" sz="2323" b="1">
                <a:solidFill>
                  <a:srgbClr val="000000"/>
                </a:solidFill>
                <a:latin typeface="TT Interphases Bold"/>
                <a:ea typeface="TT Interphases Bold"/>
                <a:cs typeface="TT Interphases Bold"/>
                <a:sym typeface="TT Interphases Bold"/>
              </a:rPr>
              <a:t>digitalisasi proses pembayaran</a:t>
            </a:r>
          </a:p>
          <a:p>
            <a:pPr marL="1003223" lvl="2" indent="-334408" algn="just">
              <a:lnSpc>
                <a:spcPts val="2788"/>
              </a:lnSpc>
              <a:buFont typeface="Arial"/>
              <a:buChar char="⚬"/>
            </a:pPr>
            <a:r>
              <a:rPr lang="en-US" sz="2323">
                <a:solidFill>
                  <a:srgbClr val="000000"/>
                </a:solidFill>
                <a:latin typeface="TT Interphases"/>
                <a:ea typeface="TT Interphases"/>
                <a:cs typeface="TT Interphases"/>
                <a:sym typeface="TT Interphases"/>
              </a:rPr>
              <a:t>Aplikasi mobile dengan mengembangkan aplikasi untuk pembayaran retribusi yang mudah diakses dan digunakan oleh masyarakat</a:t>
            </a:r>
          </a:p>
          <a:p>
            <a:pPr marL="1003223" lvl="2" indent="-334408" algn="just">
              <a:lnSpc>
                <a:spcPts val="2788"/>
              </a:lnSpc>
              <a:buFont typeface="Arial"/>
              <a:buChar char="⚬"/>
            </a:pPr>
            <a:r>
              <a:rPr lang="en-US" sz="2323">
                <a:solidFill>
                  <a:srgbClr val="000000"/>
                </a:solidFill>
                <a:latin typeface="TT Interphases"/>
                <a:ea typeface="TT Interphases"/>
                <a:cs typeface="TT Interphases"/>
                <a:sym typeface="TT Interphases"/>
              </a:rPr>
              <a:t>sistem pembayaran Non tunai melalui transfer bank, kartu debit/kredit atau dompet digital</a:t>
            </a:r>
          </a:p>
          <a:p>
            <a:pPr marL="1003223" lvl="2" indent="-334408" algn="just">
              <a:lnSpc>
                <a:spcPts val="2788"/>
              </a:lnSpc>
              <a:buFont typeface="Arial"/>
              <a:buChar char="⚬"/>
            </a:pPr>
            <a:r>
              <a:rPr lang="en-US" sz="2323">
                <a:solidFill>
                  <a:srgbClr val="000000"/>
                </a:solidFill>
                <a:latin typeface="TT Interphases"/>
                <a:ea typeface="TT Interphases"/>
                <a:cs typeface="TT Interphases"/>
                <a:sym typeface="TT Interphases"/>
              </a:rPr>
              <a:t>Mesin EDC menyediakan mesin EDC di fasilitas kesehatan untuk pembayaran kartu debit/kredit</a:t>
            </a:r>
          </a:p>
          <a:p>
            <a:pPr marL="1003223" lvl="2" indent="-334408" algn="just">
              <a:lnSpc>
                <a:spcPts val="2788"/>
              </a:lnSpc>
              <a:buAutoNum type="alphaLcPeriod"/>
            </a:pPr>
            <a:r>
              <a:rPr lang="en-US" sz="2323" b="1">
                <a:solidFill>
                  <a:srgbClr val="000000"/>
                </a:solidFill>
                <a:latin typeface="TT Interphases Bold"/>
                <a:ea typeface="TT Interphases Bold"/>
                <a:cs typeface="TT Interphases Bold"/>
                <a:sym typeface="TT Interphases Bold"/>
              </a:rPr>
              <a:t>Penerapan informasi terintegrasi</a:t>
            </a:r>
          </a:p>
          <a:p>
            <a:pPr marL="1003223" lvl="2" indent="-334408" algn="just">
              <a:lnSpc>
                <a:spcPts val="2788"/>
              </a:lnSpc>
              <a:buFont typeface="Arial"/>
              <a:buChar char="⚬"/>
            </a:pPr>
            <a:r>
              <a:rPr lang="en-US" sz="2323">
                <a:solidFill>
                  <a:srgbClr val="000000"/>
                </a:solidFill>
                <a:latin typeface="TT Interphases"/>
                <a:ea typeface="TT Interphases"/>
                <a:cs typeface="TT Interphases"/>
                <a:sym typeface="TT Interphases"/>
              </a:rPr>
              <a:t>Membangun sistem informasi yang terintegrasi dengan sistem informasi manajemen fasilitas kesehatan dan sistem informasi keuangan daerah.</a:t>
            </a:r>
          </a:p>
          <a:p>
            <a:pPr marL="1003223" lvl="2" indent="-334408" algn="just">
              <a:lnSpc>
                <a:spcPts val="2788"/>
              </a:lnSpc>
              <a:buFont typeface="Arial"/>
              <a:buChar char="⚬"/>
            </a:pPr>
            <a:r>
              <a:rPr lang="en-US" sz="2323">
                <a:solidFill>
                  <a:srgbClr val="000000"/>
                </a:solidFill>
                <a:latin typeface="TT Interphases"/>
                <a:ea typeface="TT Interphases"/>
                <a:cs typeface="TT Interphases"/>
                <a:sym typeface="TT Interphases"/>
              </a:rPr>
              <a:t>Integrasi dengan BPJS Kesehatan, memastikan sistem terintegrasi dengan BPJS kesehatan untuk memproses klaim dan retribusi yang berkaitan dengan peserta BPJS. </a:t>
            </a:r>
          </a:p>
          <a:p>
            <a:pPr marL="1003223" lvl="2" indent="-334408" algn="just">
              <a:lnSpc>
                <a:spcPts val="2788"/>
              </a:lnSpc>
              <a:buAutoNum type="alphaLcPeriod"/>
            </a:pPr>
            <a:r>
              <a:rPr lang="en-US" sz="2323">
                <a:solidFill>
                  <a:srgbClr val="000000"/>
                </a:solidFill>
                <a:latin typeface="TT Interphases"/>
                <a:ea typeface="TT Interphases"/>
                <a:cs typeface="TT Interphases"/>
                <a:sym typeface="TT Interphases"/>
              </a:rPr>
              <a:t> </a:t>
            </a:r>
            <a:r>
              <a:rPr lang="en-US" sz="2323" b="1">
                <a:solidFill>
                  <a:srgbClr val="000000"/>
                </a:solidFill>
                <a:latin typeface="TT Interphases Bold"/>
                <a:ea typeface="TT Interphases Bold"/>
                <a:cs typeface="TT Interphases Bold"/>
                <a:sym typeface="TT Interphases Bold"/>
              </a:rPr>
              <a:t>Penerapan tekhnologi</a:t>
            </a:r>
          </a:p>
          <a:p>
            <a:pPr marL="1003223" lvl="2" indent="-334408" algn="just">
              <a:lnSpc>
                <a:spcPts val="2788"/>
              </a:lnSpc>
              <a:buFont typeface="Arial"/>
              <a:buChar char="⚬"/>
            </a:pPr>
            <a:r>
              <a:rPr lang="en-US" sz="2323">
                <a:solidFill>
                  <a:srgbClr val="000000"/>
                </a:solidFill>
                <a:latin typeface="TT Interphases"/>
                <a:ea typeface="TT Interphases"/>
                <a:cs typeface="TT Interphases"/>
                <a:sym typeface="TT Interphases"/>
              </a:rPr>
              <a:t>telemedicine : mengembangkan layanan telemedicine untuk memberikan konsultasi kesehatan jarak jauh</a:t>
            </a:r>
          </a:p>
          <a:p>
            <a:pPr marL="1003223" lvl="2" indent="-334408" algn="just">
              <a:lnSpc>
                <a:spcPts val="2788"/>
              </a:lnSpc>
              <a:buFont typeface="Arial"/>
              <a:buChar char="⚬"/>
            </a:pPr>
            <a:r>
              <a:rPr lang="en-US" sz="2323">
                <a:solidFill>
                  <a:srgbClr val="000000"/>
                </a:solidFill>
                <a:latin typeface="TT Interphases"/>
                <a:ea typeface="TT Interphases"/>
                <a:cs typeface="TT Interphases"/>
                <a:sym typeface="TT Interphases"/>
              </a:rPr>
              <a:t>aplikasi kesehatan : mengembangkan aplikasi kesehatan yang terintegrasi dengan sistem retribusi untuk memudahkan pasien dalam mengakses informasi dan layanan kesehatan.</a:t>
            </a:r>
          </a:p>
          <a:p>
            <a:pPr algn="just">
              <a:lnSpc>
                <a:spcPts val="2548"/>
              </a:lnSpc>
            </a:pPr>
            <a:endParaRPr lang="en-US" sz="2323">
              <a:solidFill>
                <a:srgbClr val="000000"/>
              </a:solidFill>
              <a:latin typeface="TT Interphases"/>
              <a:ea typeface="TT Interphases"/>
              <a:cs typeface="TT Interphases"/>
              <a:sym typeface="TT Interphases"/>
            </a:endParaRPr>
          </a:p>
          <a:p>
            <a:pPr algn="just">
              <a:lnSpc>
                <a:spcPts val="3028"/>
              </a:lnSpc>
            </a:pPr>
            <a:endParaRPr lang="en-US" sz="2323">
              <a:solidFill>
                <a:srgbClr val="000000"/>
              </a:solidFill>
              <a:latin typeface="TT Interphases"/>
              <a:ea typeface="TT Interphases"/>
              <a:cs typeface="TT Interphases"/>
              <a:sym typeface="TT Interphases"/>
            </a:endParaRPr>
          </a:p>
        </p:txBody>
      </p:sp>
      <p:sp>
        <p:nvSpPr>
          <p:cNvPr id="11" name="Freeform 11"/>
          <p:cNvSpPr/>
          <p:nvPr/>
        </p:nvSpPr>
        <p:spPr>
          <a:xfrm>
            <a:off x="374482" y="4801524"/>
            <a:ext cx="1308437" cy="1308437"/>
          </a:xfrm>
          <a:custGeom>
            <a:avLst/>
            <a:gdLst/>
            <a:ahLst/>
            <a:cxnLst/>
            <a:rect l="l" t="t" r="r" b="b"/>
            <a:pathLst>
              <a:path w="1308437" h="1308437">
                <a:moveTo>
                  <a:pt x="0" y="0"/>
                </a:moveTo>
                <a:lnTo>
                  <a:pt x="1308436" y="0"/>
                </a:lnTo>
                <a:lnTo>
                  <a:pt x="1308436" y="1308437"/>
                </a:lnTo>
                <a:lnTo>
                  <a:pt x="0" y="13084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flipH="1">
            <a:off x="16606440" y="4801524"/>
            <a:ext cx="1308437" cy="1308437"/>
          </a:xfrm>
          <a:custGeom>
            <a:avLst/>
            <a:gdLst/>
            <a:ahLst/>
            <a:cxnLst/>
            <a:rect l="l" t="t" r="r" b="b"/>
            <a:pathLst>
              <a:path w="1308437" h="1308437">
                <a:moveTo>
                  <a:pt x="1308437" y="0"/>
                </a:moveTo>
                <a:lnTo>
                  <a:pt x="0" y="0"/>
                </a:lnTo>
                <a:lnTo>
                  <a:pt x="0" y="1308437"/>
                </a:lnTo>
                <a:lnTo>
                  <a:pt x="1308437" y="1308437"/>
                </a:lnTo>
                <a:lnTo>
                  <a:pt x="1308437"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6"/>
        </a:solidFill>
        <a:effectLst/>
      </p:bgPr>
    </p:bg>
    <p:spTree>
      <p:nvGrpSpPr>
        <p:cNvPr id="1" name=""/>
        <p:cNvGrpSpPr/>
        <p:nvPr/>
      </p:nvGrpSpPr>
      <p:grpSpPr>
        <a:xfrm>
          <a:off x="0" y="0"/>
          <a:ext cx="0" cy="0"/>
          <a:chOff x="0" y="0"/>
          <a:chExt cx="0" cy="0"/>
        </a:xfrm>
      </p:grpSpPr>
      <p:grpSp>
        <p:nvGrpSpPr>
          <p:cNvPr id="2" name="Group 2"/>
          <p:cNvGrpSpPr/>
          <p:nvPr/>
        </p:nvGrpSpPr>
        <p:grpSpPr>
          <a:xfrm>
            <a:off x="-313900" y="4457551"/>
            <a:ext cx="18915800" cy="6045255"/>
            <a:chOff x="0" y="0"/>
            <a:chExt cx="2930552" cy="936568"/>
          </a:xfrm>
        </p:grpSpPr>
        <p:sp>
          <p:nvSpPr>
            <p:cNvPr id="3" name="Freeform 3"/>
            <p:cNvSpPr/>
            <p:nvPr/>
          </p:nvSpPr>
          <p:spPr>
            <a:xfrm>
              <a:off x="0" y="0"/>
              <a:ext cx="2930552" cy="936568"/>
            </a:xfrm>
            <a:custGeom>
              <a:avLst/>
              <a:gdLst/>
              <a:ahLst/>
              <a:cxnLst/>
              <a:rect l="l" t="t" r="r" b="b"/>
              <a:pathLst>
                <a:path w="2930552" h="936568">
                  <a:moveTo>
                    <a:pt x="0" y="0"/>
                  </a:moveTo>
                  <a:lnTo>
                    <a:pt x="2930552" y="0"/>
                  </a:lnTo>
                  <a:lnTo>
                    <a:pt x="2930552" y="936568"/>
                  </a:lnTo>
                  <a:lnTo>
                    <a:pt x="0" y="936568"/>
                  </a:lnTo>
                  <a:close/>
                </a:path>
              </a:pathLst>
            </a:custGeom>
            <a:blipFill>
              <a:blip r:embed="rId2"/>
              <a:stretch>
                <a:fillRect t="-10195" b="-98276"/>
              </a:stretch>
            </a:blipFill>
          </p:spPr>
        </p:sp>
      </p:grpSp>
      <p:sp>
        <p:nvSpPr>
          <p:cNvPr id="4" name="TextBox 4"/>
          <p:cNvSpPr txBox="1"/>
          <p:nvPr/>
        </p:nvSpPr>
        <p:spPr>
          <a:xfrm>
            <a:off x="1028700" y="1189763"/>
            <a:ext cx="7468258" cy="914384"/>
          </a:xfrm>
          <a:prstGeom prst="rect">
            <a:avLst/>
          </a:prstGeom>
        </p:spPr>
        <p:txBody>
          <a:bodyPr lIns="0" tIns="0" rIns="0" bIns="0" rtlCol="0" anchor="t">
            <a:spAutoFit/>
          </a:bodyPr>
          <a:lstStyle/>
          <a:p>
            <a:pPr marL="0" lvl="0" indent="0" algn="l">
              <a:lnSpc>
                <a:spcPts val="7200"/>
              </a:lnSpc>
              <a:spcBef>
                <a:spcPct val="0"/>
              </a:spcBef>
            </a:pPr>
            <a:r>
              <a:rPr lang="en-US" sz="6000" b="1">
                <a:solidFill>
                  <a:srgbClr val="1A3060"/>
                </a:solidFill>
                <a:latin typeface="IBM Plex Sans Bold"/>
                <a:ea typeface="IBM Plex Sans Bold"/>
                <a:cs typeface="IBM Plex Sans Bold"/>
                <a:sym typeface="IBM Plex Sans Bold"/>
              </a:rPr>
              <a:t>Terima kasih!</a:t>
            </a:r>
          </a:p>
        </p:txBody>
      </p:sp>
      <p:sp>
        <p:nvSpPr>
          <p:cNvPr id="5" name="TextBox 5"/>
          <p:cNvSpPr txBox="1"/>
          <p:nvPr/>
        </p:nvSpPr>
        <p:spPr>
          <a:xfrm>
            <a:off x="1028700" y="2438785"/>
            <a:ext cx="6880363" cy="406433"/>
          </a:xfrm>
          <a:prstGeom prst="rect">
            <a:avLst/>
          </a:prstGeom>
        </p:spPr>
        <p:txBody>
          <a:bodyPr lIns="0" tIns="0" rIns="0" bIns="0" rtlCol="0" anchor="t">
            <a:spAutoFit/>
          </a:bodyPr>
          <a:lstStyle/>
          <a:p>
            <a:pPr algn="l">
              <a:lnSpc>
                <a:spcPts val="3249"/>
              </a:lnSpc>
            </a:pPr>
            <a:r>
              <a:rPr lang="en-US" sz="2499">
                <a:solidFill>
                  <a:srgbClr val="1A3060"/>
                </a:solidFill>
                <a:latin typeface="IBM Plex Sans"/>
                <a:ea typeface="IBM Plex Sans"/>
                <a:cs typeface="IBM Plex Sans"/>
                <a:sym typeface="IBM Plex Sans"/>
              </a:rPr>
              <a:t>Ada pertanyaan?</a:t>
            </a:r>
          </a:p>
        </p:txBody>
      </p:sp>
      <p:grpSp>
        <p:nvGrpSpPr>
          <p:cNvPr id="6" name="Group 6"/>
          <p:cNvGrpSpPr/>
          <p:nvPr/>
        </p:nvGrpSpPr>
        <p:grpSpPr>
          <a:xfrm>
            <a:off x="11080391" y="-304113"/>
            <a:ext cx="9204655" cy="10591113"/>
            <a:chOff x="0" y="0"/>
            <a:chExt cx="490162" cy="563993"/>
          </a:xfrm>
        </p:grpSpPr>
        <p:sp>
          <p:nvSpPr>
            <p:cNvPr id="7" name="Freeform 7"/>
            <p:cNvSpPr/>
            <p:nvPr/>
          </p:nvSpPr>
          <p:spPr>
            <a:xfrm>
              <a:off x="0" y="0"/>
              <a:ext cx="490162" cy="563993"/>
            </a:xfrm>
            <a:custGeom>
              <a:avLst/>
              <a:gdLst/>
              <a:ahLst/>
              <a:cxnLst/>
              <a:rect l="l" t="t" r="r" b="b"/>
              <a:pathLst>
                <a:path w="490162" h="563993">
                  <a:moveTo>
                    <a:pt x="203200" y="0"/>
                  </a:moveTo>
                  <a:lnTo>
                    <a:pt x="490162" y="0"/>
                  </a:lnTo>
                  <a:lnTo>
                    <a:pt x="286962" y="563993"/>
                  </a:lnTo>
                  <a:lnTo>
                    <a:pt x="0" y="563993"/>
                  </a:lnTo>
                  <a:lnTo>
                    <a:pt x="203200" y="0"/>
                  </a:lnTo>
                  <a:close/>
                </a:path>
              </a:pathLst>
            </a:custGeom>
            <a:solidFill>
              <a:srgbClr val="1A3060"/>
            </a:solidFill>
            <a:ln w="12700">
              <a:solidFill>
                <a:srgbClr val="000000"/>
              </a:solidFill>
            </a:ln>
          </p:spPr>
        </p:sp>
      </p:grpSp>
      <p:grpSp>
        <p:nvGrpSpPr>
          <p:cNvPr id="8" name="Group 8"/>
          <p:cNvGrpSpPr/>
          <p:nvPr/>
        </p:nvGrpSpPr>
        <p:grpSpPr>
          <a:xfrm>
            <a:off x="8797971" y="-2747463"/>
            <a:ext cx="6117195" cy="6175285"/>
            <a:chOff x="0" y="0"/>
            <a:chExt cx="610509" cy="616306"/>
          </a:xfrm>
        </p:grpSpPr>
        <p:sp>
          <p:nvSpPr>
            <p:cNvPr id="9" name="Freeform 9"/>
            <p:cNvSpPr/>
            <p:nvPr/>
          </p:nvSpPr>
          <p:spPr>
            <a:xfrm>
              <a:off x="0" y="0"/>
              <a:ext cx="610509" cy="616306"/>
            </a:xfrm>
            <a:custGeom>
              <a:avLst/>
              <a:gdLst/>
              <a:ahLst/>
              <a:cxnLst/>
              <a:rect l="l" t="t" r="r" b="b"/>
              <a:pathLst>
                <a:path w="610509" h="616306">
                  <a:moveTo>
                    <a:pt x="407309" y="0"/>
                  </a:moveTo>
                  <a:lnTo>
                    <a:pt x="0" y="0"/>
                  </a:lnTo>
                  <a:lnTo>
                    <a:pt x="203200" y="616306"/>
                  </a:lnTo>
                  <a:lnTo>
                    <a:pt x="610509" y="616306"/>
                  </a:lnTo>
                  <a:lnTo>
                    <a:pt x="407309" y="0"/>
                  </a:lnTo>
                  <a:close/>
                </a:path>
              </a:pathLst>
            </a:custGeom>
            <a:solidFill>
              <a:srgbClr val="DC673C"/>
            </a:solidFill>
          </p:spPr>
        </p:sp>
        <p:sp>
          <p:nvSpPr>
            <p:cNvPr id="10" name="TextBox 10"/>
            <p:cNvSpPr txBox="1"/>
            <p:nvPr/>
          </p:nvSpPr>
          <p:spPr>
            <a:xfrm>
              <a:off x="101600" y="-38100"/>
              <a:ext cx="407309" cy="654406"/>
            </a:xfrm>
            <a:prstGeom prst="rect">
              <a:avLst/>
            </a:prstGeom>
          </p:spPr>
          <p:txBody>
            <a:bodyPr lIns="50800" tIns="50800" rIns="50800" bIns="50800" rtlCol="0" anchor="ctr"/>
            <a:lstStyle/>
            <a:p>
              <a:pPr algn="ctr">
                <a:lnSpc>
                  <a:spcPts val="2520"/>
                </a:lnSpc>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8ED"/>
        </a:solidFill>
        <a:effectLst/>
      </p:bgPr>
    </p:bg>
    <p:spTree>
      <p:nvGrpSpPr>
        <p:cNvPr id="1" name=""/>
        <p:cNvGrpSpPr/>
        <p:nvPr/>
      </p:nvGrpSpPr>
      <p:grpSpPr>
        <a:xfrm>
          <a:off x="0" y="0"/>
          <a:ext cx="0" cy="0"/>
          <a:chOff x="0" y="0"/>
          <a:chExt cx="0" cy="0"/>
        </a:xfrm>
      </p:grpSpPr>
      <p:grpSp>
        <p:nvGrpSpPr>
          <p:cNvPr id="2" name="Group 2"/>
          <p:cNvGrpSpPr/>
          <p:nvPr/>
        </p:nvGrpSpPr>
        <p:grpSpPr>
          <a:xfrm>
            <a:off x="6950083" y="0"/>
            <a:ext cx="11337917" cy="10287000"/>
            <a:chOff x="0" y="0"/>
            <a:chExt cx="2986118" cy="2709333"/>
          </a:xfrm>
        </p:grpSpPr>
        <p:sp>
          <p:nvSpPr>
            <p:cNvPr id="3" name="Freeform 3"/>
            <p:cNvSpPr/>
            <p:nvPr/>
          </p:nvSpPr>
          <p:spPr>
            <a:xfrm>
              <a:off x="0" y="0"/>
              <a:ext cx="2986118" cy="2709333"/>
            </a:xfrm>
            <a:custGeom>
              <a:avLst/>
              <a:gdLst/>
              <a:ahLst/>
              <a:cxnLst/>
              <a:rect l="l" t="t" r="r" b="b"/>
              <a:pathLst>
                <a:path w="2986118" h="2709333">
                  <a:moveTo>
                    <a:pt x="0" y="0"/>
                  </a:moveTo>
                  <a:lnTo>
                    <a:pt x="2986118" y="0"/>
                  </a:lnTo>
                  <a:lnTo>
                    <a:pt x="2986118" y="2709333"/>
                  </a:lnTo>
                  <a:lnTo>
                    <a:pt x="0" y="2709333"/>
                  </a:lnTo>
                  <a:close/>
                </a:path>
              </a:pathLst>
            </a:custGeom>
            <a:solidFill>
              <a:srgbClr val="D5613B"/>
            </a:solidFill>
          </p:spPr>
        </p:sp>
        <p:sp>
          <p:nvSpPr>
            <p:cNvPr id="4" name="TextBox 4"/>
            <p:cNvSpPr txBox="1"/>
            <p:nvPr/>
          </p:nvSpPr>
          <p:spPr>
            <a:xfrm>
              <a:off x="0" y="-28575"/>
              <a:ext cx="2986118" cy="2737908"/>
            </a:xfrm>
            <a:prstGeom prst="rect">
              <a:avLst/>
            </a:prstGeom>
          </p:spPr>
          <p:txBody>
            <a:bodyPr lIns="50800" tIns="50800" rIns="50800" bIns="50800" rtlCol="0" anchor="ctr"/>
            <a:lstStyle/>
            <a:p>
              <a:pPr algn="ctr">
                <a:lnSpc>
                  <a:spcPts val="2659"/>
                </a:lnSpc>
                <a:spcBef>
                  <a:spcPct val="0"/>
                </a:spcBef>
              </a:pPr>
              <a:endParaRPr/>
            </a:p>
            <a:p>
              <a:pPr algn="just">
                <a:lnSpc>
                  <a:spcPts val="2799"/>
                </a:lnSpc>
              </a:pPr>
              <a:endParaRPr/>
            </a:p>
          </p:txBody>
        </p:sp>
      </p:grpSp>
      <p:sp>
        <p:nvSpPr>
          <p:cNvPr id="5" name="TextBox 5"/>
          <p:cNvSpPr txBox="1"/>
          <p:nvPr/>
        </p:nvSpPr>
        <p:spPr>
          <a:xfrm>
            <a:off x="8010446" y="718207"/>
            <a:ext cx="9248854" cy="2613025"/>
          </a:xfrm>
          <a:prstGeom prst="rect">
            <a:avLst/>
          </a:prstGeom>
        </p:spPr>
        <p:txBody>
          <a:bodyPr lIns="0" tIns="0" rIns="0" bIns="0" rtlCol="0" anchor="t">
            <a:spAutoFit/>
          </a:bodyPr>
          <a:lstStyle/>
          <a:p>
            <a:pPr algn="just">
              <a:lnSpc>
                <a:spcPts val="3499"/>
              </a:lnSpc>
            </a:pPr>
            <a:r>
              <a:rPr lang="en-US" sz="2499" b="1" spc="-24">
                <a:solidFill>
                  <a:srgbClr val="FDF8ED"/>
                </a:solidFill>
                <a:latin typeface="Garet Bold"/>
                <a:ea typeface="Garet Bold"/>
                <a:cs typeface="Garet Bold"/>
                <a:sym typeface="Garet Bold"/>
              </a:rPr>
              <a:t>Pengelolaan retribusi daerah pada Organisasi Perangkat Daerah (OPD) Dinas Kesehatan berlandaskan pada peraturan perundang-undangan yang berlaku. Landasan hukum ini memastikan legalitas dan transparansi dalam setiap tahapan pengelolaan.</a:t>
            </a:r>
          </a:p>
          <a:p>
            <a:pPr algn="just">
              <a:lnSpc>
                <a:spcPts val="3499"/>
              </a:lnSpc>
              <a:spcBef>
                <a:spcPct val="0"/>
              </a:spcBef>
            </a:pPr>
            <a:endParaRPr lang="en-US" sz="2499" b="1" spc="-24">
              <a:solidFill>
                <a:srgbClr val="FDF8ED"/>
              </a:solidFill>
              <a:latin typeface="Garet Bold"/>
              <a:ea typeface="Garet Bold"/>
              <a:cs typeface="Garet Bold"/>
              <a:sym typeface="Garet Bold"/>
            </a:endParaRPr>
          </a:p>
        </p:txBody>
      </p:sp>
      <p:sp>
        <p:nvSpPr>
          <p:cNvPr id="6" name="TextBox 6"/>
          <p:cNvSpPr txBox="1"/>
          <p:nvPr/>
        </p:nvSpPr>
        <p:spPr>
          <a:xfrm>
            <a:off x="1028700" y="3043882"/>
            <a:ext cx="5526186" cy="2633104"/>
          </a:xfrm>
          <a:prstGeom prst="rect">
            <a:avLst/>
          </a:prstGeom>
        </p:spPr>
        <p:txBody>
          <a:bodyPr lIns="0" tIns="0" rIns="0" bIns="0" rtlCol="0" anchor="t">
            <a:spAutoFit/>
          </a:bodyPr>
          <a:lstStyle/>
          <a:p>
            <a:pPr algn="l">
              <a:lnSpc>
                <a:spcPts val="10206"/>
              </a:lnSpc>
            </a:pPr>
            <a:r>
              <a:rPr lang="en-US" sz="9720" b="1" spc="-437">
                <a:solidFill>
                  <a:srgbClr val="233544"/>
                </a:solidFill>
                <a:latin typeface="TT Ramillas Bold"/>
                <a:ea typeface="TT Ramillas Bold"/>
                <a:cs typeface="TT Ramillas Bold"/>
                <a:sym typeface="TT Ramillas Bold"/>
              </a:rPr>
              <a:t>Dasar Hukum </a:t>
            </a:r>
          </a:p>
        </p:txBody>
      </p:sp>
      <p:grpSp>
        <p:nvGrpSpPr>
          <p:cNvPr id="7" name="Group 7"/>
          <p:cNvGrpSpPr/>
          <p:nvPr/>
        </p:nvGrpSpPr>
        <p:grpSpPr>
          <a:xfrm>
            <a:off x="0" y="8149984"/>
            <a:ext cx="6950083" cy="2137016"/>
            <a:chOff x="0" y="0"/>
            <a:chExt cx="1830475" cy="562835"/>
          </a:xfrm>
        </p:grpSpPr>
        <p:sp>
          <p:nvSpPr>
            <p:cNvPr id="8" name="Freeform 8"/>
            <p:cNvSpPr/>
            <p:nvPr/>
          </p:nvSpPr>
          <p:spPr>
            <a:xfrm>
              <a:off x="0" y="0"/>
              <a:ext cx="1830475" cy="562835"/>
            </a:xfrm>
            <a:custGeom>
              <a:avLst/>
              <a:gdLst/>
              <a:ahLst/>
              <a:cxnLst/>
              <a:rect l="l" t="t" r="r" b="b"/>
              <a:pathLst>
                <a:path w="1830475" h="562835">
                  <a:moveTo>
                    <a:pt x="0" y="0"/>
                  </a:moveTo>
                  <a:lnTo>
                    <a:pt x="1830475" y="0"/>
                  </a:lnTo>
                  <a:lnTo>
                    <a:pt x="1830475" y="562835"/>
                  </a:lnTo>
                  <a:lnTo>
                    <a:pt x="0" y="562835"/>
                  </a:lnTo>
                  <a:close/>
                </a:path>
              </a:pathLst>
            </a:custGeom>
            <a:solidFill>
              <a:srgbClr val="1C2954"/>
            </a:solidFill>
          </p:spPr>
        </p:sp>
        <p:sp>
          <p:nvSpPr>
            <p:cNvPr id="9" name="TextBox 9"/>
            <p:cNvSpPr txBox="1"/>
            <p:nvPr/>
          </p:nvSpPr>
          <p:spPr>
            <a:xfrm>
              <a:off x="0" y="-28575"/>
              <a:ext cx="1830475" cy="59141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3648757" y="-4508881"/>
            <a:ext cx="6602652" cy="7597194"/>
          </a:xfrm>
          <a:custGeom>
            <a:avLst/>
            <a:gdLst/>
            <a:ahLst/>
            <a:cxnLst/>
            <a:rect l="l" t="t" r="r" b="b"/>
            <a:pathLst>
              <a:path w="6602652" h="7597194">
                <a:moveTo>
                  <a:pt x="0" y="0"/>
                </a:moveTo>
                <a:lnTo>
                  <a:pt x="6602653" y="0"/>
                </a:lnTo>
                <a:lnTo>
                  <a:pt x="6602653" y="7597194"/>
                </a:lnTo>
                <a:lnTo>
                  <a:pt x="0" y="759719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11" name="TextBox 11"/>
          <p:cNvSpPr txBox="1"/>
          <p:nvPr/>
        </p:nvSpPr>
        <p:spPr>
          <a:xfrm>
            <a:off x="7557025" y="3932126"/>
            <a:ext cx="9702275" cy="4389755"/>
          </a:xfrm>
          <a:prstGeom prst="rect">
            <a:avLst/>
          </a:prstGeom>
        </p:spPr>
        <p:txBody>
          <a:bodyPr lIns="0" tIns="0" rIns="0" bIns="0" rtlCol="0" anchor="t">
            <a:spAutoFit/>
          </a:bodyPr>
          <a:lstStyle/>
          <a:p>
            <a:pPr marL="496567" lvl="1" indent="-248284" algn="just">
              <a:lnSpc>
                <a:spcPts val="3219"/>
              </a:lnSpc>
              <a:buFont typeface="Arial"/>
              <a:buChar char="•"/>
            </a:pPr>
            <a:r>
              <a:rPr lang="en-US" sz="2299" b="1">
                <a:solidFill>
                  <a:srgbClr val="FFFFFF"/>
                </a:solidFill>
                <a:latin typeface="Garet Bold"/>
                <a:ea typeface="Garet Bold"/>
                <a:cs typeface="Garet Bold"/>
                <a:sym typeface="Garet Bold"/>
              </a:rPr>
              <a:t>Undang-undang Republik Indonesia Nomor 1 Tahun 2022 Tentang Hubungan Keuangan Antara Pemerintah Pusat dan Pemerintah Daerah.</a:t>
            </a:r>
          </a:p>
          <a:p>
            <a:pPr algn="just">
              <a:lnSpc>
                <a:spcPts val="3219"/>
              </a:lnSpc>
            </a:pPr>
            <a:endParaRPr lang="en-US" sz="2299" b="1">
              <a:solidFill>
                <a:srgbClr val="FFFFFF"/>
              </a:solidFill>
              <a:latin typeface="Garet Bold"/>
              <a:ea typeface="Garet Bold"/>
              <a:cs typeface="Garet Bold"/>
              <a:sym typeface="Garet Bold"/>
            </a:endParaRPr>
          </a:p>
          <a:p>
            <a:pPr marL="496567" lvl="1" indent="-248284" algn="just">
              <a:lnSpc>
                <a:spcPts val="3219"/>
              </a:lnSpc>
              <a:buFont typeface="Arial"/>
              <a:buChar char="•"/>
            </a:pPr>
            <a:r>
              <a:rPr lang="en-US" sz="2299" b="1">
                <a:solidFill>
                  <a:srgbClr val="FFFFFF"/>
                </a:solidFill>
                <a:latin typeface="Garet Bold"/>
                <a:ea typeface="Garet Bold"/>
                <a:cs typeface="Garet Bold"/>
                <a:sym typeface="Garet Bold"/>
              </a:rPr>
              <a:t>Peraturan Daerah Provinsi Sumatera Utara Nomor 1 Tahun 2024 Tentang Pajak Daerah dan Retribusi Daerah.</a:t>
            </a:r>
          </a:p>
          <a:p>
            <a:pPr algn="just">
              <a:lnSpc>
                <a:spcPts val="3219"/>
              </a:lnSpc>
            </a:pPr>
            <a:endParaRPr lang="en-US" sz="2299" b="1">
              <a:solidFill>
                <a:srgbClr val="FFFFFF"/>
              </a:solidFill>
              <a:latin typeface="Garet Bold"/>
              <a:ea typeface="Garet Bold"/>
              <a:cs typeface="Garet Bold"/>
              <a:sym typeface="Garet Bold"/>
            </a:endParaRPr>
          </a:p>
          <a:p>
            <a:pPr marL="496567" lvl="1" indent="-248284" algn="just">
              <a:lnSpc>
                <a:spcPts val="3219"/>
              </a:lnSpc>
              <a:buFont typeface="Arial"/>
              <a:buChar char="•"/>
            </a:pPr>
            <a:r>
              <a:rPr lang="en-US" sz="2299" b="1">
                <a:solidFill>
                  <a:srgbClr val="FFFFFF"/>
                </a:solidFill>
                <a:latin typeface="Garet Bold"/>
                <a:ea typeface="Garet Bold"/>
                <a:cs typeface="Garet Bold"/>
                <a:sym typeface="Garet Bold"/>
              </a:rPr>
              <a:t>Peraturan Gubernur Sumatera Utara Nomor 15 Tahun 2025 Tentang Petunjuk Pelaksanaan Retribusi Daerah</a:t>
            </a:r>
          </a:p>
          <a:p>
            <a:pPr algn="just">
              <a:lnSpc>
                <a:spcPts val="3219"/>
              </a:lnSpc>
            </a:pPr>
            <a:endParaRPr lang="en-US" sz="2299" b="1">
              <a:solidFill>
                <a:srgbClr val="FFFFFF"/>
              </a:solidFill>
              <a:latin typeface="Garet Bold"/>
              <a:ea typeface="Garet Bold"/>
              <a:cs typeface="Garet Bold"/>
              <a:sym typeface="Garet Bold"/>
            </a:endParaRPr>
          </a:p>
          <a:p>
            <a:pPr algn="just">
              <a:lnSpc>
                <a:spcPts val="3219"/>
              </a:lnSpc>
            </a:pPr>
            <a:endParaRPr lang="en-US" sz="2299" b="1">
              <a:solidFill>
                <a:srgbClr val="FFFFFF"/>
              </a:solidFill>
              <a:latin typeface="Garet Bold"/>
              <a:ea typeface="Garet Bold"/>
              <a:cs typeface="Garet Bold"/>
              <a:sym typeface="Garet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8ED"/>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3533973"/>
          <a:ext cx="6292140" cy="5335285"/>
        </p:xfrm>
        <a:graphic>
          <a:graphicData uri="http://schemas.openxmlformats.org/drawingml/2006/table">
            <a:tbl>
              <a:tblPr/>
              <a:tblGrid>
                <a:gridCol w="624694">
                  <a:extLst>
                    <a:ext uri="{9D8B030D-6E8A-4147-A177-3AD203B41FA5}">
                      <a16:colId xmlns:a16="http://schemas.microsoft.com/office/drawing/2014/main" xmlns="" val="20000"/>
                    </a:ext>
                  </a:extLst>
                </a:gridCol>
                <a:gridCol w="3859214">
                  <a:extLst>
                    <a:ext uri="{9D8B030D-6E8A-4147-A177-3AD203B41FA5}">
                      <a16:colId xmlns:a16="http://schemas.microsoft.com/office/drawing/2014/main" xmlns="" val="20001"/>
                    </a:ext>
                  </a:extLst>
                </a:gridCol>
                <a:gridCol w="602744">
                  <a:extLst>
                    <a:ext uri="{9D8B030D-6E8A-4147-A177-3AD203B41FA5}">
                      <a16:colId xmlns:a16="http://schemas.microsoft.com/office/drawing/2014/main" xmlns="" val="20002"/>
                    </a:ext>
                  </a:extLst>
                </a:gridCol>
                <a:gridCol w="602744">
                  <a:extLst>
                    <a:ext uri="{9D8B030D-6E8A-4147-A177-3AD203B41FA5}">
                      <a16:colId xmlns:a16="http://schemas.microsoft.com/office/drawing/2014/main" xmlns="" val="20003"/>
                    </a:ext>
                  </a:extLst>
                </a:gridCol>
                <a:gridCol w="602744">
                  <a:extLst>
                    <a:ext uri="{9D8B030D-6E8A-4147-A177-3AD203B41FA5}">
                      <a16:colId xmlns:a16="http://schemas.microsoft.com/office/drawing/2014/main" xmlns="" val="20004"/>
                    </a:ext>
                  </a:extLst>
                </a:gridCol>
              </a:tblGrid>
              <a:tr h="1162109">
                <a:tc>
                  <a:txBody>
                    <a:bodyPr/>
                    <a:lstStyle/>
                    <a:p>
                      <a:pPr algn="l">
                        <a:lnSpc>
                          <a:spcPts val="3359"/>
                        </a:lnSpc>
                        <a:defRPr/>
                      </a:pPr>
                      <a:r>
                        <a:rPr lang="en-US" sz="2400" b="1">
                          <a:solidFill>
                            <a:srgbClr val="F5FDFD"/>
                          </a:solidFill>
                          <a:latin typeface="Garet Bold"/>
                          <a:ea typeface="Garet Bold"/>
                          <a:cs typeface="Garet Bold"/>
                          <a:sym typeface="Garet Bold"/>
                        </a:rPr>
                        <a:t> 1</a:t>
                      </a:r>
                      <a:endParaRPr lang="en-US" sz="1100"/>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solidFill>
                      <a:srgbClr val="D5613B"/>
                    </a:solidFill>
                  </a:tcPr>
                </a:tc>
                <a:tc gridSpan="4">
                  <a:txBody>
                    <a:bodyPr/>
                    <a:lstStyle/>
                    <a:p>
                      <a:pPr algn="l">
                        <a:lnSpc>
                          <a:spcPts val="2800"/>
                        </a:lnSpc>
                        <a:defRPr/>
                      </a:pPr>
                      <a:r>
                        <a:rPr lang="en-US" sz="2000">
                          <a:solidFill>
                            <a:srgbClr val="233544"/>
                          </a:solidFill>
                          <a:latin typeface="Garet"/>
                          <a:ea typeface="Garet"/>
                          <a:cs typeface="Garet"/>
                          <a:sym typeface="Garet"/>
                        </a:rPr>
                        <a:t>Bidang sekretariat bagian Keuangan</a:t>
                      </a:r>
                      <a:endParaRPr lang="en-US" sz="1100"/>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tc hMerge="1">
                  <a:txBody>
                    <a:bodyPr/>
                    <a:lstStyle/>
                    <a:p>
                      <a:pPr algn="l">
                        <a:lnSpc>
                          <a:spcPts val="2800"/>
                        </a:lnSpc>
                        <a:defRPr/>
                      </a:pPr>
                      <a:r>
                        <a:rPr lang="en-US" sz="2000">
                          <a:solidFill>
                            <a:srgbClr val="233544"/>
                          </a:solidFill>
                          <a:latin typeface="Garet"/>
                          <a:ea typeface="Garet"/>
                          <a:cs typeface="Garet"/>
                          <a:sym typeface="Garet"/>
                        </a:rPr>
                        <a:t>Bidang sekretariat bagian Keuangan</a:t>
                      </a:r>
                      <a:endParaRPr lang="en-US" sz="1100"/>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tc hMerge="1">
                  <a:txBody>
                    <a:bodyPr/>
                    <a:lstStyle/>
                    <a:p>
                      <a:pPr algn="l">
                        <a:lnSpc>
                          <a:spcPts val="2800"/>
                        </a:lnSpc>
                        <a:defRPr/>
                      </a:pPr>
                      <a:r>
                        <a:rPr lang="en-US" sz="2000">
                          <a:solidFill>
                            <a:srgbClr val="233544"/>
                          </a:solidFill>
                          <a:latin typeface="Garet"/>
                          <a:ea typeface="Garet"/>
                          <a:cs typeface="Garet"/>
                          <a:sym typeface="Garet"/>
                        </a:rPr>
                        <a:t>Bidang sekretariat bagian Keuangan</a:t>
                      </a:r>
                      <a:endParaRPr lang="en-US" sz="1100"/>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tc hMerge="1">
                  <a:txBody>
                    <a:bodyPr/>
                    <a:lstStyle/>
                    <a:p>
                      <a:pPr algn="l">
                        <a:lnSpc>
                          <a:spcPts val="2800"/>
                        </a:lnSpc>
                        <a:defRPr/>
                      </a:pPr>
                      <a:r>
                        <a:rPr lang="en-US" sz="2000">
                          <a:solidFill>
                            <a:srgbClr val="233544"/>
                          </a:solidFill>
                          <a:latin typeface="Garet"/>
                          <a:ea typeface="Garet"/>
                          <a:cs typeface="Garet"/>
                          <a:sym typeface="Garet"/>
                        </a:rPr>
                        <a:t>Bidang sekretariat bagian Keuangan</a:t>
                      </a:r>
                      <a:endParaRPr lang="en-US" sz="1100"/>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extLst>
                  <a:ext uri="{0D108BD9-81ED-4DB2-BD59-A6C34878D82A}">
                    <a16:rowId xmlns:a16="http://schemas.microsoft.com/office/drawing/2014/main" xmlns="" val="10000"/>
                  </a:ext>
                </a:extLst>
              </a:tr>
              <a:tr h="1554148">
                <a:tc>
                  <a:txBody>
                    <a:bodyPr/>
                    <a:lstStyle/>
                    <a:p>
                      <a:pPr algn="l">
                        <a:lnSpc>
                          <a:spcPts val="3359"/>
                        </a:lnSpc>
                        <a:defRPr/>
                      </a:pPr>
                      <a:r>
                        <a:rPr lang="en-US" sz="2399" b="1">
                          <a:solidFill>
                            <a:srgbClr val="F5FDFD"/>
                          </a:solidFill>
                          <a:latin typeface="Garet Bold"/>
                          <a:ea typeface="Garet Bold"/>
                          <a:cs typeface="Garet Bold"/>
                          <a:sym typeface="Garet Bold"/>
                        </a:rPr>
                        <a:t>2</a:t>
                      </a:r>
                      <a:endParaRPr lang="en-US" sz="1100"/>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solidFill>
                      <a:srgbClr val="D5613B"/>
                    </a:solidFill>
                  </a:tcPr>
                </a:tc>
                <a:tc gridSpan="4">
                  <a:txBody>
                    <a:bodyPr/>
                    <a:lstStyle/>
                    <a:p>
                      <a:pPr algn="l">
                        <a:lnSpc>
                          <a:spcPts val="2800"/>
                        </a:lnSpc>
                        <a:defRPr/>
                      </a:pPr>
                      <a:r>
                        <a:rPr lang="en-US" sz="2000">
                          <a:solidFill>
                            <a:srgbClr val="233544"/>
                          </a:solidFill>
                          <a:latin typeface="Garet"/>
                          <a:ea typeface="Garet"/>
                          <a:cs typeface="Garet"/>
                          <a:sym typeface="Garet"/>
                        </a:rPr>
                        <a:t>UPTD KHUSUS</a:t>
                      </a:r>
                      <a:endParaRPr lang="en-US" sz="1100"/>
                    </a:p>
                    <a:p>
                      <a:pPr marL="431801" lvl="1" indent="-215900" algn="l">
                        <a:lnSpc>
                          <a:spcPts val="2800"/>
                        </a:lnSpc>
                        <a:buFont typeface="Arial"/>
                        <a:buChar char="•"/>
                      </a:pPr>
                      <a:r>
                        <a:rPr lang="en-US" sz="2000">
                          <a:solidFill>
                            <a:srgbClr val="233544"/>
                          </a:solidFill>
                          <a:latin typeface="Garet"/>
                          <a:ea typeface="Garet"/>
                          <a:cs typeface="Garet"/>
                          <a:sym typeface="Garet"/>
                        </a:rPr>
                        <a:t>Rumah Sakit Haji</a:t>
                      </a:r>
                    </a:p>
                    <a:p>
                      <a:pPr marL="431801" lvl="1" indent="-215900" algn="l">
                        <a:lnSpc>
                          <a:spcPts val="2800"/>
                        </a:lnSpc>
                        <a:buFont typeface="Arial"/>
                        <a:buChar char="•"/>
                      </a:pPr>
                      <a:r>
                        <a:rPr lang="en-US" sz="2000">
                          <a:solidFill>
                            <a:srgbClr val="233544"/>
                          </a:solidFill>
                          <a:latin typeface="Garet"/>
                          <a:ea typeface="Garet"/>
                          <a:cs typeface="Garet"/>
                          <a:sym typeface="Garet"/>
                        </a:rPr>
                        <a:t>Rumah Sakit Ildrem</a:t>
                      </a:r>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tc hMerge="1">
                  <a:txBody>
                    <a:bodyPr/>
                    <a:lstStyle/>
                    <a:p>
                      <a:pPr algn="l">
                        <a:lnSpc>
                          <a:spcPts val="2800"/>
                        </a:lnSpc>
                        <a:defRPr/>
                      </a:pPr>
                      <a:r>
                        <a:rPr lang="en-US" sz="2000">
                          <a:solidFill>
                            <a:srgbClr val="233544"/>
                          </a:solidFill>
                          <a:latin typeface="Garet"/>
                          <a:ea typeface="Garet"/>
                          <a:cs typeface="Garet"/>
                          <a:sym typeface="Garet"/>
                        </a:rPr>
                        <a:t>UPTD KHUSUS</a:t>
                      </a:r>
                      <a:endParaRPr lang="en-US" sz="1100"/>
                    </a:p>
                    <a:p>
                      <a:pPr marL="431801" lvl="1" indent="-215900" algn="l">
                        <a:lnSpc>
                          <a:spcPts val="2800"/>
                        </a:lnSpc>
                        <a:buFont typeface="Arial"/>
                        <a:buChar char="•"/>
                      </a:pPr>
                      <a:r>
                        <a:rPr lang="en-US" sz="2000">
                          <a:solidFill>
                            <a:srgbClr val="233544"/>
                          </a:solidFill>
                          <a:latin typeface="Garet"/>
                          <a:ea typeface="Garet"/>
                          <a:cs typeface="Garet"/>
                          <a:sym typeface="Garet"/>
                        </a:rPr>
                        <a:t>Rumah Sakit Haji</a:t>
                      </a:r>
                    </a:p>
                    <a:p>
                      <a:pPr marL="431801" lvl="1" indent="-215900" algn="l">
                        <a:lnSpc>
                          <a:spcPts val="2800"/>
                        </a:lnSpc>
                        <a:buFont typeface="Arial"/>
                        <a:buChar char="•"/>
                      </a:pPr>
                      <a:r>
                        <a:rPr lang="en-US" sz="2000">
                          <a:solidFill>
                            <a:srgbClr val="233544"/>
                          </a:solidFill>
                          <a:latin typeface="Garet"/>
                          <a:ea typeface="Garet"/>
                          <a:cs typeface="Garet"/>
                          <a:sym typeface="Garet"/>
                        </a:rPr>
                        <a:t>Rumah Sakit Ildrem</a:t>
                      </a:r>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tc hMerge="1">
                  <a:txBody>
                    <a:bodyPr/>
                    <a:lstStyle/>
                    <a:p>
                      <a:pPr algn="l">
                        <a:lnSpc>
                          <a:spcPts val="2800"/>
                        </a:lnSpc>
                        <a:defRPr/>
                      </a:pPr>
                      <a:r>
                        <a:rPr lang="en-US" sz="2000">
                          <a:solidFill>
                            <a:srgbClr val="233544"/>
                          </a:solidFill>
                          <a:latin typeface="Garet"/>
                          <a:ea typeface="Garet"/>
                          <a:cs typeface="Garet"/>
                          <a:sym typeface="Garet"/>
                        </a:rPr>
                        <a:t>UPTD KHUSUS</a:t>
                      </a:r>
                      <a:endParaRPr lang="en-US" sz="1100"/>
                    </a:p>
                    <a:p>
                      <a:pPr marL="431801" lvl="1" indent="-215900" algn="l">
                        <a:lnSpc>
                          <a:spcPts val="2800"/>
                        </a:lnSpc>
                        <a:buFont typeface="Arial"/>
                        <a:buChar char="•"/>
                      </a:pPr>
                      <a:r>
                        <a:rPr lang="en-US" sz="2000">
                          <a:solidFill>
                            <a:srgbClr val="233544"/>
                          </a:solidFill>
                          <a:latin typeface="Garet"/>
                          <a:ea typeface="Garet"/>
                          <a:cs typeface="Garet"/>
                          <a:sym typeface="Garet"/>
                        </a:rPr>
                        <a:t>Rumah Sakit Haji</a:t>
                      </a:r>
                    </a:p>
                    <a:p>
                      <a:pPr marL="431801" lvl="1" indent="-215900" algn="l">
                        <a:lnSpc>
                          <a:spcPts val="2800"/>
                        </a:lnSpc>
                        <a:buFont typeface="Arial"/>
                        <a:buChar char="•"/>
                      </a:pPr>
                      <a:r>
                        <a:rPr lang="en-US" sz="2000">
                          <a:solidFill>
                            <a:srgbClr val="233544"/>
                          </a:solidFill>
                          <a:latin typeface="Garet"/>
                          <a:ea typeface="Garet"/>
                          <a:cs typeface="Garet"/>
                          <a:sym typeface="Garet"/>
                        </a:rPr>
                        <a:t>Rumah Sakit Ildrem</a:t>
                      </a:r>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tc hMerge="1">
                  <a:txBody>
                    <a:bodyPr/>
                    <a:lstStyle/>
                    <a:p>
                      <a:pPr algn="l">
                        <a:lnSpc>
                          <a:spcPts val="2800"/>
                        </a:lnSpc>
                        <a:defRPr/>
                      </a:pPr>
                      <a:r>
                        <a:rPr lang="en-US" sz="2000">
                          <a:solidFill>
                            <a:srgbClr val="233544"/>
                          </a:solidFill>
                          <a:latin typeface="Garet"/>
                          <a:ea typeface="Garet"/>
                          <a:cs typeface="Garet"/>
                          <a:sym typeface="Garet"/>
                        </a:rPr>
                        <a:t>UPTD KHUSUS</a:t>
                      </a:r>
                      <a:endParaRPr lang="en-US" sz="1100"/>
                    </a:p>
                    <a:p>
                      <a:pPr marL="431801" lvl="1" indent="-215900" algn="l">
                        <a:lnSpc>
                          <a:spcPts val="2800"/>
                        </a:lnSpc>
                        <a:buFont typeface="Arial"/>
                        <a:buChar char="•"/>
                      </a:pPr>
                      <a:r>
                        <a:rPr lang="en-US" sz="2000">
                          <a:solidFill>
                            <a:srgbClr val="233544"/>
                          </a:solidFill>
                          <a:latin typeface="Garet"/>
                          <a:ea typeface="Garet"/>
                          <a:cs typeface="Garet"/>
                          <a:sym typeface="Garet"/>
                        </a:rPr>
                        <a:t>Rumah Sakit Haji</a:t>
                      </a:r>
                    </a:p>
                    <a:p>
                      <a:pPr marL="431801" lvl="1" indent="-215900" algn="l">
                        <a:lnSpc>
                          <a:spcPts val="2800"/>
                        </a:lnSpc>
                        <a:buFont typeface="Arial"/>
                        <a:buChar char="•"/>
                      </a:pPr>
                      <a:r>
                        <a:rPr lang="en-US" sz="2000">
                          <a:solidFill>
                            <a:srgbClr val="233544"/>
                          </a:solidFill>
                          <a:latin typeface="Garet"/>
                          <a:ea typeface="Garet"/>
                          <a:cs typeface="Garet"/>
                          <a:sym typeface="Garet"/>
                        </a:rPr>
                        <a:t>Rumah Sakit Ildrem</a:t>
                      </a:r>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extLst>
                  <a:ext uri="{0D108BD9-81ED-4DB2-BD59-A6C34878D82A}">
                    <a16:rowId xmlns:a16="http://schemas.microsoft.com/office/drawing/2014/main" xmlns="" val="10001"/>
                  </a:ext>
                </a:extLst>
              </a:tr>
              <a:tr h="2619028">
                <a:tc>
                  <a:txBody>
                    <a:bodyPr/>
                    <a:lstStyle/>
                    <a:p>
                      <a:pPr algn="l">
                        <a:lnSpc>
                          <a:spcPts val="3359"/>
                        </a:lnSpc>
                        <a:defRPr/>
                      </a:pPr>
                      <a:r>
                        <a:rPr lang="en-US" sz="2399" b="1">
                          <a:solidFill>
                            <a:srgbClr val="F5FDFD"/>
                          </a:solidFill>
                          <a:latin typeface="Garet Bold"/>
                          <a:ea typeface="Garet Bold"/>
                          <a:cs typeface="Garet Bold"/>
                          <a:sym typeface="Garet Bold"/>
                        </a:rPr>
                        <a:t>3</a:t>
                      </a:r>
                      <a:endParaRPr lang="en-US" sz="1100"/>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solidFill>
                      <a:srgbClr val="D5613B"/>
                    </a:solidFill>
                  </a:tcPr>
                </a:tc>
                <a:tc gridSpan="4">
                  <a:txBody>
                    <a:bodyPr/>
                    <a:lstStyle/>
                    <a:p>
                      <a:pPr algn="l">
                        <a:lnSpc>
                          <a:spcPts val="2800"/>
                        </a:lnSpc>
                        <a:defRPr/>
                      </a:pPr>
                      <a:r>
                        <a:rPr lang="en-US" sz="2000">
                          <a:solidFill>
                            <a:srgbClr val="233544"/>
                          </a:solidFill>
                          <a:latin typeface="Garet"/>
                          <a:ea typeface="Garet"/>
                          <a:cs typeface="Garet"/>
                          <a:sym typeface="Garet"/>
                        </a:rPr>
                        <a:t>UPTD</a:t>
                      </a:r>
                      <a:endParaRPr lang="en-US" sz="1100"/>
                    </a:p>
                    <a:p>
                      <a:pPr marL="431801" lvl="1" indent="-215900" algn="l">
                        <a:lnSpc>
                          <a:spcPts val="2800"/>
                        </a:lnSpc>
                        <a:buFont typeface="Arial"/>
                        <a:buChar char="•"/>
                      </a:pPr>
                      <a:r>
                        <a:rPr lang="en-US" sz="2000">
                          <a:solidFill>
                            <a:srgbClr val="233544"/>
                          </a:solidFill>
                          <a:latin typeface="Garet"/>
                          <a:ea typeface="Garet"/>
                          <a:cs typeface="Garet"/>
                          <a:sym typeface="Garet"/>
                        </a:rPr>
                        <a:t>Rumah Sakit Lau Simomo</a:t>
                      </a:r>
                    </a:p>
                    <a:p>
                      <a:pPr marL="431801" lvl="1" indent="-215900" algn="l">
                        <a:lnSpc>
                          <a:spcPts val="2800"/>
                        </a:lnSpc>
                        <a:buFont typeface="Arial"/>
                        <a:buChar char="•"/>
                      </a:pPr>
                      <a:r>
                        <a:rPr lang="en-US" sz="2000">
                          <a:solidFill>
                            <a:srgbClr val="233544"/>
                          </a:solidFill>
                          <a:latin typeface="Garet"/>
                          <a:ea typeface="Garet"/>
                          <a:cs typeface="Garet"/>
                          <a:sym typeface="Garet"/>
                        </a:rPr>
                        <a:t>Rumah Sakit Mata</a:t>
                      </a:r>
                    </a:p>
                    <a:p>
                      <a:pPr marL="431801" lvl="1" indent="-215900" algn="l">
                        <a:lnSpc>
                          <a:spcPts val="2800"/>
                        </a:lnSpc>
                        <a:buFont typeface="Arial"/>
                        <a:buChar char="•"/>
                      </a:pPr>
                      <a:r>
                        <a:rPr lang="en-US" sz="2000">
                          <a:solidFill>
                            <a:srgbClr val="233544"/>
                          </a:solidFill>
                          <a:latin typeface="Garet"/>
                          <a:ea typeface="Garet"/>
                          <a:cs typeface="Garet"/>
                          <a:sym typeface="Garet"/>
                        </a:rPr>
                        <a:t>Rumah Sakit Paru</a:t>
                      </a:r>
                    </a:p>
                    <a:p>
                      <a:pPr marL="431801" lvl="1" indent="-215900" algn="l">
                        <a:lnSpc>
                          <a:spcPts val="2800"/>
                        </a:lnSpc>
                        <a:buFont typeface="Arial"/>
                        <a:buChar char="•"/>
                      </a:pPr>
                      <a:r>
                        <a:rPr lang="en-US" sz="2000">
                          <a:solidFill>
                            <a:srgbClr val="233544"/>
                          </a:solidFill>
                          <a:latin typeface="Garet"/>
                          <a:ea typeface="Garet"/>
                          <a:cs typeface="Garet"/>
                          <a:sym typeface="Garet"/>
                        </a:rPr>
                        <a:t>Laboratorium Kesehatan</a:t>
                      </a:r>
                    </a:p>
                    <a:p>
                      <a:pPr marL="431801" lvl="1" indent="-215900" algn="l">
                        <a:lnSpc>
                          <a:spcPts val="2800"/>
                        </a:lnSpc>
                        <a:buFont typeface="Arial"/>
                        <a:buChar char="•"/>
                      </a:pPr>
                      <a:r>
                        <a:rPr lang="en-US" sz="2000">
                          <a:solidFill>
                            <a:srgbClr val="233544"/>
                          </a:solidFill>
                          <a:latin typeface="Garet"/>
                          <a:ea typeface="Garet"/>
                          <a:cs typeface="Garet"/>
                          <a:sym typeface="Garet"/>
                        </a:rPr>
                        <a:t>Pelatihan Kesehatan</a:t>
                      </a:r>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tc hMerge="1">
                  <a:txBody>
                    <a:bodyPr/>
                    <a:lstStyle/>
                    <a:p>
                      <a:pPr algn="l">
                        <a:lnSpc>
                          <a:spcPts val="2800"/>
                        </a:lnSpc>
                        <a:defRPr/>
                      </a:pPr>
                      <a:r>
                        <a:rPr lang="en-US" sz="2000">
                          <a:solidFill>
                            <a:srgbClr val="233544"/>
                          </a:solidFill>
                          <a:latin typeface="Garet"/>
                          <a:ea typeface="Garet"/>
                          <a:cs typeface="Garet"/>
                          <a:sym typeface="Garet"/>
                        </a:rPr>
                        <a:t>UPTD</a:t>
                      </a:r>
                      <a:endParaRPr lang="en-US" sz="1100"/>
                    </a:p>
                    <a:p>
                      <a:pPr marL="431801" lvl="1" indent="-215900" algn="l">
                        <a:lnSpc>
                          <a:spcPts val="2800"/>
                        </a:lnSpc>
                        <a:buFont typeface="Arial"/>
                        <a:buChar char="•"/>
                      </a:pPr>
                      <a:r>
                        <a:rPr lang="en-US" sz="2000">
                          <a:solidFill>
                            <a:srgbClr val="233544"/>
                          </a:solidFill>
                          <a:latin typeface="Garet"/>
                          <a:ea typeface="Garet"/>
                          <a:cs typeface="Garet"/>
                          <a:sym typeface="Garet"/>
                        </a:rPr>
                        <a:t>Rumah Sakit Lau Simomo</a:t>
                      </a:r>
                    </a:p>
                    <a:p>
                      <a:pPr marL="431801" lvl="1" indent="-215900" algn="l">
                        <a:lnSpc>
                          <a:spcPts val="2800"/>
                        </a:lnSpc>
                        <a:buFont typeface="Arial"/>
                        <a:buChar char="•"/>
                      </a:pPr>
                      <a:r>
                        <a:rPr lang="en-US" sz="2000">
                          <a:solidFill>
                            <a:srgbClr val="233544"/>
                          </a:solidFill>
                          <a:latin typeface="Garet"/>
                          <a:ea typeface="Garet"/>
                          <a:cs typeface="Garet"/>
                          <a:sym typeface="Garet"/>
                        </a:rPr>
                        <a:t>Rumah Sakit Mata</a:t>
                      </a:r>
                    </a:p>
                    <a:p>
                      <a:pPr marL="431801" lvl="1" indent="-215900" algn="l">
                        <a:lnSpc>
                          <a:spcPts val="2800"/>
                        </a:lnSpc>
                        <a:buFont typeface="Arial"/>
                        <a:buChar char="•"/>
                      </a:pPr>
                      <a:r>
                        <a:rPr lang="en-US" sz="2000">
                          <a:solidFill>
                            <a:srgbClr val="233544"/>
                          </a:solidFill>
                          <a:latin typeface="Garet"/>
                          <a:ea typeface="Garet"/>
                          <a:cs typeface="Garet"/>
                          <a:sym typeface="Garet"/>
                        </a:rPr>
                        <a:t>Rumah Sakit Paru</a:t>
                      </a:r>
                    </a:p>
                    <a:p>
                      <a:pPr marL="431801" lvl="1" indent="-215900" algn="l">
                        <a:lnSpc>
                          <a:spcPts val="2800"/>
                        </a:lnSpc>
                        <a:buFont typeface="Arial"/>
                        <a:buChar char="•"/>
                      </a:pPr>
                      <a:r>
                        <a:rPr lang="en-US" sz="2000">
                          <a:solidFill>
                            <a:srgbClr val="233544"/>
                          </a:solidFill>
                          <a:latin typeface="Garet"/>
                          <a:ea typeface="Garet"/>
                          <a:cs typeface="Garet"/>
                          <a:sym typeface="Garet"/>
                        </a:rPr>
                        <a:t>Laboratorium Kesehatan</a:t>
                      </a:r>
                    </a:p>
                    <a:p>
                      <a:pPr marL="431801" lvl="1" indent="-215900" algn="l">
                        <a:lnSpc>
                          <a:spcPts val="2800"/>
                        </a:lnSpc>
                        <a:buFont typeface="Arial"/>
                        <a:buChar char="•"/>
                      </a:pPr>
                      <a:r>
                        <a:rPr lang="en-US" sz="2000">
                          <a:solidFill>
                            <a:srgbClr val="233544"/>
                          </a:solidFill>
                          <a:latin typeface="Garet"/>
                          <a:ea typeface="Garet"/>
                          <a:cs typeface="Garet"/>
                          <a:sym typeface="Garet"/>
                        </a:rPr>
                        <a:t>Pelatihan Kesehatan</a:t>
                      </a:r>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tc hMerge="1">
                  <a:txBody>
                    <a:bodyPr/>
                    <a:lstStyle/>
                    <a:p>
                      <a:pPr algn="l">
                        <a:lnSpc>
                          <a:spcPts val="2800"/>
                        </a:lnSpc>
                        <a:defRPr/>
                      </a:pPr>
                      <a:r>
                        <a:rPr lang="en-US" sz="2000">
                          <a:solidFill>
                            <a:srgbClr val="233544"/>
                          </a:solidFill>
                          <a:latin typeface="Garet"/>
                          <a:ea typeface="Garet"/>
                          <a:cs typeface="Garet"/>
                          <a:sym typeface="Garet"/>
                        </a:rPr>
                        <a:t>UPTD</a:t>
                      </a:r>
                      <a:endParaRPr lang="en-US" sz="1100"/>
                    </a:p>
                    <a:p>
                      <a:pPr marL="431801" lvl="1" indent="-215900" algn="l">
                        <a:lnSpc>
                          <a:spcPts val="2800"/>
                        </a:lnSpc>
                        <a:buFont typeface="Arial"/>
                        <a:buChar char="•"/>
                      </a:pPr>
                      <a:r>
                        <a:rPr lang="en-US" sz="2000">
                          <a:solidFill>
                            <a:srgbClr val="233544"/>
                          </a:solidFill>
                          <a:latin typeface="Garet"/>
                          <a:ea typeface="Garet"/>
                          <a:cs typeface="Garet"/>
                          <a:sym typeface="Garet"/>
                        </a:rPr>
                        <a:t>Rumah Sakit Lau Simomo</a:t>
                      </a:r>
                    </a:p>
                    <a:p>
                      <a:pPr marL="431801" lvl="1" indent="-215900" algn="l">
                        <a:lnSpc>
                          <a:spcPts val="2800"/>
                        </a:lnSpc>
                        <a:buFont typeface="Arial"/>
                        <a:buChar char="•"/>
                      </a:pPr>
                      <a:r>
                        <a:rPr lang="en-US" sz="2000">
                          <a:solidFill>
                            <a:srgbClr val="233544"/>
                          </a:solidFill>
                          <a:latin typeface="Garet"/>
                          <a:ea typeface="Garet"/>
                          <a:cs typeface="Garet"/>
                          <a:sym typeface="Garet"/>
                        </a:rPr>
                        <a:t>Rumah Sakit Mata</a:t>
                      </a:r>
                    </a:p>
                    <a:p>
                      <a:pPr marL="431801" lvl="1" indent="-215900" algn="l">
                        <a:lnSpc>
                          <a:spcPts val="2800"/>
                        </a:lnSpc>
                        <a:buFont typeface="Arial"/>
                        <a:buChar char="•"/>
                      </a:pPr>
                      <a:r>
                        <a:rPr lang="en-US" sz="2000">
                          <a:solidFill>
                            <a:srgbClr val="233544"/>
                          </a:solidFill>
                          <a:latin typeface="Garet"/>
                          <a:ea typeface="Garet"/>
                          <a:cs typeface="Garet"/>
                          <a:sym typeface="Garet"/>
                        </a:rPr>
                        <a:t>Rumah Sakit Paru</a:t>
                      </a:r>
                    </a:p>
                    <a:p>
                      <a:pPr marL="431801" lvl="1" indent="-215900" algn="l">
                        <a:lnSpc>
                          <a:spcPts val="2800"/>
                        </a:lnSpc>
                        <a:buFont typeface="Arial"/>
                        <a:buChar char="•"/>
                      </a:pPr>
                      <a:r>
                        <a:rPr lang="en-US" sz="2000">
                          <a:solidFill>
                            <a:srgbClr val="233544"/>
                          </a:solidFill>
                          <a:latin typeface="Garet"/>
                          <a:ea typeface="Garet"/>
                          <a:cs typeface="Garet"/>
                          <a:sym typeface="Garet"/>
                        </a:rPr>
                        <a:t>Laboratorium Kesehatan</a:t>
                      </a:r>
                    </a:p>
                    <a:p>
                      <a:pPr marL="431801" lvl="1" indent="-215900" algn="l">
                        <a:lnSpc>
                          <a:spcPts val="2800"/>
                        </a:lnSpc>
                        <a:buFont typeface="Arial"/>
                        <a:buChar char="•"/>
                      </a:pPr>
                      <a:r>
                        <a:rPr lang="en-US" sz="2000">
                          <a:solidFill>
                            <a:srgbClr val="233544"/>
                          </a:solidFill>
                          <a:latin typeface="Garet"/>
                          <a:ea typeface="Garet"/>
                          <a:cs typeface="Garet"/>
                          <a:sym typeface="Garet"/>
                        </a:rPr>
                        <a:t>Pelatihan Kesehatan</a:t>
                      </a:r>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tc hMerge="1">
                  <a:txBody>
                    <a:bodyPr/>
                    <a:lstStyle/>
                    <a:p>
                      <a:pPr algn="l">
                        <a:lnSpc>
                          <a:spcPts val="2800"/>
                        </a:lnSpc>
                        <a:defRPr/>
                      </a:pPr>
                      <a:r>
                        <a:rPr lang="en-US" sz="2000">
                          <a:solidFill>
                            <a:srgbClr val="233544"/>
                          </a:solidFill>
                          <a:latin typeface="Garet"/>
                          <a:ea typeface="Garet"/>
                          <a:cs typeface="Garet"/>
                          <a:sym typeface="Garet"/>
                        </a:rPr>
                        <a:t>UPTD</a:t>
                      </a:r>
                      <a:endParaRPr lang="en-US" sz="1100"/>
                    </a:p>
                    <a:p>
                      <a:pPr marL="431801" lvl="1" indent="-215900" algn="l">
                        <a:lnSpc>
                          <a:spcPts val="2800"/>
                        </a:lnSpc>
                        <a:buFont typeface="Arial"/>
                        <a:buChar char="•"/>
                      </a:pPr>
                      <a:r>
                        <a:rPr lang="en-US" sz="2000">
                          <a:solidFill>
                            <a:srgbClr val="233544"/>
                          </a:solidFill>
                          <a:latin typeface="Garet"/>
                          <a:ea typeface="Garet"/>
                          <a:cs typeface="Garet"/>
                          <a:sym typeface="Garet"/>
                        </a:rPr>
                        <a:t>Rumah Sakit Lau Simomo</a:t>
                      </a:r>
                    </a:p>
                    <a:p>
                      <a:pPr marL="431801" lvl="1" indent="-215900" algn="l">
                        <a:lnSpc>
                          <a:spcPts val="2800"/>
                        </a:lnSpc>
                        <a:buFont typeface="Arial"/>
                        <a:buChar char="•"/>
                      </a:pPr>
                      <a:r>
                        <a:rPr lang="en-US" sz="2000">
                          <a:solidFill>
                            <a:srgbClr val="233544"/>
                          </a:solidFill>
                          <a:latin typeface="Garet"/>
                          <a:ea typeface="Garet"/>
                          <a:cs typeface="Garet"/>
                          <a:sym typeface="Garet"/>
                        </a:rPr>
                        <a:t>Rumah Sakit Mata</a:t>
                      </a:r>
                    </a:p>
                    <a:p>
                      <a:pPr marL="431801" lvl="1" indent="-215900" algn="l">
                        <a:lnSpc>
                          <a:spcPts val="2800"/>
                        </a:lnSpc>
                        <a:buFont typeface="Arial"/>
                        <a:buChar char="•"/>
                      </a:pPr>
                      <a:r>
                        <a:rPr lang="en-US" sz="2000">
                          <a:solidFill>
                            <a:srgbClr val="233544"/>
                          </a:solidFill>
                          <a:latin typeface="Garet"/>
                          <a:ea typeface="Garet"/>
                          <a:cs typeface="Garet"/>
                          <a:sym typeface="Garet"/>
                        </a:rPr>
                        <a:t>Rumah Sakit Paru</a:t>
                      </a:r>
                    </a:p>
                    <a:p>
                      <a:pPr marL="431801" lvl="1" indent="-215900" algn="l">
                        <a:lnSpc>
                          <a:spcPts val="2800"/>
                        </a:lnSpc>
                        <a:buFont typeface="Arial"/>
                        <a:buChar char="•"/>
                      </a:pPr>
                      <a:r>
                        <a:rPr lang="en-US" sz="2000">
                          <a:solidFill>
                            <a:srgbClr val="233544"/>
                          </a:solidFill>
                          <a:latin typeface="Garet"/>
                          <a:ea typeface="Garet"/>
                          <a:cs typeface="Garet"/>
                          <a:sym typeface="Garet"/>
                        </a:rPr>
                        <a:t>Laboratorium Kesehatan</a:t>
                      </a:r>
                    </a:p>
                    <a:p>
                      <a:pPr marL="431801" lvl="1" indent="-215900" algn="l">
                        <a:lnSpc>
                          <a:spcPts val="2800"/>
                        </a:lnSpc>
                        <a:buFont typeface="Arial"/>
                        <a:buChar char="•"/>
                      </a:pPr>
                      <a:r>
                        <a:rPr lang="en-US" sz="2000">
                          <a:solidFill>
                            <a:srgbClr val="233544"/>
                          </a:solidFill>
                          <a:latin typeface="Garet"/>
                          <a:ea typeface="Garet"/>
                          <a:cs typeface="Garet"/>
                          <a:sym typeface="Garet"/>
                        </a:rPr>
                        <a:t>Pelatihan Kesehatan</a:t>
                      </a:r>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3" name="Freeform 3"/>
          <p:cNvSpPr/>
          <p:nvPr/>
        </p:nvSpPr>
        <p:spPr>
          <a:xfrm>
            <a:off x="13632772" y="-3798597"/>
            <a:ext cx="6602652" cy="7597194"/>
          </a:xfrm>
          <a:custGeom>
            <a:avLst/>
            <a:gdLst/>
            <a:ahLst/>
            <a:cxnLst/>
            <a:rect l="l" t="t" r="r" b="b"/>
            <a:pathLst>
              <a:path w="6602652" h="7597194">
                <a:moveTo>
                  <a:pt x="0" y="0"/>
                </a:moveTo>
                <a:lnTo>
                  <a:pt x="6602653" y="0"/>
                </a:lnTo>
                <a:lnTo>
                  <a:pt x="6602653" y="7597194"/>
                </a:lnTo>
                <a:lnTo>
                  <a:pt x="0" y="759719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aphicFrame>
        <p:nvGraphicFramePr>
          <p:cNvPr id="4" name="Table 4"/>
          <p:cNvGraphicFramePr>
            <a:graphicFrameLocks noGrp="1"/>
          </p:cNvGraphicFramePr>
          <p:nvPr/>
        </p:nvGraphicFramePr>
        <p:xfrm>
          <a:off x="9757022" y="3530077"/>
          <a:ext cx="6292140" cy="5339181"/>
        </p:xfrm>
        <a:graphic>
          <a:graphicData uri="http://schemas.openxmlformats.org/drawingml/2006/table">
            <a:tbl>
              <a:tblPr/>
              <a:tblGrid>
                <a:gridCol w="624694">
                  <a:extLst>
                    <a:ext uri="{9D8B030D-6E8A-4147-A177-3AD203B41FA5}">
                      <a16:colId xmlns:a16="http://schemas.microsoft.com/office/drawing/2014/main" xmlns="" val="20000"/>
                    </a:ext>
                  </a:extLst>
                </a:gridCol>
                <a:gridCol w="3859214">
                  <a:extLst>
                    <a:ext uri="{9D8B030D-6E8A-4147-A177-3AD203B41FA5}">
                      <a16:colId xmlns:a16="http://schemas.microsoft.com/office/drawing/2014/main" xmlns="" val="20001"/>
                    </a:ext>
                  </a:extLst>
                </a:gridCol>
                <a:gridCol w="602744">
                  <a:extLst>
                    <a:ext uri="{9D8B030D-6E8A-4147-A177-3AD203B41FA5}">
                      <a16:colId xmlns:a16="http://schemas.microsoft.com/office/drawing/2014/main" xmlns="" val="20002"/>
                    </a:ext>
                  </a:extLst>
                </a:gridCol>
                <a:gridCol w="602744">
                  <a:extLst>
                    <a:ext uri="{9D8B030D-6E8A-4147-A177-3AD203B41FA5}">
                      <a16:colId xmlns:a16="http://schemas.microsoft.com/office/drawing/2014/main" xmlns="" val="20003"/>
                    </a:ext>
                  </a:extLst>
                </a:gridCol>
                <a:gridCol w="602744">
                  <a:extLst>
                    <a:ext uri="{9D8B030D-6E8A-4147-A177-3AD203B41FA5}">
                      <a16:colId xmlns:a16="http://schemas.microsoft.com/office/drawing/2014/main" xmlns="" val="20004"/>
                    </a:ext>
                  </a:extLst>
                </a:gridCol>
              </a:tblGrid>
              <a:tr h="2255255">
                <a:tc>
                  <a:txBody>
                    <a:bodyPr/>
                    <a:lstStyle/>
                    <a:p>
                      <a:pPr algn="l">
                        <a:lnSpc>
                          <a:spcPts val="3359"/>
                        </a:lnSpc>
                        <a:defRPr/>
                      </a:pPr>
                      <a:r>
                        <a:rPr lang="en-US" sz="2400" b="1">
                          <a:solidFill>
                            <a:srgbClr val="F5FDFD"/>
                          </a:solidFill>
                          <a:latin typeface="Garet Bold"/>
                          <a:ea typeface="Garet Bold"/>
                          <a:cs typeface="Garet Bold"/>
                          <a:sym typeface="Garet Bold"/>
                        </a:rPr>
                        <a:t> 1</a:t>
                      </a:r>
                      <a:endParaRPr lang="en-US" sz="1100"/>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solidFill>
                      <a:srgbClr val="D5613B"/>
                    </a:solidFill>
                  </a:tcPr>
                </a:tc>
                <a:tc gridSpan="4">
                  <a:txBody>
                    <a:bodyPr/>
                    <a:lstStyle/>
                    <a:p>
                      <a:pPr algn="l">
                        <a:lnSpc>
                          <a:spcPts val="2800"/>
                        </a:lnSpc>
                        <a:defRPr/>
                      </a:pPr>
                      <a:r>
                        <a:rPr lang="en-US" sz="2000">
                          <a:solidFill>
                            <a:srgbClr val="233544"/>
                          </a:solidFill>
                          <a:latin typeface="Garet"/>
                          <a:ea typeface="Garet"/>
                          <a:cs typeface="Garet"/>
                          <a:sym typeface="Garet"/>
                        </a:rPr>
                        <a:t>Jasa Umum</a:t>
                      </a:r>
                      <a:endParaRPr lang="en-US" sz="1100"/>
                    </a:p>
                    <a:p>
                      <a:pPr marL="431801" lvl="1" indent="-215900" algn="l">
                        <a:lnSpc>
                          <a:spcPts val="2800"/>
                        </a:lnSpc>
                        <a:buFont typeface="Arial"/>
                        <a:buChar char="•"/>
                      </a:pPr>
                      <a:r>
                        <a:rPr lang="en-US" sz="2000">
                          <a:solidFill>
                            <a:srgbClr val="233544"/>
                          </a:solidFill>
                          <a:latin typeface="Garet"/>
                          <a:ea typeface="Garet"/>
                          <a:cs typeface="Garet"/>
                          <a:sym typeface="Garet"/>
                        </a:rPr>
                        <a:t>Jasa Pelayanan Kesehatan</a:t>
                      </a:r>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tc hMerge="1">
                  <a:txBody>
                    <a:bodyPr/>
                    <a:lstStyle/>
                    <a:p>
                      <a:pPr algn="l">
                        <a:lnSpc>
                          <a:spcPts val="2800"/>
                        </a:lnSpc>
                        <a:defRPr/>
                      </a:pPr>
                      <a:r>
                        <a:rPr lang="en-US" sz="2000">
                          <a:solidFill>
                            <a:srgbClr val="233544"/>
                          </a:solidFill>
                          <a:latin typeface="Garet"/>
                          <a:ea typeface="Garet"/>
                          <a:cs typeface="Garet"/>
                          <a:sym typeface="Garet"/>
                        </a:rPr>
                        <a:t>Jasa Umum</a:t>
                      </a:r>
                      <a:endParaRPr lang="en-US" sz="1100"/>
                    </a:p>
                    <a:p>
                      <a:pPr marL="431801" lvl="1" indent="-215900" algn="l">
                        <a:lnSpc>
                          <a:spcPts val="2800"/>
                        </a:lnSpc>
                        <a:buFont typeface="Arial"/>
                        <a:buChar char="•"/>
                      </a:pPr>
                      <a:r>
                        <a:rPr lang="en-US" sz="2000">
                          <a:solidFill>
                            <a:srgbClr val="233544"/>
                          </a:solidFill>
                          <a:latin typeface="Garet"/>
                          <a:ea typeface="Garet"/>
                          <a:cs typeface="Garet"/>
                          <a:sym typeface="Garet"/>
                        </a:rPr>
                        <a:t>Jasa Pelayanan Kesehatan</a:t>
                      </a:r>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tc hMerge="1">
                  <a:txBody>
                    <a:bodyPr/>
                    <a:lstStyle/>
                    <a:p>
                      <a:pPr algn="l">
                        <a:lnSpc>
                          <a:spcPts val="2800"/>
                        </a:lnSpc>
                        <a:defRPr/>
                      </a:pPr>
                      <a:r>
                        <a:rPr lang="en-US" sz="2000">
                          <a:solidFill>
                            <a:srgbClr val="233544"/>
                          </a:solidFill>
                          <a:latin typeface="Garet"/>
                          <a:ea typeface="Garet"/>
                          <a:cs typeface="Garet"/>
                          <a:sym typeface="Garet"/>
                        </a:rPr>
                        <a:t>Jasa Umum</a:t>
                      </a:r>
                      <a:endParaRPr lang="en-US" sz="1100"/>
                    </a:p>
                    <a:p>
                      <a:pPr marL="431801" lvl="1" indent="-215900" algn="l">
                        <a:lnSpc>
                          <a:spcPts val="2800"/>
                        </a:lnSpc>
                        <a:buFont typeface="Arial"/>
                        <a:buChar char="•"/>
                      </a:pPr>
                      <a:r>
                        <a:rPr lang="en-US" sz="2000">
                          <a:solidFill>
                            <a:srgbClr val="233544"/>
                          </a:solidFill>
                          <a:latin typeface="Garet"/>
                          <a:ea typeface="Garet"/>
                          <a:cs typeface="Garet"/>
                          <a:sym typeface="Garet"/>
                        </a:rPr>
                        <a:t>Jasa Pelayanan Kesehatan</a:t>
                      </a:r>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tc hMerge="1">
                  <a:txBody>
                    <a:bodyPr/>
                    <a:lstStyle/>
                    <a:p>
                      <a:pPr algn="l">
                        <a:lnSpc>
                          <a:spcPts val="2800"/>
                        </a:lnSpc>
                        <a:defRPr/>
                      </a:pPr>
                      <a:r>
                        <a:rPr lang="en-US" sz="2000">
                          <a:solidFill>
                            <a:srgbClr val="233544"/>
                          </a:solidFill>
                          <a:latin typeface="Garet"/>
                          <a:ea typeface="Garet"/>
                          <a:cs typeface="Garet"/>
                          <a:sym typeface="Garet"/>
                        </a:rPr>
                        <a:t>Jasa Umum</a:t>
                      </a:r>
                      <a:endParaRPr lang="en-US" sz="1100"/>
                    </a:p>
                    <a:p>
                      <a:pPr marL="431801" lvl="1" indent="-215900" algn="l">
                        <a:lnSpc>
                          <a:spcPts val="2800"/>
                        </a:lnSpc>
                        <a:buFont typeface="Arial"/>
                        <a:buChar char="•"/>
                      </a:pPr>
                      <a:r>
                        <a:rPr lang="en-US" sz="2000">
                          <a:solidFill>
                            <a:srgbClr val="233544"/>
                          </a:solidFill>
                          <a:latin typeface="Garet"/>
                          <a:ea typeface="Garet"/>
                          <a:cs typeface="Garet"/>
                          <a:sym typeface="Garet"/>
                        </a:rPr>
                        <a:t>Jasa Pelayanan Kesehatan</a:t>
                      </a:r>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extLst>
                  <a:ext uri="{0D108BD9-81ED-4DB2-BD59-A6C34878D82A}">
                    <a16:rowId xmlns:a16="http://schemas.microsoft.com/office/drawing/2014/main" xmlns="" val="10000"/>
                  </a:ext>
                </a:extLst>
              </a:tr>
              <a:tr h="3083926">
                <a:tc>
                  <a:txBody>
                    <a:bodyPr/>
                    <a:lstStyle/>
                    <a:p>
                      <a:pPr algn="l">
                        <a:lnSpc>
                          <a:spcPts val="3359"/>
                        </a:lnSpc>
                        <a:defRPr/>
                      </a:pPr>
                      <a:r>
                        <a:rPr lang="en-US" sz="2399" b="1">
                          <a:solidFill>
                            <a:srgbClr val="F5FDFD"/>
                          </a:solidFill>
                          <a:latin typeface="Garet Bold"/>
                          <a:ea typeface="Garet Bold"/>
                          <a:cs typeface="Garet Bold"/>
                          <a:sym typeface="Garet Bold"/>
                        </a:rPr>
                        <a:t>2</a:t>
                      </a:r>
                      <a:endParaRPr lang="en-US" sz="1100"/>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solidFill>
                      <a:srgbClr val="D5613B"/>
                    </a:solidFill>
                  </a:tcPr>
                </a:tc>
                <a:tc gridSpan="4">
                  <a:txBody>
                    <a:bodyPr/>
                    <a:lstStyle/>
                    <a:p>
                      <a:pPr algn="l">
                        <a:lnSpc>
                          <a:spcPts val="2800"/>
                        </a:lnSpc>
                        <a:defRPr/>
                      </a:pPr>
                      <a:r>
                        <a:rPr lang="en-US" sz="2000">
                          <a:solidFill>
                            <a:srgbClr val="233544"/>
                          </a:solidFill>
                          <a:latin typeface="Garet"/>
                          <a:ea typeface="Garet"/>
                          <a:cs typeface="Garet"/>
                          <a:sym typeface="Garet"/>
                        </a:rPr>
                        <a:t>Jasa Usaha</a:t>
                      </a:r>
                      <a:endParaRPr lang="en-US" sz="1100"/>
                    </a:p>
                    <a:p>
                      <a:pPr marL="431801" lvl="1" indent="-215900" algn="l">
                        <a:lnSpc>
                          <a:spcPts val="2800"/>
                        </a:lnSpc>
                        <a:buFont typeface="Arial"/>
                        <a:buChar char="•"/>
                      </a:pPr>
                      <a:r>
                        <a:rPr lang="en-US" sz="2000">
                          <a:solidFill>
                            <a:srgbClr val="233544"/>
                          </a:solidFill>
                          <a:latin typeface="Garet"/>
                          <a:ea typeface="Garet"/>
                          <a:cs typeface="Garet"/>
                          <a:sym typeface="Garet"/>
                        </a:rPr>
                        <a:t>Retribusi Pemakaian Kekayaan Daerah (Penyewaan Gedung atau Tanah)</a:t>
                      </a:r>
                    </a:p>
                    <a:p>
                      <a:pPr marL="431801" lvl="1" indent="-215900" algn="l">
                        <a:lnSpc>
                          <a:spcPts val="2800"/>
                        </a:lnSpc>
                        <a:buFont typeface="Arial"/>
                        <a:buChar char="•"/>
                      </a:pPr>
                      <a:r>
                        <a:rPr lang="en-US" sz="2000">
                          <a:solidFill>
                            <a:srgbClr val="233544"/>
                          </a:solidFill>
                          <a:latin typeface="Garet"/>
                          <a:ea typeface="Garet"/>
                          <a:cs typeface="Garet"/>
                          <a:sym typeface="Garet"/>
                        </a:rPr>
                        <a:t>RetribusiTempat Penginapan/Pesanggrahan/villa</a:t>
                      </a:r>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tc hMerge="1">
                  <a:txBody>
                    <a:bodyPr/>
                    <a:lstStyle/>
                    <a:p>
                      <a:pPr algn="l">
                        <a:lnSpc>
                          <a:spcPts val="2800"/>
                        </a:lnSpc>
                        <a:defRPr/>
                      </a:pPr>
                      <a:r>
                        <a:rPr lang="en-US" sz="2000">
                          <a:solidFill>
                            <a:srgbClr val="233544"/>
                          </a:solidFill>
                          <a:latin typeface="Garet"/>
                          <a:ea typeface="Garet"/>
                          <a:cs typeface="Garet"/>
                          <a:sym typeface="Garet"/>
                        </a:rPr>
                        <a:t>Jasa Usaha</a:t>
                      </a:r>
                      <a:endParaRPr lang="en-US" sz="1100"/>
                    </a:p>
                    <a:p>
                      <a:pPr marL="431801" lvl="1" indent="-215900" algn="l">
                        <a:lnSpc>
                          <a:spcPts val="2800"/>
                        </a:lnSpc>
                        <a:buFont typeface="Arial"/>
                        <a:buChar char="•"/>
                      </a:pPr>
                      <a:r>
                        <a:rPr lang="en-US" sz="2000">
                          <a:solidFill>
                            <a:srgbClr val="233544"/>
                          </a:solidFill>
                          <a:latin typeface="Garet"/>
                          <a:ea typeface="Garet"/>
                          <a:cs typeface="Garet"/>
                          <a:sym typeface="Garet"/>
                        </a:rPr>
                        <a:t>Retribusi Pemakaian Kekayaan Daerah (Penyewaan Gedung atau Tanah)</a:t>
                      </a:r>
                    </a:p>
                    <a:p>
                      <a:pPr marL="431801" lvl="1" indent="-215900" algn="l">
                        <a:lnSpc>
                          <a:spcPts val="2800"/>
                        </a:lnSpc>
                        <a:buFont typeface="Arial"/>
                        <a:buChar char="•"/>
                      </a:pPr>
                      <a:r>
                        <a:rPr lang="en-US" sz="2000">
                          <a:solidFill>
                            <a:srgbClr val="233544"/>
                          </a:solidFill>
                          <a:latin typeface="Garet"/>
                          <a:ea typeface="Garet"/>
                          <a:cs typeface="Garet"/>
                          <a:sym typeface="Garet"/>
                        </a:rPr>
                        <a:t>RetribusiTempat Penginapan/Pesanggrahan/villa</a:t>
                      </a:r>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tc hMerge="1">
                  <a:txBody>
                    <a:bodyPr/>
                    <a:lstStyle/>
                    <a:p>
                      <a:pPr algn="l">
                        <a:lnSpc>
                          <a:spcPts val="2800"/>
                        </a:lnSpc>
                        <a:defRPr/>
                      </a:pPr>
                      <a:r>
                        <a:rPr lang="en-US" sz="2000">
                          <a:solidFill>
                            <a:srgbClr val="233544"/>
                          </a:solidFill>
                          <a:latin typeface="Garet"/>
                          <a:ea typeface="Garet"/>
                          <a:cs typeface="Garet"/>
                          <a:sym typeface="Garet"/>
                        </a:rPr>
                        <a:t>Jasa Usaha</a:t>
                      </a:r>
                      <a:endParaRPr lang="en-US" sz="1100"/>
                    </a:p>
                    <a:p>
                      <a:pPr marL="431801" lvl="1" indent="-215900" algn="l">
                        <a:lnSpc>
                          <a:spcPts val="2800"/>
                        </a:lnSpc>
                        <a:buFont typeface="Arial"/>
                        <a:buChar char="•"/>
                      </a:pPr>
                      <a:r>
                        <a:rPr lang="en-US" sz="2000">
                          <a:solidFill>
                            <a:srgbClr val="233544"/>
                          </a:solidFill>
                          <a:latin typeface="Garet"/>
                          <a:ea typeface="Garet"/>
                          <a:cs typeface="Garet"/>
                          <a:sym typeface="Garet"/>
                        </a:rPr>
                        <a:t>Retribusi Pemakaian Kekayaan Daerah (Penyewaan Gedung atau Tanah)</a:t>
                      </a:r>
                    </a:p>
                    <a:p>
                      <a:pPr marL="431801" lvl="1" indent="-215900" algn="l">
                        <a:lnSpc>
                          <a:spcPts val="2800"/>
                        </a:lnSpc>
                        <a:buFont typeface="Arial"/>
                        <a:buChar char="•"/>
                      </a:pPr>
                      <a:r>
                        <a:rPr lang="en-US" sz="2000">
                          <a:solidFill>
                            <a:srgbClr val="233544"/>
                          </a:solidFill>
                          <a:latin typeface="Garet"/>
                          <a:ea typeface="Garet"/>
                          <a:cs typeface="Garet"/>
                          <a:sym typeface="Garet"/>
                        </a:rPr>
                        <a:t>RetribusiTempat Penginapan/Pesanggrahan/villa</a:t>
                      </a:r>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tc hMerge="1">
                  <a:txBody>
                    <a:bodyPr/>
                    <a:lstStyle/>
                    <a:p>
                      <a:pPr algn="l">
                        <a:lnSpc>
                          <a:spcPts val="2800"/>
                        </a:lnSpc>
                        <a:defRPr/>
                      </a:pPr>
                      <a:r>
                        <a:rPr lang="en-US" sz="2000">
                          <a:solidFill>
                            <a:srgbClr val="233544"/>
                          </a:solidFill>
                          <a:latin typeface="Garet"/>
                          <a:ea typeface="Garet"/>
                          <a:cs typeface="Garet"/>
                          <a:sym typeface="Garet"/>
                        </a:rPr>
                        <a:t>Jasa Usaha</a:t>
                      </a:r>
                      <a:endParaRPr lang="en-US" sz="1100"/>
                    </a:p>
                    <a:p>
                      <a:pPr marL="431801" lvl="1" indent="-215900" algn="l">
                        <a:lnSpc>
                          <a:spcPts val="2800"/>
                        </a:lnSpc>
                        <a:buFont typeface="Arial"/>
                        <a:buChar char="•"/>
                      </a:pPr>
                      <a:r>
                        <a:rPr lang="en-US" sz="2000">
                          <a:solidFill>
                            <a:srgbClr val="233544"/>
                          </a:solidFill>
                          <a:latin typeface="Garet"/>
                          <a:ea typeface="Garet"/>
                          <a:cs typeface="Garet"/>
                          <a:sym typeface="Garet"/>
                        </a:rPr>
                        <a:t>Retribusi Pemakaian Kekayaan Daerah (Penyewaan Gedung atau Tanah)</a:t>
                      </a:r>
                    </a:p>
                    <a:p>
                      <a:pPr marL="431801" lvl="1" indent="-215900" algn="l">
                        <a:lnSpc>
                          <a:spcPts val="2800"/>
                        </a:lnSpc>
                        <a:buFont typeface="Arial"/>
                        <a:buChar char="•"/>
                      </a:pPr>
                      <a:r>
                        <a:rPr lang="en-US" sz="2000">
                          <a:solidFill>
                            <a:srgbClr val="233544"/>
                          </a:solidFill>
                          <a:latin typeface="Garet"/>
                          <a:ea typeface="Garet"/>
                          <a:cs typeface="Garet"/>
                          <a:sym typeface="Garet"/>
                        </a:rPr>
                        <a:t>RetribusiTempat Penginapan/Pesanggrahan/villa</a:t>
                      </a:r>
                    </a:p>
                  </a:txBody>
                  <a:tcPr marL="190500" marR="190500" marT="190500" marB="190500" anchor="ctr">
                    <a:lnL w="38100" cap="flat" cmpd="sng" algn="ctr">
                      <a:solidFill>
                        <a:srgbClr val="1C2954"/>
                      </a:solidFill>
                      <a:prstDash val="solid"/>
                      <a:round/>
                      <a:headEnd type="none" w="med" len="med"/>
                      <a:tailEnd type="none" w="med" len="med"/>
                    </a:lnL>
                    <a:lnR w="38100" cap="flat" cmpd="sng" algn="ctr">
                      <a:solidFill>
                        <a:srgbClr val="1C2954"/>
                      </a:solidFill>
                      <a:prstDash val="solid"/>
                      <a:round/>
                      <a:headEnd type="none" w="med" len="med"/>
                      <a:tailEnd type="none" w="med" len="med"/>
                    </a:lnR>
                    <a:lnT w="38100" cap="flat" cmpd="sng" algn="ctr">
                      <a:solidFill>
                        <a:srgbClr val="1C2954"/>
                      </a:solidFill>
                      <a:prstDash val="solid"/>
                      <a:round/>
                      <a:headEnd type="none" w="med" len="med"/>
                      <a:tailEnd type="none" w="med" len="med"/>
                    </a:lnT>
                    <a:lnB w="38100" cap="flat" cmpd="sng" algn="ctr">
                      <a:solidFill>
                        <a:srgbClr val="1C2954"/>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5" name="Freeform 5"/>
          <p:cNvSpPr/>
          <p:nvPr/>
        </p:nvSpPr>
        <p:spPr>
          <a:xfrm>
            <a:off x="4641874" y="3533973"/>
            <a:ext cx="7725065" cy="5407546"/>
          </a:xfrm>
          <a:custGeom>
            <a:avLst/>
            <a:gdLst/>
            <a:ahLst/>
            <a:cxnLst/>
            <a:rect l="l" t="t" r="r" b="b"/>
            <a:pathLst>
              <a:path w="7725065" h="5407546">
                <a:moveTo>
                  <a:pt x="0" y="0"/>
                </a:moveTo>
                <a:lnTo>
                  <a:pt x="7725065" y="0"/>
                </a:lnTo>
                <a:lnTo>
                  <a:pt x="7725065" y="5407545"/>
                </a:lnTo>
                <a:lnTo>
                  <a:pt x="0" y="5407545"/>
                </a:lnTo>
                <a:lnTo>
                  <a:pt x="0" y="0"/>
                </a:lnTo>
                <a:close/>
              </a:path>
            </a:pathLst>
          </a:custGeom>
          <a:blipFill>
            <a:blip r:embed="rId4">
              <a:alphaModFix amt="13000"/>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1028700" y="1085850"/>
            <a:ext cx="6292138" cy="2448123"/>
          </a:xfrm>
          <a:prstGeom prst="rect">
            <a:avLst/>
          </a:prstGeom>
        </p:spPr>
        <p:txBody>
          <a:bodyPr lIns="0" tIns="0" rIns="0" bIns="0" rtlCol="0" anchor="t">
            <a:spAutoFit/>
          </a:bodyPr>
          <a:lstStyle/>
          <a:p>
            <a:pPr algn="l">
              <a:lnSpc>
                <a:spcPts val="5041"/>
              </a:lnSpc>
            </a:pPr>
            <a:r>
              <a:rPr lang="en-US" sz="4801" b="1" spc="-216">
                <a:solidFill>
                  <a:srgbClr val="233544"/>
                </a:solidFill>
                <a:latin typeface="TT Ramillas Bold"/>
                <a:ea typeface="TT Ramillas Bold"/>
                <a:cs typeface="TT Ramillas Bold"/>
                <a:sym typeface="TT Ramillas Bold"/>
              </a:rPr>
              <a:t>Pelaksana Pengelolaan Retribusi Daerah </a:t>
            </a:r>
          </a:p>
          <a:p>
            <a:pPr algn="l">
              <a:lnSpc>
                <a:spcPts val="5041"/>
              </a:lnSpc>
            </a:pPr>
            <a:r>
              <a:rPr lang="en-US" sz="4801" b="1" spc="-216">
                <a:solidFill>
                  <a:srgbClr val="233544"/>
                </a:solidFill>
                <a:latin typeface="TT Ramillas Bold"/>
                <a:ea typeface="TT Ramillas Bold"/>
                <a:cs typeface="TT Ramillas Bold"/>
                <a:sym typeface="TT Ramillas Bold"/>
              </a:rPr>
              <a:t>Pada Dinas Kesehatan </a:t>
            </a:r>
          </a:p>
          <a:p>
            <a:pPr algn="l">
              <a:lnSpc>
                <a:spcPts val="4000"/>
              </a:lnSpc>
            </a:pPr>
            <a:endParaRPr lang="en-US" sz="4801" b="1" spc="-216">
              <a:solidFill>
                <a:srgbClr val="233544"/>
              </a:solidFill>
              <a:latin typeface="TT Ramillas Bold"/>
              <a:ea typeface="TT Ramillas Bold"/>
              <a:cs typeface="TT Ramillas Bold"/>
              <a:sym typeface="TT Ramillas Bold"/>
            </a:endParaRPr>
          </a:p>
        </p:txBody>
      </p:sp>
      <p:sp>
        <p:nvSpPr>
          <p:cNvPr id="7" name="TextBox 7"/>
          <p:cNvSpPr txBox="1"/>
          <p:nvPr/>
        </p:nvSpPr>
        <p:spPr>
          <a:xfrm>
            <a:off x="9757022" y="1085850"/>
            <a:ext cx="7177077" cy="2444227"/>
          </a:xfrm>
          <a:prstGeom prst="rect">
            <a:avLst/>
          </a:prstGeom>
        </p:spPr>
        <p:txBody>
          <a:bodyPr lIns="0" tIns="0" rIns="0" bIns="0" rtlCol="0" anchor="t">
            <a:spAutoFit/>
          </a:bodyPr>
          <a:lstStyle/>
          <a:p>
            <a:pPr algn="l">
              <a:lnSpc>
                <a:spcPts val="5041"/>
              </a:lnSpc>
            </a:pPr>
            <a:r>
              <a:rPr lang="en-US" sz="4801" b="1" spc="-216">
                <a:solidFill>
                  <a:srgbClr val="233544"/>
                </a:solidFill>
                <a:latin typeface="TT Ramillas Bold"/>
                <a:ea typeface="TT Ramillas Bold"/>
                <a:cs typeface="TT Ramillas Bold"/>
                <a:sym typeface="TT Ramillas Bold"/>
              </a:rPr>
              <a:t>Objek Retribusi yang menjadi kewenangan Dinas Kesehatan </a:t>
            </a:r>
          </a:p>
          <a:p>
            <a:pPr algn="l">
              <a:lnSpc>
                <a:spcPts val="4000"/>
              </a:lnSpc>
            </a:pPr>
            <a:endParaRPr lang="en-US" sz="4801" b="1" spc="-216">
              <a:solidFill>
                <a:srgbClr val="233544"/>
              </a:solidFill>
              <a:latin typeface="TT Ramillas Bold"/>
              <a:ea typeface="TT Ramillas Bold"/>
              <a:cs typeface="TT Ramillas Bold"/>
              <a:sym typeface="TT Ramillas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8ED"/>
        </a:solidFill>
        <a:effectLst/>
      </p:bgPr>
    </p:bg>
    <p:spTree>
      <p:nvGrpSpPr>
        <p:cNvPr id="1" name=""/>
        <p:cNvGrpSpPr/>
        <p:nvPr/>
      </p:nvGrpSpPr>
      <p:grpSpPr>
        <a:xfrm>
          <a:off x="0" y="0"/>
          <a:ext cx="0" cy="0"/>
          <a:chOff x="0" y="0"/>
          <a:chExt cx="0" cy="0"/>
        </a:xfrm>
      </p:grpSpPr>
      <p:sp>
        <p:nvSpPr>
          <p:cNvPr id="2" name="TextBox 2"/>
          <p:cNvSpPr txBox="1"/>
          <p:nvPr/>
        </p:nvSpPr>
        <p:spPr>
          <a:xfrm>
            <a:off x="8685947" y="3678082"/>
            <a:ext cx="8385421" cy="1083310"/>
          </a:xfrm>
          <a:prstGeom prst="rect">
            <a:avLst/>
          </a:prstGeom>
        </p:spPr>
        <p:txBody>
          <a:bodyPr lIns="0" tIns="0" rIns="0" bIns="0" rtlCol="0" anchor="t">
            <a:spAutoFit/>
          </a:bodyPr>
          <a:lstStyle/>
          <a:p>
            <a:pPr algn="just">
              <a:lnSpc>
                <a:spcPts val="2240"/>
              </a:lnSpc>
            </a:pPr>
            <a:r>
              <a:rPr lang="en-US" sz="1600">
                <a:solidFill>
                  <a:srgbClr val="233544"/>
                </a:solidFill>
                <a:latin typeface="Garet"/>
                <a:ea typeface="Garet"/>
                <a:cs typeface="Garet"/>
                <a:sym typeface="Garet"/>
              </a:rPr>
              <a:t>Mekanisme pengelolaan retribusi pelayanan kesehatan daerah melibatkan beberapa tahapan, mulai dari penetapan tarif, pemungutan, penyetoran, hingga pelaporan. Sistem informasi yang terintegrasi dapat membantu dalam proses ini, memastikan transparansi dan akuntabilitas.</a:t>
            </a:r>
          </a:p>
        </p:txBody>
      </p:sp>
      <p:grpSp>
        <p:nvGrpSpPr>
          <p:cNvPr id="3" name="Group 3"/>
          <p:cNvGrpSpPr/>
          <p:nvPr/>
        </p:nvGrpSpPr>
        <p:grpSpPr>
          <a:xfrm>
            <a:off x="1609629" y="5302920"/>
            <a:ext cx="4645913" cy="3585948"/>
            <a:chOff x="0" y="0"/>
            <a:chExt cx="1223615" cy="944447"/>
          </a:xfrm>
        </p:grpSpPr>
        <p:sp>
          <p:nvSpPr>
            <p:cNvPr id="4" name="Freeform 4"/>
            <p:cNvSpPr/>
            <p:nvPr/>
          </p:nvSpPr>
          <p:spPr>
            <a:xfrm>
              <a:off x="0" y="0"/>
              <a:ext cx="1223615" cy="944447"/>
            </a:xfrm>
            <a:custGeom>
              <a:avLst/>
              <a:gdLst/>
              <a:ahLst/>
              <a:cxnLst/>
              <a:rect l="l" t="t" r="r" b="b"/>
              <a:pathLst>
                <a:path w="1223615" h="944447">
                  <a:moveTo>
                    <a:pt x="0" y="0"/>
                  </a:moveTo>
                  <a:lnTo>
                    <a:pt x="1223615" y="0"/>
                  </a:lnTo>
                  <a:lnTo>
                    <a:pt x="1223615" y="944447"/>
                  </a:lnTo>
                  <a:lnTo>
                    <a:pt x="0" y="944447"/>
                  </a:lnTo>
                  <a:close/>
                </a:path>
              </a:pathLst>
            </a:custGeom>
            <a:solidFill>
              <a:srgbClr val="D5613B"/>
            </a:solidFill>
            <a:ln w="19050" cap="sq">
              <a:solidFill>
                <a:srgbClr val="FDF8ED"/>
              </a:solidFill>
              <a:prstDash val="solid"/>
              <a:miter/>
            </a:ln>
          </p:spPr>
        </p:sp>
        <p:sp>
          <p:nvSpPr>
            <p:cNvPr id="5" name="TextBox 5"/>
            <p:cNvSpPr txBox="1"/>
            <p:nvPr/>
          </p:nvSpPr>
          <p:spPr>
            <a:xfrm>
              <a:off x="0" y="-28575"/>
              <a:ext cx="1223615" cy="97302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425456" y="5302920"/>
            <a:ext cx="4645913" cy="3585948"/>
            <a:chOff x="0" y="0"/>
            <a:chExt cx="1223615" cy="944447"/>
          </a:xfrm>
        </p:grpSpPr>
        <p:sp>
          <p:nvSpPr>
            <p:cNvPr id="7" name="Freeform 7"/>
            <p:cNvSpPr/>
            <p:nvPr/>
          </p:nvSpPr>
          <p:spPr>
            <a:xfrm>
              <a:off x="0" y="0"/>
              <a:ext cx="1223615" cy="944447"/>
            </a:xfrm>
            <a:custGeom>
              <a:avLst/>
              <a:gdLst/>
              <a:ahLst/>
              <a:cxnLst/>
              <a:rect l="l" t="t" r="r" b="b"/>
              <a:pathLst>
                <a:path w="1223615" h="944447">
                  <a:moveTo>
                    <a:pt x="0" y="0"/>
                  </a:moveTo>
                  <a:lnTo>
                    <a:pt x="1223615" y="0"/>
                  </a:lnTo>
                  <a:lnTo>
                    <a:pt x="1223615" y="944447"/>
                  </a:lnTo>
                  <a:lnTo>
                    <a:pt x="0" y="944447"/>
                  </a:lnTo>
                  <a:close/>
                </a:path>
              </a:pathLst>
            </a:custGeom>
            <a:solidFill>
              <a:srgbClr val="000000">
                <a:alpha val="0"/>
              </a:srgbClr>
            </a:solidFill>
            <a:ln w="19050" cap="sq">
              <a:solidFill>
                <a:srgbClr val="1C2954"/>
              </a:solidFill>
              <a:prstDash val="solid"/>
              <a:miter/>
            </a:ln>
          </p:spPr>
        </p:sp>
        <p:sp>
          <p:nvSpPr>
            <p:cNvPr id="8" name="TextBox 8"/>
            <p:cNvSpPr txBox="1"/>
            <p:nvPr/>
          </p:nvSpPr>
          <p:spPr>
            <a:xfrm>
              <a:off x="0" y="-28575"/>
              <a:ext cx="1223615" cy="973022"/>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2969935" y="5686894"/>
            <a:ext cx="3792658" cy="1298575"/>
          </a:xfrm>
          <a:prstGeom prst="rect">
            <a:avLst/>
          </a:prstGeom>
        </p:spPr>
        <p:txBody>
          <a:bodyPr lIns="0" tIns="0" rIns="0" bIns="0" rtlCol="0" anchor="t">
            <a:spAutoFit/>
          </a:bodyPr>
          <a:lstStyle/>
          <a:p>
            <a:pPr algn="l">
              <a:lnSpc>
                <a:spcPts val="3499"/>
              </a:lnSpc>
            </a:pPr>
            <a:r>
              <a:rPr lang="en-US" sz="2499" b="1">
                <a:solidFill>
                  <a:srgbClr val="1C2954"/>
                </a:solidFill>
                <a:latin typeface="Garet Bold"/>
                <a:ea typeface="Garet Bold"/>
                <a:cs typeface="Garet Bold"/>
                <a:sym typeface="Garet Bold"/>
              </a:rPr>
              <a:t>Pelaporan &amp; Pertanggungjawaban</a:t>
            </a:r>
          </a:p>
          <a:p>
            <a:pPr algn="l">
              <a:lnSpc>
                <a:spcPts val="3499"/>
              </a:lnSpc>
            </a:pPr>
            <a:endParaRPr lang="en-US" sz="2499" b="1">
              <a:solidFill>
                <a:srgbClr val="1C2954"/>
              </a:solidFill>
              <a:latin typeface="Garet Bold"/>
              <a:ea typeface="Garet Bold"/>
              <a:cs typeface="Garet Bold"/>
              <a:sym typeface="Garet Bold"/>
            </a:endParaRPr>
          </a:p>
        </p:txBody>
      </p:sp>
      <p:grpSp>
        <p:nvGrpSpPr>
          <p:cNvPr id="10" name="Group 10"/>
          <p:cNvGrpSpPr/>
          <p:nvPr/>
        </p:nvGrpSpPr>
        <p:grpSpPr>
          <a:xfrm>
            <a:off x="7017542" y="5302920"/>
            <a:ext cx="4645913" cy="3585948"/>
            <a:chOff x="0" y="0"/>
            <a:chExt cx="1223615" cy="944447"/>
          </a:xfrm>
        </p:grpSpPr>
        <p:sp>
          <p:nvSpPr>
            <p:cNvPr id="11" name="Freeform 11"/>
            <p:cNvSpPr/>
            <p:nvPr/>
          </p:nvSpPr>
          <p:spPr>
            <a:xfrm>
              <a:off x="0" y="0"/>
              <a:ext cx="1223615" cy="944447"/>
            </a:xfrm>
            <a:custGeom>
              <a:avLst/>
              <a:gdLst/>
              <a:ahLst/>
              <a:cxnLst/>
              <a:rect l="l" t="t" r="r" b="b"/>
              <a:pathLst>
                <a:path w="1223615" h="944447">
                  <a:moveTo>
                    <a:pt x="0" y="0"/>
                  </a:moveTo>
                  <a:lnTo>
                    <a:pt x="1223615" y="0"/>
                  </a:lnTo>
                  <a:lnTo>
                    <a:pt x="1223615" y="944447"/>
                  </a:lnTo>
                  <a:lnTo>
                    <a:pt x="0" y="944447"/>
                  </a:lnTo>
                  <a:close/>
                </a:path>
              </a:pathLst>
            </a:custGeom>
            <a:solidFill>
              <a:srgbClr val="000000">
                <a:alpha val="0"/>
              </a:srgbClr>
            </a:solidFill>
            <a:ln w="19050" cap="sq">
              <a:solidFill>
                <a:srgbClr val="1C2954"/>
              </a:solidFill>
              <a:prstDash val="solid"/>
              <a:miter/>
            </a:ln>
          </p:spPr>
        </p:sp>
        <p:sp>
          <p:nvSpPr>
            <p:cNvPr id="12" name="TextBox 12"/>
            <p:cNvSpPr txBox="1"/>
            <p:nvPr/>
          </p:nvSpPr>
          <p:spPr>
            <a:xfrm>
              <a:off x="0" y="-28575"/>
              <a:ext cx="1223615" cy="973022"/>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7322342" y="5734519"/>
            <a:ext cx="4503038" cy="1298575"/>
          </a:xfrm>
          <a:prstGeom prst="rect">
            <a:avLst/>
          </a:prstGeom>
        </p:spPr>
        <p:txBody>
          <a:bodyPr lIns="0" tIns="0" rIns="0" bIns="0" rtlCol="0" anchor="t">
            <a:spAutoFit/>
          </a:bodyPr>
          <a:lstStyle/>
          <a:p>
            <a:pPr algn="l">
              <a:lnSpc>
                <a:spcPts val="3499"/>
              </a:lnSpc>
            </a:pPr>
            <a:r>
              <a:rPr lang="en-US" sz="2499" b="1">
                <a:solidFill>
                  <a:srgbClr val="1C2954"/>
                </a:solidFill>
                <a:latin typeface="Garet Bold"/>
                <a:ea typeface="Garet Bold"/>
                <a:cs typeface="Garet Bold"/>
                <a:sym typeface="Garet Bold"/>
              </a:rPr>
              <a:t>Pemungutan &amp; Penatausahaan</a:t>
            </a:r>
          </a:p>
          <a:p>
            <a:pPr algn="l">
              <a:lnSpc>
                <a:spcPts val="3499"/>
              </a:lnSpc>
            </a:pPr>
            <a:endParaRPr lang="en-US" sz="2499" b="1">
              <a:solidFill>
                <a:srgbClr val="1C2954"/>
              </a:solidFill>
              <a:latin typeface="Garet Bold"/>
              <a:ea typeface="Garet Bold"/>
              <a:cs typeface="Garet Bold"/>
              <a:sym typeface="Garet Bold"/>
            </a:endParaRPr>
          </a:p>
        </p:txBody>
      </p:sp>
      <p:sp>
        <p:nvSpPr>
          <p:cNvPr id="14" name="TextBox 14"/>
          <p:cNvSpPr txBox="1"/>
          <p:nvPr/>
        </p:nvSpPr>
        <p:spPr>
          <a:xfrm>
            <a:off x="1932931" y="6748279"/>
            <a:ext cx="4017811" cy="2192655"/>
          </a:xfrm>
          <a:prstGeom prst="rect">
            <a:avLst/>
          </a:prstGeom>
        </p:spPr>
        <p:txBody>
          <a:bodyPr lIns="0" tIns="0" rIns="0" bIns="0" rtlCol="0" anchor="t">
            <a:spAutoFit/>
          </a:bodyPr>
          <a:lstStyle/>
          <a:p>
            <a:pPr algn="l">
              <a:lnSpc>
                <a:spcPts val="2520"/>
              </a:lnSpc>
            </a:pPr>
            <a:r>
              <a:rPr lang="en-US" sz="1800">
                <a:solidFill>
                  <a:srgbClr val="FDF8ED"/>
                </a:solidFill>
                <a:latin typeface="Garet"/>
                <a:ea typeface="Garet"/>
                <a:cs typeface="Garet"/>
                <a:sym typeface="Garet"/>
              </a:rPr>
              <a:t>Proses awal pengelolaan retribusi daerah dimulai dengan pendataan objek dan subjek retribusi, diikuti dengan penetapan besaran retribusi yang harus dibayarkan.</a:t>
            </a:r>
          </a:p>
          <a:p>
            <a:pPr algn="l">
              <a:lnSpc>
                <a:spcPts val="2520"/>
              </a:lnSpc>
            </a:pPr>
            <a:endParaRPr lang="en-US" sz="1800">
              <a:solidFill>
                <a:srgbClr val="FDF8ED"/>
              </a:solidFill>
              <a:latin typeface="Garet"/>
              <a:ea typeface="Garet"/>
              <a:cs typeface="Garet"/>
              <a:sym typeface="Garet"/>
            </a:endParaRPr>
          </a:p>
        </p:txBody>
      </p:sp>
      <p:sp>
        <p:nvSpPr>
          <p:cNvPr id="15" name="TextBox 15"/>
          <p:cNvSpPr txBox="1"/>
          <p:nvPr/>
        </p:nvSpPr>
        <p:spPr>
          <a:xfrm>
            <a:off x="12969935" y="6791465"/>
            <a:ext cx="3792658" cy="2192655"/>
          </a:xfrm>
          <a:prstGeom prst="rect">
            <a:avLst/>
          </a:prstGeom>
        </p:spPr>
        <p:txBody>
          <a:bodyPr lIns="0" tIns="0" rIns="0" bIns="0" rtlCol="0" anchor="t">
            <a:spAutoFit/>
          </a:bodyPr>
          <a:lstStyle/>
          <a:p>
            <a:pPr algn="l">
              <a:lnSpc>
                <a:spcPts val="2520"/>
              </a:lnSpc>
            </a:pPr>
            <a:r>
              <a:rPr lang="en-US" sz="1800">
                <a:solidFill>
                  <a:srgbClr val="1C2954"/>
                </a:solidFill>
                <a:latin typeface="Garet"/>
                <a:ea typeface="Garet"/>
                <a:cs typeface="Garet"/>
                <a:sym typeface="Garet"/>
              </a:rPr>
              <a:t>Tahap akhir adalah pelaporan berkala dan pertanggungjawaban atas seluruh dana retribusi yang telah terkumpul, memastikan akuntabilitas pengelolaan.</a:t>
            </a:r>
          </a:p>
          <a:p>
            <a:pPr algn="l">
              <a:lnSpc>
                <a:spcPts val="2520"/>
              </a:lnSpc>
            </a:pPr>
            <a:endParaRPr lang="en-US" sz="1800">
              <a:solidFill>
                <a:srgbClr val="1C2954"/>
              </a:solidFill>
              <a:latin typeface="Garet"/>
              <a:ea typeface="Garet"/>
              <a:cs typeface="Garet"/>
              <a:sym typeface="Garet"/>
            </a:endParaRPr>
          </a:p>
        </p:txBody>
      </p:sp>
      <p:sp>
        <p:nvSpPr>
          <p:cNvPr id="16" name="TextBox 16"/>
          <p:cNvSpPr txBox="1"/>
          <p:nvPr/>
        </p:nvSpPr>
        <p:spPr>
          <a:xfrm>
            <a:off x="7233448" y="6810515"/>
            <a:ext cx="4125207" cy="1887459"/>
          </a:xfrm>
          <a:prstGeom prst="rect">
            <a:avLst/>
          </a:prstGeom>
        </p:spPr>
        <p:txBody>
          <a:bodyPr lIns="0" tIns="0" rIns="0" bIns="0" rtlCol="0" anchor="t">
            <a:spAutoFit/>
          </a:bodyPr>
          <a:lstStyle/>
          <a:p>
            <a:pPr algn="l">
              <a:lnSpc>
                <a:spcPts val="2520"/>
              </a:lnSpc>
            </a:pPr>
            <a:r>
              <a:rPr lang="en-US" sz="1800">
                <a:solidFill>
                  <a:srgbClr val="1C2954"/>
                </a:solidFill>
                <a:latin typeface="Garet"/>
                <a:ea typeface="Garet"/>
                <a:cs typeface="Garet"/>
                <a:sym typeface="Garet"/>
              </a:rPr>
              <a:t>Setelah penetapan, dilakukan pemungutan retribusi secara tertib dan transparan. Kemudian, seluruh transaksi dicatat dalam sistem penatausahaan keuangan.</a:t>
            </a:r>
          </a:p>
          <a:p>
            <a:pPr algn="l">
              <a:lnSpc>
                <a:spcPts val="2563"/>
              </a:lnSpc>
            </a:pPr>
            <a:endParaRPr lang="en-US" sz="1800">
              <a:solidFill>
                <a:srgbClr val="1C2954"/>
              </a:solidFill>
              <a:latin typeface="Garet"/>
              <a:ea typeface="Garet"/>
              <a:cs typeface="Garet"/>
              <a:sym typeface="Garet"/>
            </a:endParaRPr>
          </a:p>
        </p:txBody>
      </p:sp>
      <p:sp>
        <p:nvSpPr>
          <p:cNvPr id="17" name="AutoShape 17"/>
          <p:cNvSpPr/>
          <p:nvPr/>
        </p:nvSpPr>
        <p:spPr>
          <a:xfrm>
            <a:off x="6255542" y="7095894"/>
            <a:ext cx="762000" cy="0"/>
          </a:xfrm>
          <a:prstGeom prst="line">
            <a:avLst/>
          </a:prstGeom>
          <a:ln w="19050" cap="flat">
            <a:solidFill>
              <a:srgbClr val="1C2954"/>
            </a:solidFill>
            <a:prstDash val="solid"/>
            <a:headEnd type="none" w="sm" len="sm"/>
            <a:tailEnd type="arrow" w="med" len="sm"/>
          </a:ln>
        </p:spPr>
      </p:sp>
      <p:sp>
        <p:nvSpPr>
          <p:cNvPr id="18" name="AutoShape 18"/>
          <p:cNvSpPr/>
          <p:nvPr/>
        </p:nvSpPr>
        <p:spPr>
          <a:xfrm>
            <a:off x="11663456" y="7095894"/>
            <a:ext cx="762000" cy="0"/>
          </a:xfrm>
          <a:prstGeom prst="line">
            <a:avLst/>
          </a:prstGeom>
          <a:ln w="19050" cap="flat">
            <a:solidFill>
              <a:srgbClr val="1C2954"/>
            </a:solidFill>
            <a:prstDash val="solid"/>
            <a:headEnd type="none" w="sm" len="sm"/>
            <a:tailEnd type="arrow" w="med" len="sm"/>
          </a:ln>
        </p:spPr>
      </p:sp>
      <p:sp>
        <p:nvSpPr>
          <p:cNvPr id="19" name="Freeform 19"/>
          <p:cNvSpPr/>
          <p:nvPr/>
        </p:nvSpPr>
        <p:spPr>
          <a:xfrm>
            <a:off x="13461268" y="-1551234"/>
            <a:ext cx="6602652" cy="7597194"/>
          </a:xfrm>
          <a:custGeom>
            <a:avLst/>
            <a:gdLst/>
            <a:ahLst/>
            <a:cxnLst/>
            <a:rect l="l" t="t" r="r" b="b"/>
            <a:pathLst>
              <a:path w="6602652" h="7597194">
                <a:moveTo>
                  <a:pt x="0" y="0"/>
                </a:moveTo>
                <a:lnTo>
                  <a:pt x="6602652" y="0"/>
                </a:lnTo>
                <a:lnTo>
                  <a:pt x="6602652" y="7597194"/>
                </a:lnTo>
                <a:lnTo>
                  <a:pt x="0" y="759719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20" name="TextBox 20"/>
          <p:cNvSpPr txBox="1"/>
          <p:nvPr/>
        </p:nvSpPr>
        <p:spPr>
          <a:xfrm>
            <a:off x="1257156" y="2161638"/>
            <a:ext cx="7608978" cy="1535495"/>
          </a:xfrm>
          <a:prstGeom prst="rect">
            <a:avLst/>
          </a:prstGeom>
        </p:spPr>
        <p:txBody>
          <a:bodyPr lIns="0" tIns="0" rIns="0" bIns="0" rtlCol="0" anchor="t">
            <a:spAutoFit/>
          </a:bodyPr>
          <a:lstStyle/>
          <a:p>
            <a:pPr algn="l">
              <a:lnSpc>
                <a:spcPts val="6191"/>
              </a:lnSpc>
              <a:spcBef>
                <a:spcPct val="0"/>
              </a:spcBef>
            </a:pPr>
            <a:r>
              <a:rPr lang="en-US" sz="4422" b="1">
                <a:solidFill>
                  <a:srgbClr val="000000"/>
                </a:solidFill>
                <a:latin typeface="Garet Bold"/>
                <a:ea typeface="Garet Bold"/>
                <a:cs typeface="Garet Bold"/>
                <a:sym typeface="Garet Bold"/>
              </a:rPr>
              <a:t>Mekanisme dan Prosedur Pengelolaan Retribusi</a:t>
            </a:r>
          </a:p>
        </p:txBody>
      </p:sp>
      <p:sp>
        <p:nvSpPr>
          <p:cNvPr id="21" name="TextBox 21"/>
          <p:cNvSpPr txBox="1"/>
          <p:nvPr/>
        </p:nvSpPr>
        <p:spPr>
          <a:xfrm>
            <a:off x="1932931" y="5817360"/>
            <a:ext cx="4294036" cy="860425"/>
          </a:xfrm>
          <a:prstGeom prst="rect">
            <a:avLst/>
          </a:prstGeom>
        </p:spPr>
        <p:txBody>
          <a:bodyPr lIns="0" tIns="0" rIns="0" bIns="0" rtlCol="0" anchor="t">
            <a:spAutoFit/>
          </a:bodyPr>
          <a:lstStyle/>
          <a:p>
            <a:pPr algn="l">
              <a:lnSpc>
                <a:spcPts val="3499"/>
              </a:lnSpc>
              <a:spcBef>
                <a:spcPct val="0"/>
              </a:spcBef>
            </a:pPr>
            <a:r>
              <a:rPr lang="en-US" sz="2499" b="1">
                <a:solidFill>
                  <a:srgbClr val="000000"/>
                </a:solidFill>
                <a:latin typeface="Garet Bold"/>
                <a:ea typeface="Garet Bold"/>
                <a:cs typeface="Garet Bold"/>
                <a:sym typeface="Garet Bold"/>
              </a:rPr>
              <a:t>Pendataan &amp; Penetapan</a:t>
            </a:r>
          </a:p>
          <a:p>
            <a:pPr algn="l">
              <a:lnSpc>
                <a:spcPts val="3499"/>
              </a:lnSpc>
              <a:spcBef>
                <a:spcPct val="0"/>
              </a:spcBef>
            </a:pPr>
            <a:endParaRPr lang="en-US" sz="2499" b="1">
              <a:solidFill>
                <a:srgbClr val="000000"/>
              </a:solidFill>
              <a:latin typeface="Garet Bold"/>
              <a:ea typeface="Garet Bold"/>
              <a:cs typeface="Garet Bold"/>
              <a:sym typeface="Garet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6"/>
        </a:solidFill>
        <a:effectLst/>
      </p:bgPr>
    </p:bg>
    <p:spTree>
      <p:nvGrpSpPr>
        <p:cNvPr id="1" name=""/>
        <p:cNvGrpSpPr/>
        <p:nvPr/>
      </p:nvGrpSpPr>
      <p:grpSpPr>
        <a:xfrm>
          <a:off x="0" y="0"/>
          <a:ext cx="0" cy="0"/>
          <a:chOff x="0" y="0"/>
          <a:chExt cx="0" cy="0"/>
        </a:xfrm>
      </p:grpSpPr>
      <p:grpSp>
        <p:nvGrpSpPr>
          <p:cNvPr id="2" name="Group 2"/>
          <p:cNvGrpSpPr/>
          <p:nvPr/>
        </p:nvGrpSpPr>
        <p:grpSpPr>
          <a:xfrm>
            <a:off x="-596269" y="-263876"/>
            <a:ext cx="8043612" cy="8553184"/>
            <a:chOff x="0" y="0"/>
            <a:chExt cx="599381" cy="637353"/>
          </a:xfrm>
        </p:grpSpPr>
        <p:sp>
          <p:nvSpPr>
            <p:cNvPr id="3" name="Freeform 3"/>
            <p:cNvSpPr/>
            <p:nvPr/>
          </p:nvSpPr>
          <p:spPr>
            <a:xfrm>
              <a:off x="0" y="0"/>
              <a:ext cx="599381" cy="637353"/>
            </a:xfrm>
            <a:custGeom>
              <a:avLst/>
              <a:gdLst/>
              <a:ahLst/>
              <a:cxnLst/>
              <a:rect l="l" t="t" r="r" b="b"/>
              <a:pathLst>
                <a:path w="599381" h="637353">
                  <a:moveTo>
                    <a:pt x="396181" y="0"/>
                  </a:moveTo>
                  <a:lnTo>
                    <a:pt x="0" y="0"/>
                  </a:lnTo>
                  <a:lnTo>
                    <a:pt x="203200" y="637353"/>
                  </a:lnTo>
                  <a:lnTo>
                    <a:pt x="599381" y="637353"/>
                  </a:lnTo>
                  <a:lnTo>
                    <a:pt x="396181" y="0"/>
                  </a:lnTo>
                  <a:close/>
                </a:path>
              </a:pathLst>
            </a:custGeom>
            <a:blipFill>
              <a:blip r:embed="rId2"/>
              <a:stretch>
                <a:fillRect l="-48566" r="-11035"/>
              </a:stretch>
            </a:blipFill>
          </p:spPr>
        </p:sp>
      </p:grpSp>
      <p:grpSp>
        <p:nvGrpSpPr>
          <p:cNvPr id="4" name="Group 4"/>
          <p:cNvGrpSpPr/>
          <p:nvPr/>
        </p:nvGrpSpPr>
        <p:grpSpPr>
          <a:xfrm>
            <a:off x="4699479" y="5902052"/>
            <a:ext cx="5084454" cy="6175285"/>
            <a:chOff x="0" y="0"/>
            <a:chExt cx="507439" cy="616306"/>
          </a:xfrm>
        </p:grpSpPr>
        <p:sp>
          <p:nvSpPr>
            <p:cNvPr id="5" name="Freeform 5"/>
            <p:cNvSpPr/>
            <p:nvPr/>
          </p:nvSpPr>
          <p:spPr>
            <a:xfrm>
              <a:off x="0" y="0"/>
              <a:ext cx="507439" cy="616306"/>
            </a:xfrm>
            <a:custGeom>
              <a:avLst/>
              <a:gdLst/>
              <a:ahLst/>
              <a:cxnLst/>
              <a:rect l="l" t="t" r="r" b="b"/>
              <a:pathLst>
                <a:path w="507439" h="616306">
                  <a:moveTo>
                    <a:pt x="304239" y="0"/>
                  </a:moveTo>
                  <a:lnTo>
                    <a:pt x="0" y="0"/>
                  </a:lnTo>
                  <a:lnTo>
                    <a:pt x="203200" y="616306"/>
                  </a:lnTo>
                  <a:lnTo>
                    <a:pt x="507439" y="616306"/>
                  </a:lnTo>
                  <a:lnTo>
                    <a:pt x="304239" y="0"/>
                  </a:lnTo>
                  <a:close/>
                </a:path>
              </a:pathLst>
            </a:custGeom>
            <a:solidFill>
              <a:srgbClr val="1A3060"/>
            </a:solidFill>
          </p:spPr>
        </p:sp>
        <p:sp>
          <p:nvSpPr>
            <p:cNvPr id="6" name="TextBox 6"/>
            <p:cNvSpPr txBox="1"/>
            <p:nvPr/>
          </p:nvSpPr>
          <p:spPr>
            <a:xfrm>
              <a:off x="101600" y="-38100"/>
              <a:ext cx="304239" cy="654406"/>
            </a:xfrm>
            <a:prstGeom prst="rect">
              <a:avLst/>
            </a:prstGeom>
          </p:spPr>
          <p:txBody>
            <a:bodyPr lIns="50800" tIns="50800" rIns="50800" bIns="50800" rtlCol="0" anchor="ctr"/>
            <a:lstStyle/>
            <a:p>
              <a:pPr algn="ctr">
                <a:lnSpc>
                  <a:spcPts val="2520"/>
                </a:lnSpc>
              </a:pPr>
              <a:endParaRPr/>
            </a:p>
          </p:txBody>
        </p:sp>
      </p:grpSp>
      <p:grpSp>
        <p:nvGrpSpPr>
          <p:cNvPr id="7" name="Group 7"/>
          <p:cNvGrpSpPr/>
          <p:nvPr/>
        </p:nvGrpSpPr>
        <p:grpSpPr>
          <a:xfrm>
            <a:off x="-2105335" y="-2644189"/>
            <a:ext cx="5530872" cy="7643495"/>
            <a:chOff x="0" y="0"/>
            <a:chExt cx="408108" cy="563993"/>
          </a:xfrm>
        </p:grpSpPr>
        <p:sp>
          <p:nvSpPr>
            <p:cNvPr id="8" name="Freeform 8"/>
            <p:cNvSpPr/>
            <p:nvPr/>
          </p:nvSpPr>
          <p:spPr>
            <a:xfrm>
              <a:off x="0" y="0"/>
              <a:ext cx="408108" cy="563993"/>
            </a:xfrm>
            <a:custGeom>
              <a:avLst/>
              <a:gdLst/>
              <a:ahLst/>
              <a:cxnLst/>
              <a:rect l="l" t="t" r="r" b="b"/>
              <a:pathLst>
                <a:path w="408108" h="563993">
                  <a:moveTo>
                    <a:pt x="203200" y="0"/>
                  </a:moveTo>
                  <a:lnTo>
                    <a:pt x="408108" y="0"/>
                  </a:lnTo>
                  <a:lnTo>
                    <a:pt x="204908" y="563993"/>
                  </a:lnTo>
                  <a:lnTo>
                    <a:pt x="0" y="563993"/>
                  </a:lnTo>
                  <a:lnTo>
                    <a:pt x="203200" y="0"/>
                  </a:lnTo>
                  <a:close/>
                </a:path>
              </a:pathLst>
            </a:custGeom>
            <a:solidFill>
              <a:srgbClr val="DC673C"/>
            </a:solidFill>
            <a:ln w="12700">
              <a:solidFill>
                <a:srgbClr val="000000"/>
              </a:solidFill>
            </a:ln>
          </p:spPr>
        </p:sp>
      </p:grpSp>
      <p:sp>
        <p:nvSpPr>
          <p:cNvPr id="9" name="TextBox 9"/>
          <p:cNvSpPr txBox="1"/>
          <p:nvPr/>
        </p:nvSpPr>
        <p:spPr>
          <a:xfrm>
            <a:off x="6787040" y="1382385"/>
            <a:ext cx="11047539" cy="1276350"/>
          </a:xfrm>
          <a:prstGeom prst="rect">
            <a:avLst/>
          </a:prstGeom>
        </p:spPr>
        <p:txBody>
          <a:bodyPr lIns="0" tIns="0" rIns="0" bIns="0" rtlCol="0" anchor="t">
            <a:spAutoFit/>
          </a:bodyPr>
          <a:lstStyle/>
          <a:p>
            <a:pPr marL="0" lvl="0" indent="0" algn="l">
              <a:lnSpc>
                <a:spcPts val="5040"/>
              </a:lnSpc>
              <a:spcBef>
                <a:spcPct val="0"/>
              </a:spcBef>
            </a:pPr>
            <a:r>
              <a:rPr lang="en-US" sz="4200" b="1">
                <a:solidFill>
                  <a:srgbClr val="1A3060"/>
                </a:solidFill>
                <a:latin typeface="IBM Plex Sans Bold"/>
                <a:ea typeface="IBM Plex Sans Bold"/>
                <a:cs typeface="IBM Plex Sans Bold"/>
                <a:sym typeface="IBM Plex Sans Bold"/>
              </a:rPr>
              <a:t>Mekanisme pengelolaan Retribusi Pelayanan Kesehatan Daerah</a:t>
            </a:r>
          </a:p>
        </p:txBody>
      </p:sp>
      <p:graphicFrame>
        <p:nvGraphicFramePr>
          <p:cNvPr id="10" name="Table 10"/>
          <p:cNvGraphicFramePr>
            <a:graphicFrameLocks noGrp="1"/>
          </p:cNvGraphicFramePr>
          <p:nvPr/>
        </p:nvGraphicFramePr>
        <p:xfrm>
          <a:off x="7840514" y="3505233"/>
          <a:ext cx="9654887" cy="5753100"/>
        </p:xfrm>
        <a:graphic>
          <a:graphicData uri="http://schemas.openxmlformats.org/drawingml/2006/table">
            <a:tbl>
              <a:tblPr/>
              <a:tblGrid>
                <a:gridCol w="2328187">
                  <a:extLst>
                    <a:ext uri="{9D8B030D-6E8A-4147-A177-3AD203B41FA5}">
                      <a16:colId xmlns:a16="http://schemas.microsoft.com/office/drawing/2014/main" xmlns="" val="20000"/>
                    </a:ext>
                  </a:extLst>
                </a:gridCol>
                <a:gridCol w="7326700">
                  <a:extLst>
                    <a:ext uri="{9D8B030D-6E8A-4147-A177-3AD203B41FA5}">
                      <a16:colId xmlns:a16="http://schemas.microsoft.com/office/drawing/2014/main" xmlns="" val="20001"/>
                    </a:ext>
                  </a:extLst>
                </a:gridCol>
              </a:tblGrid>
              <a:tr h="5753100">
                <a:tc>
                  <a:txBody>
                    <a:bodyPr/>
                    <a:lstStyle/>
                    <a:p>
                      <a:pPr algn="r">
                        <a:lnSpc>
                          <a:spcPts val="3920"/>
                        </a:lnSpc>
                        <a:defRPr/>
                      </a:pPr>
                      <a:r>
                        <a:rPr lang="en-US" sz="2800" b="1">
                          <a:solidFill>
                            <a:srgbClr val="1A3060"/>
                          </a:solidFill>
                          <a:latin typeface="IBM Plex Sans Bold"/>
                          <a:ea typeface="IBM Plex Sans Bold"/>
                          <a:cs typeface="IBM Plex Sans Bold"/>
                          <a:sym typeface="IBM Plex Sans Bold"/>
                        </a:rPr>
                        <a:t>Penetapan Tarif:</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9050" cap="flat" cmpd="sng" algn="ctr">
                      <a:solidFill>
                        <a:srgbClr val="DC673C"/>
                      </a:solidFill>
                      <a:prstDash val="solid"/>
                      <a:round/>
                      <a:headEnd type="none" w="med" len="med"/>
                      <a:tailEnd type="none" w="med" len="med"/>
                    </a:lnB>
                  </a:tcPr>
                </a:tc>
                <a:tc>
                  <a:txBody>
                    <a:bodyPr/>
                    <a:lstStyle/>
                    <a:p>
                      <a:pPr marL="539751" lvl="1" indent="-269876" algn="l">
                        <a:lnSpc>
                          <a:spcPts val="3500"/>
                        </a:lnSpc>
                        <a:buFont typeface="Arial"/>
                        <a:buChar char="•"/>
                        <a:defRPr/>
                      </a:pPr>
                      <a:r>
                        <a:rPr lang="en-US" sz="2500">
                          <a:solidFill>
                            <a:srgbClr val="1A3060"/>
                          </a:solidFill>
                          <a:latin typeface="Pragmatica"/>
                          <a:ea typeface="Pragmatica"/>
                          <a:cs typeface="Pragmatica"/>
                          <a:sym typeface="Pragmatica"/>
                        </a:rPr>
                        <a:t>Pemerintah daerah menetapkan tarif retribusi pelayanan kesehatan berdasarkan Peraturan Daerah (Perda) yang berlaku. </a:t>
                      </a:r>
                      <a:endParaRPr lang="en-US" sz="1100"/>
                    </a:p>
                    <a:p>
                      <a:pPr algn="l">
                        <a:lnSpc>
                          <a:spcPts val="3500"/>
                        </a:lnSpc>
                      </a:pPr>
                      <a:endParaRPr lang="en-US" sz="1100"/>
                    </a:p>
                    <a:p>
                      <a:pPr marL="539751" lvl="1" indent="-269876" algn="l">
                        <a:lnSpc>
                          <a:spcPts val="3500"/>
                        </a:lnSpc>
                        <a:buFont typeface="Arial"/>
                        <a:buChar char="•"/>
                      </a:pPr>
                      <a:r>
                        <a:rPr lang="en-US" sz="2500">
                          <a:solidFill>
                            <a:srgbClr val="1A3060"/>
                          </a:solidFill>
                          <a:latin typeface="Pragmatica"/>
                          <a:ea typeface="Pragmatica"/>
                          <a:cs typeface="Pragmatica"/>
                          <a:sym typeface="Pragmatica"/>
                        </a:rPr>
                        <a:t>Tarif biasanya mencakup komponen biaya sarana (fasilitas dan alat) dan biaya pelayanan (jasa tenaga kesehatan). </a:t>
                      </a:r>
                    </a:p>
                    <a:p>
                      <a:pPr algn="l">
                        <a:lnSpc>
                          <a:spcPts val="3500"/>
                        </a:lnSpc>
                      </a:pPr>
                      <a:endParaRPr lang="en-US" sz="2500">
                        <a:solidFill>
                          <a:srgbClr val="1A3060"/>
                        </a:solidFill>
                        <a:latin typeface="Pragmatica"/>
                        <a:ea typeface="Pragmatica"/>
                        <a:cs typeface="Pragmatica"/>
                        <a:sym typeface="Pragmatica"/>
                      </a:endParaRPr>
                    </a:p>
                    <a:p>
                      <a:pPr marL="539751" lvl="1" indent="-269876" algn="l">
                        <a:lnSpc>
                          <a:spcPts val="3500"/>
                        </a:lnSpc>
                        <a:buFont typeface="Arial"/>
                        <a:buChar char="•"/>
                      </a:pPr>
                      <a:r>
                        <a:rPr lang="en-US" sz="2500">
                          <a:solidFill>
                            <a:srgbClr val="1A3060"/>
                          </a:solidFill>
                          <a:latin typeface="Pragmatica"/>
                          <a:ea typeface="Pragmatica"/>
                          <a:cs typeface="Pragmatica"/>
                          <a:sym typeface="Pragmatica"/>
                        </a:rPr>
                        <a:t>Penetapan tarif juga mempertimbangkan biaya operasional, pemeliharaan, dan sebagian biaya investasi. </a:t>
                      </a:r>
                    </a:p>
                    <a:p>
                      <a:pPr algn="l">
                        <a:lnSpc>
                          <a:spcPts val="3500"/>
                        </a:lnSpc>
                      </a:pPr>
                      <a:endParaRPr lang="en-US" sz="2500">
                        <a:solidFill>
                          <a:srgbClr val="1A3060"/>
                        </a:solidFill>
                        <a:latin typeface="Pragmatica"/>
                        <a:ea typeface="Pragmatica"/>
                        <a:cs typeface="Pragmatica"/>
                        <a:sym typeface="Pragmatica"/>
                      </a:endParaRP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9050" cap="flat" cmpd="sng" algn="ctr">
                      <a:solidFill>
                        <a:srgbClr val="DC673C"/>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6"/>
        </a:solidFill>
        <a:effectLst/>
      </p:bgPr>
    </p:bg>
    <p:spTree>
      <p:nvGrpSpPr>
        <p:cNvPr id="1" name=""/>
        <p:cNvGrpSpPr/>
        <p:nvPr/>
      </p:nvGrpSpPr>
      <p:grpSpPr>
        <a:xfrm>
          <a:off x="0" y="0"/>
          <a:ext cx="0" cy="0"/>
          <a:chOff x="0" y="0"/>
          <a:chExt cx="0" cy="0"/>
        </a:xfrm>
      </p:grpSpPr>
      <p:grpSp>
        <p:nvGrpSpPr>
          <p:cNvPr id="2" name="Group 2"/>
          <p:cNvGrpSpPr/>
          <p:nvPr/>
        </p:nvGrpSpPr>
        <p:grpSpPr>
          <a:xfrm>
            <a:off x="15805401" y="8296275"/>
            <a:ext cx="4072060" cy="3781063"/>
            <a:chOff x="0" y="0"/>
            <a:chExt cx="406400" cy="377358"/>
          </a:xfrm>
        </p:grpSpPr>
        <p:sp>
          <p:nvSpPr>
            <p:cNvPr id="3" name="Freeform 3"/>
            <p:cNvSpPr/>
            <p:nvPr/>
          </p:nvSpPr>
          <p:spPr>
            <a:xfrm>
              <a:off x="0" y="0"/>
              <a:ext cx="406400" cy="377358"/>
            </a:xfrm>
            <a:custGeom>
              <a:avLst/>
              <a:gdLst/>
              <a:ahLst/>
              <a:cxnLst/>
              <a:rect l="l" t="t" r="r" b="b"/>
              <a:pathLst>
                <a:path w="406400" h="377358">
                  <a:moveTo>
                    <a:pt x="203200" y="0"/>
                  </a:moveTo>
                  <a:lnTo>
                    <a:pt x="0" y="0"/>
                  </a:lnTo>
                  <a:lnTo>
                    <a:pt x="203200" y="377358"/>
                  </a:lnTo>
                  <a:lnTo>
                    <a:pt x="406400" y="377358"/>
                  </a:lnTo>
                  <a:lnTo>
                    <a:pt x="203200" y="0"/>
                  </a:lnTo>
                  <a:close/>
                </a:path>
              </a:pathLst>
            </a:custGeom>
            <a:solidFill>
              <a:srgbClr val="1A3060"/>
            </a:solidFill>
          </p:spPr>
        </p:sp>
        <p:sp>
          <p:nvSpPr>
            <p:cNvPr id="4" name="TextBox 4"/>
            <p:cNvSpPr txBox="1"/>
            <p:nvPr/>
          </p:nvSpPr>
          <p:spPr>
            <a:xfrm>
              <a:off x="101600" y="-38100"/>
              <a:ext cx="203200" cy="415458"/>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a:off x="-2105335" y="-2644189"/>
            <a:ext cx="5530872" cy="7643495"/>
            <a:chOff x="0" y="0"/>
            <a:chExt cx="408108" cy="563993"/>
          </a:xfrm>
        </p:grpSpPr>
        <p:sp>
          <p:nvSpPr>
            <p:cNvPr id="6" name="Freeform 6"/>
            <p:cNvSpPr/>
            <p:nvPr/>
          </p:nvSpPr>
          <p:spPr>
            <a:xfrm>
              <a:off x="0" y="0"/>
              <a:ext cx="408108" cy="563993"/>
            </a:xfrm>
            <a:custGeom>
              <a:avLst/>
              <a:gdLst/>
              <a:ahLst/>
              <a:cxnLst/>
              <a:rect l="l" t="t" r="r" b="b"/>
              <a:pathLst>
                <a:path w="408108" h="563993">
                  <a:moveTo>
                    <a:pt x="203200" y="0"/>
                  </a:moveTo>
                  <a:lnTo>
                    <a:pt x="408108" y="0"/>
                  </a:lnTo>
                  <a:lnTo>
                    <a:pt x="204908" y="563993"/>
                  </a:lnTo>
                  <a:lnTo>
                    <a:pt x="0" y="563993"/>
                  </a:lnTo>
                  <a:lnTo>
                    <a:pt x="203200" y="0"/>
                  </a:lnTo>
                  <a:close/>
                </a:path>
              </a:pathLst>
            </a:custGeom>
            <a:solidFill>
              <a:srgbClr val="DC673C"/>
            </a:solidFill>
            <a:ln w="12700">
              <a:solidFill>
                <a:srgbClr val="000000"/>
              </a:solidFill>
            </a:ln>
          </p:spPr>
        </p:sp>
      </p:grpSp>
      <p:graphicFrame>
        <p:nvGraphicFramePr>
          <p:cNvPr id="7" name="Table 7"/>
          <p:cNvGraphicFramePr>
            <a:graphicFrameLocks noGrp="1"/>
          </p:cNvGraphicFramePr>
          <p:nvPr/>
        </p:nvGraphicFramePr>
        <p:xfrm>
          <a:off x="2544724" y="0"/>
          <a:ext cx="6599276" cy="8686800"/>
        </p:xfrm>
        <a:graphic>
          <a:graphicData uri="http://schemas.openxmlformats.org/drawingml/2006/table">
            <a:tbl>
              <a:tblPr/>
              <a:tblGrid>
                <a:gridCol w="2298062">
                  <a:extLst>
                    <a:ext uri="{9D8B030D-6E8A-4147-A177-3AD203B41FA5}">
                      <a16:colId xmlns:a16="http://schemas.microsoft.com/office/drawing/2014/main" xmlns="" val="20000"/>
                    </a:ext>
                  </a:extLst>
                </a:gridCol>
                <a:gridCol w="4301214">
                  <a:extLst>
                    <a:ext uri="{9D8B030D-6E8A-4147-A177-3AD203B41FA5}">
                      <a16:colId xmlns:a16="http://schemas.microsoft.com/office/drawing/2014/main" xmlns="" val="20001"/>
                    </a:ext>
                  </a:extLst>
                </a:gridCol>
              </a:tblGrid>
              <a:tr h="8686800">
                <a:tc>
                  <a:txBody>
                    <a:bodyPr/>
                    <a:lstStyle/>
                    <a:p>
                      <a:pPr algn="r">
                        <a:lnSpc>
                          <a:spcPts val="3500"/>
                        </a:lnSpc>
                        <a:defRPr/>
                      </a:pPr>
                      <a:r>
                        <a:rPr lang="en-US" sz="2500" b="1">
                          <a:solidFill>
                            <a:srgbClr val="1A3060"/>
                          </a:solidFill>
                          <a:latin typeface="IBM Plex Sans Bold"/>
                          <a:ea typeface="IBM Plex Sans Bold"/>
                          <a:cs typeface="IBM Plex Sans Bold"/>
                          <a:sym typeface="IBM Plex Sans Bold"/>
                        </a:rPr>
                        <a:t> Pemungutan Retribusi:</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9050" cap="flat" cmpd="sng" algn="ctr">
                      <a:solidFill>
                        <a:srgbClr val="DC673C"/>
                      </a:solidFill>
                      <a:prstDash val="solid"/>
                      <a:round/>
                      <a:headEnd type="none" w="med" len="med"/>
                      <a:tailEnd type="none" w="med" len="med"/>
                    </a:lnB>
                  </a:tcPr>
                </a:tc>
                <a:tc>
                  <a:txBody>
                    <a:bodyPr/>
                    <a:lstStyle/>
                    <a:p>
                      <a:pPr algn="l">
                        <a:lnSpc>
                          <a:spcPts val="3080"/>
                        </a:lnSpc>
                        <a:defRPr/>
                      </a:pPr>
                      <a:endParaRPr lang="en-US" sz="1100" dirty="0"/>
                    </a:p>
                    <a:p>
                      <a:pPr marL="474983" lvl="1" indent="-237491" algn="l">
                        <a:lnSpc>
                          <a:spcPts val="3080"/>
                        </a:lnSpc>
                        <a:buFont typeface="Arial"/>
                        <a:buChar char="•"/>
                      </a:pPr>
                      <a:r>
                        <a:rPr lang="en-US" sz="2200" dirty="0" err="1">
                          <a:solidFill>
                            <a:srgbClr val="1A3060"/>
                          </a:solidFill>
                          <a:latin typeface="Pragmatica"/>
                          <a:ea typeface="Pragmatica"/>
                          <a:cs typeface="Pragmatica"/>
                          <a:sym typeface="Pragmatica"/>
                        </a:rPr>
                        <a:t>Retribusi</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dipungut</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kepada</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pasien</a:t>
                      </a:r>
                      <a:r>
                        <a:rPr lang="en-US" sz="2200" dirty="0">
                          <a:solidFill>
                            <a:srgbClr val="1A3060"/>
                          </a:solidFill>
                          <a:latin typeface="Pragmatica"/>
                          <a:ea typeface="Pragmatica"/>
                          <a:cs typeface="Pragmatica"/>
                          <a:sym typeface="Pragmatica"/>
                        </a:rPr>
                        <a:t> yang </a:t>
                      </a:r>
                      <a:r>
                        <a:rPr lang="en-US" sz="2200" dirty="0" err="1">
                          <a:solidFill>
                            <a:srgbClr val="1A3060"/>
                          </a:solidFill>
                          <a:latin typeface="Pragmatica"/>
                          <a:ea typeface="Pragmatica"/>
                          <a:cs typeface="Pragmatica"/>
                          <a:sym typeface="Pragmatica"/>
                        </a:rPr>
                        <a:t>menerima</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pelayanan</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kesehatan</a:t>
                      </a:r>
                      <a:r>
                        <a:rPr lang="en-US" sz="2200" dirty="0">
                          <a:solidFill>
                            <a:srgbClr val="1A3060"/>
                          </a:solidFill>
                          <a:latin typeface="Pragmatica"/>
                          <a:ea typeface="Pragmatica"/>
                          <a:cs typeface="Pragmatica"/>
                          <a:sym typeface="Pragmatica"/>
                        </a:rPr>
                        <a:t> di </a:t>
                      </a:r>
                      <a:r>
                        <a:rPr lang="en-US" sz="2200" dirty="0" err="1">
                          <a:solidFill>
                            <a:srgbClr val="1A3060"/>
                          </a:solidFill>
                          <a:latin typeface="Pragmatica"/>
                          <a:ea typeface="Pragmatica"/>
                          <a:cs typeface="Pragmatica"/>
                          <a:sym typeface="Pragmatica"/>
                        </a:rPr>
                        <a:t>fasilitas</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kesehatan</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daerah</a:t>
                      </a:r>
                      <a:r>
                        <a:rPr lang="en-US" sz="2200" dirty="0">
                          <a:solidFill>
                            <a:srgbClr val="1A3060"/>
                          </a:solidFill>
                          <a:latin typeface="Pragmatica"/>
                          <a:ea typeface="Pragmatica"/>
                          <a:cs typeface="Pragmatica"/>
                          <a:sym typeface="Pragmatica"/>
                        </a:rPr>
                        <a:t>. </a:t>
                      </a:r>
                    </a:p>
                    <a:p>
                      <a:pPr algn="l">
                        <a:lnSpc>
                          <a:spcPts val="3080"/>
                        </a:lnSpc>
                      </a:pPr>
                      <a:endParaRPr lang="en-US" sz="2200" dirty="0">
                        <a:solidFill>
                          <a:srgbClr val="1A3060"/>
                        </a:solidFill>
                        <a:latin typeface="Pragmatica"/>
                        <a:ea typeface="Pragmatica"/>
                        <a:cs typeface="Pragmatica"/>
                        <a:sym typeface="Pragmatica"/>
                      </a:endParaRPr>
                    </a:p>
                    <a:p>
                      <a:pPr marL="474983" lvl="1" indent="-237491" algn="l">
                        <a:lnSpc>
                          <a:spcPts val="3080"/>
                        </a:lnSpc>
                        <a:buFont typeface="Arial"/>
                        <a:buChar char="•"/>
                      </a:pPr>
                      <a:r>
                        <a:rPr lang="en-US" sz="2200" dirty="0" err="1">
                          <a:solidFill>
                            <a:srgbClr val="1A3060"/>
                          </a:solidFill>
                          <a:latin typeface="Pragmatica"/>
                          <a:ea typeface="Pragmatica"/>
                          <a:cs typeface="Pragmatica"/>
                          <a:sym typeface="Pragmatica"/>
                        </a:rPr>
                        <a:t>Pemungutan</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dapat</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dilakukan</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melalui</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beberapa</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cara</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seperti</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penggunaan</a:t>
                      </a:r>
                      <a:r>
                        <a:rPr lang="en-US" sz="2200" dirty="0">
                          <a:solidFill>
                            <a:srgbClr val="1A3060"/>
                          </a:solidFill>
                          <a:latin typeface="Pragmatica"/>
                          <a:ea typeface="Pragmatica"/>
                          <a:cs typeface="Pragmatica"/>
                          <a:sym typeface="Pragmatica"/>
                        </a:rPr>
                        <a:t> Surat </a:t>
                      </a:r>
                      <a:r>
                        <a:rPr lang="en-US" sz="2200" dirty="0" err="1">
                          <a:solidFill>
                            <a:srgbClr val="1A3060"/>
                          </a:solidFill>
                          <a:latin typeface="Pragmatica"/>
                          <a:ea typeface="Pragmatica"/>
                          <a:cs typeface="Pragmatica"/>
                          <a:sym typeface="Pragmatica"/>
                        </a:rPr>
                        <a:t>Ketetapan</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Retribusi</a:t>
                      </a:r>
                      <a:r>
                        <a:rPr lang="en-US" sz="2200" dirty="0">
                          <a:solidFill>
                            <a:srgbClr val="1A3060"/>
                          </a:solidFill>
                          <a:latin typeface="Pragmatica"/>
                          <a:ea typeface="Pragmatica"/>
                          <a:cs typeface="Pragmatica"/>
                          <a:sym typeface="Pragmatica"/>
                        </a:rPr>
                        <a:t> Daerah (SKRD), </a:t>
                      </a:r>
                      <a:r>
                        <a:rPr lang="en-US" sz="2200" dirty="0" err="1">
                          <a:solidFill>
                            <a:srgbClr val="1A3060"/>
                          </a:solidFill>
                          <a:latin typeface="Pragmatica"/>
                          <a:ea typeface="Pragmatica"/>
                          <a:cs typeface="Pragmatica"/>
                          <a:sym typeface="Pragmatica"/>
                        </a:rPr>
                        <a:t>karcis</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atau</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sistem</a:t>
                      </a:r>
                      <a:r>
                        <a:rPr lang="en-US" sz="2200" dirty="0">
                          <a:solidFill>
                            <a:srgbClr val="1A3060"/>
                          </a:solidFill>
                          <a:latin typeface="Pragmatica"/>
                          <a:ea typeface="Pragmatica"/>
                          <a:cs typeface="Pragmatica"/>
                          <a:sym typeface="Pragmatica"/>
                        </a:rPr>
                        <a:t> lain yang </a:t>
                      </a:r>
                      <a:r>
                        <a:rPr lang="en-US" sz="2200" dirty="0" err="1">
                          <a:solidFill>
                            <a:srgbClr val="1A3060"/>
                          </a:solidFill>
                          <a:latin typeface="Pragmatica"/>
                          <a:ea typeface="Pragmatica"/>
                          <a:cs typeface="Pragmatica"/>
                          <a:sym typeface="Pragmatica"/>
                        </a:rPr>
                        <a:t>dipersamakan</a:t>
                      </a:r>
                      <a:r>
                        <a:rPr lang="en-US" sz="2200" dirty="0">
                          <a:solidFill>
                            <a:srgbClr val="1A3060"/>
                          </a:solidFill>
                          <a:latin typeface="Pragmatica"/>
                          <a:ea typeface="Pragmatica"/>
                          <a:cs typeface="Pragmatica"/>
                          <a:sym typeface="Pragmatica"/>
                        </a:rPr>
                        <a:t>. </a:t>
                      </a:r>
                    </a:p>
                    <a:p>
                      <a:pPr algn="l">
                        <a:lnSpc>
                          <a:spcPts val="3080"/>
                        </a:lnSpc>
                      </a:pPr>
                      <a:endParaRPr lang="en-US" sz="2200" dirty="0">
                        <a:solidFill>
                          <a:srgbClr val="1A3060"/>
                        </a:solidFill>
                        <a:latin typeface="Pragmatica"/>
                        <a:ea typeface="Pragmatica"/>
                        <a:cs typeface="Pragmatica"/>
                        <a:sym typeface="Pragmatica"/>
                      </a:endParaRPr>
                    </a:p>
                    <a:p>
                      <a:pPr marL="474983" lvl="1" indent="-237491" algn="l">
                        <a:lnSpc>
                          <a:spcPts val="3080"/>
                        </a:lnSpc>
                        <a:buFont typeface="Arial"/>
                        <a:buChar char="•"/>
                      </a:pPr>
                      <a:r>
                        <a:rPr lang="en-US" sz="2200" dirty="0" err="1">
                          <a:solidFill>
                            <a:srgbClr val="1A3060"/>
                          </a:solidFill>
                          <a:latin typeface="Pragmatica"/>
                          <a:ea typeface="Pragmatica"/>
                          <a:cs typeface="Pragmatica"/>
                          <a:sym typeface="Pragmatica"/>
                        </a:rPr>
                        <a:t>Petugas</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retribusi</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mencatat</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jenis</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pelayanan</a:t>
                      </a:r>
                      <a:r>
                        <a:rPr lang="en-US" sz="2200" dirty="0">
                          <a:solidFill>
                            <a:srgbClr val="1A3060"/>
                          </a:solidFill>
                          <a:latin typeface="Pragmatica"/>
                          <a:ea typeface="Pragmatica"/>
                          <a:cs typeface="Pragmatica"/>
                          <a:sym typeface="Pragmatica"/>
                        </a:rPr>
                        <a:t> yang </a:t>
                      </a:r>
                      <a:r>
                        <a:rPr lang="en-US" sz="2200" dirty="0" err="1">
                          <a:solidFill>
                            <a:srgbClr val="1A3060"/>
                          </a:solidFill>
                          <a:latin typeface="Pragmatica"/>
                          <a:ea typeface="Pragmatica"/>
                          <a:cs typeface="Pragmatica"/>
                          <a:sym typeface="Pragmatica"/>
                        </a:rPr>
                        <a:t>diberikan</a:t>
                      </a:r>
                      <a:r>
                        <a:rPr lang="en-US" sz="2200" dirty="0">
                          <a:solidFill>
                            <a:srgbClr val="1A3060"/>
                          </a:solidFill>
                          <a:latin typeface="Pragmatica"/>
                          <a:ea typeface="Pragmatica"/>
                          <a:cs typeface="Pragmatica"/>
                          <a:sym typeface="Pragmatica"/>
                        </a:rPr>
                        <a:t> dan </a:t>
                      </a:r>
                      <a:r>
                        <a:rPr lang="en-US" sz="2200" dirty="0" err="1">
                          <a:solidFill>
                            <a:srgbClr val="1A3060"/>
                          </a:solidFill>
                          <a:latin typeface="Pragmatica"/>
                          <a:ea typeface="Pragmatica"/>
                          <a:cs typeface="Pragmatica"/>
                          <a:sym typeface="Pragmatica"/>
                        </a:rPr>
                        <a:t>tarif</a:t>
                      </a:r>
                      <a:r>
                        <a:rPr lang="en-US" sz="2200" dirty="0">
                          <a:solidFill>
                            <a:srgbClr val="1A3060"/>
                          </a:solidFill>
                          <a:latin typeface="Pragmatica"/>
                          <a:ea typeface="Pragmatica"/>
                          <a:cs typeface="Pragmatica"/>
                          <a:sym typeface="Pragmatica"/>
                        </a:rPr>
                        <a:t> yang </a:t>
                      </a:r>
                      <a:r>
                        <a:rPr lang="en-US" sz="2200" dirty="0" err="1">
                          <a:solidFill>
                            <a:srgbClr val="1A3060"/>
                          </a:solidFill>
                          <a:latin typeface="Pragmatica"/>
                          <a:ea typeface="Pragmatica"/>
                          <a:cs typeface="Pragmatica"/>
                          <a:sym typeface="Pragmatica"/>
                        </a:rPr>
                        <a:t>berlaku</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lalu</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menerbitkan</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bukti</a:t>
                      </a:r>
                      <a:r>
                        <a:rPr lang="en-US" sz="2200" dirty="0">
                          <a:solidFill>
                            <a:srgbClr val="1A3060"/>
                          </a:solidFill>
                          <a:latin typeface="Pragmatica"/>
                          <a:ea typeface="Pragmatica"/>
                          <a:cs typeface="Pragmatica"/>
                          <a:sym typeface="Pragmatica"/>
                        </a:rPr>
                        <a:t> </a:t>
                      </a:r>
                      <a:r>
                        <a:rPr lang="en-US" sz="2200" dirty="0" err="1">
                          <a:solidFill>
                            <a:srgbClr val="1A3060"/>
                          </a:solidFill>
                          <a:latin typeface="Pragmatica"/>
                          <a:ea typeface="Pragmatica"/>
                          <a:cs typeface="Pragmatica"/>
                          <a:sym typeface="Pragmatica"/>
                        </a:rPr>
                        <a:t>pembayaran</a:t>
                      </a:r>
                      <a:r>
                        <a:rPr lang="en-US" sz="2200" dirty="0">
                          <a:solidFill>
                            <a:srgbClr val="1A3060"/>
                          </a:solidFill>
                          <a:latin typeface="Pragmatica"/>
                          <a:ea typeface="Pragmatica"/>
                          <a:cs typeface="Pragmatica"/>
                          <a:sym typeface="Pragmatica"/>
                        </a:rPr>
                        <a:t>. </a:t>
                      </a:r>
                    </a:p>
                    <a:p>
                      <a:pPr algn="l">
                        <a:lnSpc>
                          <a:spcPts val="3080"/>
                        </a:lnSpc>
                      </a:pPr>
                      <a:endParaRPr lang="en-US" sz="2200" dirty="0">
                        <a:solidFill>
                          <a:srgbClr val="1A3060"/>
                        </a:solidFill>
                        <a:latin typeface="Pragmatica"/>
                        <a:ea typeface="Pragmatica"/>
                        <a:cs typeface="Pragmatica"/>
                        <a:sym typeface="Pragmatica"/>
                      </a:endParaRP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9050" cap="flat" cmpd="sng" algn="ctr">
                      <a:solidFill>
                        <a:srgbClr val="DC673C"/>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graphicFrame>
        <p:nvGraphicFramePr>
          <p:cNvPr id="8" name="Table 8"/>
          <p:cNvGraphicFramePr>
            <a:graphicFrameLocks noGrp="1"/>
          </p:cNvGraphicFramePr>
          <p:nvPr/>
        </p:nvGraphicFramePr>
        <p:xfrm>
          <a:off x="10817168" y="0"/>
          <a:ext cx="6518066" cy="8686800"/>
        </p:xfrm>
        <a:graphic>
          <a:graphicData uri="http://schemas.openxmlformats.org/drawingml/2006/table">
            <a:tbl>
              <a:tblPr/>
              <a:tblGrid>
                <a:gridCol w="2110614">
                  <a:extLst>
                    <a:ext uri="{9D8B030D-6E8A-4147-A177-3AD203B41FA5}">
                      <a16:colId xmlns:a16="http://schemas.microsoft.com/office/drawing/2014/main" xmlns="" val="20000"/>
                    </a:ext>
                  </a:extLst>
                </a:gridCol>
                <a:gridCol w="4407452">
                  <a:extLst>
                    <a:ext uri="{9D8B030D-6E8A-4147-A177-3AD203B41FA5}">
                      <a16:colId xmlns:a16="http://schemas.microsoft.com/office/drawing/2014/main" xmlns="" val="20001"/>
                    </a:ext>
                  </a:extLst>
                </a:gridCol>
              </a:tblGrid>
              <a:tr h="8686800">
                <a:tc>
                  <a:txBody>
                    <a:bodyPr/>
                    <a:lstStyle/>
                    <a:p>
                      <a:pPr algn="r">
                        <a:lnSpc>
                          <a:spcPts val="3500"/>
                        </a:lnSpc>
                        <a:defRPr/>
                      </a:pPr>
                      <a:r>
                        <a:rPr lang="en-US" sz="2500" b="1">
                          <a:solidFill>
                            <a:srgbClr val="1A3060"/>
                          </a:solidFill>
                          <a:latin typeface="IBM Plex Sans Bold"/>
                          <a:ea typeface="IBM Plex Sans Bold"/>
                          <a:cs typeface="IBM Plex Sans Bold"/>
                          <a:sym typeface="IBM Plex Sans Bold"/>
                        </a:rPr>
                        <a:t> Penyetoran Retribusi:</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9050" cap="flat" cmpd="sng" algn="ctr">
                      <a:solidFill>
                        <a:srgbClr val="DC673C"/>
                      </a:solidFill>
                      <a:prstDash val="solid"/>
                      <a:round/>
                      <a:headEnd type="none" w="med" len="med"/>
                      <a:tailEnd type="none" w="med" len="med"/>
                    </a:lnB>
                  </a:tcPr>
                </a:tc>
                <a:tc>
                  <a:txBody>
                    <a:bodyPr/>
                    <a:lstStyle/>
                    <a:p>
                      <a:pPr algn="l">
                        <a:lnSpc>
                          <a:spcPts val="3080"/>
                        </a:lnSpc>
                        <a:defRPr/>
                      </a:pPr>
                      <a:endParaRPr lang="en-US" sz="1100"/>
                    </a:p>
                    <a:p>
                      <a:pPr marL="474983" lvl="1" indent="-237491" algn="l">
                        <a:lnSpc>
                          <a:spcPts val="3080"/>
                        </a:lnSpc>
                        <a:buFont typeface="Arial"/>
                        <a:buChar char="•"/>
                      </a:pPr>
                      <a:r>
                        <a:rPr lang="en-US" sz="2200">
                          <a:solidFill>
                            <a:srgbClr val="1A3060"/>
                          </a:solidFill>
                          <a:latin typeface="Pragmatica"/>
                          <a:ea typeface="Pragmatica"/>
                          <a:cs typeface="Pragmatica"/>
                          <a:sym typeface="Pragmatica"/>
                        </a:rPr>
                        <a:t>Bendahara penerimaan melakukan verifikasi penerimaan uang dengan SKRD atau dokumen lain yang bersangkutan. </a:t>
                      </a:r>
                    </a:p>
                    <a:p>
                      <a:pPr algn="l">
                        <a:lnSpc>
                          <a:spcPts val="3080"/>
                        </a:lnSpc>
                      </a:pPr>
                      <a:endParaRPr lang="en-US" sz="2200">
                        <a:solidFill>
                          <a:srgbClr val="1A3060"/>
                        </a:solidFill>
                        <a:latin typeface="Pragmatica"/>
                        <a:ea typeface="Pragmatica"/>
                        <a:cs typeface="Pragmatica"/>
                        <a:sym typeface="Pragmatica"/>
                      </a:endParaRPr>
                    </a:p>
                    <a:p>
                      <a:pPr marL="474983" lvl="1" indent="-237491" algn="l">
                        <a:lnSpc>
                          <a:spcPts val="3080"/>
                        </a:lnSpc>
                        <a:buFont typeface="Arial"/>
                        <a:buChar char="•"/>
                      </a:pPr>
                      <a:r>
                        <a:rPr lang="en-US" sz="2200">
                          <a:solidFill>
                            <a:srgbClr val="1A3060"/>
                          </a:solidFill>
                          <a:latin typeface="Pragmatica"/>
                          <a:ea typeface="Pragmatica"/>
                          <a:cs typeface="Pragmatica"/>
                          <a:sym typeface="Pragmatica"/>
                        </a:rPr>
                        <a:t>Setelah verifikasi, bendahara penerimaan mengeluarkan Surat Tanda Bukti Penerimaan (STBP) dan menyiapkan Surat Tanda Setoran (STS). </a:t>
                      </a:r>
                    </a:p>
                    <a:p>
                      <a:pPr algn="l">
                        <a:lnSpc>
                          <a:spcPts val="3080"/>
                        </a:lnSpc>
                      </a:pPr>
                      <a:endParaRPr lang="en-US" sz="2200">
                        <a:solidFill>
                          <a:srgbClr val="1A3060"/>
                        </a:solidFill>
                        <a:latin typeface="Pragmatica"/>
                        <a:ea typeface="Pragmatica"/>
                        <a:cs typeface="Pragmatica"/>
                        <a:sym typeface="Pragmatica"/>
                      </a:endParaRPr>
                    </a:p>
                    <a:p>
                      <a:pPr marL="474983" lvl="1" indent="-237491" algn="l">
                        <a:lnSpc>
                          <a:spcPts val="3080"/>
                        </a:lnSpc>
                        <a:buFont typeface="Arial"/>
                        <a:buChar char="•"/>
                      </a:pPr>
                      <a:r>
                        <a:rPr lang="en-US" sz="2200">
                          <a:solidFill>
                            <a:srgbClr val="1A3060"/>
                          </a:solidFill>
                          <a:latin typeface="Pragmatica"/>
                          <a:ea typeface="Pragmatica"/>
                          <a:cs typeface="Pragmatica"/>
                          <a:sym typeface="Pragmatica"/>
                        </a:rPr>
                        <a:t>Penyetoran dilakukan ke bank yang ditunjuk dengan STS yang telah diotorisasi. </a:t>
                      </a:r>
                    </a:p>
                    <a:p>
                      <a:pPr algn="l">
                        <a:lnSpc>
                          <a:spcPts val="3080"/>
                        </a:lnSpc>
                      </a:pPr>
                      <a:endParaRPr lang="en-US" sz="2200">
                        <a:solidFill>
                          <a:srgbClr val="1A3060"/>
                        </a:solidFill>
                        <a:latin typeface="Pragmatica"/>
                        <a:ea typeface="Pragmatica"/>
                        <a:cs typeface="Pragmatica"/>
                        <a:sym typeface="Pragmatica"/>
                      </a:endParaRP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9050" cap="flat" cmpd="sng" algn="ctr">
                      <a:solidFill>
                        <a:srgbClr val="DC673C"/>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6"/>
        </a:solidFill>
        <a:effectLst/>
      </p:bgPr>
    </p:bg>
    <p:spTree>
      <p:nvGrpSpPr>
        <p:cNvPr id="1" name=""/>
        <p:cNvGrpSpPr/>
        <p:nvPr/>
      </p:nvGrpSpPr>
      <p:grpSpPr>
        <a:xfrm>
          <a:off x="0" y="0"/>
          <a:ext cx="0" cy="0"/>
          <a:chOff x="0" y="0"/>
          <a:chExt cx="0" cy="0"/>
        </a:xfrm>
      </p:grpSpPr>
      <p:grpSp>
        <p:nvGrpSpPr>
          <p:cNvPr id="2" name="Group 2"/>
          <p:cNvGrpSpPr/>
          <p:nvPr/>
        </p:nvGrpSpPr>
        <p:grpSpPr>
          <a:xfrm>
            <a:off x="5017114" y="-4974709"/>
            <a:ext cx="7277962" cy="7200733"/>
            <a:chOff x="0" y="0"/>
            <a:chExt cx="622916" cy="616306"/>
          </a:xfrm>
        </p:grpSpPr>
        <p:sp>
          <p:nvSpPr>
            <p:cNvPr id="3" name="Freeform 3"/>
            <p:cNvSpPr/>
            <p:nvPr/>
          </p:nvSpPr>
          <p:spPr>
            <a:xfrm>
              <a:off x="0" y="0"/>
              <a:ext cx="622916" cy="616306"/>
            </a:xfrm>
            <a:custGeom>
              <a:avLst/>
              <a:gdLst/>
              <a:ahLst/>
              <a:cxnLst/>
              <a:rect l="l" t="t" r="r" b="b"/>
              <a:pathLst>
                <a:path w="622916" h="616306">
                  <a:moveTo>
                    <a:pt x="419716" y="0"/>
                  </a:moveTo>
                  <a:lnTo>
                    <a:pt x="0" y="0"/>
                  </a:lnTo>
                  <a:lnTo>
                    <a:pt x="203200" y="616306"/>
                  </a:lnTo>
                  <a:lnTo>
                    <a:pt x="622916" y="616306"/>
                  </a:lnTo>
                  <a:lnTo>
                    <a:pt x="419716" y="0"/>
                  </a:lnTo>
                  <a:close/>
                </a:path>
              </a:pathLst>
            </a:custGeom>
            <a:solidFill>
              <a:srgbClr val="DC673C"/>
            </a:solidFill>
          </p:spPr>
        </p:sp>
        <p:sp>
          <p:nvSpPr>
            <p:cNvPr id="4" name="TextBox 4"/>
            <p:cNvSpPr txBox="1"/>
            <p:nvPr/>
          </p:nvSpPr>
          <p:spPr>
            <a:xfrm>
              <a:off x="101600" y="-38100"/>
              <a:ext cx="419716" cy="654406"/>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a:off x="8656095" y="0"/>
            <a:ext cx="9592680" cy="10287000"/>
            <a:chOff x="0" y="0"/>
            <a:chExt cx="525926" cy="563993"/>
          </a:xfrm>
        </p:grpSpPr>
        <p:sp>
          <p:nvSpPr>
            <p:cNvPr id="6" name="Freeform 6"/>
            <p:cNvSpPr/>
            <p:nvPr/>
          </p:nvSpPr>
          <p:spPr>
            <a:xfrm>
              <a:off x="0" y="0"/>
              <a:ext cx="525926" cy="563993"/>
            </a:xfrm>
            <a:custGeom>
              <a:avLst/>
              <a:gdLst/>
              <a:ahLst/>
              <a:cxnLst/>
              <a:rect l="l" t="t" r="r" b="b"/>
              <a:pathLst>
                <a:path w="525926" h="563993">
                  <a:moveTo>
                    <a:pt x="203200" y="0"/>
                  </a:moveTo>
                  <a:lnTo>
                    <a:pt x="525926" y="0"/>
                  </a:lnTo>
                  <a:lnTo>
                    <a:pt x="322726" y="563993"/>
                  </a:lnTo>
                  <a:lnTo>
                    <a:pt x="0" y="563993"/>
                  </a:lnTo>
                  <a:lnTo>
                    <a:pt x="203200" y="0"/>
                  </a:lnTo>
                  <a:close/>
                </a:path>
              </a:pathLst>
            </a:custGeom>
            <a:blipFill>
              <a:blip r:embed="rId2"/>
              <a:stretch>
                <a:fillRect t="-19981" b="-19981"/>
              </a:stretch>
            </a:blipFill>
          </p:spPr>
        </p:sp>
      </p:grpSp>
      <p:grpSp>
        <p:nvGrpSpPr>
          <p:cNvPr id="7" name="Group 7"/>
          <p:cNvGrpSpPr/>
          <p:nvPr/>
        </p:nvGrpSpPr>
        <p:grpSpPr>
          <a:xfrm>
            <a:off x="13881230" y="4619625"/>
            <a:ext cx="5928761" cy="7200733"/>
            <a:chOff x="0" y="0"/>
            <a:chExt cx="507439" cy="616306"/>
          </a:xfrm>
        </p:grpSpPr>
        <p:sp>
          <p:nvSpPr>
            <p:cNvPr id="8" name="Freeform 8"/>
            <p:cNvSpPr/>
            <p:nvPr/>
          </p:nvSpPr>
          <p:spPr>
            <a:xfrm>
              <a:off x="0" y="0"/>
              <a:ext cx="507439" cy="616306"/>
            </a:xfrm>
            <a:custGeom>
              <a:avLst/>
              <a:gdLst/>
              <a:ahLst/>
              <a:cxnLst/>
              <a:rect l="l" t="t" r="r" b="b"/>
              <a:pathLst>
                <a:path w="507439" h="616306">
                  <a:moveTo>
                    <a:pt x="304239" y="0"/>
                  </a:moveTo>
                  <a:lnTo>
                    <a:pt x="0" y="0"/>
                  </a:lnTo>
                  <a:lnTo>
                    <a:pt x="203200" y="616306"/>
                  </a:lnTo>
                  <a:lnTo>
                    <a:pt x="507439" y="616306"/>
                  </a:lnTo>
                  <a:lnTo>
                    <a:pt x="304239" y="0"/>
                  </a:lnTo>
                  <a:close/>
                </a:path>
              </a:pathLst>
            </a:custGeom>
            <a:solidFill>
              <a:srgbClr val="1A3060"/>
            </a:solidFill>
          </p:spPr>
        </p:sp>
        <p:sp>
          <p:nvSpPr>
            <p:cNvPr id="9" name="TextBox 9"/>
            <p:cNvSpPr txBox="1"/>
            <p:nvPr/>
          </p:nvSpPr>
          <p:spPr>
            <a:xfrm>
              <a:off x="101600" y="-38100"/>
              <a:ext cx="304239" cy="654406"/>
            </a:xfrm>
            <a:prstGeom prst="rect">
              <a:avLst/>
            </a:prstGeom>
          </p:spPr>
          <p:txBody>
            <a:bodyPr lIns="50800" tIns="50800" rIns="50800" bIns="50800" rtlCol="0" anchor="ctr"/>
            <a:lstStyle/>
            <a:p>
              <a:pPr algn="ctr">
                <a:lnSpc>
                  <a:spcPts val="2520"/>
                </a:lnSpc>
              </a:pPr>
              <a:endParaRPr/>
            </a:p>
          </p:txBody>
        </p:sp>
      </p:grpSp>
      <p:graphicFrame>
        <p:nvGraphicFramePr>
          <p:cNvPr id="10" name="Table 10"/>
          <p:cNvGraphicFramePr>
            <a:graphicFrameLocks noGrp="1"/>
          </p:cNvGraphicFramePr>
          <p:nvPr/>
        </p:nvGraphicFramePr>
        <p:xfrm>
          <a:off x="189670" y="2476416"/>
          <a:ext cx="9654887" cy="6629400"/>
        </p:xfrm>
        <a:graphic>
          <a:graphicData uri="http://schemas.openxmlformats.org/drawingml/2006/table">
            <a:tbl>
              <a:tblPr/>
              <a:tblGrid>
                <a:gridCol w="2328187">
                  <a:extLst>
                    <a:ext uri="{9D8B030D-6E8A-4147-A177-3AD203B41FA5}">
                      <a16:colId xmlns:a16="http://schemas.microsoft.com/office/drawing/2014/main" xmlns="" val="20000"/>
                    </a:ext>
                  </a:extLst>
                </a:gridCol>
                <a:gridCol w="7326700">
                  <a:extLst>
                    <a:ext uri="{9D8B030D-6E8A-4147-A177-3AD203B41FA5}">
                      <a16:colId xmlns:a16="http://schemas.microsoft.com/office/drawing/2014/main" xmlns="" val="20001"/>
                    </a:ext>
                  </a:extLst>
                </a:gridCol>
              </a:tblGrid>
              <a:tr h="6629400">
                <a:tc>
                  <a:txBody>
                    <a:bodyPr/>
                    <a:lstStyle/>
                    <a:p>
                      <a:pPr algn="r">
                        <a:lnSpc>
                          <a:spcPts val="3920"/>
                        </a:lnSpc>
                        <a:defRPr/>
                      </a:pPr>
                      <a:r>
                        <a:rPr lang="en-US" sz="2800" b="1">
                          <a:solidFill>
                            <a:srgbClr val="1A3060"/>
                          </a:solidFill>
                          <a:latin typeface="IBM Plex Sans Bold"/>
                          <a:ea typeface="IBM Plex Sans Bold"/>
                          <a:cs typeface="IBM Plex Sans Bold"/>
                          <a:sym typeface="IBM Plex Sans Bold"/>
                        </a:rPr>
                        <a:t> Pelaporan:</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9050" cap="flat" cmpd="sng" algn="ctr">
                      <a:solidFill>
                        <a:srgbClr val="DC673C"/>
                      </a:solidFill>
                      <a:prstDash val="solid"/>
                      <a:round/>
                      <a:headEnd type="none" w="med" len="med"/>
                      <a:tailEnd type="none" w="med" len="med"/>
                    </a:lnB>
                  </a:tcPr>
                </a:tc>
                <a:tc>
                  <a:txBody>
                    <a:bodyPr/>
                    <a:lstStyle/>
                    <a:p>
                      <a:pPr marL="539751" lvl="1" indent="-269876" algn="l">
                        <a:lnSpc>
                          <a:spcPts val="3500"/>
                        </a:lnSpc>
                        <a:buFont typeface="Arial"/>
                        <a:buChar char="•"/>
                        <a:defRPr/>
                      </a:pPr>
                      <a:r>
                        <a:rPr lang="en-US" sz="2500" dirty="0" err="1">
                          <a:solidFill>
                            <a:srgbClr val="1A3060"/>
                          </a:solidFill>
                          <a:latin typeface="Pragmatica"/>
                          <a:ea typeface="Pragmatica"/>
                          <a:cs typeface="Pragmatica"/>
                          <a:sym typeface="Pragmatica"/>
                        </a:rPr>
                        <a:t>Bendahara</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penerimaan</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mencatat</a:t>
                      </a:r>
                      <a:r>
                        <a:rPr lang="en-US" sz="2500" dirty="0">
                          <a:solidFill>
                            <a:srgbClr val="1A3060"/>
                          </a:solidFill>
                          <a:latin typeface="Pragmatica"/>
                          <a:ea typeface="Pragmatica"/>
                          <a:cs typeface="Pragmatica"/>
                          <a:sym typeface="Pragmatica"/>
                        </a:rPr>
                        <a:t> dan </a:t>
                      </a:r>
                      <a:r>
                        <a:rPr lang="en-US" sz="2500" dirty="0" err="1">
                          <a:solidFill>
                            <a:srgbClr val="1A3060"/>
                          </a:solidFill>
                          <a:latin typeface="Pragmatica"/>
                          <a:ea typeface="Pragmatica"/>
                          <a:cs typeface="Pragmatica"/>
                          <a:sym typeface="Pragmatica"/>
                        </a:rPr>
                        <a:t>melaporkan</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penerimaan</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retribusi</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secara</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berkala</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kepada</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pihak</a:t>
                      </a:r>
                      <a:r>
                        <a:rPr lang="en-US" sz="2500" dirty="0">
                          <a:solidFill>
                            <a:srgbClr val="1A3060"/>
                          </a:solidFill>
                          <a:latin typeface="Pragmatica"/>
                          <a:ea typeface="Pragmatica"/>
                          <a:cs typeface="Pragmatica"/>
                          <a:sym typeface="Pragmatica"/>
                        </a:rPr>
                        <a:t> yang </a:t>
                      </a:r>
                      <a:r>
                        <a:rPr lang="en-US" sz="2500" dirty="0" err="1">
                          <a:solidFill>
                            <a:srgbClr val="1A3060"/>
                          </a:solidFill>
                          <a:latin typeface="Pragmatica"/>
                          <a:ea typeface="Pragmatica"/>
                          <a:cs typeface="Pragmatica"/>
                          <a:sym typeface="Pragmatica"/>
                        </a:rPr>
                        <a:t>berwenang</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misalnya</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dinas</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kesehatan</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atau</a:t>
                      </a:r>
                      <a:r>
                        <a:rPr lang="en-US" sz="2500" dirty="0">
                          <a:solidFill>
                            <a:srgbClr val="1A3060"/>
                          </a:solidFill>
                          <a:latin typeface="Pragmatica"/>
                          <a:ea typeface="Pragmatica"/>
                          <a:cs typeface="Pragmatica"/>
                          <a:sym typeface="Pragmatica"/>
                        </a:rPr>
                        <a:t> badan </a:t>
                      </a:r>
                      <a:r>
                        <a:rPr lang="en-US" sz="2500" dirty="0" err="1">
                          <a:solidFill>
                            <a:srgbClr val="1A3060"/>
                          </a:solidFill>
                          <a:latin typeface="Pragmatica"/>
                          <a:ea typeface="Pragmatica"/>
                          <a:cs typeface="Pragmatica"/>
                          <a:sym typeface="Pragmatica"/>
                        </a:rPr>
                        <a:t>keuangan</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daerah</a:t>
                      </a:r>
                      <a:r>
                        <a:rPr lang="en-US" sz="2500" dirty="0">
                          <a:solidFill>
                            <a:srgbClr val="1A3060"/>
                          </a:solidFill>
                          <a:latin typeface="Pragmatica"/>
                          <a:ea typeface="Pragmatica"/>
                          <a:cs typeface="Pragmatica"/>
                          <a:sym typeface="Pragmatica"/>
                        </a:rPr>
                        <a:t>). </a:t>
                      </a:r>
                      <a:endParaRPr lang="en-US" sz="1100" dirty="0"/>
                    </a:p>
                    <a:p>
                      <a:pPr algn="l">
                        <a:lnSpc>
                          <a:spcPts val="3500"/>
                        </a:lnSpc>
                      </a:pPr>
                      <a:endParaRPr lang="en-US" sz="1100" dirty="0"/>
                    </a:p>
                    <a:p>
                      <a:pPr marL="539751" lvl="1" indent="-269876" algn="l">
                        <a:lnSpc>
                          <a:spcPts val="3500"/>
                        </a:lnSpc>
                        <a:buFont typeface="Arial"/>
                        <a:buChar char="•"/>
                      </a:pPr>
                      <a:r>
                        <a:rPr lang="en-US" sz="2500" dirty="0" err="1">
                          <a:solidFill>
                            <a:srgbClr val="1A3060"/>
                          </a:solidFill>
                          <a:latin typeface="Pragmatica"/>
                          <a:ea typeface="Pragmatica"/>
                          <a:cs typeface="Pragmatica"/>
                          <a:sym typeface="Pragmatica"/>
                        </a:rPr>
                        <a:t>Laporan</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ini</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berisi</a:t>
                      </a:r>
                      <a:r>
                        <a:rPr lang="en-US" sz="2500" dirty="0">
                          <a:solidFill>
                            <a:srgbClr val="1A3060"/>
                          </a:solidFill>
                          <a:latin typeface="Pragmatica"/>
                          <a:ea typeface="Pragmatica"/>
                          <a:cs typeface="Pragmatica"/>
                          <a:sym typeface="Pragmatica"/>
                        </a:rPr>
                        <a:t> data </a:t>
                      </a:r>
                      <a:r>
                        <a:rPr lang="en-US" sz="2500" dirty="0" err="1">
                          <a:solidFill>
                            <a:srgbClr val="1A3060"/>
                          </a:solidFill>
                          <a:latin typeface="Pragmatica"/>
                          <a:ea typeface="Pragmatica"/>
                          <a:cs typeface="Pragmatica"/>
                          <a:sym typeface="Pragmatica"/>
                        </a:rPr>
                        <a:t>penerimaan</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retribusi</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jenis</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pelayanan</a:t>
                      </a:r>
                      <a:r>
                        <a:rPr lang="en-US" sz="2500" dirty="0">
                          <a:solidFill>
                            <a:srgbClr val="1A3060"/>
                          </a:solidFill>
                          <a:latin typeface="Pragmatica"/>
                          <a:ea typeface="Pragmatica"/>
                          <a:cs typeface="Pragmatica"/>
                          <a:sym typeface="Pragmatica"/>
                        </a:rPr>
                        <a:t>, dan </a:t>
                      </a:r>
                      <a:r>
                        <a:rPr lang="en-US" sz="2500" dirty="0" err="1">
                          <a:solidFill>
                            <a:srgbClr val="1A3060"/>
                          </a:solidFill>
                          <a:latin typeface="Pragmatica"/>
                          <a:ea typeface="Pragmatica"/>
                          <a:cs typeface="Pragmatica"/>
                          <a:sym typeface="Pragmatica"/>
                        </a:rPr>
                        <a:t>rincian</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lainnya</a:t>
                      </a:r>
                      <a:r>
                        <a:rPr lang="en-US" sz="2500" dirty="0">
                          <a:solidFill>
                            <a:srgbClr val="1A3060"/>
                          </a:solidFill>
                          <a:latin typeface="Pragmatica"/>
                          <a:ea typeface="Pragmatica"/>
                          <a:cs typeface="Pragmatica"/>
                          <a:sym typeface="Pragmatica"/>
                        </a:rPr>
                        <a:t>. </a:t>
                      </a:r>
                    </a:p>
                    <a:p>
                      <a:pPr algn="l">
                        <a:lnSpc>
                          <a:spcPts val="3500"/>
                        </a:lnSpc>
                      </a:pPr>
                      <a:endParaRPr lang="en-US" sz="2500" dirty="0">
                        <a:solidFill>
                          <a:srgbClr val="1A3060"/>
                        </a:solidFill>
                        <a:latin typeface="Pragmatica"/>
                        <a:ea typeface="Pragmatica"/>
                        <a:cs typeface="Pragmatica"/>
                        <a:sym typeface="Pragmatica"/>
                      </a:endParaRPr>
                    </a:p>
                    <a:p>
                      <a:pPr marL="539751" lvl="1" indent="-269876" algn="l">
                        <a:lnSpc>
                          <a:spcPts val="3500"/>
                        </a:lnSpc>
                        <a:buFont typeface="Arial"/>
                        <a:buChar char="•"/>
                      </a:pPr>
                      <a:r>
                        <a:rPr lang="en-US" sz="2500" dirty="0" err="1">
                          <a:solidFill>
                            <a:srgbClr val="1A3060"/>
                          </a:solidFill>
                          <a:latin typeface="Pragmatica"/>
                          <a:ea typeface="Pragmatica"/>
                          <a:cs typeface="Pragmatica"/>
                          <a:sym typeface="Pragmatica"/>
                        </a:rPr>
                        <a:t>Laporan</a:t>
                      </a:r>
                      <a:r>
                        <a:rPr lang="en-US" sz="2500" dirty="0">
                          <a:solidFill>
                            <a:srgbClr val="1A3060"/>
                          </a:solidFill>
                          <a:latin typeface="Pragmatica"/>
                          <a:ea typeface="Pragmatica"/>
                          <a:cs typeface="Pragmatica"/>
                          <a:sym typeface="Pragmatica"/>
                        </a:rPr>
                        <a:t> juga </a:t>
                      </a:r>
                      <a:r>
                        <a:rPr lang="en-US" sz="2500" dirty="0" err="1">
                          <a:solidFill>
                            <a:srgbClr val="1A3060"/>
                          </a:solidFill>
                          <a:latin typeface="Pragmatica"/>
                          <a:ea typeface="Pragmatica"/>
                          <a:cs typeface="Pragmatica"/>
                          <a:sym typeface="Pragmatica"/>
                        </a:rPr>
                        <a:t>dapat</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disampaikan</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kepada</a:t>
                      </a:r>
                      <a:r>
                        <a:rPr lang="en-US" sz="2500" dirty="0">
                          <a:solidFill>
                            <a:srgbClr val="1A3060"/>
                          </a:solidFill>
                          <a:latin typeface="Pragmatica"/>
                          <a:ea typeface="Pragmatica"/>
                          <a:cs typeface="Pragmatica"/>
                          <a:sym typeface="Pragmatica"/>
                        </a:rPr>
                        <a:t> Badan </a:t>
                      </a:r>
                      <a:r>
                        <a:rPr lang="en-US" sz="2500" dirty="0" err="1">
                          <a:solidFill>
                            <a:srgbClr val="1A3060"/>
                          </a:solidFill>
                          <a:latin typeface="Pragmatica"/>
                          <a:ea typeface="Pragmatica"/>
                          <a:cs typeface="Pragmatica"/>
                          <a:sym typeface="Pragmatica"/>
                        </a:rPr>
                        <a:t>Pemeriksa</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Keuangan</a:t>
                      </a:r>
                      <a:r>
                        <a:rPr lang="en-US" sz="2500" dirty="0">
                          <a:solidFill>
                            <a:srgbClr val="1A3060"/>
                          </a:solidFill>
                          <a:latin typeface="Pragmatica"/>
                          <a:ea typeface="Pragmatica"/>
                          <a:cs typeface="Pragmatica"/>
                          <a:sym typeface="Pragmatica"/>
                        </a:rPr>
                        <a:t> (BPK) </a:t>
                      </a:r>
                      <a:r>
                        <a:rPr lang="en-US" sz="2500" dirty="0" err="1">
                          <a:solidFill>
                            <a:srgbClr val="1A3060"/>
                          </a:solidFill>
                          <a:latin typeface="Pragmatica"/>
                          <a:ea typeface="Pragmatica"/>
                          <a:cs typeface="Pragmatica"/>
                          <a:sym typeface="Pragmatica"/>
                        </a:rPr>
                        <a:t>untuk</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diaudit</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memastikan</a:t>
                      </a:r>
                      <a:r>
                        <a:rPr lang="en-US" sz="2500" dirty="0">
                          <a:solidFill>
                            <a:srgbClr val="1A3060"/>
                          </a:solidFill>
                          <a:latin typeface="Pragmatica"/>
                          <a:ea typeface="Pragmatica"/>
                          <a:cs typeface="Pragmatica"/>
                          <a:sym typeface="Pragmatica"/>
                        </a:rPr>
                        <a:t> </a:t>
                      </a:r>
                      <a:r>
                        <a:rPr lang="en-US" sz="2500" dirty="0" err="1">
                          <a:solidFill>
                            <a:srgbClr val="1A3060"/>
                          </a:solidFill>
                          <a:latin typeface="Pragmatica"/>
                          <a:ea typeface="Pragmatica"/>
                          <a:cs typeface="Pragmatica"/>
                          <a:sym typeface="Pragmatica"/>
                        </a:rPr>
                        <a:t>pengelolaan</a:t>
                      </a:r>
                      <a:r>
                        <a:rPr lang="en-US" sz="2500" dirty="0">
                          <a:solidFill>
                            <a:srgbClr val="1A3060"/>
                          </a:solidFill>
                          <a:latin typeface="Pragmatica"/>
                          <a:ea typeface="Pragmatica"/>
                          <a:cs typeface="Pragmatica"/>
                          <a:sym typeface="Pragmatica"/>
                        </a:rPr>
                        <a:t> yang </a:t>
                      </a:r>
                      <a:r>
                        <a:rPr lang="en-US" sz="2500" dirty="0" err="1">
                          <a:solidFill>
                            <a:srgbClr val="1A3060"/>
                          </a:solidFill>
                          <a:latin typeface="Pragmatica"/>
                          <a:ea typeface="Pragmatica"/>
                          <a:cs typeface="Pragmatica"/>
                          <a:sym typeface="Pragmatica"/>
                        </a:rPr>
                        <a:t>akuntabel</a:t>
                      </a:r>
                      <a:r>
                        <a:rPr lang="en-US" sz="2500" dirty="0">
                          <a:solidFill>
                            <a:srgbClr val="1A3060"/>
                          </a:solidFill>
                          <a:latin typeface="Pragmatica"/>
                          <a:ea typeface="Pragmatica"/>
                          <a:cs typeface="Pragmatica"/>
                          <a:sym typeface="Pragmatica"/>
                        </a:rPr>
                        <a:t>. </a:t>
                      </a:r>
                    </a:p>
                    <a:p>
                      <a:pPr algn="l">
                        <a:lnSpc>
                          <a:spcPts val="3500"/>
                        </a:lnSpc>
                      </a:pPr>
                      <a:endParaRPr lang="en-US" sz="2500" dirty="0">
                        <a:solidFill>
                          <a:srgbClr val="1A3060"/>
                        </a:solidFill>
                        <a:latin typeface="Pragmatica"/>
                        <a:ea typeface="Pragmatica"/>
                        <a:cs typeface="Pragmatica"/>
                        <a:sym typeface="Pragmatica"/>
                      </a:endParaRP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9050" cap="flat" cmpd="sng" algn="ctr">
                      <a:solidFill>
                        <a:srgbClr val="DC673C"/>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6"/>
        </a:solidFill>
        <a:effectLst/>
      </p:bgPr>
    </p:bg>
    <p:spTree>
      <p:nvGrpSpPr>
        <p:cNvPr id="1" name=""/>
        <p:cNvGrpSpPr/>
        <p:nvPr/>
      </p:nvGrpSpPr>
      <p:grpSpPr>
        <a:xfrm>
          <a:off x="0" y="0"/>
          <a:ext cx="0" cy="0"/>
          <a:chOff x="0" y="0"/>
          <a:chExt cx="0" cy="0"/>
        </a:xfrm>
      </p:grpSpPr>
      <p:sp>
        <p:nvSpPr>
          <p:cNvPr id="3" name="TextBox 3"/>
          <p:cNvSpPr txBox="1"/>
          <p:nvPr/>
        </p:nvSpPr>
        <p:spPr>
          <a:xfrm>
            <a:off x="1207850" y="38662"/>
            <a:ext cx="15872300" cy="532838"/>
          </a:xfrm>
          <a:prstGeom prst="rect">
            <a:avLst/>
          </a:prstGeom>
        </p:spPr>
        <p:txBody>
          <a:bodyPr wrap="square" lIns="0" tIns="0" rIns="0" bIns="0" rtlCol="0" anchor="t">
            <a:spAutoFit/>
          </a:bodyPr>
          <a:lstStyle/>
          <a:p>
            <a:pPr algn="ctr">
              <a:lnSpc>
                <a:spcPts val="4339"/>
              </a:lnSpc>
              <a:spcBef>
                <a:spcPct val="0"/>
              </a:spcBef>
            </a:pPr>
            <a:r>
              <a:rPr lang="en-US" sz="3099" b="1" dirty="0" err="1">
                <a:solidFill>
                  <a:srgbClr val="000000"/>
                </a:solidFill>
                <a:latin typeface="Garet Bold"/>
                <a:ea typeface="Garet Bold"/>
                <a:cs typeface="Garet Bold"/>
                <a:sym typeface="Garet Bold"/>
              </a:rPr>
              <a:t>Evaluasi</a:t>
            </a:r>
            <a:r>
              <a:rPr lang="en-US" sz="3099" b="1" dirty="0">
                <a:solidFill>
                  <a:srgbClr val="000000"/>
                </a:solidFill>
                <a:latin typeface="Garet Bold"/>
                <a:ea typeface="Garet Bold"/>
                <a:cs typeface="Garet Bold"/>
                <a:sym typeface="Garet Bold"/>
              </a:rPr>
              <a:t> Target dan </a:t>
            </a:r>
            <a:r>
              <a:rPr lang="en-US" sz="3099" b="1" dirty="0" err="1">
                <a:solidFill>
                  <a:srgbClr val="000000"/>
                </a:solidFill>
                <a:latin typeface="Garet Bold"/>
                <a:ea typeface="Garet Bold"/>
                <a:cs typeface="Garet Bold"/>
                <a:sym typeface="Garet Bold"/>
              </a:rPr>
              <a:t>Realisasi</a:t>
            </a:r>
            <a:r>
              <a:rPr lang="en-US" sz="3099" b="1" dirty="0">
                <a:solidFill>
                  <a:srgbClr val="000000"/>
                </a:solidFill>
                <a:latin typeface="Garet Bold"/>
                <a:ea typeface="Garet Bold"/>
                <a:cs typeface="Garet Bold"/>
                <a:sym typeface="Garet Bold"/>
              </a:rPr>
              <a:t> (TA. 2022 s/d 2025)</a:t>
            </a:r>
          </a:p>
        </p:txBody>
      </p:sp>
      <p:pic>
        <p:nvPicPr>
          <p:cNvPr id="6" name="Picture 5"/>
          <p:cNvPicPr>
            <a:picLocks noChangeAspect="1"/>
          </p:cNvPicPr>
          <p:nvPr/>
        </p:nvPicPr>
        <p:blipFill>
          <a:blip r:embed="rId2"/>
          <a:stretch>
            <a:fillRect/>
          </a:stretch>
        </p:blipFill>
        <p:spPr>
          <a:xfrm>
            <a:off x="2053085" y="647700"/>
            <a:ext cx="14181830" cy="9525000"/>
          </a:xfrm>
          <a:prstGeom prst="rect">
            <a:avLst/>
          </a:prstGeom>
        </p:spPr>
      </p:pic>
    </p:spTree>
    <p:extLst>
      <p:ext uri="{BB962C8B-B14F-4D97-AF65-F5344CB8AC3E}">
        <p14:creationId xmlns:p14="http://schemas.microsoft.com/office/powerpoint/2010/main" val="438619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6"/>
        </a:solidFill>
        <a:effectLst/>
      </p:bgPr>
    </p:bg>
    <p:spTree>
      <p:nvGrpSpPr>
        <p:cNvPr id="1" name=""/>
        <p:cNvGrpSpPr/>
        <p:nvPr/>
      </p:nvGrpSpPr>
      <p:grpSpPr>
        <a:xfrm>
          <a:off x="0" y="0"/>
          <a:ext cx="0" cy="0"/>
          <a:chOff x="0" y="0"/>
          <a:chExt cx="0" cy="0"/>
        </a:xfrm>
      </p:grpSpPr>
      <p:sp>
        <p:nvSpPr>
          <p:cNvPr id="3" name="TextBox 3"/>
          <p:cNvSpPr txBox="1"/>
          <p:nvPr/>
        </p:nvSpPr>
        <p:spPr>
          <a:xfrm>
            <a:off x="1207850" y="198986"/>
            <a:ext cx="15872300" cy="532838"/>
          </a:xfrm>
          <a:prstGeom prst="rect">
            <a:avLst/>
          </a:prstGeom>
        </p:spPr>
        <p:txBody>
          <a:bodyPr wrap="square" lIns="0" tIns="0" rIns="0" bIns="0" rtlCol="0" anchor="t">
            <a:spAutoFit/>
          </a:bodyPr>
          <a:lstStyle/>
          <a:p>
            <a:pPr algn="ctr">
              <a:lnSpc>
                <a:spcPts val="4339"/>
              </a:lnSpc>
              <a:spcBef>
                <a:spcPct val="0"/>
              </a:spcBef>
            </a:pPr>
            <a:r>
              <a:rPr lang="en-US" sz="3099" b="1" dirty="0" err="1">
                <a:solidFill>
                  <a:srgbClr val="000000"/>
                </a:solidFill>
                <a:latin typeface="Garet Bold"/>
                <a:ea typeface="Garet Bold"/>
                <a:cs typeface="Garet Bold"/>
                <a:sym typeface="Garet Bold"/>
              </a:rPr>
              <a:t>Evaluasi</a:t>
            </a:r>
            <a:r>
              <a:rPr lang="en-US" sz="3099" b="1" dirty="0">
                <a:solidFill>
                  <a:srgbClr val="000000"/>
                </a:solidFill>
                <a:latin typeface="Garet Bold"/>
                <a:ea typeface="Garet Bold"/>
                <a:cs typeface="Garet Bold"/>
                <a:sym typeface="Garet Bold"/>
              </a:rPr>
              <a:t> Target dan </a:t>
            </a:r>
            <a:r>
              <a:rPr lang="en-US" sz="3099" b="1" dirty="0" err="1">
                <a:solidFill>
                  <a:srgbClr val="000000"/>
                </a:solidFill>
                <a:latin typeface="Garet Bold"/>
                <a:ea typeface="Garet Bold"/>
                <a:cs typeface="Garet Bold"/>
                <a:sym typeface="Garet Bold"/>
              </a:rPr>
              <a:t>Realisasi</a:t>
            </a:r>
            <a:r>
              <a:rPr lang="en-US" sz="3099" b="1" dirty="0">
                <a:solidFill>
                  <a:srgbClr val="000000"/>
                </a:solidFill>
                <a:latin typeface="Garet Bold"/>
                <a:ea typeface="Garet Bold"/>
                <a:cs typeface="Garet Bold"/>
                <a:sym typeface="Garet Bold"/>
              </a:rPr>
              <a:t> (TA. 2022 s/d 2025)</a:t>
            </a:r>
          </a:p>
        </p:txBody>
      </p:sp>
      <p:pic>
        <p:nvPicPr>
          <p:cNvPr id="7" name="Picture 6"/>
          <p:cNvPicPr>
            <a:picLocks noChangeAspect="1"/>
          </p:cNvPicPr>
          <p:nvPr/>
        </p:nvPicPr>
        <p:blipFill>
          <a:blip r:embed="rId2"/>
          <a:stretch>
            <a:fillRect/>
          </a:stretch>
        </p:blipFill>
        <p:spPr>
          <a:xfrm>
            <a:off x="2535037" y="1034166"/>
            <a:ext cx="13217926" cy="8218667"/>
          </a:xfrm>
          <a:prstGeom prst="rect">
            <a:avLst/>
          </a:prstGeom>
        </p:spPr>
      </p:pic>
    </p:spTree>
    <p:extLst>
      <p:ext uri="{BB962C8B-B14F-4D97-AF65-F5344CB8AC3E}">
        <p14:creationId xmlns:p14="http://schemas.microsoft.com/office/powerpoint/2010/main" val="4425804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1449</Words>
  <Application>Microsoft Office PowerPoint</Application>
  <PresentationFormat>Custom</PresentationFormat>
  <Paragraphs>141</Paragraphs>
  <Slides>18</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18</vt:i4>
      </vt:variant>
    </vt:vector>
  </HeadingPairs>
  <TitlesOfParts>
    <vt:vector size="34" baseType="lpstr">
      <vt:lpstr>Agrandir Bold</vt:lpstr>
      <vt:lpstr>TT Interphases Bold</vt:lpstr>
      <vt:lpstr>IBM Plex Sans Bold</vt:lpstr>
      <vt:lpstr>Garet Bold</vt:lpstr>
      <vt:lpstr>Arial</vt:lpstr>
      <vt:lpstr>Open Sauce Bold</vt:lpstr>
      <vt:lpstr>TT Ramillas Bold</vt:lpstr>
      <vt:lpstr>Cooper Hewitt Bold</vt:lpstr>
      <vt:lpstr>Calibri</vt:lpstr>
      <vt:lpstr>TT Interphases</vt:lpstr>
      <vt:lpstr>Open Sauce</vt:lpstr>
      <vt:lpstr>Wingdings</vt:lpstr>
      <vt:lpstr>Garet</vt:lpstr>
      <vt:lpstr>Pragmatica</vt:lpstr>
      <vt:lpstr>IBM Plex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Evaluasi Pengelolaan Retribusi Daerah</dc:title>
  <dc:creator>HP</dc:creator>
  <cp:lastModifiedBy>Microsoft account</cp:lastModifiedBy>
  <cp:revision>12</cp:revision>
  <dcterms:created xsi:type="dcterms:W3CDTF">2006-08-16T00:00:00Z</dcterms:created>
  <dcterms:modified xsi:type="dcterms:W3CDTF">2025-06-30T03:28:23Z</dcterms:modified>
  <dc:identifier>DAGrs060Fs4</dc:identifier>
</cp:coreProperties>
</file>