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71" r:id="rId2"/>
    <p:sldId id="3872" r:id="rId3"/>
    <p:sldId id="3923" r:id="rId4"/>
    <p:sldId id="3924" r:id="rId5"/>
    <p:sldId id="3941" r:id="rId6"/>
    <p:sldId id="3922" r:id="rId7"/>
    <p:sldId id="3879" r:id="rId8"/>
    <p:sldId id="3943" r:id="rId9"/>
    <p:sldId id="3944" r:id="rId10"/>
    <p:sldId id="3953" r:id="rId11"/>
    <p:sldId id="3954" r:id="rId12"/>
    <p:sldId id="3945" r:id="rId13"/>
    <p:sldId id="3946" r:id="rId14"/>
    <p:sldId id="3947" r:id="rId15"/>
    <p:sldId id="3951" r:id="rId16"/>
    <p:sldId id="3952" r:id="rId17"/>
    <p:sldId id="3948" r:id="rId18"/>
    <p:sldId id="3949" r:id="rId19"/>
    <p:sldId id="3950" r:id="rId20"/>
    <p:sldId id="3885" r:id="rId21"/>
  </p:sldIdLst>
  <p:sldSz cx="12192000" cy="6858000"/>
  <p:notesSz cx="6888163" cy="1120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6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10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62414"/>
          </a:xfrm>
          <a:prstGeom prst="rect">
            <a:avLst/>
          </a:prstGeom>
        </p:spPr>
        <p:txBody>
          <a:bodyPr vert="horz" lIns="103409" tIns="51705" rIns="103409" bIns="51705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62414"/>
          </a:xfrm>
          <a:prstGeom prst="rect">
            <a:avLst/>
          </a:prstGeom>
        </p:spPr>
        <p:txBody>
          <a:bodyPr vert="horz" lIns="103409" tIns="51705" rIns="103409" bIns="51705" rtlCol="0"/>
          <a:lstStyle>
            <a:lvl1pPr algn="r">
              <a:defRPr sz="1400"/>
            </a:lvl1pPr>
          </a:lstStyle>
          <a:p>
            <a:fld id="{B7DCA40A-0CEC-4EB2-9A85-B9857A76D0E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1401763"/>
            <a:ext cx="6723063" cy="3783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409" tIns="51705" rIns="103409" bIns="517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5394494"/>
            <a:ext cx="5510530" cy="4413677"/>
          </a:xfrm>
          <a:prstGeom prst="rect">
            <a:avLst/>
          </a:prstGeom>
        </p:spPr>
        <p:txBody>
          <a:bodyPr vert="horz" lIns="103409" tIns="51705" rIns="103409" bIns="517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646926"/>
            <a:ext cx="2984871" cy="562412"/>
          </a:xfrm>
          <a:prstGeom prst="rect">
            <a:avLst/>
          </a:prstGeom>
        </p:spPr>
        <p:txBody>
          <a:bodyPr vert="horz" lIns="103409" tIns="51705" rIns="103409" bIns="51705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10646926"/>
            <a:ext cx="2984871" cy="562412"/>
          </a:xfrm>
          <a:prstGeom prst="rect">
            <a:avLst/>
          </a:prstGeom>
        </p:spPr>
        <p:txBody>
          <a:bodyPr vert="horz" lIns="103409" tIns="51705" rIns="103409" bIns="51705" rtlCol="0" anchor="b"/>
          <a:lstStyle>
            <a:lvl1pPr algn="r">
              <a:defRPr sz="1400"/>
            </a:lvl1pPr>
          </a:lstStyle>
          <a:p>
            <a:fld id="{D339A7A1-1D11-4CCB-A2E5-0C2E53A7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3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9A7A1-1D11-4CCB-A2E5-0C2E53A74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899367" y="1314600"/>
            <a:ext cx="5342000" cy="3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6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899367" y="5066200"/>
            <a:ext cx="5342000" cy="4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575755" y="-1865876"/>
            <a:ext cx="6225865" cy="3076195"/>
            <a:chOff x="3182800" y="2112100"/>
            <a:chExt cx="5021939" cy="2481335"/>
          </a:xfrm>
        </p:grpSpPr>
        <p:sp>
          <p:nvSpPr>
            <p:cNvPr id="12" name="Google Shape;12;p2"/>
            <p:cNvSpPr/>
            <p:nvPr/>
          </p:nvSpPr>
          <p:spPr>
            <a:xfrm>
              <a:off x="3182800" y="2112244"/>
              <a:ext cx="5021939" cy="2481191"/>
            </a:xfrm>
            <a:custGeom>
              <a:avLst/>
              <a:gdLst/>
              <a:ahLst/>
              <a:cxnLst/>
              <a:rect l="l" t="t" r="r" b="b"/>
              <a:pathLst>
                <a:path w="34825" h="17206" extrusionOk="0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39984" y="2112244"/>
              <a:ext cx="4707716" cy="2326748"/>
            </a:xfrm>
            <a:custGeom>
              <a:avLst/>
              <a:gdLst/>
              <a:ahLst/>
              <a:cxnLst/>
              <a:rect l="l" t="t" r="r" b="b"/>
              <a:pathLst>
                <a:path w="32646" h="16135" extrusionOk="0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97025" y="2112244"/>
              <a:ext cx="4393494" cy="2172160"/>
            </a:xfrm>
            <a:custGeom>
              <a:avLst/>
              <a:gdLst/>
              <a:ahLst/>
              <a:cxnLst/>
              <a:rect l="l" t="t" r="r" b="b"/>
              <a:pathLst>
                <a:path w="30467" h="15063" extrusionOk="0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54209" y="2112100"/>
              <a:ext cx="4079271" cy="2017572"/>
            </a:xfrm>
            <a:custGeom>
              <a:avLst/>
              <a:gdLst/>
              <a:ahLst/>
              <a:cxnLst/>
              <a:rect l="l" t="t" r="r" b="b"/>
              <a:pathLst>
                <a:path w="28288" h="13991" extrusionOk="0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11249" y="2112244"/>
              <a:ext cx="3765048" cy="1862984"/>
            </a:xfrm>
            <a:custGeom>
              <a:avLst/>
              <a:gdLst/>
              <a:ahLst/>
              <a:cxnLst/>
              <a:rect l="l" t="t" r="r" b="b"/>
              <a:pathLst>
                <a:path w="26109" h="12919" extrusionOk="0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08005" y="5398620"/>
            <a:ext cx="4613904" cy="2137024"/>
            <a:chOff x="3659150" y="4777100"/>
            <a:chExt cx="1317555" cy="610253"/>
          </a:xfrm>
        </p:grpSpPr>
        <p:sp>
          <p:nvSpPr>
            <p:cNvPr id="18" name="Google Shape;18;p2"/>
            <p:cNvSpPr/>
            <p:nvPr/>
          </p:nvSpPr>
          <p:spPr>
            <a:xfrm>
              <a:off x="3659150" y="4777100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75285" y="4820111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91326" y="4863170"/>
              <a:ext cx="1269245" cy="481219"/>
            </a:xfrm>
            <a:custGeom>
              <a:avLst/>
              <a:gdLst/>
              <a:ahLst/>
              <a:cxnLst/>
              <a:rect l="l" t="t" r="r" b="b"/>
              <a:pathLst>
                <a:path w="26824" h="10170" extrusionOk="0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07461" y="4906181"/>
              <a:ext cx="1269245" cy="481172"/>
            </a:xfrm>
            <a:custGeom>
              <a:avLst/>
              <a:gdLst/>
              <a:ahLst/>
              <a:cxnLst/>
              <a:rect l="l" t="t" r="r" b="b"/>
              <a:pathLst>
                <a:path w="26824" h="10169" extrusionOk="0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9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7405133" y="2327000"/>
            <a:ext cx="350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7405300" y="3090600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/>
          <p:nvPr/>
        </p:nvSpPr>
        <p:spPr>
          <a:xfrm flipH="1">
            <a:off x="950980" y="337600"/>
            <a:ext cx="2614203" cy="381733"/>
          </a:xfrm>
          <a:custGeom>
            <a:avLst/>
            <a:gdLst/>
            <a:ahLst/>
            <a:cxnLst/>
            <a:rect l="l" t="t" r="r" b="b"/>
            <a:pathLst>
              <a:path w="29065" h="4244" extrusionOk="0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54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6265333" y="2757551"/>
            <a:ext cx="4816000" cy="1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2"/>
          </p:nvPr>
        </p:nvSpPr>
        <p:spPr>
          <a:xfrm>
            <a:off x="1110667" y="2757551"/>
            <a:ext cx="4816000" cy="1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3"/>
          </p:nvPr>
        </p:nvSpPr>
        <p:spPr>
          <a:xfrm>
            <a:off x="6265333" y="2226871"/>
            <a:ext cx="48160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4"/>
          </p:nvPr>
        </p:nvSpPr>
        <p:spPr>
          <a:xfrm>
            <a:off x="1110667" y="2226871"/>
            <a:ext cx="48160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29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6646985" y="1918700"/>
            <a:ext cx="3930400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2"/>
          </p:nvPr>
        </p:nvSpPr>
        <p:spPr>
          <a:xfrm>
            <a:off x="1614733" y="1918700"/>
            <a:ext cx="3930400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14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2"/>
          </p:nvPr>
        </p:nvSpPr>
        <p:spPr>
          <a:xfrm>
            <a:off x="1121615" y="3527500"/>
            <a:ext cx="3218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>
            <a:off x="1121615" y="4060300"/>
            <a:ext cx="3218800" cy="11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 idx="3"/>
          </p:nvPr>
        </p:nvSpPr>
        <p:spPr>
          <a:xfrm>
            <a:off x="4486600" y="3527500"/>
            <a:ext cx="3218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4"/>
          </p:nvPr>
        </p:nvSpPr>
        <p:spPr>
          <a:xfrm>
            <a:off x="4486600" y="4060300"/>
            <a:ext cx="3218800" cy="11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5"/>
          </p:nvPr>
        </p:nvSpPr>
        <p:spPr>
          <a:xfrm>
            <a:off x="7851585" y="3527500"/>
            <a:ext cx="3218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6"/>
          </p:nvPr>
        </p:nvSpPr>
        <p:spPr>
          <a:xfrm>
            <a:off x="7851585" y="4060300"/>
            <a:ext cx="3218800" cy="11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20"/>
          <p:cNvGrpSpPr/>
          <p:nvPr/>
        </p:nvGrpSpPr>
        <p:grpSpPr>
          <a:xfrm rot="4069601">
            <a:off x="8503282" y="-680276"/>
            <a:ext cx="6225591" cy="3076059"/>
            <a:chOff x="3182800" y="2112100"/>
            <a:chExt cx="5021939" cy="2481335"/>
          </a:xfrm>
        </p:grpSpPr>
        <p:sp>
          <p:nvSpPr>
            <p:cNvPr id="103" name="Google Shape;103;p20"/>
            <p:cNvSpPr/>
            <p:nvPr/>
          </p:nvSpPr>
          <p:spPr>
            <a:xfrm>
              <a:off x="3182800" y="2112244"/>
              <a:ext cx="5021939" cy="2481191"/>
            </a:xfrm>
            <a:custGeom>
              <a:avLst/>
              <a:gdLst/>
              <a:ahLst/>
              <a:cxnLst/>
              <a:rect l="l" t="t" r="r" b="b"/>
              <a:pathLst>
                <a:path w="34825" h="17206" extrusionOk="0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3339984" y="2112244"/>
              <a:ext cx="4707716" cy="2326748"/>
            </a:xfrm>
            <a:custGeom>
              <a:avLst/>
              <a:gdLst/>
              <a:ahLst/>
              <a:cxnLst/>
              <a:rect l="l" t="t" r="r" b="b"/>
              <a:pathLst>
                <a:path w="32646" h="16135" extrusionOk="0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3497025" y="2112244"/>
              <a:ext cx="4393494" cy="2172160"/>
            </a:xfrm>
            <a:custGeom>
              <a:avLst/>
              <a:gdLst/>
              <a:ahLst/>
              <a:cxnLst/>
              <a:rect l="l" t="t" r="r" b="b"/>
              <a:pathLst>
                <a:path w="30467" h="15063" extrusionOk="0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3654209" y="2112100"/>
              <a:ext cx="4079271" cy="2017572"/>
            </a:xfrm>
            <a:custGeom>
              <a:avLst/>
              <a:gdLst/>
              <a:ahLst/>
              <a:cxnLst/>
              <a:rect l="l" t="t" r="r" b="b"/>
              <a:pathLst>
                <a:path w="28288" h="13991" extrusionOk="0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3811249" y="2112244"/>
              <a:ext cx="3765048" cy="1862984"/>
            </a:xfrm>
            <a:custGeom>
              <a:avLst/>
              <a:gdLst/>
              <a:ahLst/>
              <a:cxnLst/>
              <a:rect l="l" t="t" r="r" b="b"/>
              <a:pathLst>
                <a:path w="26109" h="12919" extrusionOk="0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4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>
            <a:off x="3128717" y="26349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2"/>
          </p:nvPr>
        </p:nvSpPr>
        <p:spPr>
          <a:xfrm>
            <a:off x="7804084" y="26349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3"/>
          </p:nvPr>
        </p:nvSpPr>
        <p:spPr>
          <a:xfrm>
            <a:off x="3128717" y="45461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4"/>
          </p:nvPr>
        </p:nvSpPr>
        <p:spPr>
          <a:xfrm>
            <a:off x="7804084" y="45461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5"/>
          </p:nvPr>
        </p:nvSpPr>
        <p:spPr>
          <a:xfrm>
            <a:off x="3128717" y="22567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6"/>
          </p:nvPr>
        </p:nvSpPr>
        <p:spPr>
          <a:xfrm>
            <a:off x="3128717" y="41680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7"/>
          </p:nvPr>
        </p:nvSpPr>
        <p:spPr>
          <a:xfrm>
            <a:off x="7804084" y="22567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8"/>
          </p:nvPr>
        </p:nvSpPr>
        <p:spPr>
          <a:xfrm>
            <a:off x="7804084" y="41680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118" name="Google Shape;118;p21"/>
          <p:cNvGrpSpPr/>
          <p:nvPr/>
        </p:nvGrpSpPr>
        <p:grpSpPr>
          <a:xfrm rot="-2708074">
            <a:off x="9262185" y="4099062"/>
            <a:ext cx="4812929" cy="2175751"/>
            <a:chOff x="3659150" y="4777100"/>
            <a:chExt cx="1317555" cy="610253"/>
          </a:xfrm>
        </p:grpSpPr>
        <p:sp>
          <p:nvSpPr>
            <p:cNvPr id="119" name="Google Shape;119;p21"/>
            <p:cNvSpPr/>
            <p:nvPr/>
          </p:nvSpPr>
          <p:spPr>
            <a:xfrm>
              <a:off x="3659150" y="4777100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3675285" y="4820111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3691326" y="4863170"/>
              <a:ext cx="1269245" cy="481219"/>
            </a:xfrm>
            <a:custGeom>
              <a:avLst/>
              <a:gdLst/>
              <a:ahLst/>
              <a:cxnLst/>
              <a:rect l="l" t="t" r="r" b="b"/>
              <a:pathLst>
                <a:path w="26824" h="10170" extrusionOk="0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3707461" y="4906181"/>
              <a:ext cx="1269245" cy="481172"/>
            </a:xfrm>
            <a:custGeom>
              <a:avLst/>
              <a:gdLst/>
              <a:ahLst/>
              <a:cxnLst/>
              <a:rect l="l" t="t" r="r" b="b"/>
              <a:pathLst>
                <a:path w="26824" h="10169" extrusionOk="0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1"/>
          <p:cNvGrpSpPr/>
          <p:nvPr/>
        </p:nvGrpSpPr>
        <p:grpSpPr>
          <a:xfrm rot="-3329969">
            <a:off x="-2308951" y="1154678"/>
            <a:ext cx="4687267" cy="2315975"/>
            <a:chOff x="3182800" y="2112100"/>
            <a:chExt cx="5021939" cy="2481335"/>
          </a:xfrm>
        </p:grpSpPr>
        <p:sp>
          <p:nvSpPr>
            <p:cNvPr id="124" name="Google Shape;124;p21"/>
            <p:cNvSpPr/>
            <p:nvPr/>
          </p:nvSpPr>
          <p:spPr>
            <a:xfrm>
              <a:off x="3182800" y="2112244"/>
              <a:ext cx="5021939" cy="2481191"/>
            </a:xfrm>
            <a:custGeom>
              <a:avLst/>
              <a:gdLst/>
              <a:ahLst/>
              <a:cxnLst/>
              <a:rect l="l" t="t" r="r" b="b"/>
              <a:pathLst>
                <a:path w="34825" h="17206" extrusionOk="0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3339984" y="2112244"/>
              <a:ext cx="4707716" cy="2326748"/>
            </a:xfrm>
            <a:custGeom>
              <a:avLst/>
              <a:gdLst/>
              <a:ahLst/>
              <a:cxnLst/>
              <a:rect l="l" t="t" r="r" b="b"/>
              <a:pathLst>
                <a:path w="32646" h="16135" extrusionOk="0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3497025" y="2112244"/>
              <a:ext cx="4393494" cy="2172160"/>
            </a:xfrm>
            <a:custGeom>
              <a:avLst/>
              <a:gdLst/>
              <a:ahLst/>
              <a:cxnLst/>
              <a:rect l="l" t="t" r="r" b="b"/>
              <a:pathLst>
                <a:path w="30467" h="15063" extrusionOk="0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3654209" y="2112100"/>
              <a:ext cx="4079271" cy="2017572"/>
            </a:xfrm>
            <a:custGeom>
              <a:avLst/>
              <a:gdLst/>
              <a:ahLst/>
              <a:cxnLst/>
              <a:rect l="l" t="t" r="r" b="b"/>
              <a:pathLst>
                <a:path w="28288" h="13991" extrusionOk="0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3811249" y="2112244"/>
              <a:ext cx="3765048" cy="1862984"/>
            </a:xfrm>
            <a:custGeom>
              <a:avLst/>
              <a:gdLst/>
              <a:ahLst/>
              <a:cxnLst/>
              <a:rect l="l" t="t" r="r" b="b"/>
              <a:pathLst>
                <a:path w="26109" h="12919" extrusionOk="0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795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1"/>
          </p:nvPr>
        </p:nvSpPr>
        <p:spPr>
          <a:xfrm>
            <a:off x="1478873" y="29242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2"/>
          </p:nvPr>
        </p:nvSpPr>
        <p:spPr>
          <a:xfrm>
            <a:off x="4772000" y="29242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3"/>
          </p:nvPr>
        </p:nvSpPr>
        <p:spPr>
          <a:xfrm>
            <a:off x="1478873" y="53434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4"/>
          </p:nvPr>
        </p:nvSpPr>
        <p:spPr>
          <a:xfrm>
            <a:off x="4772000" y="53434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5"/>
          </p:nvPr>
        </p:nvSpPr>
        <p:spPr>
          <a:xfrm>
            <a:off x="8065127" y="29242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6"/>
          </p:nvPr>
        </p:nvSpPr>
        <p:spPr>
          <a:xfrm>
            <a:off x="8065127" y="53434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ubTitle" idx="7"/>
          </p:nvPr>
        </p:nvSpPr>
        <p:spPr>
          <a:xfrm>
            <a:off x="1484073" y="260286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8"/>
          </p:nvPr>
        </p:nvSpPr>
        <p:spPr>
          <a:xfrm>
            <a:off x="4777200" y="260286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9"/>
          </p:nvPr>
        </p:nvSpPr>
        <p:spPr>
          <a:xfrm>
            <a:off x="8070327" y="260286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3"/>
          </p:nvPr>
        </p:nvSpPr>
        <p:spPr>
          <a:xfrm>
            <a:off x="1484073" y="5022081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ubTitle" idx="14"/>
          </p:nvPr>
        </p:nvSpPr>
        <p:spPr>
          <a:xfrm>
            <a:off x="4777200" y="5022081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5"/>
          </p:nvPr>
        </p:nvSpPr>
        <p:spPr>
          <a:xfrm>
            <a:off x="8070327" y="5022081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72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 hasCustomPrompt="1"/>
          </p:nvPr>
        </p:nvSpPr>
        <p:spPr>
          <a:xfrm>
            <a:off x="2964800" y="982193"/>
            <a:ext cx="6262400" cy="102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2964800" y="2007409"/>
            <a:ext cx="6262400" cy="4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 idx="2" hasCustomPrompt="1"/>
          </p:nvPr>
        </p:nvSpPr>
        <p:spPr>
          <a:xfrm>
            <a:off x="2964800" y="2694308"/>
            <a:ext cx="6262400" cy="102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 idx="3" hasCustomPrompt="1"/>
          </p:nvPr>
        </p:nvSpPr>
        <p:spPr>
          <a:xfrm>
            <a:off x="2964800" y="4405773"/>
            <a:ext cx="6262400" cy="102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4"/>
          </p:nvPr>
        </p:nvSpPr>
        <p:spPr>
          <a:xfrm>
            <a:off x="2964800" y="3719509"/>
            <a:ext cx="6262400" cy="4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5"/>
          </p:nvPr>
        </p:nvSpPr>
        <p:spPr>
          <a:xfrm>
            <a:off x="2964800" y="5431007"/>
            <a:ext cx="6262400" cy="4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22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 hasCustomPrompt="1"/>
          </p:nvPr>
        </p:nvSpPr>
        <p:spPr>
          <a:xfrm>
            <a:off x="1622584" y="2616200"/>
            <a:ext cx="19508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1"/>
          </p:nvPr>
        </p:nvSpPr>
        <p:spPr>
          <a:xfrm>
            <a:off x="1105584" y="4838900"/>
            <a:ext cx="29848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2"/>
          </p:nvPr>
        </p:nvSpPr>
        <p:spPr>
          <a:xfrm>
            <a:off x="1105584" y="4262800"/>
            <a:ext cx="29848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3" hasCustomPrompt="1"/>
          </p:nvPr>
        </p:nvSpPr>
        <p:spPr>
          <a:xfrm>
            <a:off x="5119597" y="2616200"/>
            <a:ext cx="19528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4"/>
          </p:nvPr>
        </p:nvSpPr>
        <p:spPr>
          <a:xfrm>
            <a:off x="4603597" y="4838900"/>
            <a:ext cx="29848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5"/>
          </p:nvPr>
        </p:nvSpPr>
        <p:spPr>
          <a:xfrm>
            <a:off x="4603597" y="4262800"/>
            <a:ext cx="29848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 idx="6" hasCustomPrompt="1"/>
          </p:nvPr>
        </p:nvSpPr>
        <p:spPr>
          <a:xfrm>
            <a:off x="8617593" y="2616200"/>
            <a:ext cx="19528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8" name="Google Shape;158;p24"/>
          <p:cNvSpPr txBox="1">
            <a:spLocks noGrp="1"/>
          </p:cNvSpPr>
          <p:nvPr>
            <p:ph type="subTitle" idx="7"/>
          </p:nvPr>
        </p:nvSpPr>
        <p:spPr>
          <a:xfrm>
            <a:off x="8101611" y="4838900"/>
            <a:ext cx="29848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ubTitle" idx="8"/>
          </p:nvPr>
        </p:nvSpPr>
        <p:spPr>
          <a:xfrm>
            <a:off x="8101611" y="4262800"/>
            <a:ext cx="29848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24"/>
          <p:cNvGrpSpPr/>
          <p:nvPr/>
        </p:nvGrpSpPr>
        <p:grpSpPr>
          <a:xfrm rot="7273738">
            <a:off x="-2662016" y="907238"/>
            <a:ext cx="4888085" cy="2209665"/>
            <a:chOff x="3659150" y="4777100"/>
            <a:chExt cx="1317555" cy="610253"/>
          </a:xfrm>
        </p:grpSpPr>
        <p:sp>
          <p:nvSpPr>
            <p:cNvPr id="162" name="Google Shape;162;p24"/>
            <p:cNvSpPr/>
            <p:nvPr/>
          </p:nvSpPr>
          <p:spPr>
            <a:xfrm>
              <a:off x="3659150" y="4777100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3675285" y="4820111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3691326" y="4863170"/>
              <a:ext cx="1269245" cy="481219"/>
            </a:xfrm>
            <a:custGeom>
              <a:avLst/>
              <a:gdLst/>
              <a:ahLst/>
              <a:cxnLst/>
              <a:rect l="l" t="t" r="r" b="b"/>
              <a:pathLst>
                <a:path w="26824" h="10170" extrusionOk="0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3707461" y="4906181"/>
              <a:ext cx="1269245" cy="481172"/>
            </a:xfrm>
            <a:custGeom>
              <a:avLst/>
              <a:gdLst/>
              <a:ahLst/>
              <a:cxnLst/>
              <a:rect l="l" t="t" r="r" b="b"/>
              <a:pathLst>
                <a:path w="26824" h="10169" extrusionOk="0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4"/>
          <p:cNvGrpSpPr/>
          <p:nvPr/>
        </p:nvGrpSpPr>
        <p:grpSpPr>
          <a:xfrm rot="7228173">
            <a:off x="9931008" y="3854340"/>
            <a:ext cx="5351925" cy="2644381"/>
            <a:chOff x="3182800" y="2112100"/>
            <a:chExt cx="5021939" cy="2481335"/>
          </a:xfrm>
        </p:grpSpPr>
        <p:sp>
          <p:nvSpPr>
            <p:cNvPr id="167" name="Google Shape;167;p24"/>
            <p:cNvSpPr/>
            <p:nvPr/>
          </p:nvSpPr>
          <p:spPr>
            <a:xfrm>
              <a:off x="3182800" y="2112244"/>
              <a:ext cx="5021939" cy="2481191"/>
            </a:xfrm>
            <a:custGeom>
              <a:avLst/>
              <a:gdLst/>
              <a:ahLst/>
              <a:cxnLst/>
              <a:rect l="l" t="t" r="r" b="b"/>
              <a:pathLst>
                <a:path w="34825" h="17206" extrusionOk="0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3339984" y="2112244"/>
              <a:ext cx="4707716" cy="2326748"/>
            </a:xfrm>
            <a:custGeom>
              <a:avLst/>
              <a:gdLst/>
              <a:ahLst/>
              <a:cxnLst/>
              <a:rect l="l" t="t" r="r" b="b"/>
              <a:pathLst>
                <a:path w="32646" h="16135" extrusionOk="0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3497025" y="2112244"/>
              <a:ext cx="4393494" cy="2172160"/>
            </a:xfrm>
            <a:custGeom>
              <a:avLst/>
              <a:gdLst/>
              <a:ahLst/>
              <a:cxnLst/>
              <a:rect l="l" t="t" r="r" b="b"/>
              <a:pathLst>
                <a:path w="30467" h="15063" extrusionOk="0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3654209" y="2112100"/>
              <a:ext cx="4079271" cy="2017572"/>
            </a:xfrm>
            <a:custGeom>
              <a:avLst/>
              <a:gdLst/>
              <a:ahLst/>
              <a:cxnLst/>
              <a:rect l="l" t="t" r="r" b="b"/>
              <a:pathLst>
                <a:path w="28288" h="13991" extrusionOk="0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3811249" y="2112244"/>
              <a:ext cx="3765048" cy="1862984"/>
            </a:xfrm>
            <a:custGeom>
              <a:avLst/>
              <a:gdLst/>
              <a:ahLst/>
              <a:cxnLst/>
              <a:rect l="l" t="t" r="r" b="b"/>
              <a:pathLst>
                <a:path w="26109" h="12919" extrusionOk="0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70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"/>
          </p:nvPr>
        </p:nvSpPr>
        <p:spPr>
          <a:xfrm>
            <a:off x="1250167" y="4075899"/>
            <a:ext cx="2900400" cy="1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2"/>
          </p:nvPr>
        </p:nvSpPr>
        <p:spPr>
          <a:xfrm>
            <a:off x="4645796" y="4075899"/>
            <a:ext cx="2900400" cy="1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3"/>
          </p:nvPr>
        </p:nvSpPr>
        <p:spPr>
          <a:xfrm>
            <a:off x="8041433" y="4075899"/>
            <a:ext cx="2900400" cy="1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4"/>
          </p:nvPr>
        </p:nvSpPr>
        <p:spPr>
          <a:xfrm>
            <a:off x="1250167" y="346980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5"/>
          </p:nvPr>
        </p:nvSpPr>
        <p:spPr>
          <a:xfrm>
            <a:off x="4645800" y="346980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6"/>
          </p:nvPr>
        </p:nvSpPr>
        <p:spPr>
          <a:xfrm>
            <a:off x="8041433" y="346980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302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98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60000" y="1417801"/>
            <a:ext cx="10272000" cy="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046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5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30"/>
          <p:cNvGrpSpPr/>
          <p:nvPr/>
        </p:nvGrpSpPr>
        <p:grpSpPr>
          <a:xfrm rot="1173814">
            <a:off x="6429196" y="-778603"/>
            <a:ext cx="5719032" cy="2825768"/>
            <a:chOff x="3182800" y="2112100"/>
            <a:chExt cx="5021939" cy="2481335"/>
          </a:xfrm>
        </p:grpSpPr>
        <p:sp>
          <p:nvSpPr>
            <p:cNvPr id="191" name="Google Shape;191;p30"/>
            <p:cNvSpPr/>
            <p:nvPr/>
          </p:nvSpPr>
          <p:spPr>
            <a:xfrm>
              <a:off x="3182800" y="2112244"/>
              <a:ext cx="5021939" cy="2481191"/>
            </a:xfrm>
            <a:custGeom>
              <a:avLst/>
              <a:gdLst/>
              <a:ahLst/>
              <a:cxnLst/>
              <a:rect l="l" t="t" r="r" b="b"/>
              <a:pathLst>
                <a:path w="34825" h="17206" extrusionOk="0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3339984" y="2112244"/>
              <a:ext cx="4707716" cy="2326748"/>
            </a:xfrm>
            <a:custGeom>
              <a:avLst/>
              <a:gdLst/>
              <a:ahLst/>
              <a:cxnLst/>
              <a:rect l="l" t="t" r="r" b="b"/>
              <a:pathLst>
                <a:path w="32646" h="16135" extrusionOk="0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3497025" y="2112244"/>
              <a:ext cx="4393494" cy="2172160"/>
            </a:xfrm>
            <a:custGeom>
              <a:avLst/>
              <a:gdLst/>
              <a:ahLst/>
              <a:cxnLst/>
              <a:rect l="l" t="t" r="r" b="b"/>
              <a:pathLst>
                <a:path w="30467" h="15063" extrusionOk="0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3654209" y="2112100"/>
              <a:ext cx="4079271" cy="2017572"/>
            </a:xfrm>
            <a:custGeom>
              <a:avLst/>
              <a:gdLst/>
              <a:ahLst/>
              <a:cxnLst/>
              <a:rect l="l" t="t" r="r" b="b"/>
              <a:pathLst>
                <a:path w="28288" h="13991" extrusionOk="0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3811249" y="2112244"/>
              <a:ext cx="3765048" cy="1862984"/>
            </a:xfrm>
            <a:custGeom>
              <a:avLst/>
              <a:gdLst/>
              <a:ahLst/>
              <a:cxnLst/>
              <a:rect l="l" t="t" r="r" b="b"/>
              <a:pathLst>
                <a:path w="26109" h="12919" extrusionOk="0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891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>
            <a:spLocks noGrp="1"/>
          </p:cNvSpPr>
          <p:nvPr>
            <p:ph type="pic" idx="2"/>
          </p:nvPr>
        </p:nvSpPr>
        <p:spPr>
          <a:xfrm>
            <a:off x="3944967" y="1836500"/>
            <a:ext cx="4302000" cy="430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9" name="Google Shape;199;p31"/>
          <p:cNvSpPr/>
          <p:nvPr/>
        </p:nvSpPr>
        <p:spPr>
          <a:xfrm flipH="1">
            <a:off x="9765554" y="218051"/>
            <a:ext cx="2181716" cy="318583"/>
          </a:xfrm>
          <a:custGeom>
            <a:avLst/>
            <a:gdLst/>
            <a:ahLst/>
            <a:cxnLst/>
            <a:rect l="l" t="t" r="r" b="b"/>
            <a:pathLst>
              <a:path w="29065" h="4244" extrusionOk="0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476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522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150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1420300" y="2327000"/>
            <a:ext cx="38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subTitle" idx="1"/>
          </p:nvPr>
        </p:nvSpPr>
        <p:spPr>
          <a:xfrm>
            <a:off x="1420481" y="3090600"/>
            <a:ext cx="38248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5"/>
          <p:cNvSpPr/>
          <p:nvPr/>
        </p:nvSpPr>
        <p:spPr>
          <a:xfrm flipH="1">
            <a:off x="8391247" y="337600"/>
            <a:ext cx="2614203" cy="381733"/>
          </a:xfrm>
          <a:custGeom>
            <a:avLst/>
            <a:gdLst/>
            <a:ahLst/>
            <a:cxnLst/>
            <a:rect l="l" t="t" r="r" b="b"/>
            <a:pathLst>
              <a:path w="29065" h="4244" extrusionOk="0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543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7097467" y="2327000"/>
            <a:ext cx="381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subTitle" idx="1"/>
          </p:nvPr>
        </p:nvSpPr>
        <p:spPr>
          <a:xfrm>
            <a:off x="7097648" y="3090600"/>
            <a:ext cx="38148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11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1"/>
          </p:nvPr>
        </p:nvSpPr>
        <p:spPr>
          <a:xfrm>
            <a:off x="6646993" y="2108167"/>
            <a:ext cx="3930400" cy="4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subTitle" idx="2"/>
          </p:nvPr>
        </p:nvSpPr>
        <p:spPr>
          <a:xfrm>
            <a:off x="1614733" y="2108167"/>
            <a:ext cx="3930400" cy="4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94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2941400" y="719333"/>
            <a:ext cx="63092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1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subTitle" idx="1"/>
          </p:nvPr>
        </p:nvSpPr>
        <p:spPr>
          <a:xfrm>
            <a:off x="2941400" y="2548000"/>
            <a:ext cx="63092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8"/>
          <p:cNvSpPr txBox="1"/>
          <p:nvPr/>
        </p:nvSpPr>
        <p:spPr>
          <a:xfrm>
            <a:off x="2798800" y="4815933"/>
            <a:ext cx="65944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191919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600" u="sng" kern="0">
                <a:solidFill>
                  <a:srgbClr val="191919"/>
                </a:solidFill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lang="en" sz="1600" kern="0">
                <a:solidFill>
                  <a:srgbClr val="191919"/>
                </a:solidFill>
                <a:latin typeface="Karla"/>
                <a:ea typeface="Karla"/>
                <a:cs typeface="Karla"/>
                <a:sym typeface="Karla"/>
              </a:rPr>
              <a:t>, and includes icons by </a:t>
            </a:r>
            <a:r>
              <a:rPr lang="en" sz="1600" u="sng" kern="0">
                <a:solidFill>
                  <a:srgbClr val="191919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91919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600" u="sng" kern="0">
                <a:solidFill>
                  <a:srgbClr val="191919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u="sng" kern="0">
                <a:solidFill>
                  <a:srgbClr val="191919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sz="1600" u="sng" kern="0">
              <a:solidFill>
                <a:srgbClr val="19191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21" name="Google Shape;221;p38"/>
          <p:cNvGrpSpPr/>
          <p:nvPr/>
        </p:nvGrpSpPr>
        <p:grpSpPr>
          <a:xfrm rot="7854687">
            <a:off x="-2548892" y="1293265"/>
            <a:ext cx="6381912" cy="2885025"/>
            <a:chOff x="3659150" y="4777100"/>
            <a:chExt cx="1317555" cy="610253"/>
          </a:xfrm>
        </p:grpSpPr>
        <p:sp>
          <p:nvSpPr>
            <p:cNvPr id="222" name="Google Shape;222;p38"/>
            <p:cNvSpPr/>
            <p:nvPr/>
          </p:nvSpPr>
          <p:spPr>
            <a:xfrm>
              <a:off x="3659150" y="4777100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3675285" y="4820111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3691326" y="4863170"/>
              <a:ext cx="1269245" cy="481219"/>
            </a:xfrm>
            <a:custGeom>
              <a:avLst/>
              <a:gdLst/>
              <a:ahLst/>
              <a:cxnLst/>
              <a:rect l="l" t="t" r="r" b="b"/>
              <a:pathLst>
                <a:path w="26824" h="10170" extrusionOk="0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3707461" y="4906181"/>
              <a:ext cx="1269245" cy="481172"/>
            </a:xfrm>
            <a:custGeom>
              <a:avLst/>
              <a:gdLst/>
              <a:ahLst/>
              <a:cxnLst/>
              <a:rect l="l" t="t" r="r" b="b"/>
              <a:pathLst>
                <a:path w="26824" h="10169" extrusionOk="0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6" name="Google Shape;226;p38"/>
          <p:cNvGrpSpPr/>
          <p:nvPr/>
        </p:nvGrpSpPr>
        <p:grpSpPr>
          <a:xfrm rot="3335176">
            <a:off x="8407397" y="1061586"/>
            <a:ext cx="5690465" cy="2811653"/>
            <a:chOff x="3182800" y="2112100"/>
            <a:chExt cx="5021939" cy="2481335"/>
          </a:xfrm>
        </p:grpSpPr>
        <p:sp>
          <p:nvSpPr>
            <p:cNvPr id="227" name="Google Shape;227;p38"/>
            <p:cNvSpPr/>
            <p:nvPr/>
          </p:nvSpPr>
          <p:spPr>
            <a:xfrm>
              <a:off x="3182800" y="2112244"/>
              <a:ext cx="5021939" cy="2481191"/>
            </a:xfrm>
            <a:custGeom>
              <a:avLst/>
              <a:gdLst/>
              <a:ahLst/>
              <a:cxnLst/>
              <a:rect l="l" t="t" r="r" b="b"/>
              <a:pathLst>
                <a:path w="34825" h="17206" extrusionOk="0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3339984" y="2112244"/>
              <a:ext cx="4707716" cy="2326748"/>
            </a:xfrm>
            <a:custGeom>
              <a:avLst/>
              <a:gdLst/>
              <a:ahLst/>
              <a:cxnLst/>
              <a:rect l="l" t="t" r="r" b="b"/>
              <a:pathLst>
                <a:path w="32646" h="16135" extrusionOk="0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3497025" y="2112244"/>
              <a:ext cx="4393494" cy="2172160"/>
            </a:xfrm>
            <a:custGeom>
              <a:avLst/>
              <a:gdLst/>
              <a:ahLst/>
              <a:cxnLst/>
              <a:rect l="l" t="t" r="r" b="b"/>
              <a:pathLst>
                <a:path w="30467" h="15063" extrusionOk="0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3654209" y="2112100"/>
              <a:ext cx="4079271" cy="2017572"/>
            </a:xfrm>
            <a:custGeom>
              <a:avLst/>
              <a:gdLst/>
              <a:ahLst/>
              <a:cxnLst/>
              <a:rect l="l" t="t" r="r" b="b"/>
              <a:pathLst>
                <a:path w="28288" h="13991" extrusionOk="0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3811249" y="2112244"/>
              <a:ext cx="3765048" cy="1862984"/>
            </a:xfrm>
            <a:custGeom>
              <a:avLst/>
              <a:gdLst/>
              <a:ahLst/>
              <a:cxnLst/>
              <a:rect l="l" t="t" r="r" b="b"/>
              <a:pathLst>
                <a:path w="26109" h="12919" extrusionOk="0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2" name="Google Shape;232;p38"/>
          <p:cNvSpPr/>
          <p:nvPr/>
        </p:nvSpPr>
        <p:spPr>
          <a:xfrm>
            <a:off x="7587402" y="324701"/>
            <a:ext cx="1459353" cy="213105"/>
          </a:xfrm>
          <a:custGeom>
            <a:avLst/>
            <a:gdLst/>
            <a:ahLst/>
            <a:cxnLst/>
            <a:rect l="l" t="t" r="r" b="b"/>
            <a:pathLst>
              <a:path w="29065" h="4244" extrusionOk="0">
                <a:moveTo>
                  <a:pt x="17626" y="0"/>
                </a:moveTo>
                <a:cubicBezTo>
                  <a:pt x="17606" y="0"/>
                  <a:pt x="17586" y="1"/>
                  <a:pt x="17565" y="2"/>
                </a:cubicBezTo>
                <a:cubicBezTo>
                  <a:pt x="17066" y="29"/>
                  <a:pt x="16649" y="380"/>
                  <a:pt x="16275" y="716"/>
                </a:cubicBezTo>
                <a:lnTo>
                  <a:pt x="14289" y="2491"/>
                </a:lnTo>
                <a:cubicBezTo>
                  <a:pt x="14179" y="2274"/>
                  <a:pt x="14049" y="2071"/>
                  <a:pt x="13881" y="1896"/>
                </a:cubicBezTo>
                <a:cubicBezTo>
                  <a:pt x="13614" y="1620"/>
                  <a:pt x="13228" y="1434"/>
                  <a:pt x="12855" y="1434"/>
                </a:cubicBezTo>
                <a:cubicBezTo>
                  <a:pt x="12684" y="1434"/>
                  <a:pt x="12516" y="1473"/>
                  <a:pt x="12364" y="1561"/>
                </a:cubicBezTo>
                <a:cubicBezTo>
                  <a:pt x="12047" y="1743"/>
                  <a:pt x="11812" y="2114"/>
                  <a:pt x="11447" y="2125"/>
                </a:cubicBezTo>
                <a:cubicBezTo>
                  <a:pt x="11442" y="2125"/>
                  <a:pt x="11437" y="2125"/>
                  <a:pt x="11431" y="2125"/>
                </a:cubicBezTo>
                <a:cubicBezTo>
                  <a:pt x="11272" y="2125"/>
                  <a:pt x="11121" y="2053"/>
                  <a:pt x="10969" y="2002"/>
                </a:cubicBezTo>
                <a:cubicBezTo>
                  <a:pt x="10798" y="1945"/>
                  <a:pt x="10620" y="1919"/>
                  <a:pt x="10442" y="1919"/>
                </a:cubicBezTo>
                <a:cubicBezTo>
                  <a:pt x="9772" y="1919"/>
                  <a:pt x="9099" y="2297"/>
                  <a:pt x="8790" y="2900"/>
                </a:cubicBezTo>
                <a:cubicBezTo>
                  <a:pt x="8708" y="3061"/>
                  <a:pt x="8625" y="3256"/>
                  <a:pt x="8452" y="3301"/>
                </a:cubicBezTo>
                <a:cubicBezTo>
                  <a:pt x="8427" y="3307"/>
                  <a:pt x="8403" y="3310"/>
                  <a:pt x="8379" y="3310"/>
                </a:cubicBezTo>
                <a:cubicBezTo>
                  <a:pt x="8189" y="3310"/>
                  <a:pt x="8020" y="3131"/>
                  <a:pt x="7832" y="3062"/>
                </a:cubicBezTo>
                <a:cubicBezTo>
                  <a:pt x="7765" y="3039"/>
                  <a:pt x="7698" y="3029"/>
                  <a:pt x="7630" y="3029"/>
                </a:cubicBezTo>
                <a:cubicBezTo>
                  <a:pt x="7335" y="3029"/>
                  <a:pt x="7029" y="3215"/>
                  <a:pt x="6721" y="3215"/>
                </a:cubicBezTo>
                <a:cubicBezTo>
                  <a:pt x="6712" y="3215"/>
                  <a:pt x="6702" y="3215"/>
                  <a:pt x="6693" y="3215"/>
                </a:cubicBezTo>
                <a:cubicBezTo>
                  <a:pt x="6167" y="3195"/>
                  <a:pt x="5779" y="2616"/>
                  <a:pt x="5252" y="2616"/>
                </a:cubicBezTo>
                <a:cubicBezTo>
                  <a:pt x="5251" y="2616"/>
                  <a:pt x="5251" y="2616"/>
                  <a:pt x="5250" y="2616"/>
                </a:cubicBezTo>
                <a:cubicBezTo>
                  <a:pt x="4594" y="2618"/>
                  <a:pt x="4191" y="3505"/>
                  <a:pt x="3537" y="3505"/>
                </a:cubicBezTo>
                <a:cubicBezTo>
                  <a:pt x="3532" y="3505"/>
                  <a:pt x="3526" y="3505"/>
                  <a:pt x="3520" y="3505"/>
                </a:cubicBezTo>
                <a:cubicBezTo>
                  <a:pt x="3309" y="3500"/>
                  <a:pt x="3112" y="3397"/>
                  <a:pt x="2912" y="3329"/>
                </a:cubicBezTo>
                <a:cubicBezTo>
                  <a:pt x="2702" y="3258"/>
                  <a:pt x="2484" y="3226"/>
                  <a:pt x="2264" y="3226"/>
                </a:cubicBezTo>
                <a:cubicBezTo>
                  <a:pt x="1797" y="3226"/>
                  <a:pt x="1323" y="3371"/>
                  <a:pt x="908" y="3597"/>
                </a:cubicBezTo>
                <a:cubicBezTo>
                  <a:pt x="580" y="3775"/>
                  <a:pt x="283" y="3999"/>
                  <a:pt x="0" y="4243"/>
                </a:cubicBezTo>
                <a:lnTo>
                  <a:pt x="29064" y="4243"/>
                </a:lnTo>
                <a:cubicBezTo>
                  <a:pt x="28832" y="4050"/>
                  <a:pt x="28598" y="3855"/>
                  <a:pt x="28365" y="3661"/>
                </a:cubicBezTo>
                <a:cubicBezTo>
                  <a:pt x="28114" y="3452"/>
                  <a:pt x="27839" y="3234"/>
                  <a:pt x="27514" y="3215"/>
                </a:cubicBezTo>
                <a:cubicBezTo>
                  <a:pt x="27497" y="3214"/>
                  <a:pt x="27480" y="3213"/>
                  <a:pt x="27463" y="3213"/>
                </a:cubicBezTo>
                <a:cubicBezTo>
                  <a:pt x="27282" y="3213"/>
                  <a:pt x="27102" y="3268"/>
                  <a:pt x="26921" y="3275"/>
                </a:cubicBezTo>
                <a:cubicBezTo>
                  <a:pt x="26907" y="3276"/>
                  <a:pt x="26892" y="3276"/>
                  <a:pt x="26878" y="3276"/>
                </a:cubicBezTo>
                <a:cubicBezTo>
                  <a:pt x="26450" y="3276"/>
                  <a:pt x="26062" y="3026"/>
                  <a:pt x="25658" y="2876"/>
                </a:cubicBezTo>
                <a:cubicBezTo>
                  <a:pt x="25495" y="2816"/>
                  <a:pt x="25309" y="2778"/>
                  <a:pt x="25131" y="2778"/>
                </a:cubicBezTo>
                <a:cubicBezTo>
                  <a:pt x="24852" y="2778"/>
                  <a:pt x="24590" y="2869"/>
                  <a:pt x="24450" y="3102"/>
                </a:cubicBezTo>
                <a:cubicBezTo>
                  <a:pt x="24378" y="2666"/>
                  <a:pt x="23909" y="2457"/>
                  <a:pt x="23451" y="2457"/>
                </a:cubicBezTo>
                <a:cubicBezTo>
                  <a:pt x="23333" y="2457"/>
                  <a:pt x="23215" y="2471"/>
                  <a:pt x="23104" y="2499"/>
                </a:cubicBezTo>
                <a:cubicBezTo>
                  <a:pt x="22881" y="2554"/>
                  <a:pt x="22666" y="2644"/>
                  <a:pt x="22451" y="2731"/>
                </a:cubicBezTo>
                <a:cubicBezTo>
                  <a:pt x="22162" y="2345"/>
                  <a:pt x="21874" y="1958"/>
                  <a:pt x="21586" y="1571"/>
                </a:cubicBezTo>
                <a:cubicBezTo>
                  <a:pt x="21338" y="1239"/>
                  <a:pt x="20974" y="875"/>
                  <a:pt x="20601" y="875"/>
                </a:cubicBezTo>
                <a:cubicBezTo>
                  <a:pt x="20520" y="875"/>
                  <a:pt x="20438" y="892"/>
                  <a:pt x="20358" y="931"/>
                </a:cubicBezTo>
                <a:cubicBezTo>
                  <a:pt x="20097" y="1055"/>
                  <a:pt x="19889" y="1389"/>
                  <a:pt x="19632" y="1389"/>
                </a:cubicBezTo>
                <a:cubicBezTo>
                  <a:pt x="19599" y="1389"/>
                  <a:pt x="19564" y="1383"/>
                  <a:pt x="19529" y="1371"/>
                </a:cubicBezTo>
                <a:cubicBezTo>
                  <a:pt x="19426" y="1334"/>
                  <a:pt x="19353" y="1245"/>
                  <a:pt x="19285" y="1160"/>
                </a:cubicBezTo>
                <a:cubicBezTo>
                  <a:pt x="18850" y="610"/>
                  <a:pt x="18314" y="0"/>
                  <a:pt x="176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765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9"/>
          <p:cNvGrpSpPr/>
          <p:nvPr/>
        </p:nvGrpSpPr>
        <p:grpSpPr>
          <a:xfrm rot="3017668">
            <a:off x="7546689" y="-951355"/>
            <a:ext cx="5351771" cy="2644305"/>
            <a:chOff x="3182800" y="2112100"/>
            <a:chExt cx="5021939" cy="2481335"/>
          </a:xfrm>
        </p:grpSpPr>
        <p:sp>
          <p:nvSpPr>
            <p:cNvPr id="235" name="Google Shape;235;p39"/>
            <p:cNvSpPr/>
            <p:nvPr/>
          </p:nvSpPr>
          <p:spPr>
            <a:xfrm>
              <a:off x="3182800" y="2112244"/>
              <a:ext cx="5021939" cy="2481191"/>
            </a:xfrm>
            <a:custGeom>
              <a:avLst/>
              <a:gdLst/>
              <a:ahLst/>
              <a:cxnLst/>
              <a:rect l="l" t="t" r="r" b="b"/>
              <a:pathLst>
                <a:path w="34825" h="17206" extrusionOk="0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39"/>
            <p:cNvSpPr/>
            <p:nvPr/>
          </p:nvSpPr>
          <p:spPr>
            <a:xfrm>
              <a:off x="3339984" y="2112244"/>
              <a:ext cx="4707716" cy="2326748"/>
            </a:xfrm>
            <a:custGeom>
              <a:avLst/>
              <a:gdLst/>
              <a:ahLst/>
              <a:cxnLst/>
              <a:rect l="l" t="t" r="r" b="b"/>
              <a:pathLst>
                <a:path w="32646" h="16135" extrusionOk="0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39"/>
            <p:cNvSpPr/>
            <p:nvPr/>
          </p:nvSpPr>
          <p:spPr>
            <a:xfrm>
              <a:off x="3497025" y="2112244"/>
              <a:ext cx="4393494" cy="2172160"/>
            </a:xfrm>
            <a:custGeom>
              <a:avLst/>
              <a:gdLst/>
              <a:ahLst/>
              <a:cxnLst/>
              <a:rect l="l" t="t" r="r" b="b"/>
              <a:pathLst>
                <a:path w="30467" h="15063" extrusionOk="0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39"/>
            <p:cNvSpPr/>
            <p:nvPr/>
          </p:nvSpPr>
          <p:spPr>
            <a:xfrm>
              <a:off x="3654209" y="2112100"/>
              <a:ext cx="4079271" cy="2017572"/>
            </a:xfrm>
            <a:custGeom>
              <a:avLst/>
              <a:gdLst/>
              <a:ahLst/>
              <a:cxnLst/>
              <a:rect l="l" t="t" r="r" b="b"/>
              <a:pathLst>
                <a:path w="28288" h="13991" extrusionOk="0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39"/>
            <p:cNvSpPr/>
            <p:nvPr/>
          </p:nvSpPr>
          <p:spPr>
            <a:xfrm>
              <a:off x="3811249" y="2112244"/>
              <a:ext cx="3765048" cy="1862984"/>
            </a:xfrm>
            <a:custGeom>
              <a:avLst/>
              <a:gdLst/>
              <a:ahLst/>
              <a:cxnLst/>
              <a:rect l="l" t="t" r="r" b="b"/>
              <a:pathLst>
                <a:path w="26109" h="12919" extrusionOk="0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39"/>
          <p:cNvGrpSpPr/>
          <p:nvPr/>
        </p:nvGrpSpPr>
        <p:grpSpPr>
          <a:xfrm rot="4941252">
            <a:off x="-1668668" y="3694737"/>
            <a:ext cx="4888021" cy="2209628"/>
            <a:chOff x="3659150" y="4777100"/>
            <a:chExt cx="1317555" cy="610253"/>
          </a:xfrm>
        </p:grpSpPr>
        <p:sp>
          <p:nvSpPr>
            <p:cNvPr id="241" name="Google Shape;241;p39"/>
            <p:cNvSpPr/>
            <p:nvPr/>
          </p:nvSpPr>
          <p:spPr>
            <a:xfrm>
              <a:off x="3659150" y="4777100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7" y="2129"/>
                    <a:pt x="21802" y="3313"/>
                    <a:pt x="18873" y="3313"/>
                  </a:cubicBezTo>
                  <a:cubicBezTo>
                    <a:pt x="17992" y="3313"/>
                    <a:pt x="17110" y="3206"/>
                    <a:pt x="16250" y="2985"/>
                  </a:cubicBezTo>
                  <a:cubicBezTo>
                    <a:pt x="15618" y="2823"/>
                    <a:pt x="14968" y="2601"/>
                    <a:pt x="14341" y="2385"/>
                  </a:cubicBezTo>
                  <a:cubicBezTo>
                    <a:pt x="13087" y="1955"/>
                    <a:pt x="11804" y="1515"/>
                    <a:pt x="10554" y="1515"/>
                  </a:cubicBezTo>
                  <a:cubicBezTo>
                    <a:pt x="9988" y="1515"/>
                    <a:pt x="9428" y="1605"/>
                    <a:pt x="8881" y="1827"/>
                  </a:cubicBezTo>
                  <a:cubicBezTo>
                    <a:pt x="7768" y="2279"/>
                    <a:pt x="6829" y="3234"/>
                    <a:pt x="5928" y="4832"/>
                  </a:cubicBezTo>
                  <a:cubicBezTo>
                    <a:pt x="5738" y="5168"/>
                    <a:pt x="5556" y="5514"/>
                    <a:pt x="5380" y="5850"/>
                  </a:cubicBezTo>
                  <a:cubicBezTo>
                    <a:pt x="4905" y="6757"/>
                    <a:pt x="4414" y="7695"/>
                    <a:pt x="3735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30" y="10092"/>
                    <a:pt x="224" y="10071"/>
                    <a:pt x="17" y="10026"/>
                  </a:cubicBezTo>
                  <a:lnTo>
                    <a:pt x="1" y="10102"/>
                  </a:lnTo>
                  <a:cubicBezTo>
                    <a:pt x="213" y="10149"/>
                    <a:pt x="424" y="10170"/>
                    <a:pt x="633" y="10170"/>
                  </a:cubicBezTo>
                  <a:cubicBezTo>
                    <a:pt x="1900" y="10170"/>
                    <a:pt x="3066" y="9368"/>
                    <a:pt x="3795" y="8529"/>
                  </a:cubicBezTo>
                  <a:cubicBezTo>
                    <a:pt x="4479" y="7741"/>
                    <a:pt x="4972" y="6798"/>
                    <a:pt x="5449" y="5886"/>
                  </a:cubicBezTo>
                  <a:cubicBezTo>
                    <a:pt x="5625" y="5551"/>
                    <a:pt x="5807" y="5205"/>
                    <a:pt x="5995" y="4871"/>
                  </a:cubicBezTo>
                  <a:cubicBezTo>
                    <a:pt x="6889" y="3289"/>
                    <a:pt x="7816" y="2344"/>
                    <a:pt x="8911" y="1899"/>
                  </a:cubicBezTo>
                  <a:cubicBezTo>
                    <a:pt x="9447" y="1682"/>
                    <a:pt x="9996" y="1593"/>
                    <a:pt x="10553" y="1593"/>
                  </a:cubicBezTo>
                  <a:cubicBezTo>
                    <a:pt x="11792" y="1593"/>
                    <a:pt x="13069" y="2031"/>
                    <a:pt x="14315" y="2459"/>
                  </a:cubicBezTo>
                  <a:cubicBezTo>
                    <a:pt x="14945" y="2675"/>
                    <a:pt x="15596" y="2898"/>
                    <a:pt x="16230" y="3060"/>
                  </a:cubicBezTo>
                  <a:cubicBezTo>
                    <a:pt x="17080" y="3278"/>
                    <a:pt x="17961" y="3387"/>
                    <a:pt x="18851" y="3387"/>
                  </a:cubicBezTo>
                  <a:cubicBezTo>
                    <a:pt x="19874" y="3387"/>
                    <a:pt x="20909" y="3243"/>
                    <a:pt x="21923" y="2955"/>
                  </a:cubicBezTo>
                  <a:cubicBezTo>
                    <a:pt x="23819" y="2417"/>
                    <a:pt x="25514" y="1414"/>
                    <a:pt x="26823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39"/>
            <p:cNvSpPr/>
            <p:nvPr/>
          </p:nvSpPr>
          <p:spPr>
            <a:xfrm>
              <a:off x="3675285" y="4820111"/>
              <a:ext cx="1269197" cy="481266"/>
            </a:xfrm>
            <a:custGeom>
              <a:avLst/>
              <a:gdLst/>
              <a:ahLst/>
              <a:cxnLst/>
              <a:rect l="l" t="t" r="r" b="b"/>
              <a:pathLst>
                <a:path w="26823" h="10171" extrusionOk="0">
                  <a:moveTo>
                    <a:pt x="26766" y="1"/>
                  </a:moveTo>
                  <a:cubicBezTo>
                    <a:pt x="24715" y="2129"/>
                    <a:pt x="21801" y="3313"/>
                    <a:pt x="18872" y="3313"/>
                  </a:cubicBezTo>
                  <a:cubicBezTo>
                    <a:pt x="17991" y="3313"/>
                    <a:pt x="17109" y="3206"/>
                    <a:pt x="16249" y="2985"/>
                  </a:cubicBezTo>
                  <a:cubicBezTo>
                    <a:pt x="15618" y="2823"/>
                    <a:pt x="14968" y="2601"/>
                    <a:pt x="14340" y="2385"/>
                  </a:cubicBezTo>
                  <a:cubicBezTo>
                    <a:pt x="13086" y="1955"/>
                    <a:pt x="11803" y="1515"/>
                    <a:pt x="10552" y="1515"/>
                  </a:cubicBezTo>
                  <a:cubicBezTo>
                    <a:pt x="9986" y="1515"/>
                    <a:pt x="9427" y="1605"/>
                    <a:pt x="8881" y="1826"/>
                  </a:cubicBezTo>
                  <a:cubicBezTo>
                    <a:pt x="7768" y="2279"/>
                    <a:pt x="6829" y="3233"/>
                    <a:pt x="5926" y="4832"/>
                  </a:cubicBezTo>
                  <a:cubicBezTo>
                    <a:pt x="5738" y="5168"/>
                    <a:pt x="5556" y="5514"/>
                    <a:pt x="5380" y="5851"/>
                  </a:cubicBezTo>
                  <a:cubicBezTo>
                    <a:pt x="4905" y="6758"/>
                    <a:pt x="4413" y="7695"/>
                    <a:pt x="3734" y="8478"/>
                  </a:cubicBezTo>
                  <a:cubicBezTo>
                    <a:pt x="3019" y="9303"/>
                    <a:pt x="1873" y="10092"/>
                    <a:pt x="633" y="10092"/>
                  </a:cubicBezTo>
                  <a:cubicBezTo>
                    <a:pt x="429" y="10092"/>
                    <a:pt x="224" y="10070"/>
                    <a:pt x="17" y="10025"/>
                  </a:cubicBezTo>
                  <a:lnTo>
                    <a:pt x="0" y="10102"/>
                  </a:lnTo>
                  <a:cubicBezTo>
                    <a:pt x="212" y="10149"/>
                    <a:pt x="423" y="10170"/>
                    <a:pt x="632" y="10170"/>
                  </a:cubicBezTo>
                  <a:cubicBezTo>
                    <a:pt x="1898" y="10170"/>
                    <a:pt x="3065" y="9368"/>
                    <a:pt x="3793" y="8529"/>
                  </a:cubicBezTo>
                  <a:cubicBezTo>
                    <a:pt x="4478" y="7740"/>
                    <a:pt x="4972" y="6798"/>
                    <a:pt x="5449" y="5887"/>
                  </a:cubicBezTo>
                  <a:cubicBezTo>
                    <a:pt x="5625" y="5551"/>
                    <a:pt x="5807" y="5205"/>
                    <a:pt x="5995" y="4870"/>
                  </a:cubicBezTo>
                  <a:cubicBezTo>
                    <a:pt x="6889" y="3288"/>
                    <a:pt x="7814" y="2344"/>
                    <a:pt x="8910" y="1899"/>
                  </a:cubicBezTo>
                  <a:cubicBezTo>
                    <a:pt x="9446" y="1682"/>
                    <a:pt x="9996" y="1593"/>
                    <a:pt x="10553" y="1593"/>
                  </a:cubicBezTo>
                  <a:cubicBezTo>
                    <a:pt x="11792" y="1593"/>
                    <a:pt x="13068" y="2031"/>
                    <a:pt x="14315" y="2459"/>
                  </a:cubicBezTo>
                  <a:cubicBezTo>
                    <a:pt x="14944" y="2675"/>
                    <a:pt x="15595" y="2898"/>
                    <a:pt x="16230" y="3060"/>
                  </a:cubicBezTo>
                  <a:cubicBezTo>
                    <a:pt x="17079" y="3278"/>
                    <a:pt x="17960" y="3387"/>
                    <a:pt x="18849" y="3387"/>
                  </a:cubicBezTo>
                  <a:cubicBezTo>
                    <a:pt x="19872" y="3387"/>
                    <a:pt x="20908" y="3243"/>
                    <a:pt x="21923" y="2955"/>
                  </a:cubicBezTo>
                  <a:cubicBezTo>
                    <a:pt x="23818" y="2417"/>
                    <a:pt x="25513" y="1414"/>
                    <a:pt x="26822" y="55"/>
                  </a:cubicBezTo>
                  <a:lnTo>
                    <a:pt x="26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39"/>
            <p:cNvSpPr/>
            <p:nvPr/>
          </p:nvSpPr>
          <p:spPr>
            <a:xfrm>
              <a:off x="3691326" y="4863170"/>
              <a:ext cx="1269245" cy="481219"/>
            </a:xfrm>
            <a:custGeom>
              <a:avLst/>
              <a:gdLst/>
              <a:ahLst/>
              <a:cxnLst/>
              <a:rect l="l" t="t" r="r" b="b"/>
              <a:pathLst>
                <a:path w="26824" h="10170" extrusionOk="0">
                  <a:moveTo>
                    <a:pt x="26767" y="0"/>
                  </a:moveTo>
                  <a:cubicBezTo>
                    <a:pt x="24717" y="2128"/>
                    <a:pt x="21803" y="3312"/>
                    <a:pt x="18873" y="3312"/>
                  </a:cubicBezTo>
                  <a:cubicBezTo>
                    <a:pt x="17993" y="3312"/>
                    <a:pt x="17111" y="3205"/>
                    <a:pt x="16251" y="2984"/>
                  </a:cubicBezTo>
                  <a:cubicBezTo>
                    <a:pt x="15619" y="2822"/>
                    <a:pt x="14969" y="2600"/>
                    <a:pt x="14342" y="2384"/>
                  </a:cubicBezTo>
                  <a:cubicBezTo>
                    <a:pt x="13088" y="1954"/>
                    <a:pt x="11804" y="1514"/>
                    <a:pt x="10553" y="1514"/>
                  </a:cubicBezTo>
                  <a:cubicBezTo>
                    <a:pt x="9988" y="1514"/>
                    <a:pt x="9429" y="1604"/>
                    <a:pt x="8882" y="1825"/>
                  </a:cubicBezTo>
                  <a:cubicBezTo>
                    <a:pt x="7769" y="2278"/>
                    <a:pt x="6830" y="3232"/>
                    <a:pt x="5927" y="4832"/>
                  </a:cubicBezTo>
                  <a:cubicBezTo>
                    <a:pt x="5739" y="5167"/>
                    <a:pt x="5557" y="5513"/>
                    <a:pt x="5381" y="5850"/>
                  </a:cubicBezTo>
                  <a:cubicBezTo>
                    <a:pt x="4905" y="6757"/>
                    <a:pt x="4415" y="7695"/>
                    <a:pt x="3736" y="8477"/>
                  </a:cubicBezTo>
                  <a:cubicBezTo>
                    <a:pt x="3019" y="9302"/>
                    <a:pt x="1874" y="10091"/>
                    <a:pt x="633" y="10091"/>
                  </a:cubicBezTo>
                  <a:cubicBezTo>
                    <a:pt x="430" y="10091"/>
                    <a:pt x="225" y="10070"/>
                    <a:pt x="18" y="10024"/>
                  </a:cubicBezTo>
                  <a:lnTo>
                    <a:pt x="1" y="10101"/>
                  </a:lnTo>
                  <a:cubicBezTo>
                    <a:pt x="213" y="10148"/>
                    <a:pt x="424" y="10170"/>
                    <a:pt x="632" y="10170"/>
                  </a:cubicBezTo>
                  <a:cubicBezTo>
                    <a:pt x="1900" y="10170"/>
                    <a:pt x="3067" y="9368"/>
                    <a:pt x="3794" y="8528"/>
                  </a:cubicBezTo>
                  <a:cubicBezTo>
                    <a:pt x="4479" y="7739"/>
                    <a:pt x="4973" y="6797"/>
                    <a:pt x="5450" y="5886"/>
                  </a:cubicBezTo>
                  <a:cubicBezTo>
                    <a:pt x="5626" y="5550"/>
                    <a:pt x="5808" y="5204"/>
                    <a:pt x="5996" y="4870"/>
                  </a:cubicBezTo>
                  <a:cubicBezTo>
                    <a:pt x="6890" y="3287"/>
                    <a:pt x="7816" y="2343"/>
                    <a:pt x="8912" y="1898"/>
                  </a:cubicBezTo>
                  <a:cubicBezTo>
                    <a:pt x="9448" y="1681"/>
                    <a:pt x="9997" y="1593"/>
                    <a:pt x="10554" y="1593"/>
                  </a:cubicBezTo>
                  <a:cubicBezTo>
                    <a:pt x="11793" y="1593"/>
                    <a:pt x="13069" y="2030"/>
                    <a:pt x="14316" y="2458"/>
                  </a:cubicBezTo>
                  <a:cubicBezTo>
                    <a:pt x="14945" y="2674"/>
                    <a:pt x="15596" y="2897"/>
                    <a:pt x="16231" y="3060"/>
                  </a:cubicBezTo>
                  <a:cubicBezTo>
                    <a:pt x="17080" y="3277"/>
                    <a:pt x="17960" y="3386"/>
                    <a:pt x="18848" y="3386"/>
                  </a:cubicBezTo>
                  <a:cubicBezTo>
                    <a:pt x="19872" y="3386"/>
                    <a:pt x="20908" y="3242"/>
                    <a:pt x="21923" y="2954"/>
                  </a:cubicBezTo>
                  <a:cubicBezTo>
                    <a:pt x="23820" y="2416"/>
                    <a:pt x="25514" y="1413"/>
                    <a:pt x="26824" y="55"/>
                  </a:cubicBezTo>
                  <a:lnTo>
                    <a:pt x="26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39"/>
            <p:cNvSpPr/>
            <p:nvPr/>
          </p:nvSpPr>
          <p:spPr>
            <a:xfrm>
              <a:off x="3707461" y="4906181"/>
              <a:ext cx="1269245" cy="481172"/>
            </a:xfrm>
            <a:custGeom>
              <a:avLst/>
              <a:gdLst/>
              <a:ahLst/>
              <a:cxnLst/>
              <a:rect l="l" t="t" r="r" b="b"/>
              <a:pathLst>
                <a:path w="26824" h="10169" extrusionOk="0">
                  <a:moveTo>
                    <a:pt x="26766" y="0"/>
                  </a:moveTo>
                  <a:cubicBezTo>
                    <a:pt x="24716" y="2127"/>
                    <a:pt x="21802" y="3311"/>
                    <a:pt x="18872" y="3311"/>
                  </a:cubicBezTo>
                  <a:cubicBezTo>
                    <a:pt x="17992" y="3311"/>
                    <a:pt x="17109" y="3204"/>
                    <a:pt x="16249" y="2984"/>
                  </a:cubicBezTo>
                  <a:cubicBezTo>
                    <a:pt x="15617" y="2822"/>
                    <a:pt x="14969" y="2599"/>
                    <a:pt x="14340" y="2384"/>
                  </a:cubicBezTo>
                  <a:cubicBezTo>
                    <a:pt x="13087" y="1954"/>
                    <a:pt x="11804" y="1513"/>
                    <a:pt x="10554" y="1513"/>
                  </a:cubicBezTo>
                  <a:cubicBezTo>
                    <a:pt x="9988" y="1513"/>
                    <a:pt x="9428" y="1604"/>
                    <a:pt x="8881" y="1826"/>
                  </a:cubicBezTo>
                  <a:cubicBezTo>
                    <a:pt x="7769" y="2277"/>
                    <a:pt x="6830" y="3232"/>
                    <a:pt x="5927" y="4832"/>
                  </a:cubicBezTo>
                  <a:cubicBezTo>
                    <a:pt x="5738" y="5166"/>
                    <a:pt x="5557" y="5513"/>
                    <a:pt x="5380" y="5850"/>
                  </a:cubicBezTo>
                  <a:cubicBezTo>
                    <a:pt x="4905" y="6757"/>
                    <a:pt x="4413" y="7695"/>
                    <a:pt x="3735" y="8476"/>
                  </a:cubicBezTo>
                  <a:cubicBezTo>
                    <a:pt x="3018" y="9302"/>
                    <a:pt x="1873" y="10091"/>
                    <a:pt x="633" y="10091"/>
                  </a:cubicBezTo>
                  <a:cubicBezTo>
                    <a:pt x="430" y="10091"/>
                    <a:pt x="224" y="10070"/>
                    <a:pt x="18" y="10024"/>
                  </a:cubicBezTo>
                  <a:lnTo>
                    <a:pt x="0" y="10100"/>
                  </a:lnTo>
                  <a:cubicBezTo>
                    <a:pt x="213" y="10147"/>
                    <a:pt x="424" y="10169"/>
                    <a:pt x="632" y="10169"/>
                  </a:cubicBezTo>
                  <a:cubicBezTo>
                    <a:pt x="1899" y="10169"/>
                    <a:pt x="3065" y="9368"/>
                    <a:pt x="3794" y="8528"/>
                  </a:cubicBezTo>
                  <a:cubicBezTo>
                    <a:pt x="4479" y="7739"/>
                    <a:pt x="4972" y="6797"/>
                    <a:pt x="5450" y="5886"/>
                  </a:cubicBezTo>
                  <a:cubicBezTo>
                    <a:pt x="5625" y="5550"/>
                    <a:pt x="5806" y="5203"/>
                    <a:pt x="5996" y="4870"/>
                  </a:cubicBezTo>
                  <a:cubicBezTo>
                    <a:pt x="6888" y="3287"/>
                    <a:pt x="7815" y="2343"/>
                    <a:pt x="8911" y="1898"/>
                  </a:cubicBezTo>
                  <a:cubicBezTo>
                    <a:pt x="9447" y="1680"/>
                    <a:pt x="9996" y="1592"/>
                    <a:pt x="10552" y="1592"/>
                  </a:cubicBezTo>
                  <a:cubicBezTo>
                    <a:pt x="11791" y="1592"/>
                    <a:pt x="13068" y="2030"/>
                    <a:pt x="14316" y="2458"/>
                  </a:cubicBezTo>
                  <a:cubicBezTo>
                    <a:pt x="14945" y="2674"/>
                    <a:pt x="15596" y="2897"/>
                    <a:pt x="16230" y="3060"/>
                  </a:cubicBezTo>
                  <a:cubicBezTo>
                    <a:pt x="17079" y="3278"/>
                    <a:pt x="17959" y="3386"/>
                    <a:pt x="18847" y="3386"/>
                  </a:cubicBezTo>
                  <a:cubicBezTo>
                    <a:pt x="19871" y="3386"/>
                    <a:pt x="20907" y="3242"/>
                    <a:pt x="21923" y="2954"/>
                  </a:cubicBezTo>
                  <a:cubicBezTo>
                    <a:pt x="23819" y="2416"/>
                    <a:pt x="25513" y="1413"/>
                    <a:pt x="26823" y="54"/>
                  </a:cubicBezTo>
                  <a:lnTo>
                    <a:pt x="26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33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740256" y="5014865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2110944" y="5014865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6740244" y="4604167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2110944" y="4604167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None/>
              <a:defRPr sz="32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755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753000" y="1742800"/>
            <a:ext cx="8686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01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45400" y="2070867"/>
            <a:ext cx="6901200" cy="1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45400" y="3719133"/>
            <a:ext cx="6901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05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960000" y="5294267"/>
            <a:ext cx="10272000" cy="84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78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27000"/>
            <a:ext cx="8768000" cy="19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712000" y="4068200"/>
            <a:ext cx="87680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15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6184784" y="40234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/>
          </p:nvPr>
        </p:nvSpPr>
        <p:spPr>
          <a:xfrm>
            <a:off x="1756633" y="2939967"/>
            <a:ext cx="28816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766408" y="5142000"/>
            <a:ext cx="28816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/>
          </p:nvPr>
        </p:nvSpPr>
        <p:spPr>
          <a:xfrm>
            <a:off x="1766408" y="4023400"/>
            <a:ext cx="28816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/>
          </p:nvPr>
        </p:nvSpPr>
        <p:spPr>
          <a:xfrm>
            <a:off x="7545697" y="2939967"/>
            <a:ext cx="28792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7545697" y="5142000"/>
            <a:ext cx="28816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/>
          </p:nvPr>
        </p:nvSpPr>
        <p:spPr>
          <a:xfrm>
            <a:off x="7545697" y="4023400"/>
            <a:ext cx="28816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8" hasCustomPrompt="1"/>
          </p:nvPr>
        </p:nvSpPr>
        <p:spPr>
          <a:xfrm>
            <a:off x="4776983" y="40234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 hasCustomPrompt="1"/>
          </p:nvPr>
        </p:nvSpPr>
        <p:spPr>
          <a:xfrm>
            <a:off x="6184784" y="18289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8443" y="18289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4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756868" y="1828933"/>
            <a:ext cx="28816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/>
          </p:nvPr>
        </p:nvSpPr>
        <p:spPr>
          <a:xfrm>
            <a:off x="7545697" y="1828933"/>
            <a:ext cx="28792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6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960000" y="1737700"/>
            <a:ext cx="5642400" cy="21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960000" y="4046700"/>
            <a:ext cx="5644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6321600" y="1058400"/>
            <a:ext cx="4741200" cy="4741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75" name="Google Shape;75;p16"/>
          <p:cNvGrpSpPr/>
          <p:nvPr/>
        </p:nvGrpSpPr>
        <p:grpSpPr>
          <a:xfrm rot="-3498962">
            <a:off x="-1962916" y="-584169"/>
            <a:ext cx="5718959" cy="2825732"/>
            <a:chOff x="3182800" y="2112100"/>
            <a:chExt cx="5021939" cy="2481335"/>
          </a:xfrm>
        </p:grpSpPr>
        <p:sp>
          <p:nvSpPr>
            <p:cNvPr id="76" name="Google Shape;76;p16"/>
            <p:cNvSpPr/>
            <p:nvPr/>
          </p:nvSpPr>
          <p:spPr>
            <a:xfrm>
              <a:off x="3182800" y="2112244"/>
              <a:ext cx="5021939" cy="2481191"/>
            </a:xfrm>
            <a:custGeom>
              <a:avLst/>
              <a:gdLst/>
              <a:ahLst/>
              <a:cxnLst/>
              <a:rect l="l" t="t" r="r" b="b"/>
              <a:pathLst>
                <a:path w="34825" h="17206" extrusionOk="0">
                  <a:moveTo>
                    <a:pt x="34009" y="0"/>
                  </a:moveTo>
                  <a:cubicBezTo>
                    <a:pt x="31825" y="0"/>
                    <a:pt x="29622" y="1002"/>
                    <a:pt x="28224" y="2677"/>
                  </a:cubicBezTo>
                  <a:cubicBezTo>
                    <a:pt x="26974" y="4177"/>
                    <a:pt x="26362" y="6103"/>
                    <a:pt x="25887" y="7962"/>
                  </a:cubicBezTo>
                  <a:cubicBezTo>
                    <a:pt x="25812" y="8258"/>
                    <a:pt x="25738" y="8554"/>
                    <a:pt x="25665" y="8850"/>
                  </a:cubicBezTo>
                  <a:cubicBezTo>
                    <a:pt x="25279" y="10414"/>
                    <a:pt x="24880" y="12033"/>
                    <a:pt x="24127" y="13476"/>
                  </a:cubicBezTo>
                  <a:cubicBezTo>
                    <a:pt x="23110" y="15428"/>
                    <a:pt x="21548" y="16729"/>
                    <a:pt x="19842" y="17046"/>
                  </a:cubicBezTo>
                  <a:cubicBezTo>
                    <a:pt x="19547" y="17101"/>
                    <a:pt x="19255" y="17127"/>
                    <a:pt x="18967" y="17127"/>
                  </a:cubicBezTo>
                  <a:cubicBezTo>
                    <a:pt x="16462" y="17127"/>
                    <a:pt x="14240" y="15161"/>
                    <a:pt x="12917" y="13166"/>
                  </a:cubicBezTo>
                  <a:cubicBezTo>
                    <a:pt x="12278" y="12201"/>
                    <a:pt x="11734" y="11148"/>
                    <a:pt x="11207" y="10131"/>
                  </a:cubicBezTo>
                  <a:cubicBezTo>
                    <a:pt x="10454" y="8675"/>
                    <a:pt x="9676" y="7170"/>
                    <a:pt x="8603" y="5895"/>
                  </a:cubicBezTo>
                  <a:cubicBezTo>
                    <a:pt x="6496" y="3392"/>
                    <a:pt x="3286" y="1899"/>
                    <a:pt x="14" y="1899"/>
                  </a:cubicBezTo>
                  <a:lnTo>
                    <a:pt x="0" y="1899"/>
                  </a:lnTo>
                  <a:lnTo>
                    <a:pt x="0" y="1977"/>
                  </a:lnTo>
                  <a:lnTo>
                    <a:pt x="14" y="1977"/>
                  </a:lnTo>
                  <a:cubicBezTo>
                    <a:pt x="3263" y="1977"/>
                    <a:pt x="6451" y="3460"/>
                    <a:pt x="8543" y="5947"/>
                  </a:cubicBezTo>
                  <a:cubicBezTo>
                    <a:pt x="9610" y="7213"/>
                    <a:pt x="10386" y="8715"/>
                    <a:pt x="11138" y="10167"/>
                  </a:cubicBezTo>
                  <a:cubicBezTo>
                    <a:pt x="11665" y="11186"/>
                    <a:pt x="12210" y="12241"/>
                    <a:pt x="12853" y="13209"/>
                  </a:cubicBezTo>
                  <a:cubicBezTo>
                    <a:pt x="14186" y="15223"/>
                    <a:pt x="16432" y="17206"/>
                    <a:pt x="18968" y="17206"/>
                  </a:cubicBezTo>
                  <a:cubicBezTo>
                    <a:pt x="19261" y="17206"/>
                    <a:pt x="19557" y="17180"/>
                    <a:pt x="19856" y="17124"/>
                  </a:cubicBezTo>
                  <a:cubicBezTo>
                    <a:pt x="21586" y="16802"/>
                    <a:pt x="23168" y="15485"/>
                    <a:pt x="24197" y="13513"/>
                  </a:cubicBezTo>
                  <a:cubicBezTo>
                    <a:pt x="24954" y="12061"/>
                    <a:pt x="25354" y="10438"/>
                    <a:pt x="25742" y="8868"/>
                  </a:cubicBezTo>
                  <a:cubicBezTo>
                    <a:pt x="25815" y="8572"/>
                    <a:pt x="25888" y="8276"/>
                    <a:pt x="25963" y="7982"/>
                  </a:cubicBezTo>
                  <a:cubicBezTo>
                    <a:pt x="26436" y="6132"/>
                    <a:pt x="27044" y="4215"/>
                    <a:pt x="28285" y="2728"/>
                  </a:cubicBezTo>
                  <a:cubicBezTo>
                    <a:pt x="29667" y="1071"/>
                    <a:pt x="31846" y="79"/>
                    <a:pt x="34007" y="79"/>
                  </a:cubicBezTo>
                  <a:cubicBezTo>
                    <a:pt x="34277" y="79"/>
                    <a:pt x="34547" y="94"/>
                    <a:pt x="34815" y="126"/>
                  </a:cubicBezTo>
                  <a:lnTo>
                    <a:pt x="34824" y="48"/>
                  </a:lnTo>
                  <a:cubicBezTo>
                    <a:pt x="34554" y="16"/>
                    <a:pt x="34282" y="0"/>
                    <a:pt x="34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3339984" y="2112244"/>
              <a:ext cx="4707716" cy="2326748"/>
            </a:xfrm>
            <a:custGeom>
              <a:avLst/>
              <a:gdLst/>
              <a:ahLst/>
              <a:cxnLst/>
              <a:rect l="l" t="t" r="r" b="b"/>
              <a:pathLst>
                <a:path w="32646" h="16135" extrusionOk="0">
                  <a:moveTo>
                    <a:pt x="31880" y="0"/>
                  </a:moveTo>
                  <a:cubicBezTo>
                    <a:pt x="29832" y="0"/>
                    <a:pt x="27766" y="940"/>
                    <a:pt x="26455" y="2511"/>
                  </a:cubicBezTo>
                  <a:cubicBezTo>
                    <a:pt x="25283" y="3917"/>
                    <a:pt x="24709" y="5724"/>
                    <a:pt x="24264" y="7467"/>
                  </a:cubicBezTo>
                  <a:cubicBezTo>
                    <a:pt x="24194" y="7742"/>
                    <a:pt x="24125" y="8020"/>
                    <a:pt x="24056" y="8298"/>
                  </a:cubicBezTo>
                  <a:cubicBezTo>
                    <a:pt x="23694" y="9764"/>
                    <a:pt x="23321" y="11281"/>
                    <a:pt x="22615" y="12635"/>
                  </a:cubicBezTo>
                  <a:cubicBezTo>
                    <a:pt x="21662" y="14463"/>
                    <a:pt x="20198" y="15683"/>
                    <a:pt x="18599" y="15980"/>
                  </a:cubicBezTo>
                  <a:cubicBezTo>
                    <a:pt x="18324" y="16031"/>
                    <a:pt x="18051" y="16055"/>
                    <a:pt x="17782" y="16055"/>
                  </a:cubicBezTo>
                  <a:cubicBezTo>
                    <a:pt x="15433" y="16055"/>
                    <a:pt x="13350" y="14213"/>
                    <a:pt x="12110" y="12343"/>
                  </a:cubicBezTo>
                  <a:cubicBezTo>
                    <a:pt x="11511" y="11438"/>
                    <a:pt x="11000" y="10452"/>
                    <a:pt x="10508" y="9499"/>
                  </a:cubicBezTo>
                  <a:cubicBezTo>
                    <a:pt x="9801" y="8133"/>
                    <a:pt x="9072" y="6722"/>
                    <a:pt x="8066" y="5528"/>
                  </a:cubicBezTo>
                  <a:cubicBezTo>
                    <a:pt x="6091" y="3180"/>
                    <a:pt x="3081" y="1780"/>
                    <a:pt x="13" y="1780"/>
                  </a:cubicBezTo>
                  <a:lnTo>
                    <a:pt x="1" y="1780"/>
                  </a:lnTo>
                  <a:lnTo>
                    <a:pt x="1" y="1859"/>
                  </a:lnTo>
                  <a:lnTo>
                    <a:pt x="13" y="1859"/>
                  </a:lnTo>
                  <a:cubicBezTo>
                    <a:pt x="3058" y="1859"/>
                    <a:pt x="6046" y="3248"/>
                    <a:pt x="8007" y="5579"/>
                  </a:cubicBezTo>
                  <a:cubicBezTo>
                    <a:pt x="9006" y="6765"/>
                    <a:pt x="9734" y="8173"/>
                    <a:pt x="10438" y="9535"/>
                  </a:cubicBezTo>
                  <a:cubicBezTo>
                    <a:pt x="10933" y="10490"/>
                    <a:pt x="11443" y="11478"/>
                    <a:pt x="12045" y="12387"/>
                  </a:cubicBezTo>
                  <a:cubicBezTo>
                    <a:pt x="13297" y="14275"/>
                    <a:pt x="15402" y="16134"/>
                    <a:pt x="17781" y="16134"/>
                  </a:cubicBezTo>
                  <a:cubicBezTo>
                    <a:pt x="18055" y="16134"/>
                    <a:pt x="18333" y="16110"/>
                    <a:pt x="18614" y="16057"/>
                  </a:cubicBezTo>
                  <a:cubicBezTo>
                    <a:pt x="20236" y="15755"/>
                    <a:pt x="21720" y="14521"/>
                    <a:pt x="22684" y="12670"/>
                  </a:cubicBezTo>
                  <a:cubicBezTo>
                    <a:pt x="23394" y="11309"/>
                    <a:pt x="23769" y="9788"/>
                    <a:pt x="24132" y="8316"/>
                  </a:cubicBezTo>
                  <a:cubicBezTo>
                    <a:pt x="24201" y="8039"/>
                    <a:pt x="24269" y="7762"/>
                    <a:pt x="24340" y="7485"/>
                  </a:cubicBezTo>
                  <a:cubicBezTo>
                    <a:pt x="24783" y="5751"/>
                    <a:pt x="25353" y="3955"/>
                    <a:pt x="26516" y="2561"/>
                  </a:cubicBezTo>
                  <a:cubicBezTo>
                    <a:pt x="27812" y="1008"/>
                    <a:pt x="29854" y="79"/>
                    <a:pt x="31880" y="79"/>
                  </a:cubicBezTo>
                  <a:cubicBezTo>
                    <a:pt x="32133" y="79"/>
                    <a:pt x="32385" y="93"/>
                    <a:pt x="32636" y="123"/>
                  </a:cubicBezTo>
                  <a:lnTo>
                    <a:pt x="32645" y="45"/>
                  </a:lnTo>
                  <a:cubicBezTo>
                    <a:pt x="32392" y="15"/>
                    <a:pt x="32136" y="0"/>
                    <a:pt x="31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3497025" y="2112244"/>
              <a:ext cx="4393494" cy="2172160"/>
            </a:xfrm>
            <a:custGeom>
              <a:avLst/>
              <a:gdLst/>
              <a:ahLst/>
              <a:cxnLst/>
              <a:rect l="l" t="t" r="r" b="b"/>
              <a:pathLst>
                <a:path w="30467" h="15063" extrusionOk="0">
                  <a:moveTo>
                    <a:pt x="29751" y="1"/>
                  </a:moveTo>
                  <a:cubicBezTo>
                    <a:pt x="27839" y="1"/>
                    <a:pt x="25912" y="878"/>
                    <a:pt x="24688" y="2344"/>
                  </a:cubicBezTo>
                  <a:cubicBezTo>
                    <a:pt x="23593" y="3656"/>
                    <a:pt x="23058" y="5343"/>
                    <a:pt x="22642" y="6970"/>
                  </a:cubicBezTo>
                  <a:cubicBezTo>
                    <a:pt x="22576" y="7228"/>
                    <a:pt x="22513" y="7486"/>
                    <a:pt x="22449" y="7745"/>
                  </a:cubicBezTo>
                  <a:cubicBezTo>
                    <a:pt x="22110" y="9114"/>
                    <a:pt x="21762" y="10529"/>
                    <a:pt x="21104" y="11792"/>
                  </a:cubicBezTo>
                  <a:cubicBezTo>
                    <a:pt x="20214" y="13498"/>
                    <a:pt x="18848" y="14636"/>
                    <a:pt x="17357" y="14913"/>
                  </a:cubicBezTo>
                  <a:cubicBezTo>
                    <a:pt x="17100" y="14961"/>
                    <a:pt x="16845" y="14984"/>
                    <a:pt x="16594" y="14984"/>
                  </a:cubicBezTo>
                  <a:cubicBezTo>
                    <a:pt x="14404" y="14984"/>
                    <a:pt x="12461" y="13265"/>
                    <a:pt x="11305" y="11521"/>
                  </a:cubicBezTo>
                  <a:cubicBezTo>
                    <a:pt x="10744" y="10675"/>
                    <a:pt x="10269" y="9756"/>
                    <a:pt x="9809" y="8866"/>
                  </a:cubicBezTo>
                  <a:cubicBezTo>
                    <a:pt x="9150" y="7592"/>
                    <a:pt x="8469" y="6275"/>
                    <a:pt x="7531" y="5160"/>
                  </a:cubicBezTo>
                  <a:cubicBezTo>
                    <a:pt x="5686" y="2968"/>
                    <a:pt x="2876" y="1661"/>
                    <a:pt x="13" y="1661"/>
                  </a:cubicBezTo>
                  <a:lnTo>
                    <a:pt x="1" y="1661"/>
                  </a:lnTo>
                  <a:lnTo>
                    <a:pt x="1" y="1740"/>
                  </a:lnTo>
                  <a:lnTo>
                    <a:pt x="13" y="1740"/>
                  </a:lnTo>
                  <a:cubicBezTo>
                    <a:pt x="2853" y="1740"/>
                    <a:pt x="5642" y="3036"/>
                    <a:pt x="7471" y="5210"/>
                  </a:cubicBezTo>
                  <a:cubicBezTo>
                    <a:pt x="8404" y="6318"/>
                    <a:pt x="9083" y="7631"/>
                    <a:pt x="9740" y="8902"/>
                  </a:cubicBezTo>
                  <a:cubicBezTo>
                    <a:pt x="10200" y="9794"/>
                    <a:pt x="10678" y="10715"/>
                    <a:pt x="11240" y="11564"/>
                  </a:cubicBezTo>
                  <a:cubicBezTo>
                    <a:pt x="12408" y="13327"/>
                    <a:pt x="14374" y="15063"/>
                    <a:pt x="16594" y="15063"/>
                  </a:cubicBezTo>
                  <a:cubicBezTo>
                    <a:pt x="16850" y="15063"/>
                    <a:pt x="17110" y="15039"/>
                    <a:pt x="17372" y="14991"/>
                  </a:cubicBezTo>
                  <a:cubicBezTo>
                    <a:pt x="18886" y="14708"/>
                    <a:pt x="20273" y="13556"/>
                    <a:pt x="21173" y="11828"/>
                  </a:cubicBezTo>
                  <a:cubicBezTo>
                    <a:pt x="21835" y="10557"/>
                    <a:pt x="22186" y="9138"/>
                    <a:pt x="22524" y="7765"/>
                  </a:cubicBezTo>
                  <a:cubicBezTo>
                    <a:pt x="22589" y="7506"/>
                    <a:pt x="22652" y="7247"/>
                    <a:pt x="22718" y="6990"/>
                  </a:cubicBezTo>
                  <a:cubicBezTo>
                    <a:pt x="23132" y="5371"/>
                    <a:pt x="23663" y="3695"/>
                    <a:pt x="24748" y="2395"/>
                  </a:cubicBezTo>
                  <a:cubicBezTo>
                    <a:pt x="25958" y="945"/>
                    <a:pt x="27865" y="79"/>
                    <a:pt x="29755" y="79"/>
                  </a:cubicBezTo>
                  <a:cubicBezTo>
                    <a:pt x="29989" y="79"/>
                    <a:pt x="30224" y="92"/>
                    <a:pt x="30457" y="120"/>
                  </a:cubicBezTo>
                  <a:lnTo>
                    <a:pt x="30466" y="43"/>
                  </a:lnTo>
                  <a:cubicBezTo>
                    <a:pt x="30229" y="15"/>
                    <a:pt x="29990" y="1"/>
                    <a:pt x="29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3654209" y="2112100"/>
              <a:ext cx="4079271" cy="2017572"/>
            </a:xfrm>
            <a:custGeom>
              <a:avLst/>
              <a:gdLst/>
              <a:ahLst/>
              <a:cxnLst/>
              <a:rect l="l" t="t" r="r" b="b"/>
              <a:pathLst>
                <a:path w="28288" h="13991" extrusionOk="0">
                  <a:moveTo>
                    <a:pt x="27624" y="1"/>
                  </a:moveTo>
                  <a:cubicBezTo>
                    <a:pt x="25847" y="1"/>
                    <a:pt x="24056" y="816"/>
                    <a:pt x="22920" y="2179"/>
                  </a:cubicBezTo>
                  <a:cubicBezTo>
                    <a:pt x="21903" y="3397"/>
                    <a:pt x="21405" y="4964"/>
                    <a:pt x="21019" y="6474"/>
                  </a:cubicBezTo>
                  <a:cubicBezTo>
                    <a:pt x="20959" y="6714"/>
                    <a:pt x="20899" y="6955"/>
                    <a:pt x="20839" y="7195"/>
                  </a:cubicBezTo>
                  <a:cubicBezTo>
                    <a:pt x="20526" y="8465"/>
                    <a:pt x="20202" y="9780"/>
                    <a:pt x="19591" y="10951"/>
                  </a:cubicBezTo>
                  <a:cubicBezTo>
                    <a:pt x="18765" y="12534"/>
                    <a:pt x="17499" y="13590"/>
                    <a:pt x="16115" y="13847"/>
                  </a:cubicBezTo>
                  <a:cubicBezTo>
                    <a:pt x="15876" y="13891"/>
                    <a:pt x="15639" y="13913"/>
                    <a:pt x="15406" y="13913"/>
                  </a:cubicBezTo>
                  <a:cubicBezTo>
                    <a:pt x="13374" y="13913"/>
                    <a:pt x="11571" y="12318"/>
                    <a:pt x="10498" y="10698"/>
                  </a:cubicBezTo>
                  <a:cubicBezTo>
                    <a:pt x="9978" y="9914"/>
                    <a:pt x="9537" y="9060"/>
                    <a:pt x="9109" y="8234"/>
                  </a:cubicBezTo>
                  <a:cubicBezTo>
                    <a:pt x="8498" y="7051"/>
                    <a:pt x="7865" y="5827"/>
                    <a:pt x="6994" y="4793"/>
                  </a:cubicBezTo>
                  <a:cubicBezTo>
                    <a:pt x="5281" y="2758"/>
                    <a:pt x="2672" y="1543"/>
                    <a:pt x="11" y="1543"/>
                  </a:cubicBezTo>
                  <a:lnTo>
                    <a:pt x="1" y="1543"/>
                  </a:lnTo>
                  <a:lnTo>
                    <a:pt x="1" y="1621"/>
                  </a:lnTo>
                  <a:lnTo>
                    <a:pt x="11" y="1621"/>
                  </a:lnTo>
                  <a:cubicBezTo>
                    <a:pt x="2648" y="1621"/>
                    <a:pt x="5235" y="2825"/>
                    <a:pt x="6934" y="4843"/>
                  </a:cubicBezTo>
                  <a:cubicBezTo>
                    <a:pt x="7800" y="5872"/>
                    <a:pt x="8431" y="7090"/>
                    <a:pt x="9041" y="8270"/>
                  </a:cubicBezTo>
                  <a:cubicBezTo>
                    <a:pt x="9468" y="9098"/>
                    <a:pt x="9911" y="9954"/>
                    <a:pt x="10433" y="10742"/>
                  </a:cubicBezTo>
                  <a:cubicBezTo>
                    <a:pt x="11518" y="12379"/>
                    <a:pt x="13343" y="13991"/>
                    <a:pt x="15406" y="13991"/>
                  </a:cubicBezTo>
                  <a:cubicBezTo>
                    <a:pt x="15645" y="13991"/>
                    <a:pt x="15886" y="13969"/>
                    <a:pt x="16129" y="13924"/>
                  </a:cubicBezTo>
                  <a:cubicBezTo>
                    <a:pt x="17537" y="13662"/>
                    <a:pt x="18824" y="12591"/>
                    <a:pt x="19660" y="10987"/>
                  </a:cubicBezTo>
                  <a:cubicBezTo>
                    <a:pt x="20276" y="9807"/>
                    <a:pt x="20601" y="8489"/>
                    <a:pt x="20916" y="7214"/>
                  </a:cubicBezTo>
                  <a:cubicBezTo>
                    <a:pt x="20975" y="6973"/>
                    <a:pt x="21034" y="6733"/>
                    <a:pt x="21096" y="6494"/>
                  </a:cubicBezTo>
                  <a:cubicBezTo>
                    <a:pt x="21479" y="4991"/>
                    <a:pt x="21973" y="3435"/>
                    <a:pt x="22980" y="2229"/>
                  </a:cubicBezTo>
                  <a:cubicBezTo>
                    <a:pt x="24102" y="884"/>
                    <a:pt x="25872" y="80"/>
                    <a:pt x="27626" y="80"/>
                  </a:cubicBezTo>
                  <a:cubicBezTo>
                    <a:pt x="27844" y="80"/>
                    <a:pt x="28062" y="92"/>
                    <a:pt x="28278" y="118"/>
                  </a:cubicBezTo>
                  <a:lnTo>
                    <a:pt x="28287" y="40"/>
                  </a:lnTo>
                  <a:cubicBezTo>
                    <a:pt x="28067" y="14"/>
                    <a:pt x="27846" y="1"/>
                    <a:pt x="27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811249" y="2112244"/>
              <a:ext cx="3765048" cy="1862984"/>
            </a:xfrm>
            <a:custGeom>
              <a:avLst/>
              <a:gdLst/>
              <a:ahLst/>
              <a:cxnLst/>
              <a:rect l="l" t="t" r="r" b="b"/>
              <a:pathLst>
                <a:path w="26109" h="12919" extrusionOk="0">
                  <a:moveTo>
                    <a:pt x="25495" y="1"/>
                  </a:moveTo>
                  <a:cubicBezTo>
                    <a:pt x="23856" y="1"/>
                    <a:pt x="22202" y="753"/>
                    <a:pt x="21152" y="2011"/>
                  </a:cubicBezTo>
                  <a:cubicBezTo>
                    <a:pt x="20213" y="3136"/>
                    <a:pt x="19754" y="4582"/>
                    <a:pt x="19398" y="5977"/>
                  </a:cubicBezTo>
                  <a:cubicBezTo>
                    <a:pt x="19341" y="6198"/>
                    <a:pt x="19287" y="6420"/>
                    <a:pt x="19232" y="6642"/>
                  </a:cubicBezTo>
                  <a:cubicBezTo>
                    <a:pt x="18942" y="7814"/>
                    <a:pt x="18643" y="9026"/>
                    <a:pt x="18079" y="10108"/>
                  </a:cubicBezTo>
                  <a:cubicBezTo>
                    <a:pt x="17318" y="11568"/>
                    <a:pt x="16150" y="12542"/>
                    <a:pt x="14874" y="12780"/>
                  </a:cubicBezTo>
                  <a:cubicBezTo>
                    <a:pt x="14654" y="12820"/>
                    <a:pt x="14437" y="12840"/>
                    <a:pt x="14222" y="12840"/>
                  </a:cubicBezTo>
                  <a:cubicBezTo>
                    <a:pt x="12347" y="12840"/>
                    <a:pt x="10683" y="11368"/>
                    <a:pt x="9693" y="9874"/>
                  </a:cubicBezTo>
                  <a:cubicBezTo>
                    <a:pt x="9213" y="9151"/>
                    <a:pt x="8805" y="8362"/>
                    <a:pt x="8411" y="7600"/>
                  </a:cubicBezTo>
                  <a:cubicBezTo>
                    <a:pt x="7847" y="6508"/>
                    <a:pt x="7262" y="5379"/>
                    <a:pt x="6458" y="4424"/>
                  </a:cubicBezTo>
                  <a:cubicBezTo>
                    <a:pt x="4877" y="2545"/>
                    <a:pt x="2467" y="1424"/>
                    <a:pt x="11" y="1424"/>
                  </a:cubicBezTo>
                  <a:lnTo>
                    <a:pt x="1" y="1424"/>
                  </a:lnTo>
                  <a:lnTo>
                    <a:pt x="1" y="1502"/>
                  </a:lnTo>
                  <a:lnTo>
                    <a:pt x="11" y="1502"/>
                  </a:lnTo>
                  <a:cubicBezTo>
                    <a:pt x="2444" y="1502"/>
                    <a:pt x="4831" y="2613"/>
                    <a:pt x="6398" y="4474"/>
                  </a:cubicBezTo>
                  <a:cubicBezTo>
                    <a:pt x="7197" y="5422"/>
                    <a:pt x="7779" y="6548"/>
                    <a:pt x="8341" y="7636"/>
                  </a:cubicBezTo>
                  <a:cubicBezTo>
                    <a:pt x="8736" y="8401"/>
                    <a:pt x="9146" y="9190"/>
                    <a:pt x="9627" y="9917"/>
                  </a:cubicBezTo>
                  <a:cubicBezTo>
                    <a:pt x="10629" y="11429"/>
                    <a:pt x="12315" y="12918"/>
                    <a:pt x="14221" y="12918"/>
                  </a:cubicBezTo>
                  <a:cubicBezTo>
                    <a:pt x="14440" y="12918"/>
                    <a:pt x="14663" y="12899"/>
                    <a:pt x="14888" y="12857"/>
                  </a:cubicBezTo>
                  <a:cubicBezTo>
                    <a:pt x="16188" y="12614"/>
                    <a:pt x="17377" y="11626"/>
                    <a:pt x="18149" y="10144"/>
                  </a:cubicBezTo>
                  <a:cubicBezTo>
                    <a:pt x="18717" y="9055"/>
                    <a:pt x="19017" y="7837"/>
                    <a:pt x="19308" y="6660"/>
                  </a:cubicBezTo>
                  <a:cubicBezTo>
                    <a:pt x="19363" y="6438"/>
                    <a:pt x="19417" y="6217"/>
                    <a:pt x="19474" y="5996"/>
                  </a:cubicBezTo>
                  <a:cubicBezTo>
                    <a:pt x="19828" y="4610"/>
                    <a:pt x="20283" y="3174"/>
                    <a:pt x="21212" y="2061"/>
                  </a:cubicBezTo>
                  <a:cubicBezTo>
                    <a:pt x="22247" y="821"/>
                    <a:pt x="23878" y="78"/>
                    <a:pt x="25496" y="78"/>
                  </a:cubicBezTo>
                  <a:cubicBezTo>
                    <a:pt x="25698" y="78"/>
                    <a:pt x="25899" y="90"/>
                    <a:pt x="26100" y="114"/>
                  </a:cubicBezTo>
                  <a:lnTo>
                    <a:pt x="26108" y="36"/>
                  </a:lnTo>
                  <a:cubicBezTo>
                    <a:pt x="25905" y="12"/>
                    <a:pt x="25700" y="1"/>
                    <a:pt x="25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95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4924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7" r:id="rId4"/>
    <p:sldLayoutId id="2147483668" r:id="rId5"/>
    <p:sldLayoutId id="2147483669" r:id="rId6"/>
    <p:sldLayoutId id="2147483670" r:id="rId7"/>
    <p:sldLayoutId id="2147483672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6" r:id="rId19"/>
    <p:sldLayoutId id="2147483687" r:id="rId20"/>
    <p:sldLayoutId id="2147483689" r:id="rId21"/>
    <p:sldLayoutId id="2147483690" r:id="rId22"/>
    <p:sldLayoutId id="2147483691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716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f/f6/Logo_of_the_Ministry_of_Home_Affairs_of_the_Republic_of_Indone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919" y="318440"/>
            <a:ext cx="742951" cy="9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ambar 1">
            <a:extLst>
              <a:ext uri="{FF2B5EF4-FFF2-40B4-BE49-F238E27FC236}">
                <a16:creationId xmlns:a16="http://schemas.microsoft.com/office/drawing/2014/main" id="{7D2DC51E-B0DB-A37C-741A-D2D93F9E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09" y="92749"/>
            <a:ext cx="1161383" cy="11592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0A8FEE-57D5-67F9-533A-69D728089FE1}"/>
              </a:ext>
            </a:extLst>
          </p:cNvPr>
          <p:cNvGrpSpPr/>
          <p:nvPr/>
        </p:nvGrpSpPr>
        <p:grpSpPr>
          <a:xfrm>
            <a:off x="74950" y="3010821"/>
            <a:ext cx="12052092" cy="3959598"/>
            <a:chOff x="-23319" y="1017974"/>
            <a:chExt cx="9202299" cy="31924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B71B10-A1DB-E164-9485-149F28266609}"/>
                </a:ext>
              </a:extLst>
            </p:cNvPr>
            <p:cNvSpPr/>
            <p:nvPr/>
          </p:nvSpPr>
          <p:spPr>
            <a:xfrm>
              <a:off x="0" y="3355373"/>
              <a:ext cx="9144000" cy="56675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68000">
                  <a:srgbClr val="002060">
                    <a:alpha val="75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A0797F-6F05-AE44-284D-7FBA6E58160B}"/>
                </a:ext>
              </a:extLst>
            </p:cNvPr>
            <p:cNvSpPr/>
            <p:nvPr/>
          </p:nvSpPr>
          <p:spPr>
            <a:xfrm>
              <a:off x="-23319" y="1789938"/>
              <a:ext cx="9202299" cy="1954531"/>
            </a:xfrm>
            <a:prstGeom prst="rect">
              <a:avLst/>
            </a:prstGeom>
            <a:gradFill flip="none" rotWithShape="1">
              <a:gsLst>
                <a:gs pos="41000">
                  <a:schemeClr val="bg1"/>
                </a:gs>
                <a:gs pos="100000">
                  <a:schemeClr val="bg1">
                    <a:alpha val="69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203E61-C400-AB4A-CB8C-5224E01602C7}"/>
                </a:ext>
              </a:extLst>
            </p:cNvPr>
            <p:cNvSpPr/>
            <p:nvPr/>
          </p:nvSpPr>
          <p:spPr>
            <a:xfrm>
              <a:off x="350195" y="1017974"/>
              <a:ext cx="3013461" cy="3192422"/>
            </a:xfrm>
            <a:prstGeom prst="ellipse">
              <a:avLst/>
            </a:prstGeom>
            <a:blipFill>
              <a:blip r:embed="rId4"/>
              <a:stretch>
                <a:fillRect l="-14213" t="-107" r="-17811" b="107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1064301" y="2068364"/>
            <a:ext cx="9968459" cy="879142"/>
            <a:chOff x="0" y="0"/>
            <a:chExt cx="2543763" cy="231544"/>
          </a:xfrm>
        </p:grpSpPr>
        <p:sp>
          <p:nvSpPr>
            <p:cNvPr id="12" name="Freeform 8"/>
            <p:cNvSpPr/>
            <p:nvPr/>
          </p:nvSpPr>
          <p:spPr>
            <a:xfrm>
              <a:off x="0" y="0"/>
              <a:ext cx="2543763" cy="231544"/>
            </a:xfrm>
            <a:custGeom>
              <a:avLst/>
              <a:gdLst/>
              <a:ahLst/>
              <a:cxnLst/>
              <a:rect l="l" t="t" r="r" b="b"/>
              <a:pathLst>
                <a:path w="2543763" h="231544">
                  <a:moveTo>
                    <a:pt x="80158" y="0"/>
                  </a:moveTo>
                  <a:lnTo>
                    <a:pt x="2463605" y="0"/>
                  </a:lnTo>
                  <a:cubicBezTo>
                    <a:pt x="2484864" y="0"/>
                    <a:pt x="2505253" y="8445"/>
                    <a:pt x="2520285" y="23478"/>
                  </a:cubicBezTo>
                  <a:cubicBezTo>
                    <a:pt x="2535318" y="38510"/>
                    <a:pt x="2543763" y="58899"/>
                    <a:pt x="2543763" y="80158"/>
                  </a:cubicBezTo>
                  <a:lnTo>
                    <a:pt x="2543763" y="151386"/>
                  </a:lnTo>
                  <a:cubicBezTo>
                    <a:pt x="2543763" y="195656"/>
                    <a:pt x="2507875" y="231544"/>
                    <a:pt x="2463605" y="231544"/>
                  </a:cubicBezTo>
                  <a:lnTo>
                    <a:pt x="80158" y="231544"/>
                  </a:lnTo>
                  <a:cubicBezTo>
                    <a:pt x="58899" y="231544"/>
                    <a:pt x="38510" y="223098"/>
                    <a:pt x="23478" y="208066"/>
                  </a:cubicBezTo>
                  <a:cubicBezTo>
                    <a:pt x="8445" y="193033"/>
                    <a:pt x="0" y="172645"/>
                    <a:pt x="0" y="151386"/>
                  </a:cubicBezTo>
                  <a:lnTo>
                    <a:pt x="0" y="80158"/>
                  </a:lnTo>
                  <a:cubicBezTo>
                    <a:pt x="0" y="58899"/>
                    <a:pt x="8445" y="38510"/>
                    <a:pt x="23478" y="23478"/>
                  </a:cubicBezTo>
                  <a:cubicBezTo>
                    <a:pt x="38510" y="8445"/>
                    <a:pt x="58899" y="0"/>
                    <a:pt x="80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0" y="-38100"/>
              <a:ext cx="2543763" cy="26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3" descr="Gambar terka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6" y="180471"/>
            <a:ext cx="959597" cy="9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004341" y="4609474"/>
            <a:ext cx="6578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BADAN </a:t>
            </a:r>
            <a:r>
              <a:rPr lang="id-ID" sz="2000" b="1" dirty="0">
                <a:latin typeface="Bookman Old Style" panose="02050604050505020204" pitchFamily="18" charset="0"/>
              </a:rPr>
              <a:t>STRATEGI KEBIJAKAN DALAM NEGERI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KEMENTERIAN DALAM </a:t>
            </a:r>
            <a:r>
              <a:rPr lang="en-US" sz="2000" b="1" dirty="0" smtClean="0">
                <a:latin typeface="Bookman Old Style" panose="02050604050505020204" pitchFamily="18" charset="0"/>
              </a:rPr>
              <a:t>NEGERI</a:t>
            </a:r>
          </a:p>
          <a:p>
            <a:pPr algn="ctr"/>
            <a:r>
              <a:rPr lang="en-US" sz="2000" b="1" dirty="0" smtClean="0">
                <a:latin typeface="Bookman Old Style" panose="02050604050505020204" pitchFamily="18" charset="0"/>
              </a:rPr>
              <a:t>TAHUN 2025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3580" y="2259592"/>
            <a:ext cx="5584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listo MT" panose="02040603050505030304" pitchFamily="18" charset="77"/>
              </a:rPr>
              <a:t>PROVINSI SUMATERA UTARA</a:t>
            </a:r>
            <a:endParaRPr lang="en-US" sz="2800" b="1" dirty="0">
              <a:solidFill>
                <a:srgbClr val="C00000"/>
              </a:solidFill>
              <a:latin typeface="Calisto MT" panose="02040603050505030304" pitchFamily="18" charset="7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0494" y="1373331"/>
            <a:ext cx="791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sto MT" panose="02040603050505030304" pitchFamily="18" charset="77"/>
              </a:rPr>
              <a:t>EVALUASI INDEKS INOVASI DAERAH TAHUN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75123"/>
              </p:ext>
            </p:extLst>
          </p:nvPr>
        </p:nvGraphicFramePr>
        <p:xfrm>
          <a:off x="299880" y="651083"/>
          <a:ext cx="11615895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91">
                  <a:extLst>
                    <a:ext uri="{9D8B030D-6E8A-4147-A177-3AD203B41FA5}">
                      <a16:colId xmlns:a16="http://schemas.microsoft.com/office/drawing/2014/main" val="1523737397"/>
                    </a:ext>
                  </a:extLst>
                </a:gridCol>
                <a:gridCol w="5598938">
                  <a:extLst>
                    <a:ext uri="{9D8B030D-6E8A-4147-A177-3AD203B41FA5}">
                      <a16:colId xmlns:a16="http://schemas.microsoft.com/office/drawing/2014/main" val="430298817"/>
                    </a:ext>
                  </a:extLst>
                </a:gridCol>
                <a:gridCol w="5510266">
                  <a:extLst>
                    <a:ext uri="{9D8B030D-6E8A-4147-A177-3AD203B41FA5}">
                      <a16:colId xmlns:a16="http://schemas.microsoft.com/office/drawing/2014/main" val="4023816578"/>
                    </a:ext>
                  </a:extLst>
                </a:gridCol>
              </a:tblGrid>
              <a:tr h="2501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NAMA</a:t>
                      </a:r>
                      <a:r>
                        <a:rPr lang="en-US" sz="1200" baseline="0" dirty="0" smtClean="0"/>
                        <a:t> INOVASI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CATATAN VALIDASI INDEKS</a:t>
                      </a:r>
                      <a:r>
                        <a:rPr lang="en-US" sz="1200" baseline="0" dirty="0" smtClean="0"/>
                        <a:t> INOVASI DAERAH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796933"/>
                  </a:ext>
                </a:extLst>
              </a:tr>
              <a:tr h="15840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Aplikasi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Pengawasan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Pupuk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Pestisida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Provinsi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Sumatera Utara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Replikasi</a:t>
                      </a:r>
                      <a:r>
                        <a:rPr lang="en-US" sz="1300" baseline="0" dirty="0" smtClean="0"/>
                        <a:t>, </a:t>
                      </a:r>
                      <a:r>
                        <a:rPr lang="en-US" sz="1300" baseline="0" dirty="0" err="1" smtClean="0"/>
                        <a:t>nilai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skor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asesmen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adalah</a:t>
                      </a:r>
                      <a:r>
                        <a:rPr lang="en-US" sz="1300" baseline="0" dirty="0" smtClean="0"/>
                        <a:t> 6 (parameter 2), </a:t>
                      </a:r>
                      <a:r>
                        <a:rPr lang="en-US" sz="1300" baseline="0" dirty="0" err="1" smtClean="0"/>
                        <a:t>nilai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validasi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adalah</a:t>
                      </a:r>
                      <a:r>
                        <a:rPr lang="en-US" sz="1300" baseline="0" dirty="0" smtClean="0"/>
                        <a:t> 3 (parameter 1), data </a:t>
                      </a:r>
                      <a:r>
                        <a:rPr lang="en-US" sz="1300" baseline="0" dirty="0" err="1" smtClean="0"/>
                        <a:t>atau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bukti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pendukung</a:t>
                      </a:r>
                      <a:r>
                        <a:rPr lang="en-US" sz="1300" baseline="0" dirty="0" smtClean="0"/>
                        <a:t> yang </a:t>
                      </a:r>
                      <a:r>
                        <a:rPr lang="en-US" sz="1300" baseline="0" dirty="0" err="1" smtClean="0"/>
                        <a:t>disampaikan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adalah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surat</a:t>
                      </a:r>
                      <a:r>
                        <a:rPr lang="en-US" sz="1300" baseline="0" dirty="0" smtClean="0"/>
                        <a:t> / </a:t>
                      </a:r>
                      <a:r>
                        <a:rPr lang="en-US" sz="1300" baseline="0" dirty="0" err="1" smtClean="0"/>
                        <a:t>dokumen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400" dirty="0" err="1" smtClean="0"/>
                        <a:t>inovasi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hanya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pernah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direplikasi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sebanyak</a:t>
                      </a:r>
                      <a:r>
                        <a:rPr lang="en-US" sz="1400" dirty="0" smtClean="0"/>
                        <a:t> 1 kali </a:t>
                      </a:r>
                      <a:r>
                        <a:rPr lang="en-US" sz="1400" dirty="0" err="1" smtClean="0"/>
                        <a:t>oleh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daerah</a:t>
                      </a:r>
                      <a:r>
                        <a:rPr lang="en-US" sz="1400" dirty="0" smtClean="0"/>
                        <a:t> lain.</a:t>
                      </a:r>
                    </a:p>
                    <a:p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Keterlibatan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Aktor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Inovasi</a:t>
                      </a:r>
                      <a:r>
                        <a:rPr lang="en-US" sz="1300" dirty="0" smtClean="0"/>
                        <a:t>, </a:t>
                      </a:r>
                      <a:r>
                        <a:rPr lang="en-US" sz="1300" dirty="0" err="1" smtClean="0"/>
                        <a:t>nilai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skor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asesmen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adalah</a:t>
                      </a:r>
                      <a:r>
                        <a:rPr lang="en-US" sz="1300" dirty="0" smtClean="0"/>
                        <a:t> 3 (parameter 3),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nilai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validasi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adalah</a:t>
                      </a:r>
                      <a:r>
                        <a:rPr lang="en-US" sz="1300" baseline="0" dirty="0" smtClean="0"/>
                        <a:t> 1 (parameter 1), data </a:t>
                      </a:r>
                      <a:r>
                        <a:rPr lang="en-US" sz="1300" baseline="0" dirty="0" err="1" smtClean="0"/>
                        <a:t>atau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bukti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pendukung</a:t>
                      </a:r>
                      <a:r>
                        <a:rPr lang="en-US" sz="1300" baseline="0" dirty="0" smtClean="0"/>
                        <a:t> yang </a:t>
                      </a:r>
                      <a:r>
                        <a:rPr lang="en-US" sz="1300" baseline="0" dirty="0" err="1" smtClean="0"/>
                        <a:t>disampaikan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adalah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dokumen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400" dirty="0" err="1" smtClean="0"/>
                        <a:t>unsur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stakeholder</a:t>
                      </a:r>
                      <a:r>
                        <a:rPr lang="en-US" sz="1400" dirty="0" smtClean="0"/>
                        <a:t> yang </a:t>
                      </a:r>
                      <a:r>
                        <a:rPr lang="en-US" sz="1400" dirty="0" err="1" smtClean="0"/>
                        <a:t>terlibat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dalam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inovasi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hanya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pemerintah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pelaku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bisnis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 Monitoring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Evaluasi</a:t>
                      </a:r>
                      <a:r>
                        <a:rPr lang="en-US" sz="1300" dirty="0" smtClean="0"/>
                        <a:t>, </a:t>
                      </a:r>
                      <a:r>
                        <a:rPr lang="en-US" sz="1300" dirty="0" err="1" smtClean="0"/>
                        <a:t>nilai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skor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asesmen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adalah</a:t>
                      </a:r>
                      <a:r>
                        <a:rPr lang="en-US" sz="1300" dirty="0" smtClean="0"/>
                        <a:t> 6 (parameter 3),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nilai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validasi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adalah</a:t>
                      </a:r>
                      <a:r>
                        <a:rPr lang="en-US" sz="1300" baseline="0" dirty="0" smtClean="0"/>
                        <a:t> 4 (parameter 2), data </a:t>
                      </a:r>
                      <a:r>
                        <a:rPr lang="en-US" sz="1300" baseline="0" dirty="0" err="1" smtClean="0"/>
                        <a:t>atau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bukti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pendukung</a:t>
                      </a:r>
                      <a:r>
                        <a:rPr lang="en-US" sz="1300" baseline="0" dirty="0" smtClean="0"/>
                        <a:t> yang </a:t>
                      </a:r>
                      <a:r>
                        <a:rPr lang="en-US" sz="1300" baseline="0" dirty="0" err="1" smtClean="0"/>
                        <a:t>disampaikan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hasil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pengukuran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survei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kepuasan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masyarakat</a:t>
                      </a:r>
                      <a:r>
                        <a:rPr lang="en-US" sz="1300" baseline="0" dirty="0" smtClean="0"/>
                        <a:t>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267891"/>
                  </a:ext>
                </a:extLst>
              </a:tr>
              <a:tr h="583581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SEPPEDA (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Prioritas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Pembangunan Daerah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Provinsi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Sumatera Utara)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Ketersediaan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SDM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terhadap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inovasi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daerah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skor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asesmen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6 (parameter 3)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validasi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0, data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bukti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pendukung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dipenuhi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Kemudahan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Proses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inovasi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daerah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yang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dihasilkan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skor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asesmen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6 (parameter 3),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validasi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0, data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bukti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pendukung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disebutkan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satuan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memperoleh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hasil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inovasi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Kualitas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inovasi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skor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asesmen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12 (parameter 3),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validasi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0, data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bukti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pendukung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dipenuhi</a:t>
                      </a:r>
                      <a:endParaRPr lang="en-US" sz="13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835"/>
                  </a:ext>
                </a:extLst>
              </a:tr>
              <a:tr h="583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 </a:t>
                      </a:r>
                      <a:r>
                        <a:rPr lang="en-US" sz="13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Kinerja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Sumut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Regulasi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skor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asesmen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9 (parameter 3),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validasi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0, data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bukti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pendukung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di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penuhi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Jejaring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Inovasi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daerah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skor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asesmen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3 (parameter 3),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validasi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0, data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bukti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pendukung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dipenuhi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Replikasi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asesmen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0,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nilai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validasi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0, data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bukti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pendukung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1"/>
                          </a:solidFill>
                        </a:rPr>
                        <a:t>dipenuh</a:t>
                      </a:r>
                      <a:endParaRPr lang="en-US" sz="13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102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88172" y="98088"/>
            <a:ext cx="94436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/>
              <a:t>CATATAN VALIDATOR BERDASARKAN DATA DUKUNG INDIKATOR PADA INDEKS INOVASI DAERAH</a:t>
            </a:r>
          </a:p>
          <a:p>
            <a:pPr algn="ctr"/>
            <a:r>
              <a:rPr lang="en-US" sz="1500" b="1" dirty="0" smtClean="0"/>
              <a:t>PROVINSI SUMATERA UTARA </a:t>
            </a:r>
            <a:r>
              <a:rPr lang="en-US" sz="1500" b="1" dirty="0" smtClean="0"/>
              <a:t>TAHUN 2024</a:t>
            </a:r>
          </a:p>
          <a:p>
            <a:pPr algn="ctr"/>
            <a:endParaRPr lang="id-ID" sz="1500" b="1" dirty="0"/>
          </a:p>
        </p:txBody>
      </p:sp>
    </p:spTree>
    <p:extLst>
      <p:ext uri="{BB962C8B-B14F-4D97-AF65-F5344CB8AC3E}">
        <p14:creationId xmlns:p14="http://schemas.microsoft.com/office/powerpoint/2010/main" val="371167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59389"/>
              </p:ext>
            </p:extLst>
          </p:nvPr>
        </p:nvGraphicFramePr>
        <p:xfrm>
          <a:off x="299880" y="285317"/>
          <a:ext cx="11615895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91">
                  <a:extLst>
                    <a:ext uri="{9D8B030D-6E8A-4147-A177-3AD203B41FA5}">
                      <a16:colId xmlns:a16="http://schemas.microsoft.com/office/drawing/2014/main" val="1523737397"/>
                    </a:ext>
                  </a:extLst>
                </a:gridCol>
                <a:gridCol w="5598938">
                  <a:extLst>
                    <a:ext uri="{9D8B030D-6E8A-4147-A177-3AD203B41FA5}">
                      <a16:colId xmlns:a16="http://schemas.microsoft.com/office/drawing/2014/main" val="430298817"/>
                    </a:ext>
                  </a:extLst>
                </a:gridCol>
                <a:gridCol w="5510266">
                  <a:extLst>
                    <a:ext uri="{9D8B030D-6E8A-4147-A177-3AD203B41FA5}">
                      <a16:colId xmlns:a16="http://schemas.microsoft.com/office/drawing/2014/main" val="4023816578"/>
                    </a:ext>
                  </a:extLst>
                </a:gridCol>
              </a:tblGrid>
              <a:tr h="2501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NAMA</a:t>
                      </a:r>
                      <a:r>
                        <a:rPr lang="en-US" sz="1200" baseline="0" dirty="0" smtClean="0"/>
                        <a:t> INOVASI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CATATAN VALIDASI INDEKS</a:t>
                      </a:r>
                      <a:r>
                        <a:rPr lang="en-US" sz="1200" baseline="0" dirty="0" smtClean="0"/>
                        <a:t> INOVASI DAERAH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796933"/>
                  </a:ext>
                </a:extLst>
              </a:tr>
              <a:tr h="15840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SIMANTANGADIS (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Transportasi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Jalan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Berkeselamatan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Berbasis</a:t>
                      </a: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GIS)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Dukungan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rgbClr val="FF0000"/>
                          </a:solidFill>
                        </a:rPr>
                        <a:t>Anggaran</a:t>
                      </a:r>
                      <a:r>
                        <a:rPr lang="en-US" sz="1300" dirty="0" smtClean="0"/>
                        <a:t>, </a:t>
                      </a:r>
                      <a:r>
                        <a:rPr lang="en-US" sz="1300" dirty="0" err="1" smtClean="0"/>
                        <a:t>nilai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skor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asesmen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adalah</a:t>
                      </a:r>
                      <a:r>
                        <a:rPr lang="en-US" sz="1300" dirty="0" smtClean="0"/>
                        <a:t> 6 (parameter 3), </a:t>
                      </a:r>
                      <a:r>
                        <a:rPr lang="en-US" sz="1300" dirty="0" err="1" smtClean="0"/>
                        <a:t>nilai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validasi</a:t>
                      </a:r>
                      <a:r>
                        <a:rPr lang="en-US" sz="1300" dirty="0" smtClean="0"/>
                        <a:t> 4 (parameter 2), data </a:t>
                      </a:r>
                      <a:r>
                        <a:rPr lang="en-US" sz="1300" dirty="0" err="1" smtClean="0"/>
                        <a:t>atau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bukti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pendukung</a:t>
                      </a:r>
                      <a:r>
                        <a:rPr lang="en-US" sz="1300" dirty="0" smtClean="0"/>
                        <a:t> yang </a:t>
                      </a:r>
                      <a:r>
                        <a:rPr lang="en-US" sz="1300" dirty="0" err="1" smtClean="0"/>
                        <a:t>disampaikan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adalah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dokumen</a:t>
                      </a:r>
                      <a:r>
                        <a:rPr lang="en-US" sz="1300" baseline="0" dirty="0" smtClean="0"/>
                        <a:t> DPA </a:t>
                      </a:r>
                      <a:r>
                        <a:rPr lang="en-US" sz="1300" baseline="0" dirty="0" err="1" smtClean="0"/>
                        <a:t>Tahun</a:t>
                      </a:r>
                      <a:r>
                        <a:rPr lang="en-US" sz="1300" baseline="0" dirty="0" smtClean="0"/>
                        <a:t> 2023 (T-1).</a:t>
                      </a:r>
                    </a:p>
                    <a:p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Bimtek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rgbClr val="FF0000"/>
                          </a:solidFill>
                        </a:rPr>
                        <a:t>Inovasi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00" baseline="0" dirty="0" smtClean="0"/>
                        <a:t>, </a:t>
                      </a:r>
                      <a:r>
                        <a:rPr lang="en-US" sz="1300" baseline="0" dirty="0" err="1" smtClean="0"/>
                        <a:t>nilai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skor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asesmen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adalah</a:t>
                      </a:r>
                      <a:r>
                        <a:rPr lang="en-US" sz="1300" baseline="0" dirty="0" smtClean="0"/>
                        <a:t> 3 (parameter 3), </a:t>
                      </a:r>
                      <a:r>
                        <a:rPr lang="en-US" sz="1300" baseline="0" dirty="0" err="1" smtClean="0"/>
                        <a:t>nilai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validasi</a:t>
                      </a:r>
                      <a:r>
                        <a:rPr lang="en-US" sz="1300" baseline="0" dirty="0" smtClean="0"/>
                        <a:t> 1 (parameter 1), data </a:t>
                      </a:r>
                      <a:r>
                        <a:rPr lang="en-US" sz="1300" baseline="0" dirty="0" err="1" smtClean="0"/>
                        <a:t>atau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bukti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pendukung</a:t>
                      </a:r>
                      <a:r>
                        <a:rPr lang="en-US" sz="1300" baseline="0" dirty="0" smtClean="0"/>
                        <a:t> yang </a:t>
                      </a:r>
                      <a:r>
                        <a:rPr lang="en-US" sz="1300" baseline="0" dirty="0" err="1" smtClean="0"/>
                        <a:t>disampikan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dokumen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400" dirty="0" err="1" smtClean="0"/>
                        <a:t>terlampir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informasi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bimtek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sosialisasi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sebanyak</a:t>
                      </a:r>
                      <a:r>
                        <a:rPr lang="en-US" sz="1400" dirty="0" smtClean="0"/>
                        <a:t> 1 kali </a:t>
                      </a:r>
                      <a:r>
                        <a:rPr lang="en-US" sz="1400" dirty="0" err="1" smtClean="0"/>
                        <a:t>dalam</a:t>
                      </a:r>
                      <a:r>
                        <a:rPr lang="en-US" sz="1400" dirty="0" smtClean="0"/>
                        <a:t> 2 </a:t>
                      </a:r>
                      <a:r>
                        <a:rPr lang="en-US" sz="1400" dirty="0" err="1" smtClean="0"/>
                        <a:t>tahun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terakhir</a:t>
                      </a:r>
                      <a:r>
                        <a:rPr lang="en-US" sz="1400" dirty="0" smtClean="0"/>
                        <a:t> (6 </a:t>
                      </a:r>
                      <a:r>
                        <a:rPr lang="en-US" sz="1400" dirty="0" err="1" smtClean="0"/>
                        <a:t>Desember</a:t>
                      </a:r>
                      <a:r>
                        <a:rPr lang="en-US" sz="1400" dirty="0" smtClean="0"/>
                        <a:t> 2023).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Indikator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Kemudahan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Proses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Inovasi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dihasilkan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nilai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skor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asesmen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adalah</a:t>
                      </a:r>
                      <a:r>
                        <a:rPr lang="en-US" sz="1400" baseline="0" dirty="0" smtClean="0"/>
                        <a:t> 6 (parameter 3), </a:t>
                      </a:r>
                      <a:r>
                        <a:rPr lang="en-US" sz="1400" baseline="0" dirty="0" err="1" smtClean="0"/>
                        <a:t>nilai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validasi</a:t>
                      </a:r>
                      <a:r>
                        <a:rPr lang="en-US" sz="1400" baseline="0" dirty="0" smtClean="0"/>
                        <a:t> 4 (parameter 2), data </a:t>
                      </a:r>
                      <a:r>
                        <a:rPr lang="en-US" sz="1400" baseline="0" dirty="0" err="1" smtClean="0"/>
                        <a:t>atau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bukti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pendukung</a:t>
                      </a:r>
                      <a:r>
                        <a:rPr lang="en-US" sz="1400" baseline="0" dirty="0" smtClean="0"/>
                        <a:t> yang </a:t>
                      </a:r>
                      <a:r>
                        <a:rPr lang="en-US" sz="1400" baseline="0" dirty="0" err="1" smtClean="0"/>
                        <a:t>disampaikan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adalah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dokumen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tertera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bahwa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hasil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inovasi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dapat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diperoleh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dalam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waktu</a:t>
                      </a:r>
                      <a:r>
                        <a:rPr lang="en-US" sz="1400" dirty="0" smtClean="0"/>
                        <a:t> 2 </a:t>
                      </a:r>
                      <a:r>
                        <a:rPr lang="en-US" sz="1400" dirty="0" err="1" smtClean="0"/>
                        <a:t>hari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1 jam 28 </a:t>
                      </a:r>
                      <a:r>
                        <a:rPr lang="en-US" sz="1400" dirty="0" err="1" smtClean="0"/>
                        <a:t>menit</a:t>
                      </a:r>
                      <a:r>
                        <a:rPr lang="en-US" sz="1400" dirty="0" smtClean="0"/>
                        <a:t>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26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73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94419"/>
              </p:ext>
            </p:extLst>
          </p:nvPr>
        </p:nvGraphicFramePr>
        <p:xfrm>
          <a:off x="134273" y="1080655"/>
          <a:ext cx="3875018" cy="57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5667270" imgH="8019658" progId="Acrobat.Document.DC">
                  <p:embed/>
                </p:oleObj>
              </mc:Choice>
              <mc:Fallback>
                <p:oleObj name="Acrobat Document" r:id="rId3" imgW="5667270" imgH="8019658" progId="Acrobat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273" y="1080655"/>
                        <a:ext cx="3875018" cy="570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23" y="1080655"/>
            <a:ext cx="3813885" cy="5714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5839" y="70966"/>
            <a:ext cx="6865503" cy="8355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NAMA INOVASI  :  SISTER SAY (SISTEM TERNAK IKAN DAN SAYURAN)</a:t>
            </a:r>
          </a:p>
          <a:p>
            <a:r>
              <a:rPr lang="en-US" sz="1200" dirty="0" smtClean="0"/>
              <a:t>INDIKATOR        :  </a:t>
            </a:r>
            <a:r>
              <a:rPr lang="en-US" sz="1200" b="1" dirty="0" smtClean="0"/>
              <a:t>REGULASI</a:t>
            </a:r>
          </a:p>
          <a:p>
            <a:r>
              <a:rPr lang="en-US" sz="1200" dirty="0" smtClean="0"/>
              <a:t>PARAMETER 3  :  PERATURAN KEPALA DAERAH</a:t>
            </a:r>
          </a:p>
          <a:p>
            <a:r>
              <a:rPr lang="en-US" sz="1200" dirty="0" smtClean="0"/>
              <a:t>DATA DUKUNG  :  PERATURAN KEPALA DAERAH DAN LAMPIRAN INOVASI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2" y="1067509"/>
            <a:ext cx="3937411" cy="57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9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" y="275170"/>
            <a:ext cx="3981157" cy="630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36" y="275171"/>
            <a:ext cx="3868616" cy="6319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55" y="275170"/>
            <a:ext cx="3854559" cy="62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" y="942117"/>
            <a:ext cx="4284468" cy="5832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1025236"/>
            <a:ext cx="3804696" cy="5832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74" y="942117"/>
            <a:ext cx="3629971" cy="5832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3209" y="83125"/>
            <a:ext cx="6865503" cy="7487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INDIKATOR        :  </a:t>
            </a:r>
            <a:r>
              <a:rPr lang="en-US" sz="1400" b="1" dirty="0" smtClean="0"/>
              <a:t>KETERSEDIAAN SDM INOVASI DAERAH</a:t>
            </a:r>
          </a:p>
          <a:p>
            <a:r>
              <a:rPr lang="en-US" sz="1400" dirty="0" smtClean="0"/>
              <a:t>PARAMETER 3  :  LEBIH DARI 30 SDM</a:t>
            </a:r>
          </a:p>
          <a:p>
            <a:r>
              <a:rPr lang="en-US" sz="1400" dirty="0" smtClean="0"/>
              <a:t>DATA DUKUNG  :  SURAT KEPUTUSAN KDH DAN LAMPIRAN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740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4" y="900336"/>
            <a:ext cx="3979848" cy="5809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2" y="858132"/>
            <a:ext cx="3685735" cy="5809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58" y="886268"/>
            <a:ext cx="3924886" cy="58099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3209" y="54989"/>
            <a:ext cx="6865503" cy="6483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INDIKATOR        :  </a:t>
            </a:r>
            <a:r>
              <a:rPr lang="en-US" sz="1400" b="1" dirty="0" smtClean="0"/>
              <a:t>REPLIKASI</a:t>
            </a:r>
          </a:p>
          <a:p>
            <a:r>
              <a:rPr lang="en-US" sz="1400" dirty="0" smtClean="0"/>
              <a:t>PARAMETER 3  :  3 KALI MELAKUKAN  REPLIKASI DENGAN DAERAH LAIN</a:t>
            </a:r>
          </a:p>
          <a:p>
            <a:r>
              <a:rPr lang="en-US" sz="1400" dirty="0" smtClean="0"/>
              <a:t>DATA DUKUNG  : PERJANJIAN KERJA SAMA (PKS)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763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" y="168813"/>
            <a:ext cx="3233481" cy="6541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61" y="154747"/>
            <a:ext cx="3227446" cy="6541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6" y="154747"/>
            <a:ext cx="4768358" cy="3418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76" y="3685736"/>
            <a:ext cx="4800600" cy="29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3209" y="83125"/>
            <a:ext cx="6865503" cy="7487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INDIKATOR        :  </a:t>
            </a:r>
            <a:r>
              <a:rPr lang="en-US" sz="1400" b="1" dirty="0" smtClean="0"/>
              <a:t>KETERLIBATAN AKTOR INOVASI</a:t>
            </a:r>
          </a:p>
          <a:p>
            <a:r>
              <a:rPr lang="en-US" sz="1400" dirty="0" smtClean="0"/>
              <a:t>PARAMETER 3  :  INOVASI MELIBATKAN 5 AKTOR ATAU LEBIH</a:t>
            </a:r>
          </a:p>
          <a:p>
            <a:r>
              <a:rPr lang="en-US" sz="1400" dirty="0" smtClean="0"/>
              <a:t>DATA DUKUNG  :  SURAT KEPUTUSAN KDH ATAU UNDANGAN RAPAT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6" y="1025236"/>
            <a:ext cx="4299198" cy="5600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87" y="1025236"/>
            <a:ext cx="4049172" cy="5600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11" y="1025236"/>
            <a:ext cx="3463612" cy="55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8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176" y="128262"/>
            <a:ext cx="9681028" cy="8765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INDIKATOR        :  </a:t>
            </a:r>
            <a:r>
              <a:rPr lang="en-US" sz="1400" b="1" dirty="0" smtClean="0"/>
              <a:t>MONITORING DAN EVALUASI INOVASI DAERAH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PARAMETER 3  :  HASIL LAPORAN MONEV EKSTERNAL BERDASARKAN HASIL PENELITIAN/ KAJIAN/ ANALISIS</a:t>
            </a:r>
          </a:p>
          <a:p>
            <a:r>
              <a:rPr lang="en-US" sz="1400" dirty="0" smtClean="0"/>
              <a:t>DATA DUKUNG  :  LAPORAN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51" y="1103086"/>
            <a:ext cx="4771592" cy="5696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5" y="1117600"/>
            <a:ext cx="4963885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9" y="159657"/>
            <a:ext cx="5850499" cy="6516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159657"/>
            <a:ext cx="4977525" cy="6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30" y="1405713"/>
            <a:ext cx="8050500" cy="4435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2024                                               11 </a:t>
            </a:r>
            <a:r>
              <a:rPr lang="en-US" sz="1600" dirty="0" smtClean="0"/>
              <a:t>(INOVATIF) </a:t>
            </a:r>
            <a:r>
              <a:rPr lang="en-US" sz="1400" dirty="0" smtClean="0"/>
              <a:t>SKOR IID = 59, 93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2023                            14</a:t>
            </a:r>
            <a:r>
              <a:rPr lang="en-US" sz="1500" dirty="0" smtClean="0"/>
              <a:t> (INOVATIF) SKOR IID = 53, 76</a:t>
            </a:r>
          </a:p>
          <a:p>
            <a:endParaRPr lang="en-US" dirty="0" smtClean="0"/>
          </a:p>
          <a:p>
            <a:r>
              <a:rPr lang="en-US" dirty="0" smtClean="0"/>
              <a:t>2022                                         </a:t>
            </a:r>
            <a:r>
              <a:rPr lang="en-US" sz="1600" dirty="0" smtClean="0"/>
              <a:t>12  (INOVATIF) SKOR IID = 54, 36</a:t>
            </a:r>
          </a:p>
          <a:p>
            <a:endParaRPr lang="en-US" dirty="0" smtClean="0"/>
          </a:p>
          <a:p>
            <a:r>
              <a:rPr lang="en-US" dirty="0" smtClean="0"/>
              <a:t>2021                     </a:t>
            </a:r>
            <a:r>
              <a:rPr lang="en-US" sz="1600" dirty="0" smtClean="0"/>
              <a:t>25 (INOVATIF) SKOR IID=  39, 41</a:t>
            </a:r>
          </a:p>
          <a:p>
            <a:endParaRPr lang="en-US" dirty="0" smtClean="0"/>
          </a:p>
          <a:p>
            <a:r>
              <a:rPr lang="en-US" dirty="0" smtClean="0"/>
              <a:t>2020                                                     </a:t>
            </a:r>
            <a:r>
              <a:rPr lang="en-US" sz="1600" dirty="0"/>
              <a:t>1</a:t>
            </a:r>
            <a:r>
              <a:rPr lang="en-US" sz="1600" dirty="0" smtClean="0"/>
              <a:t>8 (SANGAT INOVATIF) SKOR IID =  1.578</a:t>
            </a:r>
          </a:p>
          <a:p>
            <a:endParaRPr lang="en-US" dirty="0" smtClean="0"/>
          </a:p>
          <a:p>
            <a:r>
              <a:rPr lang="en-US" dirty="0" smtClean="0"/>
              <a:t>2019                                   </a:t>
            </a:r>
            <a:r>
              <a:rPr lang="en-US" sz="1600" dirty="0" smtClean="0"/>
              <a:t>12 (SANGAT INOVATIF) SKOR IID = 5320</a:t>
            </a:r>
          </a:p>
          <a:p>
            <a:endParaRPr lang="en-US" dirty="0" smtClean="0"/>
          </a:p>
          <a:p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8975" y="2946781"/>
            <a:ext cx="2334391" cy="3224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8975" y="4018237"/>
            <a:ext cx="3164800" cy="3470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2830" y="4574125"/>
            <a:ext cx="1993200" cy="3066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829" y="338556"/>
            <a:ext cx="11944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CAPAIAN NASIONAL PROVINSI SUMATERA UTARA</a:t>
            </a:r>
          </a:p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DALAM INDEKS INOVASI DAERAH</a:t>
            </a:r>
            <a:r>
              <a:rPr lang="id-ID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TAHUN</a:t>
            </a:r>
            <a:r>
              <a:rPr lang="id-ID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20</a:t>
            </a: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19 </a:t>
            </a:r>
            <a:r>
              <a:rPr lang="id-ID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-</a:t>
            </a: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d-ID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202</a:t>
            </a: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4</a:t>
            </a:r>
            <a:endParaRPr lang="en-US" sz="2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1" name="Subtitle 3"/>
          <p:cNvSpPr txBox="1">
            <a:spLocks/>
          </p:cNvSpPr>
          <p:nvPr/>
        </p:nvSpPr>
        <p:spPr>
          <a:xfrm>
            <a:off x="8966580" y="4365260"/>
            <a:ext cx="3225420" cy="79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2133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Karla"/>
              <a:buNone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39700" indent="0"/>
            <a:endParaRPr lang="en-US" sz="1600" b="1" kern="0" dirty="0" smtClean="0"/>
          </a:p>
          <a:p>
            <a:pPr marL="139700" indent="0"/>
            <a:endParaRPr lang="en-US" sz="1600" b="1" kern="0" dirty="0"/>
          </a:p>
          <a:p>
            <a:pPr marL="139700" indent="0"/>
            <a:endParaRPr lang="en-US" sz="1600" b="1" kern="0" dirty="0" smtClean="0"/>
          </a:p>
          <a:p>
            <a:pPr marL="139700" indent="0"/>
            <a:r>
              <a:rPr lang="en-US" sz="1400" b="1" kern="0" dirty="0" smtClean="0"/>
              <a:t>SKOR DAN PREDIKAT</a:t>
            </a:r>
          </a:p>
          <a:p>
            <a:pPr marL="139700" indent="0"/>
            <a:endParaRPr lang="en-US" sz="1400" b="1" kern="0" dirty="0" smtClean="0"/>
          </a:p>
          <a:p>
            <a:endParaRPr lang="en-US" sz="12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845690-0603-4D16-B086-594282D08D44}"/>
              </a:ext>
            </a:extLst>
          </p:cNvPr>
          <p:cNvGrpSpPr/>
          <p:nvPr/>
        </p:nvGrpSpPr>
        <p:grpSpPr>
          <a:xfrm>
            <a:off x="8412480" y="1434424"/>
            <a:ext cx="3569179" cy="3445855"/>
            <a:chOff x="5564564" y="2057491"/>
            <a:chExt cx="3236298" cy="694284"/>
          </a:xfr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A2B2E1-DF82-464A-A89C-DF986DC42449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748032-E30F-46D6-835F-CBB1055705B6}"/>
                </a:ext>
              </a:extLst>
            </p:cNvPr>
            <p:cNvSpPr/>
            <p:nvPr/>
          </p:nvSpPr>
          <p:spPr>
            <a:xfrm>
              <a:off x="5564564" y="2057491"/>
              <a:ext cx="3236298" cy="694284"/>
            </a:xfrm>
            <a:prstGeom prst="rect">
              <a:avLst/>
            </a:prstGeom>
            <a:solidFill>
              <a:srgbClr val="C1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RANKING 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PROVINSI SUMATERA UTARA</a:t>
              </a:r>
              <a:r>
                <a:rPr kumimoji="0" lang="en-US" sz="14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2019-2023</a:t>
              </a:r>
              <a:r>
                <a:rPr kumimoji="0" lang="id-ID" sz="1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endParaRPr kumimoji="0" lang="en-US" sz="16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1" smtClean="0">
                  <a:solidFill>
                    <a:schemeClr val="bg1"/>
                  </a:solidFill>
                  <a:latin typeface="Calibri" panose="020F0502020204030204"/>
                </a:rPr>
                <a:t>TAHUN 2019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1" smtClean="0">
                  <a:solidFill>
                    <a:schemeClr val="bg1"/>
                  </a:solidFill>
                  <a:latin typeface="Calibri" panose="020F0502020204030204"/>
                </a:rPr>
                <a:t>12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</a:rPr>
                <a:t>/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rgbClr val="FFFF00"/>
                  </a:solidFill>
                  <a:uLnTx/>
                  <a:uFillTx/>
                  <a:latin typeface="Calibri" panose="020F0502020204030204"/>
                </a:rPr>
                <a:t>34 PROVINSI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1" smtClean="0">
                  <a:solidFill>
                    <a:schemeClr val="bg1"/>
                  </a:solidFill>
                  <a:latin typeface="Calibri" panose="020F0502020204030204"/>
                </a:rPr>
                <a:t>TAHUN 2020</a:t>
              </a:r>
              <a:endParaRPr kumimoji="0" lang="en-US" sz="16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1" smtClean="0">
                  <a:solidFill>
                    <a:schemeClr val="bg1"/>
                  </a:solidFill>
                  <a:latin typeface="Calibri" panose="020F0502020204030204"/>
                </a:rPr>
                <a:t>18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rgbClr val="FFFF00"/>
                  </a:solidFill>
                  <a:uLnTx/>
                  <a:uFillTx/>
                  <a:latin typeface="Calibri" panose="020F0502020204030204"/>
                </a:rPr>
                <a:t>/34 PROVINSI</a:t>
              </a:r>
              <a:endPara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uLnTx/>
                <a:uFillTx/>
                <a:latin typeface="Calibri" panose="020F050202020403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</a:rPr>
                <a:t>TAHUN 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</a:rPr>
                <a:t>2021</a:t>
              </a:r>
              <a:endPara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1" smtClean="0">
                  <a:solidFill>
                    <a:schemeClr val="bg1"/>
                  </a:solidFill>
                  <a:latin typeface="Calibri" panose="020F0502020204030204"/>
                </a:rPr>
                <a:t>25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rgbClr val="FFFF00"/>
                  </a:solidFill>
                  <a:uLnTx/>
                  <a:uFillTx/>
                  <a:latin typeface="Calibri" panose="020F0502020204030204"/>
                </a:rPr>
                <a:t>/34 PROVINSI</a:t>
              </a:r>
              <a:endPara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uLnTx/>
                <a:uFillTx/>
                <a:latin typeface="Calibri" panose="020F050202020403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</a:rPr>
                <a:t>TAHUN 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</a:rPr>
                <a:t>2022</a:t>
              </a:r>
              <a:endPara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1" smtClean="0">
                  <a:solidFill>
                    <a:schemeClr val="bg1"/>
                  </a:solidFill>
                  <a:latin typeface="Calibri" panose="020F0502020204030204"/>
                </a:rPr>
                <a:t>12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rgbClr val="FFFF00"/>
                  </a:solidFill>
                  <a:uLnTx/>
                  <a:uFillTx/>
                  <a:latin typeface="Calibri" panose="020F0502020204030204"/>
                </a:rPr>
                <a:t>/34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Calibri" panose="020F0502020204030204"/>
                </a:rPr>
                <a:t> </a:t>
              </a:r>
              <a:r>
                <a:rPr lang="en-US" sz="1600" b="1" noProof="1" smtClean="0">
                  <a:solidFill>
                    <a:srgbClr val="FFFF00"/>
                  </a:solidFill>
                  <a:latin typeface="Calibri" panose="020F0502020204030204"/>
                </a:rPr>
                <a:t>PROVINSI</a:t>
              </a:r>
              <a:endPara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uLnTx/>
                <a:uFillTx/>
                <a:latin typeface="Calibri" panose="020F050202020403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</a:rPr>
                <a:t>TAHUN 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</a:rPr>
                <a:t>2023</a:t>
              </a:r>
              <a:endPara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1" smtClean="0">
                  <a:solidFill>
                    <a:schemeClr val="bg1"/>
                  </a:solidFill>
                  <a:latin typeface="Calibri" panose="020F0502020204030204"/>
                </a:rPr>
                <a:t>14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rgbClr val="FFFF00"/>
                  </a:solidFill>
                  <a:uLnTx/>
                  <a:uFillTx/>
                  <a:latin typeface="Calibri" panose="020F0502020204030204"/>
                </a:rPr>
                <a:t>/38 PROVINSI</a:t>
              </a:r>
              <a:endParaRPr kumimoji="0" lang="en-US" sz="16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uLnTx/>
                <a:uFillTx/>
                <a:latin typeface="Calibri" panose="020F050202020403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</a:rPr>
                <a:t>TAHUN </a:t>
              </a:r>
              <a:r>
                <a:rPr kumimoji="0" lang="en-US" sz="1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Calibri" panose="020F0502020204030204"/>
                </a:rPr>
                <a:t>2024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noProof="1" smtClean="0">
                  <a:solidFill>
                    <a:schemeClr val="bg1"/>
                  </a:solidFill>
                  <a:latin typeface="Calibri" panose="020F0502020204030204"/>
                </a:rPr>
                <a:t>11</a:t>
              </a:r>
              <a:r>
                <a:rPr lang="en-US" sz="1600" b="1" noProof="1" smtClean="0">
                  <a:solidFill>
                    <a:srgbClr val="FFFF00"/>
                  </a:solidFill>
                  <a:latin typeface="Calibri" panose="020F0502020204030204"/>
                </a:rPr>
                <a:t>/38 PROVINSI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190318" y="5504483"/>
            <a:ext cx="2957673" cy="2510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SANGAT INOVATIF  60,01-100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9217198" y="5810354"/>
            <a:ext cx="2917346" cy="212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INOVATIF  35,00 – 60,00</a:t>
            </a:r>
            <a:endParaRPr lang="en-US" sz="1100" dirty="0"/>
          </a:p>
        </p:txBody>
      </p:sp>
      <p:sp>
        <p:nvSpPr>
          <p:cNvPr id="17" name="Rectangle 16"/>
          <p:cNvSpPr/>
          <p:nvPr/>
        </p:nvSpPr>
        <p:spPr>
          <a:xfrm>
            <a:off x="9203755" y="6077678"/>
            <a:ext cx="2944236" cy="2474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K</a:t>
            </a:r>
            <a:r>
              <a:rPr lang="en-US" sz="1100" dirty="0" smtClean="0"/>
              <a:t>URANG INOVATIF  00,01-34,99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9203751" y="6379712"/>
            <a:ext cx="2930793" cy="2355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TIDAK DPT DINILAI  0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867368" y="3492314"/>
            <a:ext cx="989567" cy="3325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9482" y="2401473"/>
            <a:ext cx="1465756" cy="341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7368" y="1863033"/>
            <a:ext cx="2731256" cy="3347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6;p48"/>
          <p:cNvSpPr txBox="1">
            <a:spLocks/>
          </p:cNvSpPr>
          <p:nvPr/>
        </p:nvSpPr>
        <p:spPr>
          <a:xfrm>
            <a:off x="1587352" y="4127428"/>
            <a:ext cx="9666801" cy="11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867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None/>
            </a:pPr>
            <a:r>
              <a:rPr lang="id-ID" sz="96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TERIMA KASIH</a:t>
            </a:r>
            <a:endParaRPr lang="id-ID" sz="96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79617" y="604368"/>
            <a:ext cx="2076863" cy="24154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88166" y="604728"/>
            <a:ext cx="2579150" cy="2415118"/>
            <a:chOff x="7112087" y="1956065"/>
            <a:chExt cx="1869355" cy="2088362"/>
          </a:xfrm>
        </p:grpSpPr>
        <p:pic>
          <p:nvPicPr>
            <p:cNvPr id="7" name="Picture 6" descr="Gold Red Seal Badge PNG Transparent Clip Art Image | Art images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87" y="1956065"/>
              <a:ext cx="1869355" cy="208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 flipH="1">
              <a:off x="7651136" y="2925559"/>
              <a:ext cx="791249" cy="48569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id-ID" sz="800" dirty="0">
                  <a:ln w="0"/>
                  <a:solidFill>
                    <a:srgbClr val="FF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anklin Gothic Demi Cond" panose="020B0706030402020204" pitchFamily="34" charset="0"/>
                </a:rPr>
                <a:t>INNOVATIVE GOVERNMENT AWARD </a:t>
              </a:r>
            </a:p>
            <a:p>
              <a:pPr algn="ctr"/>
              <a:r>
                <a:rPr lang="id-ID" sz="800" dirty="0">
                  <a:ln w="0"/>
                  <a:solidFill>
                    <a:srgbClr val="FF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anklin Gothic Demi Cond" panose="020B0706030402020204" pitchFamily="34" charset="0"/>
                </a:rPr>
                <a:t>(IGA) </a:t>
              </a:r>
            </a:p>
            <a:p>
              <a:pPr algn="ctr"/>
              <a:r>
                <a:rPr lang="id-ID" sz="800" dirty="0">
                  <a:ln w="0"/>
                  <a:solidFill>
                    <a:srgbClr val="FF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anklin Gothic Demi Cond" panose="020B0706030402020204" pitchFamily="34" charset="0"/>
                </a:rPr>
                <a:t>2022</a:t>
              </a:r>
            </a:p>
          </p:txBody>
        </p:sp>
        <p:pic>
          <p:nvPicPr>
            <p:cNvPr id="9" name="Picture 24" descr="Logo Garuda PNG HD, Garuda Pancasila Logo Free Download - Free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048" y="2563104"/>
              <a:ext cx="287425" cy="33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711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489368"/>
              </p:ext>
            </p:extLst>
          </p:nvPr>
        </p:nvGraphicFramePr>
        <p:xfrm>
          <a:off x="42204" y="160574"/>
          <a:ext cx="4164038" cy="635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65">
                  <a:extLst>
                    <a:ext uri="{9D8B030D-6E8A-4147-A177-3AD203B41FA5}">
                      <a16:colId xmlns:a16="http://schemas.microsoft.com/office/drawing/2014/main" val="1234282552"/>
                    </a:ext>
                  </a:extLst>
                </a:gridCol>
                <a:gridCol w="1520144">
                  <a:extLst>
                    <a:ext uri="{9D8B030D-6E8A-4147-A177-3AD203B41FA5}">
                      <a16:colId xmlns:a16="http://schemas.microsoft.com/office/drawing/2014/main" val="1586649682"/>
                    </a:ext>
                  </a:extLst>
                </a:gridCol>
                <a:gridCol w="742592">
                  <a:extLst>
                    <a:ext uri="{9D8B030D-6E8A-4147-A177-3AD203B41FA5}">
                      <a16:colId xmlns:a16="http://schemas.microsoft.com/office/drawing/2014/main" val="3314368389"/>
                    </a:ext>
                  </a:extLst>
                </a:gridCol>
                <a:gridCol w="1466037">
                  <a:extLst>
                    <a:ext uri="{9D8B030D-6E8A-4147-A177-3AD203B41FA5}">
                      <a16:colId xmlns:a16="http://schemas.microsoft.com/office/drawing/2014/main" val="1327276554"/>
                    </a:ext>
                  </a:extLst>
                </a:gridCol>
              </a:tblGrid>
              <a:tr h="49729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KABUPATEN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SKOR IID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PREDIKAT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10973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SUMATERA BARAT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88,92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38058"/>
                  </a:ext>
                </a:extLst>
              </a:tr>
              <a:tr h="33084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JAWA TIMUR 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87,23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 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55063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JAWA BARAT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81,27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 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29088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4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DKI JAKARTA 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80,18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 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084838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5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SUM</a:t>
                      </a:r>
                      <a:r>
                        <a:rPr lang="en-US" sz="1100" b="1" baseline="0" dirty="0" smtClean="0"/>
                        <a:t> SEL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75,79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 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381047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6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JAWA TENGAH</a:t>
                      </a:r>
                      <a:r>
                        <a:rPr lang="en-US" sz="1100" b="1" baseline="0" dirty="0" smtClean="0"/>
                        <a:t> 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72,85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 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66692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BALI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69,92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 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79903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LAMPUNG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65,50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 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43768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NTB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63,40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 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89039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KAL</a:t>
                      </a:r>
                      <a:r>
                        <a:rPr lang="en-US" sz="1100" b="1" baseline="0" dirty="0" smtClean="0"/>
                        <a:t> TIM</a:t>
                      </a:r>
                      <a:endParaRPr lang="en-US" sz="11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61,74</a:t>
                      </a:r>
                      <a:endParaRPr lang="en-US" sz="1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Sangat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983478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SUMATERA</a:t>
                      </a:r>
                      <a:r>
                        <a:rPr lang="en-US" sz="1100" b="1" baseline="0" dirty="0" smtClean="0"/>
                        <a:t> UTARA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59,93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39412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SUL</a:t>
                      </a:r>
                      <a:r>
                        <a:rPr lang="en-US" sz="1100" b="1" baseline="0" dirty="0" smtClean="0"/>
                        <a:t> SEL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59,66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86631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JAMBI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58,59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56407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MALUKU UTARA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58,47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56260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ACEH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55,87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19097"/>
                  </a:ext>
                </a:extLst>
              </a:tr>
              <a:tr h="368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SUL</a:t>
                      </a:r>
                      <a:r>
                        <a:rPr lang="en-US" sz="1100" b="1" baseline="0" dirty="0" smtClean="0"/>
                        <a:t> TENG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55,22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777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83303"/>
              </p:ext>
            </p:extLst>
          </p:nvPr>
        </p:nvGraphicFramePr>
        <p:xfrm>
          <a:off x="4290642" y="512809"/>
          <a:ext cx="3798281" cy="6021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70">
                  <a:extLst>
                    <a:ext uri="{9D8B030D-6E8A-4147-A177-3AD203B41FA5}">
                      <a16:colId xmlns:a16="http://schemas.microsoft.com/office/drawing/2014/main" val="1234282552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1586649682"/>
                    </a:ext>
                  </a:extLst>
                </a:gridCol>
                <a:gridCol w="695335">
                  <a:extLst>
                    <a:ext uri="{9D8B030D-6E8A-4147-A177-3AD203B41FA5}">
                      <a16:colId xmlns:a16="http://schemas.microsoft.com/office/drawing/2014/main" val="3314368389"/>
                    </a:ext>
                  </a:extLst>
                </a:gridCol>
                <a:gridCol w="1611764">
                  <a:extLst>
                    <a:ext uri="{9D8B030D-6E8A-4147-A177-3AD203B41FA5}">
                      <a16:colId xmlns:a16="http://schemas.microsoft.com/office/drawing/2014/main" val="1327276554"/>
                    </a:ext>
                  </a:extLst>
                </a:gridCol>
              </a:tblGrid>
              <a:tr h="48043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KABUPATEN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SKOR IID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PREDIKAT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10973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KEP.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dirty="0" smtClean="0"/>
                        <a:t>BABEL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54,64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38058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RIAU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53,63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55063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BENGKULU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53,39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29088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KAL TARA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53,35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084838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21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KAL BAR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52,92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381047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22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KAL SEL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51,71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66692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23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DIY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51,44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79903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SUL</a:t>
                      </a:r>
                      <a:r>
                        <a:rPr lang="en-US" sz="1100" b="1" baseline="0" dirty="0" smtClean="0"/>
                        <a:t> TRA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51,36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86631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25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KEPRI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50,33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56407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26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NTT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50,10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56260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27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SUL BAR 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49,50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85729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28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MALUKU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46,71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354964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29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BANTEN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45,57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41911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30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SULUT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37,51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0263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31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PAPUA BARAT</a:t>
                      </a:r>
                      <a:endParaRPr lang="en-US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36,21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1768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802193" y="69479"/>
            <a:ext cx="6373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1">
                <a:solidFill>
                  <a:srgbClr val="F3F3F3">
                    <a:lumMod val="25000"/>
                  </a:srgbClr>
                </a:solidFill>
                <a:latin typeface="Abadi" panose="020B0604020104020204"/>
              </a:rPr>
              <a:t>PERINGKAT IID </a:t>
            </a:r>
            <a:r>
              <a:rPr lang="en-US" sz="1600" b="1" noProof="1" smtClean="0">
                <a:solidFill>
                  <a:srgbClr val="F3F3F3">
                    <a:lumMod val="25000"/>
                  </a:srgbClr>
                </a:solidFill>
                <a:latin typeface="Abadi" panose="020B0604020104020204"/>
              </a:rPr>
              <a:t>NASIONAL KATEGORI PROVINSI TAHUN 2024</a:t>
            </a:r>
            <a:endParaRPr lang="en-US" sz="16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E12FE6-0CBC-453B-BF70-3997EFB9EA8E}"/>
              </a:ext>
            </a:extLst>
          </p:cNvPr>
          <p:cNvSpPr/>
          <p:nvPr/>
        </p:nvSpPr>
        <p:spPr>
          <a:xfrm>
            <a:off x="94656" y="4332841"/>
            <a:ext cx="4055316" cy="279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029422"/>
              </p:ext>
            </p:extLst>
          </p:nvPr>
        </p:nvGraphicFramePr>
        <p:xfrm>
          <a:off x="8173329" y="524529"/>
          <a:ext cx="3908471" cy="328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99">
                  <a:extLst>
                    <a:ext uri="{9D8B030D-6E8A-4147-A177-3AD203B41FA5}">
                      <a16:colId xmlns:a16="http://schemas.microsoft.com/office/drawing/2014/main" val="1234282552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1586649682"/>
                    </a:ext>
                  </a:extLst>
                </a:gridCol>
                <a:gridCol w="618096">
                  <a:extLst>
                    <a:ext uri="{9D8B030D-6E8A-4147-A177-3AD203B41FA5}">
                      <a16:colId xmlns:a16="http://schemas.microsoft.com/office/drawing/2014/main" val="3314368389"/>
                    </a:ext>
                  </a:extLst>
                </a:gridCol>
                <a:gridCol w="1658522">
                  <a:extLst>
                    <a:ext uri="{9D8B030D-6E8A-4147-A177-3AD203B41FA5}">
                      <a16:colId xmlns:a16="http://schemas.microsoft.com/office/drawing/2014/main" val="1327276554"/>
                    </a:ext>
                  </a:extLst>
                </a:gridCol>
              </a:tblGrid>
              <a:tr h="48043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KABUPATEN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SKOR IID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PREDIKAT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10973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32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GORONTALO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34,68</a:t>
                      </a:r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Kurang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38058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33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KAL TENG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31,94</a:t>
                      </a:r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Kurang Inovatif</a:t>
                      </a:r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55063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34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PAPUA 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27,16</a:t>
                      </a:r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Kurang Inovatif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29088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35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PAPUA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BARAT DAYA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16,58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Kurang Inovatif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084838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36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PAPUA TENGAH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14,60</a:t>
                      </a:r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Kurang Inovatif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381047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37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PAPUA SELATAN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1,80</a:t>
                      </a:r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Kurang Inovatif</a:t>
                      </a:r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66692"/>
                  </a:ext>
                </a:extLst>
              </a:tr>
              <a:tr h="36533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38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PAPUA PEGUNUNGAN</a:t>
                      </a:r>
                      <a:endParaRPr lang="en-US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1,20</a:t>
                      </a:r>
                      <a:endParaRPr lang="en-US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Kurang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Inovatif</a:t>
                      </a: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7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14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179" y="183965"/>
            <a:ext cx="89300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JUMLAH INOVASI YANG </a:t>
            </a:r>
            <a:r>
              <a:rPr lang="en-US" sz="1700" b="1" dirty="0" smtClean="0"/>
              <a:t>DIKIRIM PROVINSI SUMATERA UTARA TAHUN 2024</a:t>
            </a:r>
            <a:endParaRPr lang="id-ID" sz="1700" b="1" dirty="0"/>
          </a:p>
        </p:txBody>
      </p:sp>
      <p:sp>
        <p:nvSpPr>
          <p:cNvPr id="27" name="Rectangle 26"/>
          <p:cNvSpPr/>
          <p:nvPr/>
        </p:nvSpPr>
        <p:spPr>
          <a:xfrm>
            <a:off x="3153812" y="1928613"/>
            <a:ext cx="27764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kern="0" dirty="0" smtClean="0"/>
              <a:t>1</a:t>
            </a:r>
            <a:endParaRPr lang="en-US" sz="13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C89734-C62E-43D9-8FEF-3534F28EB36E}"/>
              </a:ext>
            </a:extLst>
          </p:cNvPr>
          <p:cNvSpPr/>
          <p:nvPr/>
        </p:nvSpPr>
        <p:spPr>
          <a:xfrm>
            <a:off x="9140115" y="2644725"/>
            <a:ext cx="2890346" cy="27813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noProof="1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noProof="1" smtClean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1" smtClean="0">
                <a:solidFill>
                  <a:schemeClr val="tx1"/>
                </a:solidFill>
                <a:latin typeface="Calibri" panose="020F0502020204030204"/>
              </a:rPr>
              <a:t>INOVASI YANG DIKIRIM KE KEMENDAGRI DAN DIVERIFIKASI SEBANYAK </a:t>
            </a:r>
            <a:r>
              <a:rPr lang="en-US" sz="1600" b="1" noProof="1" smtClean="0">
                <a:solidFill>
                  <a:srgbClr val="FF0000"/>
                </a:solidFill>
                <a:latin typeface="Calibri" panose="020F0502020204030204"/>
              </a:rPr>
              <a:t>40</a:t>
            </a:r>
            <a:r>
              <a:rPr lang="en-US" sz="1400" b="1" noProof="1" smtClean="0">
                <a:solidFill>
                  <a:srgbClr val="FF0000"/>
                </a:solidFill>
                <a:latin typeface="Calibri" panose="020F0502020204030204"/>
              </a:rPr>
              <a:t> INOVASI DAERAH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noProof="1" smtClean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noProof="1" smtClean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1" smtClean="0">
                <a:solidFill>
                  <a:schemeClr val="tx1"/>
                </a:solidFill>
                <a:latin typeface="Calibri" panose="020F0502020204030204"/>
              </a:rPr>
              <a:t>NILAI SCORE HASIL VALIDASI IID TAHUN 2023 ADALAH</a:t>
            </a:r>
            <a:r>
              <a:rPr lang="en-US" sz="1400" b="1" noProof="1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1400" b="1" noProof="1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1600" b="1" noProof="1" smtClean="0">
                <a:solidFill>
                  <a:srgbClr val="FF0000"/>
                </a:solidFill>
                <a:latin typeface="Calibri" panose="020F0502020204030204"/>
              </a:rPr>
              <a:t>59, 93</a:t>
            </a:r>
            <a:endParaRPr lang="en-US" sz="1600" b="1" noProof="1" smtClean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" y="697188"/>
            <a:ext cx="4981434" cy="2962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74" y="697188"/>
            <a:ext cx="4152900" cy="2969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00" y="3660007"/>
            <a:ext cx="4385774" cy="309688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05" y="648791"/>
            <a:ext cx="4041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19191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1200" b="1" dirty="0"/>
              <a:t>JUMLAH INOVASI BERDASARKAN </a:t>
            </a:r>
          </a:p>
          <a:p>
            <a:pPr algn="ctr">
              <a:defRPr sz="1400" b="1" i="0" u="none" strike="noStrike" kern="1200" spc="0" baseline="0">
                <a:solidFill>
                  <a:srgbClr val="19191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1200" b="1" dirty="0" smtClean="0"/>
              <a:t>BENTUK </a:t>
            </a:r>
            <a:r>
              <a:rPr lang="fi-FI" sz="1200" b="1" dirty="0"/>
              <a:t>INOVASI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42629" y="684328"/>
            <a:ext cx="3395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19191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1200" b="1" dirty="0"/>
              <a:t>JUMLAH INOVASI BERDASARKAN </a:t>
            </a:r>
          </a:p>
          <a:p>
            <a:pPr algn="ctr">
              <a:defRPr sz="1400" b="1" i="0" u="none" strike="noStrike" kern="1200" spc="0" baseline="0">
                <a:solidFill>
                  <a:srgbClr val="19191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1200" b="1" dirty="0" smtClean="0"/>
              <a:t>JENIS </a:t>
            </a:r>
            <a:r>
              <a:rPr lang="fi-FI" sz="1200" b="1" dirty="0"/>
              <a:t>INOVASI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48665" y="3476880"/>
            <a:ext cx="317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19191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1200" b="1" dirty="0"/>
              <a:t>JUMLAH INOVASI BERDASARKAN </a:t>
            </a:r>
          </a:p>
          <a:p>
            <a:pPr algn="ctr">
              <a:defRPr sz="1400" b="1" i="0" u="none" strike="noStrike" kern="1200" spc="0" baseline="0">
                <a:solidFill>
                  <a:srgbClr val="19191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1200" b="1" dirty="0" smtClean="0"/>
              <a:t>TAHUN PENERAPAN </a:t>
            </a:r>
            <a:r>
              <a:rPr lang="fi-FI" sz="1200" b="1" dirty="0"/>
              <a:t>INOVASI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00930" y="147436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/>
              <a:t>7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2785837" y="197313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smtClean="0"/>
              <a:t>14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2162387" y="219479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smtClean="0"/>
              <a:t>19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6388007" y="180687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smtClean="0"/>
              <a:t>10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7108448" y="212552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smtClean="0"/>
              <a:t>30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6822519" y="539612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smtClean="0"/>
              <a:t>17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6332595" y="470246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smtClean="0"/>
              <a:t>23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" y="3660238"/>
            <a:ext cx="4490529" cy="309665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29057" y="3446401"/>
            <a:ext cx="317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19191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1200" b="1" dirty="0"/>
              <a:t>JUMLAH INOVASI BERDASARKAN </a:t>
            </a:r>
          </a:p>
          <a:p>
            <a:pPr algn="ctr">
              <a:defRPr sz="1400" b="1" i="0" u="none" strike="noStrike" kern="1200" spc="0" baseline="0">
                <a:solidFill>
                  <a:srgbClr val="19191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 sz="1200" b="1" dirty="0" smtClean="0"/>
              <a:t>INISIATOR </a:t>
            </a:r>
            <a:r>
              <a:rPr lang="fi-FI" sz="1200" b="1" dirty="0"/>
              <a:t>INOVASI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48173" y="535157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smtClean="0"/>
              <a:t>39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2262239" y="435277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78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67001" y="184520"/>
            <a:ext cx="4548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JUMAH INOVASI BERDASARKAN URUSAN WAJIB PELAYANAN DASAR TAHUN 2024</a:t>
            </a:r>
            <a:endParaRPr lang="id-ID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327134" y="315427"/>
            <a:ext cx="4837366" cy="6408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582297" y="798625"/>
            <a:ext cx="19034" cy="5563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215090" y="650544"/>
            <a:ext cx="20774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rPr>
              <a:t>Penanaman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rPr>
              <a:t> Modal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err="1" smtClean="0">
                <a:solidFill>
                  <a:srgbClr val="191919"/>
                </a:solidFill>
                <a:latin typeface="Arial"/>
              </a:rPr>
              <a:t>Fungsi</a:t>
            </a:r>
            <a:r>
              <a:rPr lang="en-US" sz="1200" noProof="0" dirty="0" smtClean="0">
                <a:solidFill>
                  <a:srgbClr val="191919"/>
                </a:solidFill>
                <a:latin typeface="Arial"/>
              </a:rPr>
              <a:t> </a:t>
            </a:r>
            <a:r>
              <a:rPr lang="en-US" sz="1200" noProof="0" dirty="0" err="1" smtClean="0">
                <a:solidFill>
                  <a:srgbClr val="191919"/>
                </a:solidFill>
                <a:latin typeface="Arial"/>
              </a:rPr>
              <a:t>Penunjang</a:t>
            </a:r>
            <a:r>
              <a:rPr lang="en-US" sz="1200" noProof="0" dirty="0" smtClean="0">
                <a:solidFill>
                  <a:srgbClr val="191919"/>
                </a:solidFill>
                <a:latin typeface="Arial"/>
              </a:rPr>
              <a:t> </a:t>
            </a:r>
            <a:r>
              <a:rPr lang="en-US" sz="1200" noProof="0" dirty="0" err="1" smtClean="0">
                <a:solidFill>
                  <a:srgbClr val="191919"/>
                </a:solidFill>
                <a:latin typeface="Arial"/>
              </a:rPr>
              <a:t>Lainnya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solidFill>
                  <a:srgbClr val="191919"/>
                </a:solidFill>
                <a:latin typeface="Arial"/>
              </a:rPr>
              <a:t>Perencanaan</a:t>
            </a:r>
            <a:endParaRPr lang="en-US" sz="1200" baseline="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Pertanian</a:t>
            </a:r>
            <a:endParaRPr lang="en-US" sz="12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191919"/>
                </a:solidFill>
                <a:latin typeface="Arial"/>
              </a:rPr>
              <a:t>PMD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Perhubungan</a:t>
            </a:r>
            <a:endParaRPr lang="en-US" sz="12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Kominfo</a:t>
            </a:r>
            <a:endParaRPr lang="en-US" sz="1200" dirty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Keuangan</a:t>
            </a:r>
            <a:endParaRPr lang="en-US" sz="12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Lingkungan</a:t>
            </a:r>
            <a:r>
              <a:rPr lang="en-US" sz="1200" dirty="0" smtClean="0">
                <a:solidFill>
                  <a:srgbClr val="191919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Hidup</a:t>
            </a:r>
            <a:endParaRPr lang="en-US" sz="1200" dirty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Koperasi</a:t>
            </a:r>
            <a:r>
              <a:rPr lang="en-US" sz="1200" dirty="0" smtClean="0">
                <a:solidFill>
                  <a:srgbClr val="191919"/>
                </a:solidFill>
                <a:latin typeface="Arial"/>
              </a:rPr>
              <a:t> UKM</a:t>
            </a:r>
            <a:endParaRPr lang="en-US" sz="1200" dirty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Perindustrian</a:t>
            </a:r>
            <a:endParaRPr lang="en-US" sz="12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Pemberdayaan</a:t>
            </a:r>
            <a:r>
              <a:rPr lang="en-US" sz="1200" dirty="0" smtClean="0">
                <a:solidFill>
                  <a:srgbClr val="191919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Perempuan</a:t>
            </a:r>
            <a:endParaRPr lang="en-US" sz="1200" dirty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191919"/>
                </a:solidFill>
                <a:latin typeface="Arial"/>
              </a:rPr>
              <a:t>Tenaga </a:t>
            </a: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Kerja</a:t>
            </a:r>
            <a:endParaRPr lang="en-US" sz="12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Perpustakaan</a:t>
            </a:r>
            <a:endParaRPr lang="en-US" sz="1200" dirty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Kearsipan</a:t>
            </a:r>
            <a:endParaRPr lang="en-US" sz="12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Pangan</a:t>
            </a:r>
            <a:endParaRPr lang="en-US" sz="1200" dirty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Kelautan</a:t>
            </a:r>
            <a:r>
              <a:rPr lang="en-US" sz="1200" dirty="0" smtClean="0">
                <a:solidFill>
                  <a:srgbClr val="191919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dan</a:t>
            </a:r>
            <a:r>
              <a:rPr lang="en-US" sz="1200" dirty="0" smtClean="0">
                <a:solidFill>
                  <a:srgbClr val="191919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Perikanan</a:t>
            </a:r>
            <a:endParaRPr lang="en-US" sz="12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Statistik</a:t>
            </a:r>
            <a:endParaRPr lang="en-US" sz="1200" dirty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Kepegawaian</a:t>
            </a:r>
            <a:endParaRPr lang="en-US" sz="12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Pariwisata</a:t>
            </a:r>
            <a:endParaRPr lang="en-US" sz="12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191919"/>
                </a:solidFill>
                <a:latin typeface="Arial"/>
              </a:rPr>
              <a:t>Litbang</a:t>
            </a:r>
            <a:r>
              <a:rPr lang="en-US" sz="1200" dirty="0" smtClean="0">
                <a:solidFill>
                  <a:srgbClr val="191919"/>
                </a:solidFill>
                <a:latin typeface="Arial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2463381" y="278079"/>
            <a:ext cx="47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rgbClr val="191919"/>
                </a:solidFill>
                <a:latin typeface="Arial"/>
              </a:rPr>
              <a:t>0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4228678" y="283911"/>
            <a:ext cx="47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rgbClr val="191919"/>
                </a:solidFill>
                <a:latin typeface="Arial"/>
              </a:rPr>
              <a:t>5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361733" y="273168"/>
            <a:ext cx="47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496740" y="798625"/>
            <a:ext cx="35840" cy="5542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45306" y="881859"/>
            <a:ext cx="57775" cy="545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416973" y="1606851"/>
            <a:ext cx="2807105" cy="162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2670" y="833922"/>
            <a:ext cx="939507" cy="1240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40804" y="1539009"/>
            <a:ext cx="390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34490" y="1801819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54539" y="849783"/>
            <a:ext cx="5385407" cy="4921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6123711" y="1431392"/>
            <a:ext cx="2130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rPr>
              <a:t>Kesehatan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 smtClean="0">
                <a:solidFill>
                  <a:srgbClr val="191919"/>
                </a:solidFill>
                <a:latin typeface="Arial"/>
              </a:rPr>
              <a:t>Pendidikan</a:t>
            </a:r>
            <a:endParaRPr lang="en-US" sz="1400" b="1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191919"/>
                </a:solidFill>
                <a:latin typeface="Arial"/>
              </a:rPr>
              <a:t>PU </a:t>
            </a:r>
            <a:r>
              <a:rPr lang="en-US" sz="1400" b="1" dirty="0" err="1" smtClean="0">
                <a:solidFill>
                  <a:srgbClr val="191919"/>
                </a:solidFill>
                <a:latin typeface="Arial"/>
              </a:rPr>
              <a:t>Penataan</a:t>
            </a:r>
            <a:r>
              <a:rPr lang="en-US" sz="1400" b="1" dirty="0" smtClean="0">
                <a:solidFill>
                  <a:srgbClr val="191919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191919"/>
                </a:solidFill>
                <a:latin typeface="Arial"/>
              </a:rPr>
              <a:t>Ruang</a:t>
            </a:r>
            <a:endParaRPr lang="en-US" sz="1400" b="1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rPr>
              <a:t>Trantib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rPr>
              <a:t>Umum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</a:rPr>
              <a:t>Linmas</a:t>
            </a:r>
            <a:endParaRPr kumimoji="0" lang="en-US" sz="1400" b="1" i="0" u="none" strike="noStrike" kern="1200" cap="none" spc="0" normalizeH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noProof="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err="1" smtClean="0">
                <a:solidFill>
                  <a:srgbClr val="191919"/>
                </a:solidFill>
                <a:latin typeface="Arial"/>
              </a:rPr>
              <a:t>Prumahan</a:t>
            </a:r>
            <a:r>
              <a:rPr lang="en-US" sz="1400" b="1" noProof="0" dirty="0" smtClean="0">
                <a:solidFill>
                  <a:srgbClr val="191919"/>
                </a:solidFill>
                <a:latin typeface="Arial"/>
              </a:rPr>
              <a:t> Rakyat </a:t>
            </a:r>
            <a:r>
              <a:rPr lang="en-US" sz="1400" b="1" noProof="0" dirty="0" err="1" smtClean="0">
                <a:solidFill>
                  <a:srgbClr val="191919"/>
                </a:solidFill>
                <a:latin typeface="Arial"/>
              </a:rPr>
              <a:t>Kwsan</a:t>
            </a:r>
            <a:r>
              <a:rPr lang="en-US" sz="1400" b="1" noProof="0" dirty="0" smtClean="0">
                <a:solidFill>
                  <a:srgbClr val="191919"/>
                </a:solidFill>
                <a:latin typeface="Arial"/>
              </a:rPr>
              <a:t> </a:t>
            </a:r>
            <a:r>
              <a:rPr lang="en-US" sz="1400" b="1" noProof="0" dirty="0" err="1" smtClean="0">
                <a:solidFill>
                  <a:srgbClr val="191919"/>
                </a:solidFill>
                <a:latin typeface="Arial"/>
              </a:rPr>
              <a:t>Permukiman</a:t>
            </a:r>
            <a:endParaRPr lang="en-US" sz="1400" b="1" noProof="0" dirty="0" smtClean="0">
              <a:solidFill>
                <a:srgbClr val="191919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err="1" smtClean="0">
                <a:solidFill>
                  <a:srgbClr val="191919"/>
                </a:solidFill>
                <a:latin typeface="Arial"/>
              </a:rPr>
              <a:t>Sosial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67732" y="1505460"/>
            <a:ext cx="24244" cy="426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358165" y="1520450"/>
            <a:ext cx="24244" cy="426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321455" y="1507960"/>
            <a:ext cx="24244" cy="426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8222111" y="1006345"/>
            <a:ext cx="4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191919"/>
                </a:solidFill>
                <a:latin typeface="Arial"/>
              </a:rPr>
              <a:t>0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9188400" y="991267"/>
            <a:ext cx="4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10155821" y="976365"/>
            <a:ext cx="4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191919"/>
                </a:solidFill>
                <a:latin typeface="Arial"/>
              </a:rPr>
              <a:t>5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1995" y="1549448"/>
            <a:ext cx="1406582" cy="233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9837003" y="1505233"/>
            <a:ext cx="4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91919"/>
                </a:solidFill>
                <a:latin typeface="Arial"/>
              </a:rPr>
              <a:t>2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-285858" y="45426"/>
            <a:ext cx="63123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 smtClean="0">
                <a:solidFill>
                  <a:srgbClr val="191919"/>
                </a:solidFill>
                <a:latin typeface="Arial"/>
              </a:rPr>
              <a:t>JUMLAH INOVASI BERDASARKAN URUSAN NON PELAYANAN DASAR</a:t>
            </a:r>
            <a:endParaRPr kumimoji="0" lang="id-ID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45103" y="1270112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56824" y="733195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405438" y="5044046"/>
            <a:ext cx="964450" cy="2552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405438" y="4224677"/>
            <a:ext cx="964450" cy="2552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379649" y="2855395"/>
            <a:ext cx="1406582" cy="2337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389028" y="2210653"/>
            <a:ext cx="964450" cy="2552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89027" y="3478638"/>
            <a:ext cx="1794862" cy="2416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9426692" y="2135937"/>
            <a:ext cx="4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9876859" y="2783046"/>
            <a:ext cx="4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91919"/>
                </a:solidFill>
                <a:latin typeface="Arial"/>
              </a:rPr>
              <a:t>2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10312963" y="3402028"/>
            <a:ext cx="4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91919"/>
                </a:solidFill>
                <a:latin typeface="Arial"/>
              </a:rPr>
              <a:t>4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9412628" y="4147617"/>
            <a:ext cx="4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9412626" y="4977611"/>
            <a:ext cx="4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20327" y="1098758"/>
            <a:ext cx="1654619" cy="1391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620323" y="1352084"/>
            <a:ext cx="939507" cy="1240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620323" y="1619367"/>
            <a:ext cx="939507" cy="124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606255" y="2730717"/>
            <a:ext cx="939507" cy="1240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606254" y="2477495"/>
            <a:ext cx="939507" cy="1240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620324" y="1886655"/>
            <a:ext cx="939507" cy="124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619142" y="2224183"/>
            <a:ext cx="939507" cy="1240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603907" y="2998188"/>
            <a:ext cx="1215711" cy="135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603911" y="3262946"/>
            <a:ext cx="939507" cy="1240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603907" y="3544301"/>
            <a:ext cx="939507" cy="12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603907" y="3811586"/>
            <a:ext cx="939507" cy="1240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615628" y="4093123"/>
            <a:ext cx="1168582" cy="1299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615627" y="4357883"/>
            <a:ext cx="939507" cy="1240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613279" y="4653485"/>
            <a:ext cx="1215711" cy="135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610931" y="5171648"/>
            <a:ext cx="1215711" cy="1355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613282" y="4921917"/>
            <a:ext cx="921062" cy="1484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599211" y="5458839"/>
            <a:ext cx="933369" cy="1320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586418" y="5748238"/>
            <a:ext cx="939507" cy="1240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599213" y="6013180"/>
            <a:ext cx="892603" cy="1404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599211" y="6266398"/>
            <a:ext cx="892605" cy="1404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32142" y="2137100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8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18075" y="2376251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9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18074" y="2643540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0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18075" y="3192177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1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04009" y="3473532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04008" y="3712679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18075" y="4261321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489941" y="4852166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5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04006" y="5386736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6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504013" y="5654019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7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489940" y="5921308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8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489939" y="6174531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1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9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4376207" y="1011686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4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0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841632" y="2910824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2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1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771298" y="3994034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2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2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827570" y="4570807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91919"/>
                </a:solidFill>
                <a:latin typeface="Arial"/>
              </a:rPr>
              <a:t>2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3" name="TextBox 2">
            <a:extLst>
              <a:ext uri="{FF2B5EF4-FFF2-40B4-BE49-F238E27FC236}">
                <a16:creationId xmlns:a16="http://schemas.microsoft.com/office/drawing/2014/main" id="{22FEDE47-9632-4C6E-AA95-931DB00B018D}"/>
              </a:ext>
            </a:extLst>
          </p:cNvPr>
          <p:cNvSpPr txBox="1"/>
          <p:nvPr/>
        </p:nvSpPr>
        <p:spPr>
          <a:xfrm>
            <a:off x="3799434" y="5105382"/>
            <a:ext cx="47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191919"/>
                </a:solidFill>
                <a:latin typeface="Arial"/>
              </a:rPr>
              <a:t>2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2090"/>
              </p:ext>
            </p:extLst>
          </p:nvPr>
        </p:nvGraphicFramePr>
        <p:xfrm>
          <a:off x="202996" y="300811"/>
          <a:ext cx="8519297" cy="581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185">
                  <a:extLst>
                    <a:ext uri="{9D8B030D-6E8A-4147-A177-3AD203B41FA5}">
                      <a16:colId xmlns:a16="http://schemas.microsoft.com/office/drawing/2014/main" val="1835704832"/>
                    </a:ext>
                  </a:extLst>
                </a:gridCol>
                <a:gridCol w="1168781">
                  <a:extLst>
                    <a:ext uri="{9D8B030D-6E8A-4147-A177-3AD203B41FA5}">
                      <a16:colId xmlns:a16="http://schemas.microsoft.com/office/drawing/2014/main" val="357234863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4216518975"/>
                    </a:ext>
                  </a:extLst>
                </a:gridCol>
                <a:gridCol w="1176655">
                  <a:extLst>
                    <a:ext uri="{9D8B030D-6E8A-4147-A177-3AD203B41FA5}">
                      <a16:colId xmlns:a16="http://schemas.microsoft.com/office/drawing/2014/main" val="2348398059"/>
                    </a:ext>
                  </a:extLst>
                </a:gridCol>
                <a:gridCol w="1179876">
                  <a:extLst>
                    <a:ext uri="{9D8B030D-6E8A-4147-A177-3AD203B41FA5}">
                      <a16:colId xmlns:a16="http://schemas.microsoft.com/office/drawing/2014/main" val="2249481493"/>
                    </a:ext>
                  </a:extLst>
                </a:gridCol>
              </a:tblGrid>
              <a:tr h="25104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INDIKATOR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PARAMETER 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PARAMETER 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PARAMETER 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TIDAK TERISI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94904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Regulasi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883121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Ketersediaan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SDM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609245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Dukungan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Anggaran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595982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Alat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Kerja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642405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Bimtek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Inovasi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3595418"/>
                  </a:ext>
                </a:extLst>
              </a:tr>
              <a:tr h="351462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Integrasi</a:t>
                      </a:r>
                      <a:r>
                        <a:rPr lang="en-US" sz="1200" b="1" dirty="0" smtClean="0"/>
                        <a:t> Program </a:t>
                      </a:r>
                      <a:r>
                        <a:rPr lang="en-US" sz="1200" b="1" dirty="0" err="1" smtClean="0"/>
                        <a:t>Kegiatan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Inovasi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dalam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100" b="1" dirty="0" smtClean="0"/>
                        <a:t>RKPD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0642611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Jejaring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Inovasi</a:t>
                      </a:r>
                      <a:r>
                        <a:rPr lang="en-US" sz="1200" b="1" dirty="0" smtClean="0"/>
                        <a:t> Daerah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44830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Replikasi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166973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Pedoman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Teknis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316883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Pelaksana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Inovasi</a:t>
                      </a:r>
                      <a:r>
                        <a:rPr lang="en-US" sz="1200" b="1" dirty="0" smtClean="0"/>
                        <a:t> Daerah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987274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Kemudahan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informasi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layanan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0672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Penyelesaian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Layanan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Pengaduan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0613185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Keterlibatan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Aktor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Inovasi</a:t>
                      </a:r>
                      <a:r>
                        <a:rPr lang="en-US" sz="1200" b="1" dirty="0" smtClean="0"/>
                        <a:t> Daerah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848157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Kemudahan</a:t>
                      </a:r>
                      <a:r>
                        <a:rPr lang="en-US" sz="1200" b="1" baseline="0" dirty="0" smtClean="0"/>
                        <a:t> proses </a:t>
                      </a:r>
                      <a:r>
                        <a:rPr lang="en-US" sz="1200" b="1" baseline="0" dirty="0" err="1" smtClean="0"/>
                        <a:t>inovasi</a:t>
                      </a:r>
                      <a:r>
                        <a:rPr lang="en-US" sz="1200" b="1" baseline="0" dirty="0" smtClean="0"/>
                        <a:t> yang </a:t>
                      </a:r>
                      <a:r>
                        <a:rPr lang="en-US" sz="1200" b="1" baseline="0" dirty="0" err="1" smtClean="0"/>
                        <a:t>dihasilkan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237655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Layanan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Terintegrasi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3313767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Kecepatan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penciptaan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inovasi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4458955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Kemanfaatan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inovasi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3382609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Monitoring </a:t>
                      </a:r>
                      <a:r>
                        <a:rPr lang="en-US" sz="1200" b="1" dirty="0" err="1" smtClean="0"/>
                        <a:t>dan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Evaluasi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inovasi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daerah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014387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Sosialisasi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inovasi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daerah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87052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Kualitas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inovasi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daerah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60375"/>
                  </a:ext>
                </a:extLst>
              </a:tr>
            </a:tbl>
          </a:graphicData>
        </a:graphic>
      </p:graphicFrame>
      <p:sp>
        <p:nvSpPr>
          <p:cNvPr id="123" name="Rectangle 122"/>
          <p:cNvSpPr/>
          <p:nvPr/>
        </p:nvSpPr>
        <p:spPr>
          <a:xfrm>
            <a:off x="5616407" y="3983816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/>
          </a:p>
        </p:txBody>
      </p:sp>
      <p:sp>
        <p:nvSpPr>
          <p:cNvPr id="185" name="Rectangle 184"/>
          <p:cNvSpPr/>
          <p:nvPr/>
        </p:nvSpPr>
        <p:spPr>
          <a:xfrm>
            <a:off x="5601581" y="759294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00" dirty="0"/>
          </a:p>
        </p:txBody>
      </p:sp>
      <p:sp>
        <p:nvSpPr>
          <p:cNvPr id="186" name="Rectangle 185"/>
          <p:cNvSpPr/>
          <p:nvPr/>
        </p:nvSpPr>
        <p:spPr>
          <a:xfrm>
            <a:off x="5601593" y="1096920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00" dirty="0"/>
          </a:p>
        </p:txBody>
      </p:sp>
      <p:sp>
        <p:nvSpPr>
          <p:cNvPr id="187" name="Rectangle 186"/>
          <p:cNvSpPr/>
          <p:nvPr/>
        </p:nvSpPr>
        <p:spPr>
          <a:xfrm>
            <a:off x="5587529" y="1364208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00" dirty="0"/>
          </a:p>
        </p:txBody>
      </p:sp>
      <p:sp>
        <p:nvSpPr>
          <p:cNvPr id="188" name="Rectangle 187"/>
          <p:cNvSpPr/>
          <p:nvPr/>
        </p:nvSpPr>
        <p:spPr>
          <a:xfrm>
            <a:off x="5573458" y="1645560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00" dirty="0"/>
          </a:p>
        </p:txBody>
      </p:sp>
      <p:sp>
        <p:nvSpPr>
          <p:cNvPr id="189" name="Rectangle 188"/>
          <p:cNvSpPr/>
          <p:nvPr/>
        </p:nvSpPr>
        <p:spPr>
          <a:xfrm>
            <a:off x="5587517" y="2025385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00" dirty="0"/>
          </a:p>
        </p:txBody>
      </p:sp>
      <p:sp>
        <p:nvSpPr>
          <p:cNvPr id="190" name="Rectangle 189"/>
          <p:cNvSpPr/>
          <p:nvPr/>
        </p:nvSpPr>
        <p:spPr>
          <a:xfrm>
            <a:off x="5587520" y="2348945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00" dirty="0"/>
          </a:p>
        </p:txBody>
      </p:sp>
      <p:sp>
        <p:nvSpPr>
          <p:cNvPr id="192" name="Rectangle 191"/>
          <p:cNvSpPr/>
          <p:nvPr/>
        </p:nvSpPr>
        <p:spPr>
          <a:xfrm>
            <a:off x="5589862" y="2956196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00" dirty="0"/>
          </a:p>
        </p:txBody>
      </p:sp>
      <p:sp>
        <p:nvSpPr>
          <p:cNvPr id="193" name="Rectangle 192"/>
          <p:cNvSpPr/>
          <p:nvPr/>
        </p:nvSpPr>
        <p:spPr>
          <a:xfrm>
            <a:off x="5575806" y="3237556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00" dirty="0"/>
          </a:p>
        </p:txBody>
      </p:sp>
      <p:sp>
        <p:nvSpPr>
          <p:cNvPr id="194" name="Rectangle 193"/>
          <p:cNvSpPr/>
          <p:nvPr/>
        </p:nvSpPr>
        <p:spPr>
          <a:xfrm>
            <a:off x="5561733" y="3617383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17840823" y="133112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/>
              <a:t>9</a:t>
            </a:r>
            <a:endParaRPr lang="en-US" dirty="0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E6C89734-C62E-43D9-8FEF-3534F28EB36E}"/>
              </a:ext>
            </a:extLst>
          </p:cNvPr>
          <p:cNvSpPr/>
          <p:nvPr/>
        </p:nvSpPr>
        <p:spPr>
          <a:xfrm>
            <a:off x="8868229" y="287163"/>
            <a:ext cx="3222168" cy="64474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noProof="1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noProof="1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DARI 40 INOVASI DAERAH YANG DIKIRIM,  INDIKATOR IID</a:t>
            </a:r>
            <a:r>
              <a:rPr kumimoji="0" lang="en-US" sz="1200" b="1" i="0" u="none" strike="noStrike" kern="1200" cap="none" spc="0" normalizeH="0" noProof="1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 YANG </a:t>
            </a:r>
            <a:r>
              <a:rPr kumimoji="0" lang="en-US" sz="1200" b="1" i="0" u="none" strike="noStrike" kern="1200" cap="none" spc="0" normalizeH="0" noProof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/>
              </a:rPr>
              <a:t>TIDAK TERISI</a:t>
            </a:r>
            <a:r>
              <a:rPr kumimoji="0" lang="en-US" sz="1200" b="1" i="0" u="none" strike="noStrike" kern="1200" cap="none" spc="0" normalizeH="0" noProof="1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 DATA DUKUNGNYA,</a:t>
            </a:r>
            <a:r>
              <a:rPr kumimoji="0" lang="en-US" sz="12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 ADALAH SBB</a:t>
            </a:r>
            <a:r>
              <a:rPr kumimoji="0" lang="en-US" sz="1200" b="1" i="0" u="none" strike="noStrike" kern="1200" cap="none" spc="0" normalizeH="0" noProof="1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</a:rPr>
              <a:t> :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noProof="1">
              <a:solidFill>
                <a:schemeClr val="tx1"/>
              </a:solidFill>
              <a:latin typeface="Calibri" panose="020F0502020204030204"/>
            </a:endParaRP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REGULASI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KETERSEDIAAN SDM =       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DUKUNGAN ANGGARAN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ALAT KERJA = 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BIMTEK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JEJARING INOVASI DAERAH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KEMANFAATAN INOVASI = 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REPLIKASI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28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PEDOMAN TEKNIS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KEMUDAHAN INFORMASI LAYANAN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KETERLIBATAN AKTOR INOVASI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5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KEMUDAHAN PROSES INOVASI YANG DIHASILKAN = 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6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LAYANAN TERINTEGRASI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  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KECEPATAN PENCIPTAAN INOVASI = 5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KEMANFAATAN INOVASI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MONEV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3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SOSIALISASI INOVASI DAERAH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INDIKATOR KUALITAS INOVASI DAERAH = </a:t>
            </a:r>
            <a:r>
              <a:rPr lang="en-US" sz="1200" b="1" noProof="1" smtClean="0">
                <a:solidFill>
                  <a:srgbClr val="FF0000"/>
                </a:solidFill>
                <a:latin typeface="Calibri" panose="020F0502020204030204"/>
              </a:rPr>
              <a:t>3</a:t>
            </a:r>
            <a:r>
              <a:rPr lang="en-US" sz="1200" b="1" noProof="1" smtClean="0">
                <a:solidFill>
                  <a:schemeClr val="tx1"/>
                </a:solidFill>
                <a:latin typeface="Calibri" panose="020F0502020204030204"/>
              </a:rPr>
              <a:t> INOVASI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1" noProof="1" smtClean="0">
              <a:solidFill>
                <a:schemeClr val="tx1"/>
              </a:solidFill>
              <a:latin typeface="Calibri" panose="020F0502020204030204"/>
            </a:endParaRP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400" b="1" noProof="1" smtClean="0">
              <a:solidFill>
                <a:schemeClr val="tx1"/>
              </a:solidFill>
              <a:latin typeface="Calibri" panose="020F0502020204030204"/>
            </a:endParaRP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400" b="1" noProof="1" smtClean="0">
              <a:solidFill>
                <a:schemeClr val="tx1"/>
              </a:solidFill>
              <a:latin typeface="Calibri" panose="020F0502020204030204"/>
            </a:endParaRP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400" b="1" noProof="1" smtClean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3076" y="3714465"/>
            <a:ext cx="1078172" cy="2061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30372" y="1403971"/>
            <a:ext cx="1078172" cy="2124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88734" y="134729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sz="1400" dirty="0">
                <a:solidFill>
                  <a:srgbClr val="000000"/>
                </a:solidFill>
              </a:rPr>
              <a:t>38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18996" y="1132766"/>
            <a:ext cx="937144" cy="2129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24963" y="106068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400" dirty="0">
                <a:solidFill>
                  <a:srgbClr val="000000"/>
                </a:solidFill>
              </a:rPr>
              <a:t>34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34916" y="2008996"/>
            <a:ext cx="937144" cy="2129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34916" y="2308747"/>
            <a:ext cx="937144" cy="2129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93972" y="5065605"/>
            <a:ext cx="937144" cy="2129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80324" y="5857178"/>
            <a:ext cx="937144" cy="2129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7620" y="858223"/>
            <a:ext cx="909848" cy="2168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68948" y="5622878"/>
            <a:ext cx="909848" cy="1886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09892" y="1693012"/>
            <a:ext cx="909848" cy="2168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82597" y="4776717"/>
            <a:ext cx="806138" cy="2311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98517" y="2868304"/>
            <a:ext cx="806138" cy="2311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98517" y="3427857"/>
            <a:ext cx="806138" cy="2311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98517" y="4540153"/>
            <a:ext cx="626446" cy="1697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789" y="4255825"/>
            <a:ext cx="626446" cy="1697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00789" y="3983736"/>
            <a:ext cx="626446" cy="1697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00789" y="589551"/>
            <a:ext cx="626446" cy="1697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28085" y="2606728"/>
            <a:ext cx="491330" cy="1947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416709" y="3155783"/>
            <a:ext cx="491330" cy="1947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403061" y="5347648"/>
            <a:ext cx="338933" cy="1856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74489" y="193414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sz="1400" dirty="0" smtClean="0">
                <a:solidFill>
                  <a:srgbClr val="000000"/>
                </a:solidFill>
              </a:rPr>
              <a:t>35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76760" y="2250317"/>
            <a:ext cx="38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sz="1400" dirty="0" smtClean="0">
                <a:solidFill>
                  <a:srgbClr val="000000"/>
                </a:solidFill>
              </a:rPr>
              <a:t>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26888" y="3656036"/>
            <a:ext cx="38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sz="1400" dirty="0" smtClean="0">
                <a:solidFill>
                  <a:srgbClr val="000000"/>
                </a:solidFill>
              </a:rPr>
              <a:t>39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72734" y="611327"/>
            <a:ext cx="626446" cy="1697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059631" y="1145551"/>
            <a:ext cx="491330" cy="194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59627" y="855334"/>
            <a:ext cx="556780" cy="2237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060491" y="1697303"/>
            <a:ext cx="338933" cy="1856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75006" y="2008499"/>
            <a:ext cx="366575" cy="1937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075003" y="2308747"/>
            <a:ext cx="208197" cy="198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11291" y="5872003"/>
            <a:ext cx="208197" cy="198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082263" y="5059202"/>
            <a:ext cx="208197" cy="198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082263" y="2577261"/>
            <a:ext cx="208197" cy="198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065480" y="2868295"/>
            <a:ext cx="626446" cy="1697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61953" y="3113410"/>
            <a:ext cx="937144" cy="2129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066887" y="4229649"/>
            <a:ext cx="556780" cy="2237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066887" y="3387553"/>
            <a:ext cx="556780" cy="2237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82266" y="4787987"/>
            <a:ext cx="366575" cy="1937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084977" y="5307453"/>
            <a:ext cx="806138" cy="2311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081405" y="3989388"/>
            <a:ext cx="389066" cy="159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101768" y="5589721"/>
            <a:ext cx="626446" cy="1697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059633" y="4540152"/>
            <a:ext cx="491328" cy="1529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906608" y="1416119"/>
            <a:ext cx="208197" cy="198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906601" y="2316006"/>
            <a:ext cx="208197" cy="198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906606" y="3680344"/>
            <a:ext cx="208197" cy="1983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906606" y="1995196"/>
            <a:ext cx="338933" cy="1856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906607" y="5057359"/>
            <a:ext cx="338933" cy="1856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892091" y="5899190"/>
            <a:ext cx="338933" cy="1856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892091" y="5608901"/>
            <a:ext cx="338933" cy="1856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905751" y="1689837"/>
            <a:ext cx="491330" cy="194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899240" y="2589837"/>
            <a:ext cx="491330" cy="194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891231" y="4781383"/>
            <a:ext cx="491330" cy="194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891236" y="3417033"/>
            <a:ext cx="491330" cy="194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911593" y="596813"/>
            <a:ext cx="626446" cy="1697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83982" y="4237089"/>
            <a:ext cx="491330" cy="194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883982" y="5325660"/>
            <a:ext cx="491330" cy="194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891241" y="4525637"/>
            <a:ext cx="646797" cy="1747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904339" y="3971383"/>
            <a:ext cx="626446" cy="1697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564212" y="615993"/>
            <a:ext cx="338933" cy="185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578721" y="877247"/>
            <a:ext cx="338933" cy="185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571469" y="1133091"/>
            <a:ext cx="208197" cy="1983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56954" y="1670117"/>
            <a:ext cx="208197" cy="1983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556951" y="1408865"/>
            <a:ext cx="208197" cy="1983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571467" y="2872958"/>
            <a:ext cx="338933" cy="185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556953" y="3424501"/>
            <a:ext cx="338933" cy="185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556953" y="4498559"/>
            <a:ext cx="338933" cy="185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571467" y="5616154"/>
            <a:ext cx="338933" cy="185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570607" y="5085214"/>
            <a:ext cx="389066" cy="1594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570610" y="2342016"/>
            <a:ext cx="389066" cy="1594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567457" y="3963814"/>
            <a:ext cx="491330" cy="1947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581969" y="4776611"/>
            <a:ext cx="491330" cy="1947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574717" y="4237088"/>
            <a:ext cx="611340" cy="1754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571466" y="5869300"/>
            <a:ext cx="366575" cy="1937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593240" y="5325012"/>
            <a:ext cx="366575" cy="1937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580021" y="2577801"/>
            <a:ext cx="806138" cy="2311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9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34402"/>
              </p:ext>
            </p:extLst>
          </p:nvPr>
        </p:nvGraphicFramePr>
        <p:xfrm>
          <a:off x="152398" y="855334"/>
          <a:ext cx="11860530" cy="584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84">
                  <a:extLst>
                    <a:ext uri="{9D8B030D-6E8A-4147-A177-3AD203B41FA5}">
                      <a16:colId xmlns:a16="http://schemas.microsoft.com/office/drawing/2014/main" val="591610751"/>
                    </a:ext>
                  </a:extLst>
                </a:gridCol>
                <a:gridCol w="5275384">
                  <a:extLst>
                    <a:ext uri="{9D8B030D-6E8A-4147-A177-3AD203B41FA5}">
                      <a16:colId xmlns:a16="http://schemas.microsoft.com/office/drawing/2014/main" val="462735204"/>
                    </a:ext>
                  </a:extLst>
                </a:gridCol>
                <a:gridCol w="1716259">
                  <a:extLst>
                    <a:ext uri="{9D8B030D-6E8A-4147-A177-3AD203B41FA5}">
                      <a16:colId xmlns:a16="http://schemas.microsoft.com/office/drawing/2014/main" val="3938168485"/>
                    </a:ext>
                  </a:extLst>
                </a:gridCol>
                <a:gridCol w="1652135">
                  <a:extLst>
                    <a:ext uri="{9D8B030D-6E8A-4147-A177-3AD203B41FA5}">
                      <a16:colId xmlns:a16="http://schemas.microsoft.com/office/drawing/2014/main" val="2213893137"/>
                    </a:ext>
                  </a:extLst>
                </a:gridCol>
                <a:gridCol w="1323668">
                  <a:extLst>
                    <a:ext uri="{9D8B030D-6E8A-4147-A177-3AD203B41FA5}">
                      <a16:colId xmlns:a16="http://schemas.microsoft.com/office/drawing/2014/main" val="386924138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278810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NAMA INOVASI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URUSAN UTAMA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THN PENERAPAN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NILAI ASSESMENT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NILAI VERIFIKASI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3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North Sumatera Tourism Application DISUMUTAJA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PARIWISATA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8144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PENILAIAN PERINGKAT KINERJA PERUSAHAAN DALAM PENGELOLAAN LINGKUNGAN HIDUP DAERAH PROVINSI SUMATERA UTARA (PROPERDA)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LINGKUNGAN</a:t>
                      </a:r>
                      <a:r>
                        <a:rPr lang="en-US" sz="1200" baseline="0" dirty="0" smtClean="0"/>
                        <a:t> HIDUP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07790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Pelaporan dan Pengaduan Masyarakat Berbasis Aplikasi Lapor Satpol PP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TRANTIB UMUM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LINMAS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7746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PENYEDIAAN PETA POTENSI DAN PELUANG USAHA PROVINSI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PENANAMAN MODAL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8973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Pembayaran Pajak Kendaraan Bermotor dan Bea Balik Nama Kendaraan Bermotor Secara Non Tunai/ Quick Response Code Indonesian Standard (QRIS)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KEUANGAN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5106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Penyaluran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Bantuan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Keuangan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(SEMERBAK)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FUNGSI PENUNJANG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73828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Pusat Edukasi Pengelolaan Sampah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LINGKUNGAN HIDUP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4077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E-Anggota Perpustakaan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PERPUSTAKAN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7676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9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E-LEARNING SISTEM SIBERMARTABAT (PENGEMBANGAN E-SERTIFIKAT)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DIKLAT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1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 Informasi Layanan Kearsipan (SILAKAN)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KEARSIPAN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8010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Pengembangan Aplikasi Sistem Informasi Rumah Tidak Layak Huni (Sirtu) menjadi Sistem Informasi Pemantauan Lapangan (Simantel)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PERRMH RAKYAT KWSN PERMUKIMAN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9043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Progress Report Pengendalian Pembangunan Sumatera Utara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8866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Aplikasi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Pengawasan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Pupuk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Pestisida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Provinsi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Sumatera Utara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FUNGSI PENUNJANG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25" normalizeH="0" baseline="0" noProof="0" dirty="0" smtClean="0">
                          <a:ln>
                            <a:noFill/>
                          </a:ln>
                          <a:solidFill>
                            <a:srgbClr val="0B192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2022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1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38299" y="235196"/>
            <a:ext cx="89861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/>
              <a:t>INOVASI DAERAH PROVINSI SUMATERA UTARA YANG DIKIRIM PADA</a:t>
            </a:r>
          </a:p>
          <a:p>
            <a:pPr algn="ctr"/>
            <a:r>
              <a:rPr lang="en-US" sz="1500" b="1" dirty="0" smtClean="0"/>
              <a:t> INDEKS INOVASI DAERAH KEMENTERIAN DALAM NEGERI</a:t>
            </a:r>
            <a:r>
              <a:rPr lang="en-US" sz="1500" b="1" dirty="0"/>
              <a:t> TAHUN </a:t>
            </a:r>
            <a:r>
              <a:rPr lang="en-US" sz="1500" b="1" dirty="0" smtClean="0"/>
              <a:t>2024</a:t>
            </a:r>
            <a:endParaRPr lang="id-ID" sz="1500" b="1" dirty="0"/>
          </a:p>
        </p:txBody>
      </p:sp>
      <p:sp>
        <p:nvSpPr>
          <p:cNvPr id="2" name="Rectangle 1"/>
          <p:cNvSpPr/>
          <p:nvPr/>
        </p:nvSpPr>
        <p:spPr>
          <a:xfrm>
            <a:off x="5907067" y="6001608"/>
            <a:ext cx="175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FUNGSI PENUNJANG</a:t>
            </a:r>
          </a:p>
        </p:txBody>
      </p:sp>
    </p:spTree>
    <p:extLst>
      <p:ext uri="{BB962C8B-B14F-4D97-AF65-F5344CB8AC3E}">
        <p14:creationId xmlns:p14="http://schemas.microsoft.com/office/powerpoint/2010/main" val="39555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86697"/>
              </p:ext>
            </p:extLst>
          </p:nvPr>
        </p:nvGraphicFramePr>
        <p:xfrm>
          <a:off x="152398" y="91050"/>
          <a:ext cx="11860530" cy="666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84">
                  <a:extLst>
                    <a:ext uri="{9D8B030D-6E8A-4147-A177-3AD203B41FA5}">
                      <a16:colId xmlns:a16="http://schemas.microsoft.com/office/drawing/2014/main" val="591610751"/>
                    </a:ext>
                  </a:extLst>
                </a:gridCol>
                <a:gridCol w="5275384">
                  <a:extLst>
                    <a:ext uri="{9D8B030D-6E8A-4147-A177-3AD203B41FA5}">
                      <a16:colId xmlns:a16="http://schemas.microsoft.com/office/drawing/2014/main" val="462735204"/>
                    </a:ext>
                  </a:extLst>
                </a:gridCol>
                <a:gridCol w="1716259">
                  <a:extLst>
                    <a:ext uri="{9D8B030D-6E8A-4147-A177-3AD203B41FA5}">
                      <a16:colId xmlns:a16="http://schemas.microsoft.com/office/drawing/2014/main" val="3938168485"/>
                    </a:ext>
                  </a:extLst>
                </a:gridCol>
                <a:gridCol w="1652135">
                  <a:extLst>
                    <a:ext uri="{9D8B030D-6E8A-4147-A177-3AD203B41FA5}">
                      <a16:colId xmlns:a16="http://schemas.microsoft.com/office/drawing/2014/main" val="2213893137"/>
                    </a:ext>
                  </a:extLst>
                </a:gridCol>
                <a:gridCol w="1323668">
                  <a:extLst>
                    <a:ext uri="{9D8B030D-6E8A-4147-A177-3AD203B41FA5}">
                      <a16:colId xmlns:a16="http://schemas.microsoft.com/office/drawing/2014/main" val="386924138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278810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NOSOS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NAMA INOVASI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URUSAN UTAMA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THN PENERAPAN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NILAI ASSESMENT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NILAI VERIFIKASI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3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Kelas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Perempuan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Mandiri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Berbudaya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Kelapa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Muda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Sumatera Utara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PEMBERDAYAAN</a:t>
                      </a:r>
                      <a:r>
                        <a:rPr lang="en-US" sz="1050" baseline="0" dirty="0" smtClean="0"/>
                        <a:t> PEREMPUAN ANAK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8144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 Informasi Antisipasi Narkoba Menuju Sumatera Utara Bersih Narkoba (SIAP BERSINAR)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TRANTIB LINMAS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07790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SEPPEDA (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Prioritas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Pembangunan Daerah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Provinsi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Sumatera Utara)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TRANTIB LINMAS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6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SIRINOV SMART (Kolaborasi Pemanfaatan Hasil Riset dan Penerapan Inovasi Daerah Provinsi Sumatera Utara Terintegrasi)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LITBANG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8973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RESPEK (Reformasi Pengawasan Spesialis Ketenagakerjaan) SUMUT HEBAT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TENAGA KERJA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5106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19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“PEKERTI BERMARTABAT” PElayanan kesehatan KERja TerIntegrasi untuk Sumut BERMARTABAT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KESEHATAN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73828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Bakti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Kesehatan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Bermartabat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KESEHATAN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4077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FAST TRACK DIGITALISASI 1000 KUMKM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KOPERASI UKM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7676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 Informasi Data Kesejahteraan Sosial Masyarakat Sumatera Utara (SIDAKMASU)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SOSIAL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1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 Cepat Penanganan Darurat Bencana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TRANTIB LINMAS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8010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 Penyelenggaraan Informasi Tata Ruang (SIPINTAR)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PU</a:t>
                      </a:r>
                      <a:r>
                        <a:rPr lang="en-US" sz="1050" baseline="0" dirty="0" smtClean="0"/>
                        <a:t> PENATAAN RUANG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2003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Portal Satu Data Indonesia (SADA INA)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PU PENATAAN RUANG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5026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Dana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Bantuan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Hibah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BUMDes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PMD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KInerja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Sumut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KEPEGAWAIAN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3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 Informasi Penerimaan dan Penyetoran PAD (SIP3)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KELAUTAN PERIKANAN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8866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29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Database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Bantuan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Hukum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Daerah (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Sidbankumda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TRANTIB  LINMAS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862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34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7872"/>
              </p:ext>
            </p:extLst>
          </p:nvPr>
        </p:nvGraphicFramePr>
        <p:xfrm>
          <a:off x="152398" y="91050"/>
          <a:ext cx="11860530" cy="477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84">
                  <a:extLst>
                    <a:ext uri="{9D8B030D-6E8A-4147-A177-3AD203B41FA5}">
                      <a16:colId xmlns:a16="http://schemas.microsoft.com/office/drawing/2014/main" val="591610751"/>
                    </a:ext>
                  </a:extLst>
                </a:gridCol>
                <a:gridCol w="5275384">
                  <a:extLst>
                    <a:ext uri="{9D8B030D-6E8A-4147-A177-3AD203B41FA5}">
                      <a16:colId xmlns:a16="http://schemas.microsoft.com/office/drawing/2014/main" val="462735204"/>
                    </a:ext>
                  </a:extLst>
                </a:gridCol>
                <a:gridCol w="1716259">
                  <a:extLst>
                    <a:ext uri="{9D8B030D-6E8A-4147-A177-3AD203B41FA5}">
                      <a16:colId xmlns:a16="http://schemas.microsoft.com/office/drawing/2014/main" val="3938168485"/>
                    </a:ext>
                  </a:extLst>
                </a:gridCol>
                <a:gridCol w="1652135">
                  <a:extLst>
                    <a:ext uri="{9D8B030D-6E8A-4147-A177-3AD203B41FA5}">
                      <a16:colId xmlns:a16="http://schemas.microsoft.com/office/drawing/2014/main" val="2213893137"/>
                    </a:ext>
                  </a:extLst>
                </a:gridCol>
                <a:gridCol w="1323668">
                  <a:extLst>
                    <a:ext uri="{9D8B030D-6E8A-4147-A177-3AD203B41FA5}">
                      <a16:colId xmlns:a16="http://schemas.microsoft.com/office/drawing/2014/main" val="386924138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278810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NAMA INOVASI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URUSAN UTAMA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THN PENERAPAN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NILAI ASSESMENT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NILAI VERIFIKASI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3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Pengelolaan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Sungai (SIPENGSUI)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PU PENATAAN RUANG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8144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31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Kampung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Beasiswa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PENDIDIKAN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90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Inovasi Pemijahan Alami Ikan Batak Menggunakan Bak Resirkulasi Buatan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KELAUTAN PERIKANAN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7746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33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Fasilitasi Standarisasi dan Peningkatan Pendapatan 1000 (seribu) IKM melalui Digitalisasi Pemasaran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PERINDUSTRIAN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8973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34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SIDAK SIAP (Aplikasi Sistem Informasi Tindak Lanjut Laporan Hasil Pemeriksaan)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FUNGSI PENUNJANG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5106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35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SIMANTANGADIS (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Transportasi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Jalan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Berkeselamatan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Berbasis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GIS)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PERHUBUNGAN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8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36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 MOBIL INFORMASI KELILING ELEKTRONIK SUMATERA UTARA (SIMIKESU)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KOMINFO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4077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37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APLIKASI SISTEM MANAJEMEN INFORMASI PENGUJIAN MUTU DAN RESIDU PESTISIDA (SIMARE)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PERTANIAN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7676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38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Gerakan Gotong Royong Sumut Hebat di Bidang Ketenagakerjaan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TENAGA KERJA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1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39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Petani Milenial Perkebunan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PANGAN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80104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40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Perjalanan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 err="1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Dinas</a:t>
                      </a: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(SI-JADIN)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KEARSIPAN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 smtClean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solidFill>
                            <a:srgbClr val="0B192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20033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92853"/>
      </p:ext>
    </p:extLst>
  </p:cSld>
  <p:clrMapOvr>
    <a:masterClrMapping/>
  </p:clrMapOvr>
</p:sld>
</file>

<file path=ppt/theme/theme1.xml><?xml version="1.0" encoding="utf-8"?>
<a:theme xmlns:a="http://schemas.openxmlformats.org/drawingml/2006/main" name="Meeting to Promote Dialogue at the Company by Slidesgo">
  <a:themeElements>
    <a:clrScheme name="Simple Light">
      <a:dk1>
        <a:srgbClr val="191919"/>
      </a:dk1>
      <a:lt1>
        <a:srgbClr val="FFFFFF"/>
      </a:lt1>
      <a:dk2>
        <a:srgbClr val="F7E5BB"/>
      </a:dk2>
      <a:lt2>
        <a:srgbClr val="912A3C"/>
      </a:lt2>
      <a:accent1>
        <a:srgbClr val="845029"/>
      </a:accent1>
      <a:accent2>
        <a:srgbClr val="FCB814"/>
      </a:accent2>
      <a:accent3>
        <a:srgbClr val="B65969"/>
      </a:accent3>
      <a:accent4>
        <a:srgbClr val="4C6E8C"/>
      </a:accent4>
      <a:accent5>
        <a:srgbClr val="ADE1D7"/>
      </a:accent5>
      <a:accent6>
        <a:srgbClr val="2C8C64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20409</TotalTime>
  <Words>2025</Words>
  <Application>Microsoft Office PowerPoint</Application>
  <PresentationFormat>Widescreen</PresentationFormat>
  <Paragraphs>737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Abadi</vt:lpstr>
      <vt:lpstr>Aparajita</vt:lpstr>
      <vt:lpstr>Arial</vt:lpstr>
      <vt:lpstr>Bookman Old Style</vt:lpstr>
      <vt:lpstr>Calibri</vt:lpstr>
      <vt:lpstr>Calisto MT</vt:lpstr>
      <vt:lpstr>Courier New</vt:lpstr>
      <vt:lpstr>Franklin Gothic Demi Cond</vt:lpstr>
      <vt:lpstr>Karla</vt:lpstr>
      <vt:lpstr>Lexend</vt:lpstr>
      <vt:lpstr>Nunito Light</vt:lpstr>
      <vt:lpstr>Poppins</vt:lpstr>
      <vt:lpstr>PT Sans</vt:lpstr>
      <vt:lpstr>Times New Roman</vt:lpstr>
      <vt:lpstr>Meeting to Promote Dialogue at the Company by Slidesgo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936</cp:revision>
  <cp:lastPrinted>2023-02-06T08:44:03Z</cp:lastPrinted>
  <dcterms:created xsi:type="dcterms:W3CDTF">2022-11-11T03:06:28Z</dcterms:created>
  <dcterms:modified xsi:type="dcterms:W3CDTF">2025-08-27T20:32:23Z</dcterms:modified>
</cp:coreProperties>
</file>