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 id="2147483682" r:id="rId2"/>
    <p:sldMasterId id="2147483706" r:id="rId3"/>
    <p:sldMasterId id="2147483731" r:id="rId4"/>
    <p:sldMasterId id="2147483761" r:id="rId5"/>
  </p:sldMasterIdLst>
  <p:notesMasterIdLst>
    <p:notesMasterId r:id="rId19"/>
  </p:notesMasterIdLst>
  <p:sldIdLst>
    <p:sldId id="256" r:id="rId6"/>
    <p:sldId id="2147470995" r:id="rId7"/>
    <p:sldId id="259" r:id="rId8"/>
    <p:sldId id="257" r:id="rId9"/>
    <p:sldId id="2147483293" r:id="rId10"/>
    <p:sldId id="2147470996" r:id="rId11"/>
    <p:sldId id="2147475765" r:id="rId12"/>
    <p:sldId id="2147475767" r:id="rId13"/>
    <p:sldId id="2147475768" r:id="rId14"/>
    <p:sldId id="2147475769" r:id="rId15"/>
    <p:sldId id="2147483294" r:id="rId16"/>
    <p:sldId id="2147483295" r:id="rId17"/>
    <p:sldId id="2147470985" r:id="rId1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C99FF"/>
    <a:srgbClr val="CC66FF"/>
    <a:srgbClr val="9966FF"/>
    <a:srgbClr val="FFC000"/>
    <a:srgbClr val="FFD891"/>
    <a:srgbClr val="005FAC"/>
    <a:srgbClr val="FFFFFF"/>
    <a:srgbClr val="FFC113"/>
    <a:srgbClr val="FCB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312" y="13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groho Adi Wiyoso" userId="6f858e9f-631e-4064-bbe2-6fb0389c8d32" providerId="ADAL" clId="{18D2066C-A092-45BA-8E92-62D314D22E9B}"/>
    <pc:docChg chg="undo custSel modSld">
      <pc:chgData name="Nugroho Adi Wiyoso" userId="6f858e9f-631e-4064-bbe2-6fb0389c8d32" providerId="ADAL" clId="{18D2066C-A092-45BA-8E92-62D314D22E9B}" dt="2025-10-27T10:45:40.029" v="277" actId="3064"/>
      <pc:docMkLst>
        <pc:docMk/>
      </pc:docMkLst>
      <pc:sldChg chg="modSp mod">
        <pc:chgData name="Nugroho Adi Wiyoso" userId="6f858e9f-631e-4064-bbe2-6fb0389c8d32" providerId="ADAL" clId="{18D2066C-A092-45BA-8E92-62D314D22E9B}" dt="2025-10-27T10:38:38.184" v="237" actId="20577"/>
        <pc:sldMkLst>
          <pc:docMk/>
          <pc:sldMk cId="3577423100" sldId="2147470996"/>
        </pc:sldMkLst>
        <pc:spChg chg="mod">
          <ac:chgData name="Nugroho Adi Wiyoso" userId="6f858e9f-631e-4064-bbe2-6fb0389c8d32" providerId="ADAL" clId="{18D2066C-A092-45BA-8E92-62D314D22E9B}" dt="2025-10-27T10:38:38.184" v="237" actId="20577"/>
          <ac:spMkLst>
            <pc:docMk/>
            <pc:sldMk cId="3577423100" sldId="2147470996"/>
            <ac:spMk id="96" creationId="{FED18A3F-06C5-41AF-88B7-03F77EBDDD67}"/>
          </ac:spMkLst>
        </pc:spChg>
        <pc:spChg chg="mod">
          <ac:chgData name="Nugroho Adi Wiyoso" userId="6f858e9f-631e-4064-bbe2-6fb0389c8d32" providerId="ADAL" clId="{18D2066C-A092-45BA-8E92-62D314D22E9B}" dt="2025-10-27T10:38:32.217" v="235" actId="20577"/>
          <ac:spMkLst>
            <pc:docMk/>
            <pc:sldMk cId="3577423100" sldId="2147470996"/>
            <ac:spMk id="101" creationId="{EBDBF91B-A9F6-49FE-9CC7-7D9518D714C2}"/>
          </ac:spMkLst>
        </pc:spChg>
        <pc:graphicFrameChg chg="modGraphic">
          <ac:chgData name="Nugroho Adi Wiyoso" userId="6f858e9f-631e-4064-bbe2-6fb0389c8d32" providerId="ADAL" clId="{18D2066C-A092-45BA-8E92-62D314D22E9B}" dt="2025-10-27T09:16:42.567" v="0" actId="113"/>
          <ac:graphicFrameMkLst>
            <pc:docMk/>
            <pc:sldMk cId="3577423100" sldId="2147470996"/>
            <ac:graphicFrameMk id="8" creationId="{7D0C4676-5E5F-466A-ACCB-DCE2C3CF3827}"/>
          </ac:graphicFrameMkLst>
        </pc:graphicFrameChg>
      </pc:sldChg>
      <pc:sldChg chg="modSp mod">
        <pc:chgData name="Nugroho Adi Wiyoso" userId="6f858e9f-631e-4064-bbe2-6fb0389c8d32" providerId="ADAL" clId="{18D2066C-A092-45BA-8E92-62D314D22E9B}" dt="2025-10-27T10:40:30.258" v="253" actId="20577"/>
        <pc:sldMkLst>
          <pc:docMk/>
          <pc:sldMk cId="1701483875" sldId="2147475765"/>
        </pc:sldMkLst>
        <pc:spChg chg="mod">
          <ac:chgData name="Nugroho Adi Wiyoso" userId="6f858e9f-631e-4064-bbe2-6fb0389c8d32" providerId="ADAL" clId="{18D2066C-A092-45BA-8E92-62D314D22E9B}" dt="2025-10-27T10:40:30.258" v="253" actId="20577"/>
          <ac:spMkLst>
            <pc:docMk/>
            <pc:sldMk cId="1701483875" sldId="2147475765"/>
            <ac:spMk id="10" creationId="{D965DD38-073A-4E84-BD9F-AB6BA39DB19D}"/>
          </ac:spMkLst>
        </pc:spChg>
        <pc:graphicFrameChg chg="mod">
          <ac:chgData name="Nugroho Adi Wiyoso" userId="6f858e9f-631e-4064-bbe2-6fb0389c8d32" providerId="ADAL" clId="{18D2066C-A092-45BA-8E92-62D314D22E9B}" dt="2025-10-27T10:37:42.265" v="233" actId="14100"/>
          <ac:graphicFrameMkLst>
            <pc:docMk/>
            <pc:sldMk cId="1701483875" sldId="2147475765"/>
            <ac:graphicFrameMk id="30" creationId="{58853FD6-1AD8-484A-B891-F094B04D7B47}"/>
          </ac:graphicFrameMkLst>
        </pc:graphicFrameChg>
      </pc:sldChg>
      <pc:sldChg chg="modSp mod">
        <pc:chgData name="Nugroho Adi Wiyoso" userId="6f858e9f-631e-4064-bbe2-6fb0389c8d32" providerId="ADAL" clId="{18D2066C-A092-45BA-8E92-62D314D22E9B}" dt="2025-10-27T10:45:40.029" v="277" actId="3064"/>
        <pc:sldMkLst>
          <pc:docMk/>
          <pc:sldMk cId="3693876350" sldId="2147475767"/>
        </pc:sldMkLst>
        <pc:spChg chg="mod">
          <ac:chgData name="Nugroho Adi Wiyoso" userId="6f858e9f-631e-4064-bbe2-6fb0389c8d32" providerId="ADAL" clId="{18D2066C-A092-45BA-8E92-62D314D22E9B}" dt="2025-10-27T10:36:38.577" v="222" actId="20577"/>
          <ac:spMkLst>
            <pc:docMk/>
            <pc:sldMk cId="3693876350" sldId="2147475767"/>
            <ac:spMk id="10" creationId="{D965DD38-073A-4E84-BD9F-AB6BA39DB19D}"/>
          </ac:spMkLst>
        </pc:spChg>
        <pc:graphicFrameChg chg="modGraphic">
          <ac:chgData name="Nugroho Adi Wiyoso" userId="6f858e9f-631e-4064-bbe2-6fb0389c8d32" providerId="ADAL" clId="{18D2066C-A092-45BA-8E92-62D314D22E9B}" dt="2025-10-27T10:45:40.029" v="277" actId="3064"/>
          <ac:graphicFrameMkLst>
            <pc:docMk/>
            <pc:sldMk cId="3693876350" sldId="2147475767"/>
            <ac:graphicFrameMk id="2" creationId="{044D27B1-8387-4D9E-924A-1030DCB82B17}"/>
          </ac:graphicFrameMkLst>
        </pc:graphicFrameChg>
      </pc:sldChg>
      <pc:sldChg chg="modSp mod">
        <pc:chgData name="Nugroho Adi Wiyoso" userId="6f858e9f-631e-4064-bbe2-6fb0389c8d32" providerId="ADAL" clId="{18D2066C-A092-45BA-8E92-62D314D22E9B}" dt="2025-10-27T10:44:23.204" v="272" actId="20577"/>
        <pc:sldMkLst>
          <pc:docMk/>
          <pc:sldMk cId="593842989" sldId="2147475768"/>
        </pc:sldMkLst>
        <pc:spChg chg="mod">
          <ac:chgData name="Nugroho Adi Wiyoso" userId="6f858e9f-631e-4064-bbe2-6fb0389c8d32" providerId="ADAL" clId="{18D2066C-A092-45BA-8E92-62D314D22E9B}" dt="2025-10-27T10:40:43.062" v="255" actId="20577"/>
          <ac:spMkLst>
            <pc:docMk/>
            <pc:sldMk cId="593842989" sldId="2147475768"/>
            <ac:spMk id="10" creationId="{D965DD38-073A-4E84-BD9F-AB6BA39DB19D}"/>
          </ac:spMkLst>
        </pc:spChg>
        <pc:graphicFrameChg chg="mod modGraphic">
          <ac:chgData name="Nugroho Adi Wiyoso" userId="6f858e9f-631e-4064-bbe2-6fb0389c8d32" providerId="ADAL" clId="{18D2066C-A092-45BA-8E92-62D314D22E9B}" dt="2025-10-27T10:44:23.204" v="272" actId="20577"/>
          <ac:graphicFrameMkLst>
            <pc:docMk/>
            <pc:sldMk cId="593842989" sldId="2147475768"/>
            <ac:graphicFrameMk id="14" creationId="{BA0F2544-40A3-4C38-B8DD-FDD94672C7E3}"/>
          </ac:graphicFrameMkLst>
        </pc:graphicFrameChg>
      </pc:sldChg>
      <pc:sldChg chg="modSp mod">
        <pc:chgData name="Nugroho Adi Wiyoso" userId="6f858e9f-631e-4064-bbe2-6fb0389c8d32" providerId="ADAL" clId="{18D2066C-A092-45BA-8E92-62D314D22E9B}" dt="2025-10-27T10:40:22.140" v="251" actId="20577"/>
        <pc:sldMkLst>
          <pc:docMk/>
          <pc:sldMk cId="2273191764" sldId="2147475769"/>
        </pc:sldMkLst>
        <pc:spChg chg="mod">
          <ac:chgData name="Nugroho Adi Wiyoso" userId="6f858e9f-631e-4064-bbe2-6fb0389c8d32" providerId="ADAL" clId="{18D2066C-A092-45BA-8E92-62D314D22E9B}" dt="2025-10-27T10:40:22.140" v="251" actId="20577"/>
          <ac:spMkLst>
            <pc:docMk/>
            <pc:sldMk cId="2273191764" sldId="2147475769"/>
            <ac:spMk id="10" creationId="{D965DD38-073A-4E84-BD9F-AB6BA39DB19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Sheet3!$B$10</c:f>
              <c:strCache>
                <c:ptCount val="1"/>
                <c:pt idx="0">
                  <c:v>PAGU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Sheet3!$A$11:$A$14</c:f>
              <c:strCache>
                <c:ptCount val="4"/>
                <c:pt idx="0">
                  <c:v>Kelancaran distribusi</c:v>
                </c:pt>
                <c:pt idx="1">
                  <c:v>Keterjangkauan Harga</c:v>
                </c:pt>
                <c:pt idx="2">
                  <c:v>Ketersediaan Pasokan</c:v>
                </c:pt>
                <c:pt idx="3">
                  <c:v>Komunikasi Efektif</c:v>
                </c:pt>
              </c:strCache>
            </c:strRef>
          </c:cat>
          <c:val>
            <c:numRef>
              <c:f>Sheet3!$B$11:$B$14</c:f>
              <c:numCache>
                <c:formatCode>#,##0.00,,,</c:formatCode>
                <c:ptCount val="4"/>
                <c:pt idx="0">
                  <c:v>1924303791000</c:v>
                </c:pt>
                <c:pt idx="1">
                  <c:v>15069513000</c:v>
                </c:pt>
                <c:pt idx="2">
                  <c:v>322000391000</c:v>
                </c:pt>
                <c:pt idx="3">
                  <c:v>3770267000</c:v>
                </c:pt>
              </c:numCache>
            </c:numRef>
          </c:val>
          <c:extLst>
            <c:ext xmlns:c16="http://schemas.microsoft.com/office/drawing/2014/chart" uri="{C3380CC4-5D6E-409C-BE32-E72D297353CC}">
              <c16:uniqueId val="{00000000-0244-4809-AD2D-E9BE71F3873D}"/>
            </c:ext>
          </c:extLst>
        </c:ser>
        <c:ser>
          <c:idx val="1"/>
          <c:order val="1"/>
          <c:tx>
            <c:strRef>
              <c:f>Sheet3!$C$10</c:f>
              <c:strCache>
                <c:ptCount val="1"/>
                <c:pt idx="0">
                  <c:v>REAL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Sheet3!$A$11:$A$14</c:f>
              <c:strCache>
                <c:ptCount val="4"/>
                <c:pt idx="0">
                  <c:v>Kelancaran distribusi</c:v>
                </c:pt>
                <c:pt idx="1">
                  <c:v>Keterjangkauan Harga</c:v>
                </c:pt>
                <c:pt idx="2">
                  <c:v>Ketersediaan Pasokan</c:v>
                </c:pt>
                <c:pt idx="3">
                  <c:v>Komunikasi Efektif</c:v>
                </c:pt>
              </c:strCache>
            </c:strRef>
          </c:cat>
          <c:val>
            <c:numRef>
              <c:f>Sheet3!$C$11:$C$14</c:f>
              <c:numCache>
                <c:formatCode>#,##0.00,,,</c:formatCode>
                <c:ptCount val="4"/>
                <c:pt idx="0">
                  <c:v>1287870199154</c:v>
                </c:pt>
                <c:pt idx="1">
                  <c:v>14356375477</c:v>
                </c:pt>
                <c:pt idx="2">
                  <c:v>312945617023</c:v>
                </c:pt>
                <c:pt idx="3">
                  <c:v>2831431690</c:v>
                </c:pt>
              </c:numCache>
            </c:numRef>
          </c:val>
          <c:extLst>
            <c:ext xmlns:c16="http://schemas.microsoft.com/office/drawing/2014/chart" uri="{C3380CC4-5D6E-409C-BE32-E72D297353CC}">
              <c16:uniqueId val="{00000001-0244-4809-AD2D-E9BE71F3873D}"/>
            </c:ext>
          </c:extLst>
        </c:ser>
        <c:dLbls>
          <c:showLegendKey val="0"/>
          <c:showVal val="0"/>
          <c:showCatName val="0"/>
          <c:showSerName val="0"/>
          <c:showPercent val="0"/>
          <c:showBubbleSize val="0"/>
        </c:dLbls>
        <c:gapWidth val="50"/>
        <c:overlap val="-2"/>
        <c:axId val="1066852528"/>
        <c:axId val="1066851280"/>
      </c:barChart>
      <c:lineChart>
        <c:grouping val="standard"/>
        <c:varyColors val="0"/>
        <c:ser>
          <c:idx val="2"/>
          <c:order val="2"/>
          <c:tx>
            <c:strRef>
              <c:f>Sheet3!$D$10</c:f>
              <c:strCache>
                <c:ptCount val="1"/>
                <c:pt idx="0">
                  <c:v>% REAL</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Sheet3!$A$11:$A$14</c:f>
              <c:strCache>
                <c:ptCount val="4"/>
                <c:pt idx="0">
                  <c:v>Kelancaran distribusi</c:v>
                </c:pt>
                <c:pt idx="1">
                  <c:v>Keterjangkauan Harga</c:v>
                </c:pt>
                <c:pt idx="2">
                  <c:v>Ketersediaan Pasokan</c:v>
                </c:pt>
                <c:pt idx="3">
                  <c:v>Komunikasi Efektif</c:v>
                </c:pt>
              </c:strCache>
            </c:strRef>
          </c:cat>
          <c:val>
            <c:numRef>
              <c:f>Sheet3!$D$11:$D$14</c:f>
              <c:numCache>
                <c:formatCode>0.00%</c:formatCode>
                <c:ptCount val="4"/>
                <c:pt idx="0">
                  <c:v>0.66926553134561695</c:v>
                </c:pt>
                <c:pt idx="1">
                  <c:v>0.95267680362331553</c:v>
                </c:pt>
                <c:pt idx="2">
                  <c:v>0.97187961806853829</c:v>
                </c:pt>
                <c:pt idx="3">
                  <c:v>0.75098970179035063</c:v>
                </c:pt>
              </c:numCache>
            </c:numRef>
          </c:val>
          <c:smooth val="0"/>
          <c:extLst>
            <c:ext xmlns:c16="http://schemas.microsoft.com/office/drawing/2014/chart" uri="{C3380CC4-5D6E-409C-BE32-E72D297353CC}">
              <c16:uniqueId val="{00000002-0244-4809-AD2D-E9BE71F3873D}"/>
            </c:ext>
          </c:extLst>
        </c:ser>
        <c:dLbls>
          <c:showLegendKey val="0"/>
          <c:showVal val="0"/>
          <c:showCatName val="0"/>
          <c:showSerName val="0"/>
          <c:showPercent val="0"/>
          <c:showBubbleSize val="0"/>
        </c:dLbls>
        <c:marker val="1"/>
        <c:smooth val="0"/>
        <c:axId val="2057597984"/>
        <c:axId val="2057596736"/>
      </c:lineChart>
      <c:catAx>
        <c:axId val="106685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066851280"/>
        <c:crosses val="autoZero"/>
        <c:auto val="1"/>
        <c:lblAlgn val="ctr"/>
        <c:lblOffset val="100"/>
        <c:noMultiLvlLbl val="0"/>
      </c:catAx>
      <c:valAx>
        <c:axId val="1066851280"/>
        <c:scaling>
          <c:orientation val="minMax"/>
          <c:max val="400000000000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1066852528"/>
        <c:crosses val="autoZero"/>
        <c:crossBetween val="between"/>
      </c:valAx>
      <c:valAx>
        <c:axId val="2057596736"/>
        <c:scaling>
          <c:orientation val="minMax"/>
          <c:min val="-0.5"/>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2057597984"/>
        <c:crosses val="max"/>
        <c:crossBetween val="between"/>
      </c:valAx>
      <c:catAx>
        <c:axId val="2057597984"/>
        <c:scaling>
          <c:orientation val="minMax"/>
        </c:scaling>
        <c:delete val="1"/>
        <c:axPos val="b"/>
        <c:numFmt formatCode="General" sourceLinked="1"/>
        <c:majorTickMark val="none"/>
        <c:minorTickMark val="none"/>
        <c:tickLblPos val="nextTo"/>
        <c:crossAx val="2057596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Pasokan!$B$33</c:f>
              <c:strCache>
                <c:ptCount val="1"/>
                <c:pt idx="0">
                  <c:v>Pagu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Pasokan!$A$34:$A$35</c:f>
              <c:strCache>
                <c:ptCount val="2"/>
                <c:pt idx="0">
                  <c:v>PU</c:v>
                </c:pt>
                <c:pt idx="1">
                  <c:v>KEMENTAN</c:v>
                </c:pt>
              </c:strCache>
            </c:strRef>
          </c:cat>
          <c:val>
            <c:numRef>
              <c:f>Pasokan!$B$34:$B$35</c:f>
              <c:numCache>
                <c:formatCode>#,##0.00,,,</c:formatCode>
                <c:ptCount val="2"/>
                <c:pt idx="0">
                  <c:v>361123614000</c:v>
                </c:pt>
                <c:pt idx="1">
                  <c:v>9848180000</c:v>
                </c:pt>
              </c:numCache>
            </c:numRef>
          </c:val>
          <c:extLst>
            <c:ext xmlns:c16="http://schemas.microsoft.com/office/drawing/2014/chart" uri="{C3380CC4-5D6E-409C-BE32-E72D297353CC}">
              <c16:uniqueId val="{00000000-592E-41AC-98BA-1F70AAF1329A}"/>
            </c:ext>
          </c:extLst>
        </c:ser>
        <c:ser>
          <c:idx val="1"/>
          <c:order val="1"/>
          <c:tx>
            <c:strRef>
              <c:f>Pasokan!$C$33</c:f>
              <c:strCache>
                <c:ptCount val="1"/>
                <c:pt idx="0">
                  <c:v>Realisasi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Pasokan!$A$34:$A$35</c:f>
              <c:strCache>
                <c:ptCount val="2"/>
                <c:pt idx="0">
                  <c:v>PU</c:v>
                </c:pt>
                <c:pt idx="1">
                  <c:v>KEMENTAN</c:v>
                </c:pt>
              </c:strCache>
            </c:strRef>
          </c:cat>
          <c:val>
            <c:numRef>
              <c:f>Pasokan!$C$34:$C$35</c:f>
              <c:numCache>
                <c:formatCode>#,##0.00,,,</c:formatCode>
                <c:ptCount val="2"/>
                <c:pt idx="0">
                  <c:v>255096969800</c:v>
                </c:pt>
                <c:pt idx="1">
                  <c:v>3240590786</c:v>
                </c:pt>
              </c:numCache>
            </c:numRef>
          </c:val>
          <c:extLst>
            <c:ext xmlns:c16="http://schemas.microsoft.com/office/drawing/2014/chart" uri="{C3380CC4-5D6E-409C-BE32-E72D297353CC}">
              <c16:uniqueId val="{00000001-592E-41AC-98BA-1F70AAF1329A}"/>
            </c:ext>
          </c:extLst>
        </c:ser>
        <c:dLbls>
          <c:dLblPos val="outEnd"/>
          <c:showLegendKey val="0"/>
          <c:showVal val="1"/>
          <c:showCatName val="0"/>
          <c:showSerName val="0"/>
          <c:showPercent val="0"/>
          <c:showBubbleSize val="0"/>
        </c:dLbls>
        <c:gapWidth val="50"/>
        <c:axId val="290804384"/>
        <c:axId val="290805216"/>
      </c:barChart>
      <c:scatterChart>
        <c:scatterStyle val="lineMarker"/>
        <c:varyColors val="0"/>
        <c:ser>
          <c:idx val="2"/>
          <c:order val="2"/>
          <c:tx>
            <c:strRef>
              <c:f>Pasokan!$D$33</c:f>
              <c:strCache>
                <c:ptCount val="1"/>
                <c:pt idx="0">
                  <c:v>% Real</c:v>
                </c:pt>
              </c:strCache>
            </c:strRef>
          </c:tx>
          <c:spPr>
            <a:ln w="25400" cap="rnd">
              <a:noFill/>
              <a:round/>
            </a:ln>
            <a:effectLst/>
          </c:spPr>
          <c:marker>
            <c:symbol val="circle"/>
            <c:size val="5"/>
            <c:spPr>
              <a:solidFill>
                <a:schemeClr val="accent3"/>
              </a:solidFill>
              <a:ln w="9525">
                <a:solidFill>
                  <a:schemeClr val="accent3"/>
                </a:solidFill>
              </a:ln>
              <a:effectLst/>
            </c:spPr>
          </c:marker>
          <c:dLbls>
            <c:dLbl>
              <c:idx val="0"/>
              <c:layout>
                <c:manualLayout>
                  <c:x val="8.6206916057316504E-3"/>
                  <c:y val="-4.5713161311067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2E-41AC-98BA-1F70AAF1329A}"/>
                </c:ext>
              </c:extLst>
            </c:dLbl>
            <c:spPr>
              <a:solidFill>
                <a:srgbClr val="70AD47">
                  <a:lumMod val="40000"/>
                  <a:lumOff val="6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Pasokan!$A$34:$A$35</c:f>
              <c:strCache>
                <c:ptCount val="2"/>
                <c:pt idx="0">
                  <c:v>PU</c:v>
                </c:pt>
                <c:pt idx="1">
                  <c:v>KEMENTAN</c:v>
                </c:pt>
              </c:strCache>
            </c:strRef>
          </c:xVal>
          <c:yVal>
            <c:numRef>
              <c:f>Pasokan!$D$34:$D$35</c:f>
              <c:numCache>
                <c:formatCode>0.00%</c:formatCode>
                <c:ptCount val="2"/>
                <c:pt idx="0">
                  <c:v>0.70639792002081592</c:v>
                </c:pt>
                <c:pt idx="1">
                  <c:v>0.32905478839745006</c:v>
                </c:pt>
              </c:numCache>
            </c:numRef>
          </c:yVal>
          <c:smooth val="0"/>
          <c:extLst>
            <c:ext xmlns:c16="http://schemas.microsoft.com/office/drawing/2014/chart" uri="{C3380CC4-5D6E-409C-BE32-E72D297353CC}">
              <c16:uniqueId val="{00000002-592E-41AC-98BA-1F70AAF1329A}"/>
            </c:ext>
          </c:extLst>
        </c:ser>
        <c:dLbls>
          <c:showLegendKey val="0"/>
          <c:showVal val="1"/>
          <c:showCatName val="0"/>
          <c:showSerName val="0"/>
          <c:showPercent val="0"/>
          <c:showBubbleSize val="0"/>
        </c:dLbls>
        <c:axId val="992701952"/>
        <c:axId val="18293488"/>
      </c:scatterChart>
      <c:catAx>
        <c:axId val="290804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90805216"/>
        <c:crosses val="autoZero"/>
        <c:auto val="1"/>
        <c:lblAlgn val="ctr"/>
        <c:lblOffset val="100"/>
        <c:noMultiLvlLbl val="0"/>
      </c:catAx>
      <c:valAx>
        <c:axId val="290805216"/>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290804384"/>
        <c:crosses val="autoZero"/>
        <c:crossBetween val="between"/>
      </c:valAx>
      <c:valAx>
        <c:axId val="18293488"/>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992701952"/>
        <c:crosses val="max"/>
        <c:crossBetween val="midCat"/>
      </c:valAx>
      <c:valAx>
        <c:axId val="992701952"/>
        <c:scaling>
          <c:orientation val="minMax"/>
        </c:scaling>
        <c:delete val="1"/>
        <c:axPos val="b"/>
        <c:numFmt formatCode="General" sourceLinked="1"/>
        <c:majorTickMark val="none"/>
        <c:minorTickMark val="none"/>
        <c:tickLblPos val="nextTo"/>
        <c:crossAx val="18293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3480353383275133E-2"/>
          <c:y val="5.4747235891613795E-2"/>
          <c:w val="0.97098703604433467"/>
          <c:h val="0.63968559332561825"/>
        </c:manualLayout>
      </c:layout>
      <c:barChart>
        <c:barDir val="col"/>
        <c:grouping val="clustered"/>
        <c:varyColors val="0"/>
        <c:ser>
          <c:idx val="0"/>
          <c:order val="0"/>
          <c:tx>
            <c:strRef>
              <c:f>Distri!$B$31</c:f>
              <c:strCache>
                <c:ptCount val="1"/>
                <c:pt idx="0">
                  <c:v>Pagu</c:v>
                </c:pt>
              </c:strCache>
            </c:strRef>
          </c:tx>
          <c:spPr>
            <a:solidFill>
              <a:srgbClr val="4F81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Distri!$A$32:$A$33</c:f>
              <c:strCache>
                <c:ptCount val="2"/>
                <c:pt idx="0">
                  <c:v>BAPANAS</c:v>
                </c:pt>
                <c:pt idx="1">
                  <c:v>KEMENHUB</c:v>
                </c:pt>
              </c:strCache>
            </c:strRef>
          </c:cat>
          <c:val>
            <c:numRef>
              <c:f>Distri!$B$32:$B$33</c:f>
              <c:numCache>
                <c:formatCode>#,##0.00,,,</c:formatCode>
                <c:ptCount val="2"/>
                <c:pt idx="0">
                  <c:v>25000000</c:v>
                </c:pt>
                <c:pt idx="1">
                  <c:v>49980383000</c:v>
                </c:pt>
              </c:numCache>
            </c:numRef>
          </c:val>
          <c:extLst>
            <c:ext xmlns:c16="http://schemas.microsoft.com/office/drawing/2014/chart" uri="{C3380CC4-5D6E-409C-BE32-E72D297353CC}">
              <c16:uniqueId val="{00000000-A60C-4ECA-9AFA-82230F5FC970}"/>
            </c:ext>
          </c:extLst>
        </c:ser>
        <c:ser>
          <c:idx val="1"/>
          <c:order val="1"/>
          <c:tx>
            <c:strRef>
              <c:f>Distri!$C$31</c:f>
              <c:strCache>
                <c:ptCount val="1"/>
                <c:pt idx="0">
                  <c:v>Realisasi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Distri!$A$32:$A$33</c:f>
              <c:strCache>
                <c:ptCount val="2"/>
                <c:pt idx="0">
                  <c:v>BAPANAS</c:v>
                </c:pt>
                <c:pt idx="1">
                  <c:v>KEMENHUB</c:v>
                </c:pt>
              </c:strCache>
            </c:strRef>
          </c:cat>
          <c:val>
            <c:numRef>
              <c:f>Distri!$C$32:$C$33</c:f>
              <c:numCache>
                <c:formatCode>#,##0.00,,,</c:formatCode>
                <c:ptCount val="2"/>
                <c:pt idx="0">
                  <c:v>0</c:v>
                </c:pt>
                <c:pt idx="1">
                  <c:v>28579129959</c:v>
                </c:pt>
              </c:numCache>
            </c:numRef>
          </c:val>
          <c:extLst>
            <c:ext xmlns:c16="http://schemas.microsoft.com/office/drawing/2014/chart" uri="{C3380CC4-5D6E-409C-BE32-E72D297353CC}">
              <c16:uniqueId val="{00000001-A60C-4ECA-9AFA-82230F5FC970}"/>
            </c:ext>
          </c:extLst>
        </c:ser>
        <c:dLbls>
          <c:showLegendKey val="0"/>
          <c:showVal val="0"/>
          <c:showCatName val="0"/>
          <c:showSerName val="0"/>
          <c:showPercent val="0"/>
          <c:showBubbleSize val="0"/>
        </c:dLbls>
        <c:gapWidth val="50"/>
        <c:axId val="337893984"/>
        <c:axId val="337892736"/>
      </c:barChart>
      <c:scatterChart>
        <c:scatterStyle val="lineMarker"/>
        <c:varyColors val="0"/>
        <c:ser>
          <c:idx val="2"/>
          <c:order val="2"/>
          <c:tx>
            <c:strRef>
              <c:f>Distri!$D$31</c:f>
              <c:strCache>
                <c:ptCount val="1"/>
                <c:pt idx="0">
                  <c:v>% Realisasi</c:v>
                </c:pt>
              </c:strCache>
            </c:strRef>
          </c:tx>
          <c:spPr>
            <a:ln w="25400" cap="rnd">
              <a:noFill/>
              <a:round/>
            </a:ln>
            <a:effectLst/>
          </c:spPr>
          <c:marker>
            <c:symbol val="circle"/>
            <c:size val="5"/>
            <c:spPr>
              <a:solidFill>
                <a:schemeClr val="accent3"/>
              </a:solidFill>
              <a:ln w="9525">
                <a:solidFill>
                  <a:schemeClr val="accent3"/>
                </a:solidFill>
              </a:ln>
              <a:effectLst/>
            </c:spPr>
          </c:marker>
          <c:dLbls>
            <c:dLbl>
              <c:idx val="0"/>
              <c:layout>
                <c:manualLayout>
                  <c:x val="-7.133333333333336E-2"/>
                  <c:y val="-0.20425539252435704"/>
                </c:manualLayout>
              </c:layout>
              <c:spPr>
                <a:solidFill>
                  <a:srgbClr val="70AD47">
                    <a:lumMod val="40000"/>
                    <a:lumOff val="6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0C-4ECA-9AFA-82230F5FC970}"/>
                </c:ext>
              </c:extLst>
            </c:dLbl>
            <c:dLbl>
              <c:idx val="1"/>
              <c:spPr>
                <a:solidFill>
                  <a:srgbClr val="70AD47">
                    <a:lumMod val="40000"/>
                    <a:lumOff val="6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5-A60C-4ECA-9AFA-82230F5FC97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Distri!$A$32:$A$33</c:f>
              <c:strCache>
                <c:ptCount val="2"/>
                <c:pt idx="0">
                  <c:v>BAPANAS</c:v>
                </c:pt>
                <c:pt idx="1">
                  <c:v>KEMENHUB</c:v>
                </c:pt>
              </c:strCache>
            </c:strRef>
          </c:xVal>
          <c:yVal>
            <c:numRef>
              <c:f>Distri!$D$32:$D$33</c:f>
              <c:numCache>
                <c:formatCode>0.00%</c:formatCode>
                <c:ptCount val="2"/>
                <c:pt idx="0">
                  <c:v>0</c:v>
                </c:pt>
                <c:pt idx="1">
                  <c:v>0.57180694191559112</c:v>
                </c:pt>
              </c:numCache>
            </c:numRef>
          </c:yVal>
          <c:smooth val="0"/>
          <c:extLst>
            <c:ext xmlns:c16="http://schemas.microsoft.com/office/drawing/2014/chart" uri="{C3380CC4-5D6E-409C-BE32-E72D297353CC}">
              <c16:uniqueId val="{00000002-A60C-4ECA-9AFA-82230F5FC970}"/>
            </c:ext>
          </c:extLst>
        </c:ser>
        <c:dLbls>
          <c:showLegendKey val="0"/>
          <c:showVal val="0"/>
          <c:showCatName val="0"/>
          <c:showSerName val="0"/>
          <c:showPercent val="0"/>
          <c:showBubbleSize val="0"/>
        </c:dLbls>
        <c:axId val="337893568"/>
        <c:axId val="337893152"/>
      </c:scatterChart>
      <c:catAx>
        <c:axId val="33789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37892736"/>
        <c:crosses val="autoZero"/>
        <c:auto val="1"/>
        <c:lblAlgn val="ctr"/>
        <c:lblOffset val="100"/>
        <c:noMultiLvlLbl val="0"/>
      </c:catAx>
      <c:valAx>
        <c:axId val="337892736"/>
        <c:scaling>
          <c:orientation val="minMax"/>
          <c:max val="9000000000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337893984"/>
        <c:crosses val="autoZero"/>
        <c:crossBetween val="between"/>
      </c:valAx>
      <c:valAx>
        <c:axId val="337893152"/>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337893568"/>
        <c:crosses val="max"/>
        <c:crossBetween val="midCat"/>
      </c:valAx>
      <c:valAx>
        <c:axId val="337893568"/>
        <c:scaling>
          <c:orientation val="minMax"/>
        </c:scaling>
        <c:delete val="1"/>
        <c:axPos val="b"/>
        <c:numFmt formatCode="General" sourceLinked="1"/>
        <c:majorTickMark val="none"/>
        <c:minorTickMark val="none"/>
        <c:tickLblPos val="nextTo"/>
        <c:crossAx val="3378931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Komunika!$B$41</c:f>
              <c:strCache>
                <c:ptCount val="1"/>
                <c:pt idx="0">
                  <c:v>Pagu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Komunika!$A$42:$A$43</c:f>
              <c:strCache>
                <c:ptCount val="2"/>
                <c:pt idx="0">
                  <c:v>BAPANAS</c:v>
                </c:pt>
                <c:pt idx="1">
                  <c:v>BPS</c:v>
                </c:pt>
              </c:strCache>
            </c:strRef>
          </c:cat>
          <c:val>
            <c:numRef>
              <c:f>Komunika!$B$42:$B$43</c:f>
              <c:numCache>
                <c:formatCode>#,##0.00,,,</c:formatCode>
                <c:ptCount val="2"/>
                <c:pt idx="0">
                  <c:v>342625000</c:v>
                </c:pt>
                <c:pt idx="1">
                  <c:v>1223972000</c:v>
                </c:pt>
              </c:numCache>
            </c:numRef>
          </c:val>
          <c:extLst>
            <c:ext xmlns:c16="http://schemas.microsoft.com/office/drawing/2014/chart" uri="{C3380CC4-5D6E-409C-BE32-E72D297353CC}">
              <c16:uniqueId val="{00000000-7930-4F30-955B-4070F9C72255}"/>
            </c:ext>
          </c:extLst>
        </c:ser>
        <c:ser>
          <c:idx val="1"/>
          <c:order val="1"/>
          <c:tx>
            <c:strRef>
              <c:f>Komunika!$C$41</c:f>
              <c:strCache>
                <c:ptCount val="1"/>
                <c:pt idx="0">
                  <c:v>Realisasi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Komunika!$A$42:$A$43</c:f>
              <c:strCache>
                <c:ptCount val="2"/>
                <c:pt idx="0">
                  <c:v>BAPANAS</c:v>
                </c:pt>
                <c:pt idx="1">
                  <c:v>BPS</c:v>
                </c:pt>
              </c:strCache>
            </c:strRef>
          </c:cat>
          <c:val>
            <c:numRef>
              <c:f>Komunika!$C$42:$C$43</c:f>
              <c:numCache>
                <c:formatCode>#,##0.00,,,</c:formatCode>
                <c:ptCount val="2"/>
                <c:pt idx="0">
                  <c:v>1000000</c:v>
                </c:pt>
                <c:pt idx="1">
                  <c:v>661480850</c:v>
                </c:pt>
              </c:numCache>
            </c:numRef>
          </c:val>
          <c:extLst>
            <c:ext xmlns:c16="http://schemas.microsoft.com/office/drawing/2014/chart" uri="{C3380CC4-5D6E-409C-BE32-E72D297353CC}">
              <c16:uniqueId val="{00000001-7930-4F30-955B-4070F9C72255}"/>
            </c:ext>
          </c:extLst>
        </c:ser>
        <c:dLbls>
          <c:dLblPos val="outEnd"/>
          <c:showLegendKey val="0"/>
          <c:showVal val="1"/>
          <c:showCatName val="0"/>
          <c:showSerName val="0"/>
          <c:showPercent val="0"/>
          <c:showBubbleSize val="0"/>
        </c:dLbls>
        <c:gapWidth val="50"/>
        <c:axId val="337892320"/>
        <c:axId val="337894816"/>
      </c:barChart>
      <c:scatterChart>
        <c:scatterStyle val="lineMarker"/>
        <c:varyColors val="0"/>
        <c:ser>
          <c:idx val="2"/>
          <c:order val="2"/>
          <c:tx>
            <c:strRef>
              <c:f>Komunika!$D$41</c:f>
              <c:strCache>
                <c:ptCount val="1"/>
                <c:pt idx="0">
                  <c:v>% Realisasi</c:v>
                </c:pt>
              </c:strCache>
            </c:strRef>
          </c:tx>
          <c:spPr>
            <a:ln w="25400" cap="rnd">
              <a:noFill/>
              <a:round/>
            </a:ln>
            <a:effectLst/>
          </c:spPr>
          <c:marker>
            <c:symbol val="circle"/>
            <c:size val="5"/>
            <c:spPr>
              <a:solidFill>
                <a:schemeClr val="accent3"/>
              </a:solidFill>
              <a:ln w="9525">
                <a:solidFill>
                  <a:schemeClr val="accent3"/>
                </a:solidFill>
              </a:ln>
              <a:effectLst/>
            </c:spPr>
          </c:marker>
          <c:dLbls>
            <c:dLbl>
              <c:idx val="0"/>
              <c:layout>
                <c:manualLayout>
                  <c:x val="-4.7836299769840537E-2"/>
                  <c:y val="-0.293327594607406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30-4F30-955B-4070F9C72255}"/>
                </c:ext>
              </c:extLst>
            </c:dLbl>
            <c:spPr>
              <a:solidFill>
                <a:srgbClr val="70AD47">
                  <a:lumMod val="40000"/>
                  <a:lumOff val="60000"/>
                </a:srgb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Komunika!$A$42:$A$43</c:f>
              <c:strCache>
                <c:ptCount val="2"/>
                <c:pt idx="0">
                  <c:v>BAPANAS</c:v>
                </c:pt>
                <c:pt idx="1">
                  <c:v>BPS</c:v>
                </c:pt>
              </c:strCache>
            </c:strRef>
          </c:xVal>
          <c:yVal>
            <c:numRef>
              <c:f>Komunika!$D$42:$D$43</c:f>
              <c:numCache>
                <c:formatCode>0.00%</c:formatCode>
                <c:ptCount val="2"/>
                <c:pt idx="0">
                  <c:v>2.9186428310835461E-3</c:v>
                </c:pt>
                <c:pt idx="1">
                  <c:v>0.54043789400411124</c:v>
                </c:pt>
              </c:numCache>
            </c:numRef>
          </c:yVal>
          <c:smooth val="0"/>
          <c:extLst>
            <c:ext xmlns:c16="http://schemas.microsoft.com/office/drawing/2014/chart" uri="{C3380CC4-5D6E-409C-BE32-E72D297353CC}">
              <c16:uniqueId val="{00000002-7930-4F30-955B-4070F9C72255}"/>
            </c:ext>
          </c:extLst>
        </c:ser>
        <c:dLbls>
          <c:showLegendKey val="0"/>
          <c:showVal val="1"/>
          <c:showCatName val="0"/>
          <c:showSerName val="0"/>
          <c:showPercent val="0"/>
          <c:showBubbleSize val="0"/>
        </c:dLbls>
        <c:axId val="337896064"/>
        <c:axId val="337895648"/>
      </c:scatterChart>
      <c:catAx>
        <c:axId val="33789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37894816"/>
        <c:crosses val="autoZero"/>
        <c:auto val="1"/>
        <c:lblAlgn val="ctr"/>
        <c:lblOffset val="100"/>
        <c:noMultiLvlLbl val="0"/>
      </c:catAx>
      <c:valAx>
        <c:axId val="337894816"/>
        <c:scaling>
          <c:orientation val="minMax"/>
          <c:max val="190000000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337892320"/>
        <c:crosses val="autoZero"/>
        <c:crossBetween val="between"/>
      </c:valAx>
      <c:valAx>
        <c:axId val="337895648"/>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337896064"/>
        <c:crosses val="max"/>
        <c:crossBetween val="midCat"/>
      </c:valAx>
      <c:valAx>
        <c:axId val="337896064"/>
        <c:scaling>
          <c:orientation val="minMax"/>
        </c:scaling>
        <c:delete val="1"/>
        <c:axPos val="b"/>
        <c:numFmt formatCode="General" sourceLinked="1"/>
        <c:majorTickMark val="none"/>
        <c:minorTickMark val="none"/>
        <c:tickLblPos val="nextTo"/>
        <c:crossAx val="33789564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955211904475619"/>
          <c:y val="4.5044877289064505E-3"/>
          <c:w val="0.62648565379573173"/>
          <c:h val="0.90784048651304949"/>
        </c:manualLayout>
      </c:layout>
      <c:barChart>
        <c:barDir val="bar"/>
        <c:grouping val="clustered"/>
        <c:varyColors val="0"/>
        <c:ser>
          <c:idx val="0"/>
          <c:order val="0"/>
          <c:tx>
            <c:strRef>
              <c:f>Komunika!$B$46</c:f>
              <c:strCache>
                <c:ptCount val="1"/>
                <c:pt idx="0">
                  <c:v>Pagu</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F6A0-4EBD-842B-EE0B675FA48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Komunika!$A$47:$A$56</c:f>
              <c:strCache>
                <c:ptCount val="10"/>
                <c:pt idx="0">
                  <c:v>BPS Sumut</c:v>
                </c:pt>
                <c:pt idx="1">
                  <c:v>BPS Sibolga</c:v>
                </c:pt>
                <c:pt idx="2">
                  <c:v>BPS Pematang Siantar</c:v>
                </c:pt>
                <c:pt idx="3">
                  <c:v>BPS Karo</c:v>
                </c:pt>
                <c:pt idx="4">
                  <c:v>BPS Padang Sidempuan</c:v>
                </c:pt>
                <c:pt idx="5">
                  <c:v>BPS Deli Serdang</c:v>
                </c:pt>
                <c:pt idx="6">
                  <c:v>BPS Gunung Sitoli</c:v>
                </c:pt>
                <c:pt idx="7">
                  <c:v>BPS Labuhan Batu</c:v>
                </c:pt>
                <c:pt idx="8">
                  <c:v>BPS Medan</c:v>
                </c:pt>
                <c:pt idx="9">
                  <c:v>Dinas Ketapang TPHT Provsu</c:v>
                </c:pt>
              </c:strCache>
            </c:strRef>
          </c:cat>
          <c:val>
            <c:numRef>
              <c:f>Komunika!$B$47:$B$56</c:f>
              <c:numCache>
                <c:formatCode>#,##0.00,,</c:formatCode>
                <c:ptCount val="10"/>
                <c:pt idx="0">
                  <c:v>13404000</c:v>
                </c:pt>
                <c:pt idx="1">
                  <c:v>103092000</c:v>
                </c:pt>
                <c:pt idx="2">
                  <c:v>109322000</c:v>
                </c:pt>
                <c:pt idx="3">
                  <c:v>123692000</c:v>
                </c:pt>
                <c:pt idx="4">
                  <c:v>134144000</c:v>
                </c:pt>
                <c:pt idx="5">
                  <c:v>137216000</c:v>
                </c:pt>
                <c:pt idx="6">
                  <c:v>156498000</c:v>
                </c:pt>
                <c:pt idx="7">
                  <c:v>168872000</c:v>
                </c:pt>
                <c:pt idx="8">
                  <c:v>277732000</c:v>
                </c:pt>
                <c:pt idx="9">
                  <c:v>342625000</c:v>
                </c:pt>
              </c:numCache>
            </c:numRef>
          </c:val>
          <c:extLst>
            <c:ext xmlns:c16="http://schemas.microsoft.com/office/drawing/2014/chart" uri="{C3380CC4-5D6E-409C-BE32-E72D297353CC}">
              <c16:uniqueId val="{00000000-6899-4153-A711-AD73F1630627}"/>
            </c:ext>
          </c:extLst>
        </c:ser>
        <c:ser>
          <c:idx val="1"/>
          <c:order val="1"/>
          <c:tx>
            <c:strRef>
              <c:f>Komunika!$C$46</c:f>
              <c:strCache>
                <c:ptCount val="1"/>
                <c:pt idx="0">
                  <c:v>Realisasi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Komunika!$A$47:$A$56</c:f>
              <c:strCache>
                <c:ptCount val="10"/>
                <c:pt idx="0">
                  <c:v>BPS Sumut</c:v>
                </c:pt>
                <c:pt idx="1">
                  <c:v>BPS Sibolga</c:v>
                </c:pt>
                <c:pt idx="2">
                  <c:v>BPS Pematang Siantar</c:v>
                </c:pt>
                <c:pt idx="3">
                  <c:v>BPS Karo</c:v>
                </c:pt>
                <c:pt idx="4">
                  <c:v>BPS Padang Sidempuan</c:v>
                </c:pt>
                <c:pt idx="5">
                  <c:v>BPS Deli Serdang</c:v>
                </c:pt>
                <c:pt idx="6">
                  <c:v>BPS Gunung Sitoli</c:v>
                </c:pt>
                <c:pt idx="7">
                  <c:v>BPS Labuhan Batu</c:v>
                </c:pt>
                <c:pt idx="8">
                  <c:v>BPS Medan</c:v>
                </c:pt>
                <c:pt idx="9">
                  <c:v>Dinas Ketapang TPHT Provsu</c:v>
                </c:pt>
              </c:strCache>
            </c:strRef>
          </c:cat>
          <c:val>
            <c:numRef>
              <c:f>Komunika!$C$47:$C$56</c:f>
              <c:numCache>
                <c:formatCode>#,##0.00,,</c:formatCode>
                <c:ptCount val="10"/>
                <c:pt idx="0">
                  <c:v>0</c:v>
                </c:pt>
                <c:pt idx="1">
                  <c:v>61109200</c:v>
                </c:pt>
                <c:pt idx="2">
                  <c:v>46681350</c:v>
                </c:pt>
                <c:pt idx="3">
                  <c:v>64499500</c:v>
                </c:pt>
                <c:pt idx="4">
                  <c:v>67848500</c:v>
                </c:pt>
                <c:pt idx="5">
                  <c:v>77185800</c:v>
                </c:pt>
                <c:pt idx="6">
                  <c:v>86627700</c:v>
                </c:pt>
                <c:pt idx="7">
                  <c:v>75196800</c:v>
                </c:pt>
                <c:pt idx="8">
                  <c:v>182332000</c:v>
                </c:pt>
                <c:pt idx="9">
                  <c:v>1000000</c:v>
                </c:pt>
              </c:numCache>
            </c:numRef>
          </c:val>
          <c:extLst>
            <c:ext xmlns:c16="http://schemas.microsoft.com/office/drawing/2014/chart" uri="{C3380CC4-5D6E-409C-BE32-E72D297353CC}">
              <c16:uniqueId val="{00000001-6899-4153-A711-AD73F1630627}"/>
            </c:ext>
          </c:extLst>
        </c:ser>
        <c:dLbls>
          <c:showLegendKey val="0"/>
          <c:showVal val="0"/>
          <c:showCatName val="0"/>
          <c:showSerName val="0"/>
          <c:showPercent val="0"/>
          <c:showBubbleSize val="0"/>
        </c:dLbls>
        <c:gapWidth val="50"/>
        <c:axId val="991883744"/>
        <c:axId val="991882496"/>
      </c:barChart>
      <c:catAx>
        <c:axId val="991883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991882496"/>
        <c:crosses val="autoZero"/>
        <c:auto val="1"/>
        <c:lblAlgn val="ctr"/>
        <c:lblOffset val="100"/>
        <c:noMultiLvlLbl val="0"/>
      </c:catAx>
      <c:valAx>
        <c:axId val="991882496"/>
        <c:scaling>
          <c:orientation val="minMax"/>
        </c:scaling>
        <c:delete val="1"/>
        <c:axPos val="b"/>
        <c:numFmt formatCode="#,##0.00,," sourceLinked="1"/>
        <c:majorTickMark val="none"/>
        <c:minorTickMark val="none"/>
        <c:tickLblPos val="nextTo"/>
        <c:crossAx val="991883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Sheet3!$B$1</c:f>
              <c:strCache>
                <c:ptCount val="1"/>
                <c:pt idx="0">
                  <c:v>Realisasi</c:v>
                </c:pt>
              </c:strCache>
            </c:strRef>
          </c:tx>
          <c:spPr>
            <a:solidFill>
              <a:schemeClr val="accent1"/>
            </a:solidFill>
            <a:ln>
              <a:noFill/>
            </a:ln>
            <a:effectLst/>
          </c:spPr>
          <c:invertIfNegative val="0"/>
          <c:dPt>
            <c:idx val="0"/>
            <c:invertIfNegative val="0"/>
            <c:bubble3D val="0"/>
            <c:spPr>
              <a:solidFill>
                <a:srgbClr val="4472C4"/>
              </a:solidFill>
              <a:ln>
                <a:noFill/>
              </a:ln>
              <a:effectLst/>
            </c:spPr>
            <c:extLst>
              <c:ext xmlns:c16="http://schemas.microsoft.com/office/drawing/2014/chart" uri="{C3380CC4-5D6E-409C-BE32-E72D297353CC}">
                <c16:uniqueId val="{00000002-8261-4A0F-8520-6717DD753997}"/>
              </c:ext>
            </c:extLst>
          </c:dPt>
          <c:dPt>
            <c:idx val="1"/>
            <c:invertIfNegative val="0"/>
            <c:bubble3D val="0"/>
            <c:spPr>
              <a:solidFill>
                <a:srgbClr val="ED7D31"/>
              </a:solidFill>
              <a:ln>
                <a:noFill/>
              </a:ln>
              <a:effectLst/>
            </c:spPr>
            <c:extLst>
              <c:ext xmlns:c16="http://schemas.microsoft.com/office/drawing/2014/chart" uri="{C3380CC4-5D6E-409C-BE32-E72D297353CC}">
                <c16:uniqueId val="{00000003-8261-4A0F-8520-6717DD753997}"/>
              </c:ext>
            </c:extLst>
          </c:dPt>
          <c:dPt>
            <c:idx val="2"/>
            <c:invertIfNegative val="0"/>
            <c:bubble3D val="0"/>
            <c:spPr>
              <a:solidFill>
                <a:srgbClr val="FFC000"/>
              </a:solidFill>
              <a:ln>
                <a:noFill/>
              </a:ln>
              <a:effectLst/>
            </c:spPr>
            <c:extLst>
              <c:ext xmlns:c16="http://schemas.microsoft.com/office/drawing/2014/chart" uri="{C3380CC4-5D6E-409C-BE32-E72D297353CC}">
                <c16:uniqueId val="{00000004-8261-4A0F-8520-6717DD753997}"/>
              </c:ext>
            </c:extLst>
          </c:dPt>
          <c:dPt>
            <c:idx val="3"/>
            <c:invertIfNegative val="0"/>
            <c:bubble3D val="0"/>
            <c:spPr>
              <a:solidFill>
                <a:srgbClr val="70AD47"/>
              </a:solidFill>
              <a:ln>
                <a:noFill/>
              </a:ln>
              <a:effectLst/>
            </c:spPr>
            <c:extLst>
              <c:ext xmlns:c16="http://schemas.microsoft.com/office/drawing/2014/chart" uri="{C3380CC4-5D6E-409C-BE32-E72D297353CC}">
                <c16:uniqueId val="{00000005-8261-4A0F-8520-6717DD75399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Sheet3!$A$2:$A$6</c:f>
              <c:strCache>
                <c:ptCount val="5"/>
                <c:pt idx="0">
                  <c:v>Transportasi</c:v>
                </c:pt>
                <c:pt idx="1">
                  <c:v>Pertanian</c:v>
                </c:pt>
                <c:pt idx="2">
                  <c:v>Pengairan</c:v>
                </c:pt>
                <c:pt idx="3">
                  <c:v>Perdagangan</c:v>
                </c:pt>
                <c:pt idx="4">
                  <c:v>3 Fungsi Lainnya</c:v>
                </c:pt>
              </c:strCache>
            </c:strRef>
          </c:cat>
          <c:val>
            <c:numRef>
              <c:f>Sheet3!$B$2:$B$6</c:f>
              <c:numCache>
                <c:formatCode>#,##0.00,,,</c:formatCode>
                <c:ptCount val="5"/>
                <c:pt idx="0">
                  <c:v>875669539054</c:v>
                </c:pt>
                <c:pt idx="1">
                  <c:v>91460421475</c:v>
                </c:pt>
                <c:pt idx="2">
                  <c:v>59720544866</c:v>
                </c:pt>
                <c:pt idx="3">
                  <c:v>25678281860</c:v>
                </c:pt>
                <c:pt idx="4">
                  <c:v>4927454069</c:v>
                </c:pt>
              </c:numCache>
            </c:numRef>
          </c:val>
          <c:extLst>
            <c:ext xmlns:c16="http://schemas.microsoft.com/office/drawing/2014/chart" uri="{C3380CC4-5D6E-409C-BE32-E72D297353CC}">
              <c16:uniqueId val="{00000000-8261-4A0F-8520-6717DD753997}"/>
            </c:ext>
          </c:extLst>
        </c:ser>
        <c:dLbls>
          <c:showLegendKey val="0"/>
          <c:showVal val="0"/>
          <c:showCatName val="0"/>
          <c:showSerName val="0"/>
          <c:showPercent val="0"/>
          <c:showBubbleSize val="0"/>
        </c:dLbls>
        <c:gapWidth val="50"/>
        <c:overlap val="-27"/>
        <c:axId val="1436953792"/>
        <c:axId val="1436954208"/>
      </c:barChart>
      <c:catAx>
        <c:axId val="143695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36954208"/>
        <c:crosses val="autoZero"/>
        <c:auto val="1"/>
        <c:lblAlgn val="ctr"/>
        <c:lblOffset val="100"/>
        <c:noMultiLvlLbl val="0"/>
      </c:catAx>
      <c:valAx>
        <c:axId val="1436954208"/>
        <c:scaling>
          <c:orientation val="minMax"/>
        </c:scaling>
        <c:delete val="1"/>
        <c:axPos val="l"/>
        <c:numFmt formatCode="#,##0.00,,," sourceLinked="1"/>
        <c:majorTickMark val="none"/>
        <c:minorTickMark val="none"/>
        <c:tickLblPos val="nextTo"/>
        <c:crossAx val="1436953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510755770280844E-2"/>
          <c:y val="8.6369203849518808E-2"/>
          <c:w val="0.49796758607276176"/>
          <c:h val="0.85306138815981336"/>
        </c:manualLayout>
      </c:layout>
      <c:pieChart>
        <c:varyColors val="1"/>
        <c:ser>
          <c:idx val="0"/>
          <c:order val="0"/>
          <c:tx>
            <c:strRef>
              <c:f>Sheet2!$B$1</c:f>
              <c:strCache>
                <c:ptCount val="1"/>
                <c:pt idx="0">
                  <c:v>Realisasi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CD-4DFD-9497-5401425B75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CD-4DFD-9497-5401425B75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CD-4DFD-9497-5401425B75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CD-4DFD-9497-5401425B7592}"/>
              </c:ext>
            </c:extLst>
          </c:dPt>
          <c:dLbls>
            <c:dLbl>
              <c:idx val="0"/>
              <c:layout>
                <c:manualLayout>
                  <c:x val="0.10490750221019531"/>
                  <c:y val="0"/>
                </c:manualLayout>
              </c:layout>
              <c:spPr>
                <a:solidFill>
                  <a:srgbClr val="5B9BD5">
                    <a:lumMod val="40000"/>
                    <a:lumOff val="60000"/>
                  </a:srgb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CD-4DFD-9497-5401425B7592}"/>
                </c:ext>
              </c:extLst>
            </c:dLbl>
            <c:dLbl>
              <c:idx val="1"/>
              <c:layout>
                <c:manualLayout>
                  <c:x val="-3.5031955564805088E-2"/>
                  <c:y val="0.17510661601920255"/>
                </c:manualLayout>
              </c:layout>
              <c:spPr>
                <a:solidFill>
                  <a:srgbClr val="ED7D31">
                    <a:lumMod val="40000"/>
                    <a:lumOff val="60000"/>
                  </a:srgb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CD-4DFD-9497-5401425B7592}"/>
                </c:ext>
              </c:extLst>
            </c:dLbl>
            <c:dLbl>
              <c:idx val="2"/>
              <c:layout>
                <c:manualLayout>
                  <c:x val="4.0336532507344626E-2"/>
                  <c:y val="-0.21746438058045067"/>
                </c:manualLayout>
              </c:layout>
              <c:spPr>
                <a:solidFill>
                  <a:srgbClr val="70AD47">
                    <a:lumMod val="40000"/>
                    <a:lumOff val="60000"/>
                  </a:srgbClr>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CD-4DFD-9497-5401425B7592}"/>
                </c:ext>
              </c:extLst>
            </c:dLbl>
            <c:dLbl>
              <c:idx val="3"/>
              <c:layout>
                <c:manualLayout>
                  <c:x val="-0.11566724602662576"/>
                  <c:y val="0"/>
                </c:manualLayout>
              </c:layout>
              <c:spPr>
                <a:solidFill>
                  <a:srgbClr val="CC99FF"/>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5CD-4DFD-9497-5401425B759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Sheet2!$A$2:$A$5</c:f>
              <c:strCache>
                <c:ptCount val="4"/>
                <c:pt idx="0">
                  <c:v>Keterjangkauan Harga</c:v>
                </c:pt>
                <c:pt idx="1">
                  <c:v>Ketersediaan Pasokan</c:v>
                </c:pt>
                <c:pt idx="2">
                  <c:v>Kelancaran distribusi</c:v>
                </c:pt>
                <c:pt idx="3">
                  <c:v>Komunikasi Efektif</c:v>
                </c:pt>
              </c:strCache>
            </c:strRef>
          </c:cat>
          <c:val>
            <c:numRef>
              <c:f>Sheet2!$B$2:$B$5</c:f>
              <c:numCache>
                <c:formatCode>#,##0.00,,,</c:formatCode>
                <c:ptCount val="4"/>
                <c:pt idx="0">
                  <c:v>496312507</c:v>
                </c:pt>
                <c:pt idx="1">
                  <c:v>165516793434</c:v>
                </c:pt>
                <c:pt idx="2">
                  <c:v>889427457448</c:v>
                </c:pt>
                <c:pt idx="3">
                  <c:v>2015677935</c:v>
                </c:pt>
              </c:numCache>
            </c:numRef>
          </c:val>
          <c:extLst>
            <c:ext xmlns:c16="http://schemas.microsoft.com/office/drawing/2014/chart" uri="{C3380CC4-5D6E-409C-BE32-E72D297353CC}">
              <c16:uniqueId val="{00000008-55CD-4DFD-9497-5401425B759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0127043426116622"/>
          <c:y val="0.17586030912802567"/>
          <c:w val="0.38251451587436358"/>
          <c:h val="0.6482793817439487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Sheet4!$B$1</c:f>
              <c:strCache>
                <c:ptCount val="1"/>
                <c:pt idx="0">
                  <c:v>Realisasi</c:v>
                </c:pt>
              </c:strCache>
            </c:strRef>
          </c:tx>
          <c:spPr>
            <a:solidFill>
              <a:schemeClr val="accent1"/>
            </a:solidFill>
            <a:ln>
              <a:noFill/>
            </a:ln>
            <a:effectLst/>
          </c:spPr>
          <c:invertIfNegative val="0"/>
          <c:dLbls>
            <c:dLbl>
              <c:idx val="1"/>
              <c:layout>
                <c:manualLayout>
                  <c:x val="5.2115238528574253E-3"/>
                  <c:y val="-5.55555555555555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0C-4366-8091-B28B00C5A160}"/>
                </c:ext>
              </c:extLst>
            </c:dLbl>
            <c:dLbl>
              <c:idx val="2"/>
              <c:layout>
                <c:manualLayout>
                  <c:x val="2.0846095411429606E-3"/>
                  <c:y val="-3.24074074074074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0C-4366-8091-B28B00C5A16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Sheet4!$A$2:$A$35</c:f>
              <c:strCache>
                <c:ptCount val="34"/>
                <c:pt idx="0">
                  <c:v>Sumut</c:v>
                </c:pt>
                <c:pt idx="1">
                  <c:v>Medan</c:v>
                </c:pt>
                <c:pt idx="2">
                  <c:v>Asahan</c:v>
                </c:pt>
                <c:pt idx="3">
                  <c:v>Deli Serdang</c:v>
                </c:pt>
                <c:pt idx="4">
                  <c:v>Serdang Bedagai</c:v>
                </c:pt>
                <c:pt idx="5">
                  <c:v>Batu Bara</c:v>
                </c:pt>
                <c:pt idx="6">
                  <c:v>Labuhanbatu Selatan</c:v>
                </c:pt>
                <c:pt idx="7">
                  <c:v>Simalungun</c:v>
                </c:pt>
                <c:pt idx="8">
                  <c:v>Labuhanbatu Utara</c:v>
                </c:pt>
                <c:pt idx="9">
                  <c:v>Nias Selatan</c:v>
                </c:pt>
                <c:pt idx="10">
                  <c:v>Mandailing Natal</c:v>
                </c:pt>
                <c:pt idx="11">
                  <c:v>Nias</c:v>
                </c:pt>
                <c:pt idx="12">
                  <c:v>Gunungsitoli</c:v>
                </c:pt>
                <c:pt idx="13">
                  <c:v>Tapanuli Selatan</c:v>
                </c:pt>
                <c:pt idx="14">
                  <c:v>Karo</c:v>
                </c:pt>
                <c:pt idx="15">
                  <c:v>Pakpak Bharat</c:v>
                </c:pt>
                <c:pt idx="16">
                  <c:v>Binjai</c:v>
                </c:pt>
                <c:pt idx="17">
                  <c:v>Labuhanbatu</c:v>
                </c:pt>
                <c:pt idx="18">
                  <c:v>Langkat</c:v>
                </c:pt>
                <c:pt idx="19">
                  <c:v>Pematang Siantar</c:v>
                </c:pt>
                <c:pt idx="20">
                  <c:v>Tapanuli Utara</c:v>
                </c:pt>
                <c:pt idx="21">
                  <c:v>Nias Utara</c:v>
                </c:pt>
                <c:pt idx="22">
                  <c:v>Padang Lawas</c:v>
                </c:pt>
                <c:pt idx="23">
                  <c:v>Padang Lawas Utara</c:v>
                </c:pt>
                <c:pt idx="24">
                  <c:v>Sibolga</c:v>
                </c:pt>
                <c:pt idx="25">
                  <c:v>Nias Barat</c:v>
                </c:pt>
                <c:pt idx="26">
                  <c:v>Tanjung Balai</c:v>
                </c:pt>
                <c:pt idx="27">
                  <c:v>Humbang Hasundutan</c:v>
                </c:pt>
                <c:pt idx="28">
                  <c:v>Samosir</c:v>
                </c:pt>
                <c:pt idx="29">
                  <c:v>Toba</c:v>
                </c:pt>
                <c:pt idx="30">
                  <c:v>Padang Sidempuan</c:v>
                </c:pt>
                <c:pt idx="31">
                  <c:v>Tapanuli Tengah</c:v>
                </c:pt>
                <c:pt idx="32">
                  <c:v>Tebing Tinggi</c:v>
                </c:pt>
                <c:pt idx="33">
                  <c:v>Dairi</c:v>
                </c:pt>
              </c:strCache>
            </c:strRef>
          </c:cat>
          <c:val>
            <c:numRef>
              <c:f>Sheet4!$B$2:$B$35</c:f>
              <c:numCache>
                <c:formatCode>#,##0.00,,,</c:formatCode>
                <c:ptCount val="34"/>
                <c:pt idx="0">
                  <c:v>298121321183</c:v>
                </c:pt>
                <c:pt idx="1">
                  <c:v>158518015684</c:v>
                </c:pt>
                <c:pt idx="2">
                  <c:v>137896447200</c:v>
                </c:pt>
                <c:pt idx="3">
                  <c:v>114926116964</c:v>
                </c:pt>
                <c:pt idx="4">
                  <c:v>39879139390</c:v>
                </c:pt>
                <c:pt idx="5">
                  <c:v>33334022102</c:v>
                </c:pt>
                <c:pt idx="6">
                  <c:v>30655579081</c:v>
                </c:pt>
                <c:pt idx="7">
                  <c:v>27495933193</c:v>
                </c:pt>
                <c:pt idx="8">
                  <c:v>23362332280</c:v>
                </c:pt>
                <c:pt idx="9">
                  <c:v>22046837548</c:v>
                </c:pt>
                <c:pt idx="10">
                  <c:v>19916616512</c:v>
                </c:pt>
                <c:pt idx="11">
                  <c:v>17343325027</c:v>
                </c:pt>
                <c:pt idx="12">
                  <c:v>16536041585</c:v>
                </c:pt>
                <c:pt idx="13">
                  <c:v>16444935548</c:v>
                </c:pt>
                <c:pt idx="14">
                  <c:v>11230293336</c:v>
                </c:pt>
                <c:pt idx="15">
                  <c:v>9270608241</c:v>
                </c:pt>
                <c:pt idx="16">
                  <c:v>8276221819</c:v>
                </c:pt>
                <c:pt idx="17">
                  <c:v>8249418285</c:v>
                </c:pt>
                <c:pt idx="18">
                  <c:v>7194087075</c:v>
                </c:pt>
                <c:pt idx="19">
                  <c:v>6446751004</c:v>
                </c:pt>
                <c:pt idx="20">
                  <c:v>6356996947</c:v>
                </c:pt>
                <c:pt idx="21">
                  <c:v>6130835062</c:v>
                </c:pt>
                <c:pt idx="22">
                  <c:v>6006283078</c:v>
                </c:pt>
                <c:pt idx="23">
                  <c:v>5346281883</c:v>
                </c:pt>
                <c:pt idx="24">
                  <c:v>5210297585</c:v>
                </c:pt>
                <c:pt idx="25">
                  <c:v>3744272000</c:v>
                </c:pt>
                <c:pt idx="26">
                  <c:v>3724057963</c:v>
                </c:pt>
                <c:pt idx="27">
                  <c:v>2533209838</c:v>
                </c:pt>
                <c:pt idx="28">
                  <c:v>2492928346</c:v>
                </c:pt>
                <c:pt idx="29">
                  <c:v>2328366431</c:v>
                </c:pt>
                <c:pt idx="30">
                  <c:v>1903439349</c:v>
                </c:pt>
                <c:pt idx="31">
                  <c:v>1830741334</c:v>
                </c:pt>
                <c:pt idx="32">
                  <c:v>1607948797</c:v>
                </c:pt>
                <c:pt idx="33">
                  <c:v>1096539654</c:v>
                </c:pt>
              </c:numCache>
            </c:numRef>
          </c:val>
          <c:extLst>
            <c:ext xmlns:c16="http://schemas.microsoft.com/office/drawing/2014/chart" uri="{C3380CC4-5D6E-409C-BE32-E72D297353CC}">
              <c16:uniqueId val="{00000000-110C-4366-8091-B28B00C5A160}"/>
            </c:ext>
          </c:extLst>
        </c:ser>
        <c:dLbls>
          <c:showLegendKey val="0"/>
          <c:showVal val="0"/>
          <c:showCatName val="0"/>
          <c:showSerName val="0"/>
          <c:showPercent val="0"/>
          <c:showBubbleSize val="0"/>
        </c:dLbls>
        <c:gapWidth val="30"/>
        <c:overlap val="-27"/>
        <c:axId val="2077544352"/>
        <c:axId val="2077548928"/>
      </c:barChart>
      <c:catAx>
        <c:axId val="207754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2077548928"/>
        <c:crosses val="autoZero"/>
        <c:auto val="1"/>
        <c:lblAlgn val="ctr"/>
        <c:lblOffset val="100"/>
        <c:noMultiLvlLbl val="0"/>
      </c:catAx>
      <c:valAx>
        <c:axId val="2077548928"/>
        <c:scaling>
          <c:orientation val="minMax"/>
        </c:scaling>
        <c:delete val="1"/>
        <c:axPos val="l"/>
        <c:numFmt formatCode="#,##0.00,,," sourceLinked="1"/>
        <c:majorTickMark val="none"/>
        <c:minorTickMark val="none"/>
        <c:tickLblPos val="nextTo"/>
        <c:crossAx val="2077544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Sheet3!$C$1</c:f>
              <c:strCache>
                <c:ptCount val="1"/>
                <c:pt idx="0">
                  <c:v>PAGU</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4AC-49E2-94BA-F94BBEDED2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4AC-49E2-94BA-F94BBEDED2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4AC-49E2-94BA-F94BBEDED28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4AC-49E2-94BA-F94BBEDED28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4AC-49E2-94BA-F94BBEDED280}"/>
              </c:ext>
            </c:extLst>
          </c:dPt>
          <c:cat>
            <c:strRef>
              <c:f>Sheet3!$B$2:$B$6</c:f>
              <c:strCache>
                <c:ptCount val="5"/>
                <c:pt idx="0">
                  <c:v>PUPR</c:v>
                </c:pt>
                <c:pt idx="1">
                  <c:v>KEMENHUB</c:v>
                </c:pt>
                <c:pt idx="2">
                  <c:v>KEMENTAN</c:v>
                </c:pt>
                <c:pt idx="3">
                  <c:v>BPS</c:v>
                </c:pt>
                <c:pt idx="4">
                  <c:v>KKP</c:v>
                </c:pt>
              </c:strCache>
            </c:strRef>
          </c:cat>
          <c:val>
            <c:numRef>
              <c:f>Sheet3!$C$2:$C$6</c:f>
              <c:numCache>
                <c:formatCode>#,##0.00,,,</c:formatCode>
                <c:ptCount val="5"/>
                <c:pt idx="0">
                  <c:v>1195102959000</c:v>
                </c:pt>
                <c:pt idx="1">
                  <c:v>1060707059000</c:v>
                </c:pt>
                <c:pt idx="2">
                  <c:v>4910646000</c:v>
                </c:pt>
                <c:pt idx="3">
                  <c:v>3770267000</c:v>
                </c:pt>
                <c:pt idx="4">
                  <c:v>653031000</c:v>
                </c:pt>
              </c:numCache>
            </c:numRef>
          </c:val>
          <c:extLst>
            <c:ext xmlns:c16="http://schemas.microsoft.com/office/drawing/2014/chart" uri="{C3380CC4-5D6E-409C-BE32-E72D297353CC}">
              <c16:uniqueId val="{0000000A-94AC-49E2-94BA-F94BBEDED28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id-ID" b="1">
                <a:solidFill>
                  <a:schemeClr val="tx1"/>
                </a:solidFill>
              </a:rPr>
              <a:t>Inflasi M to M</a:t>
            </a:r>
            <a:endParaRPr lang="en-US" b="1">
              <a:solidFill>
                <a:schemeClr val="tx1"/>
              </a:solidFill>
            </a:endParaRPr>
          </a:p>
        </c:rich>
      </c:tx>
      <c:layout>
        <c:manualLayout>
          <c:xMode val="edge"/>
          <c:yMode val="edge"/>
          <c:x val="0.42450566102470266"/>
          <c:y val="1.9138755980861243E-2"/>
        </c:manualLayout>
      </c:layout>
      <c:overlay val="0"/>
      <c:spPr>
        <a:solidFill>
          <a:srgbClr val="5B9BD5">
            <a:lumMod val="60000"/>
            <a:lumOff val="40000"/>
          </a:srgbClr>
        </a:solid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2594493366880143E-2"/>
          <c:y val="0.11047846889952154"/>
          <c:w val="0.92743466948764863"/>
          <c:h val="0.72743962626681236"/>
        </c:manualLayout>
      </c:layout>
      <c:lineChart>
        <c:grouping val="standard"/>
        <c:varyColors val="0"/>
        <c:ser>
          <c:idx val="0"/>
          <c:order val="0"/>
          <c:tx>
            <c:strRef>
              <c:f>'2023 sd 2025'!$C$2</c:f>
              <c:strCache>
                <c:ptCount val="1"/>
                <c:pt idx="0">
                  <c:v>Nasional </c:v>
                </c:pt>
              </c:strCache>
            </c:strRef>
          </c:tx>
          <c:spPr>
            <a:ln w="28575" cap="rnd">
              <a:solidFill>
                <a:schemeClr val="accent1"/>
              </a:solidFill>
              <a:round/>
            </a:ln>
            <a:effectLst/>
          </c:spPr>
          <c:marker>
            <c:symbol val="none"/>
          </c:marker>
          <c:dLbls>
            <c:dLbl>
              <c:idx val="20"/>
              <c:layout>
                <c:manualLayout>
                  <c:x val="-1.2984618023789071E-3"/>
                  <c:y val="-5.0454357080962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F2-4310-99D6-B6D710CB60BA}"/>
                </c:ext>
              </c:extLst>
            </c:dLbl>
            <c:spPr>
              <a:solidFill>
                <a:srgbClr val="5B9BD5">
                  <a:lumMod val="60000"/>
                  <a:lumOff val="40000"/>
                </a:srgb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'2023 sd 2025'!$A$39:$B$59</c:f>
              <c:multiLvlStrCache>
                <c:ptCount val="21"/>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lvl>
                <c:lvl>
                  <c:pt idx="0">
                    <c:v>2024</c:v>
                  </c:pt>
                  <c:pt idx="12">
                    <c:v>2025</c:v>
                  </c:pt>
                </c:lvl>
              </c:multiLvlStrCache>
            </c:multiLvlStrRef>
          </c:cat>
          <c:val>
            <c:numRef>
              <c:f>'2023 sd 2025'!$C$39:$C$59</c:f>
              <c:numCache>
                <c:formatCode>General</c:formatCode>
                <c:ptCount val="21"/>
                <c:pt idx="0">
                  <c:v>0.04</c:v>
                </c:pt>
                <c:pt idx="1">
                  <c:v>0.37</c:v>
                </c:pt>
                <c:pt idx="2">
                  <c:v>0.52</c:v>
                </c:pt>
                <c:pt idx="3">
                  <c:v>0.25</c:v>
                </c:pt>
                <c:pt idx="4">
                  <c:v>-0.03</c:v>
                </c:pt>
                <c:pt idx="5">
                  <c:v>-0.08</c:v>
                </c:pt>
                <c:pt idx="6">
                  <c:v>-0.18</c:v>
                </c:pt>
                <c:pt idx="7">
                  <c:v>-0.03</c:v>
                </c:pt>
                <c:pt idx="8">
                  <c:v>-0.12</c:v>
                </c:pt>
                <c:pt idx="9">
                  <c:v>0.08</c:v>
                </c:pt>
                <c:pt idx="10">
                  <c:v>0.3</c:v>
                </c:pt>
                <c:pt idx="11">
                  <c:v>0.44</c:v>
                </c:pt>
                <c:pt idx="12">
                  <c:v>-0.76</c:v>
                </c:pt>
                <c:pt idx="13">
                  <c:v>-0.48</c:v>
                </c:pt>
                <c:pt idx="14">
                  <c:v>1.65</c:v>
                </c:pt>
                <c:pt idx="15">
                  <c:v>1.17</c:v>
                </c:pt>
                <c:pt idx="16">
                  <c:v>-0.37</c:v>
                </c:pt>
                <c:pt idx="17">
                  <c:v>0.19</c:v>
                </c:pt>
                <c:pt idx="18">
                  <c:v>0.3</c:v>
                </c:pt>
                <c:pt idx="19">
                  <c:v>-0.08</c:v>
                </c:pt>
                <c:pt idx="20">
                  <c:v>0.21</c:v>
                </c:pt>
              </c:numCache>
            </c:numRef>
          </c:val>
          <c:smooth val="1"/>
          <c:extLst>
            <c:ext xmlns:c16="http://schemas.microsoft.com/office/drawing/2014/chart" uri="{C3380CC4-5D6E-409C-BE32-E72D297353CC}">
              <c16:uniqueId val="{00000001-BFF2-4310-99D6-B6D710CB60BA}"/>
            </c:ext>
          </c:extLst>
        </c:ser>
        <c:ser>
          <c:idx val="1"/>
          <c:order val="1"/>
          <c:tx>
            <c:strRef>
              <c:f>'2023 sd 2025'!$D$2</c:f>
              <c:strCache>
                <c:ptCount val="1"/>
                <c:pt idx="0">
                  <c:v>Sumut</c:v>
                </c:pt>
              </c:strCache>
            </c:strRef>
          </c:tx>
          <c:spPr>
            <a:ln w="28575" cap="rnd">
              <a:solidFill>
                <a:schemeClr val="accent2"/>
              </a:solidFill>
              <a:round/>
            </a:ln>
            <a:effectLst/>
          </c:spPr>
          <c:marker>
            <c:symbol val="none"/>
          </c:marker>
          <c:dLbls>
            <c:dLbl>
              <c:idx val="20"/>
              <c:layout>
                <c:manualLayout>
                  <c:x val="-3.6353499542543456E-4"/>
                  <c:y val="-0.1124044004068869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F2-4310-99D6-B6D710CB60BA}"/>
                </c:ext>
              </c:extLst>
            </c:dLbl>
            <c:spPr>
              <a:solidFill>
                <a:srgbClr val="FFC000">
                  <a:lumMod val="60000"/>
                  <a:lumOff val="40000"/>
                </a:srgb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'2023 sd 2025'!$A$39:$B$59</c:f>
              <c:multiLvlStrCache>
                <c:ptCount val="21"/>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lvl>
                <c:lvl>
                  <c:pt idx="0">
                    <c:v>2024</c:v>
                  </c:pt>
                  <c:pt idx="12">
                    <c:v>2025</c:v>
                  </c:pt>
                </c:lvl>
              </c:multiLvlStrCache>
            </c:multiLvlStrRef>
          </c:cat>
          <c:val>
            <c:numRef>
              <c:f>'2023 sd 2025'!$D$39:$D$59</c:f>
              <c:numCache>
                <c:formatCode>General</c:formatCode>
                <c:ptCount val="21"/>
                <c:pt idx="0">
                  <c:v>0.4</c:v>
                </c:pt>
                <c:pt idx="1">
                  <c:v>0.41</c:v>
                </c:pt>
                <c:pt idx="2">
                  <c:v>0.72</c:v>
                </c:pt>
                <c:pt idx="3">
                  <c:v>-0.04</c:v>
                </c:pt>
                <c:pt idx="4">
                  <c:v>0.48</c:v>
                </c:pt>
                <c:pt idx="5">
                  <c:v>-0.33</c:v>
                </c:pt>
                <c:pt idx="6">
                  <c:v>-0.82</c:v>
                </c:pt>
                <c:pt idx="7">
                  <c:v>-0.14000000000000001</c:v>
                </c:pt>
                <c:pt idx="8">
                  <c:v>-0.21</c:v>
                </c:pt>
                <c:pt idx="9">
                  <c:v>0.13</c:v>
                </c:pt>
                <c:pt idx="10">
                  <c:v>0.54</c:v>
                </c:pt>
                <c:pt idx="11">
                  <c:v>0.98</c:v>
                </c:pt>
                <c:pt idx="12">
                  <c:v>7.0000000000000007E-2</c:v>
                </c:pt>
                <c:pt idx="13">
                  <c:v>-0.63</c:v>
                </c:pt>
                <c:pt idx="14">
                  <c:v>0.68</c:v>
                </c:pt>
                <c:pt idx="15">
                  <c:v>1.35</c:v>
                </c:pt>
                <c:pt idx="16">
                  <c:v>-0.49</c:v>
                </c:pt>
                <c:pt idx="17">
                  <c:v>-0.19</c:v>
                </c:pt>
                <c:pt idx="18">
                  <c:v>0.76</c:v>
                </c:pt>
                <c:pt idx="19">
                  <c:v>1.37</c:v>
                </c:pt>
                <c:pt idx="20">
                  <c:v>0.65</c:v>
                </c:pt>
              </c:numCache>
            </c:numRef>
          </c:val>
          <c:smooth val="1"/>
          <c:extLst>
            <c:ext xmlns:c16="http://schemas.microsoft.com/office/drawing/2014/chart" uri="{C3380CC4-5D6E-409C-BE32-E72D297353CC}">
              <c16:uniqueId val="{00000003-BFF2-4310-99D6-B6D710CB60BA}"/>
            </c:ext>
          </c:extLst>
        </c:ser>
        <c:dLbls>
          <c:showLegendKey val="0"/>
          <c:showVal val="0"/>
          <c:showCatName val="0"/>
          <c:showSerName val="0"/>
          <c:showPercent val="0"/>
          <c:showBubbleSize val="0"/>
        </c:dLbls>
        <c:smooth val="0"/>
        <c:axId val="1014426352"/>
        <c:axId val="1014425104"/>
      </c:lineChart>
      <c:catAx>
        <c:axId val="101442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014425104"/>
        <c:crosses val="autoZero"/>
        <c:auto val="1"/>
        <c:lblAlgn val="ctr"/>
        <c:lblOffset val="100"/>
        <c:noMultiLvlLbl val="0"/>
      </c:catAx>
      <c:valAx>
        <c:axId val="1014425104"/>
        <c:scaling>
          <c:orientation val="minMax"/>
        </c:scaling>
        <c:delete val="1"/>
        <c:axPos val="l"/>
        <c:numFmt formatCode="General" sourceLinked="1"/>
        <c:majorTickMark val="none"/>
        <c:minorTickMark val="none"/>
        <c:tickLblPos val="nextTo"/>
        <c:crossAx val="101442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id-ID" b="1">
                <a:solidFill>
                  <a:schemeClr val="tx1"/>
                </a:solidFill>
              </a:rPr>
              <a:t>Inflasi Y o Y</a:t>
            </a:r>
            <a:endParaRPr lang="en-US" b="1">
              <a:solidFill>
                <a:schemeClr val="tx1"/>
              </a:solidFill>
            </a:endParaRPr>
          </a:p>
        </c:rich>
      </c:tx>
      <c:overlay val="0"/>
      <c:spPr>
        <a:solidFill>
          <a:srgbClr val="5B9BD5">
            <a:lumMod val="60000"/>
            <a:lumOff val="40000"/>
          </a:srgbClr>
        </a:solid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4567980248172993E-2"/>
          <c:y val="0.11047846889952155"/>
          <c:w val="0.91546118546128985"/>
          <c:h val="0.68099574275703589"/>
        </c:manualLayout>
      </c:layout>
      <c:lineChart>
        <c:grouping val="standard"/>
        <c:varyColors val="0"/>
        <c:ser>
          <c:idx val="0"/>
          <c:order val="0"/>
          <c:tx>
            <c:strRef>
              <c:f>'2023 sd 2025'!$H$2</c:f>
              <c:strCache>
                <c:ptCount val="1"/>
                <c:pt idx="0">
                  <c:v> Nasional  </c:v>
                </c:pt>
              </c:strCache>
            </c:strRef>
          </c:tx>
          <c:spPr>
            <a:ln w="28575" cap="rnd">
              <a:solidFill>
                <a:schemeClr val="accent1"/>
              </a:solidFill>
              <a:round/>
            </a:ln>
            <a:effectLst/>
          </c:spPr>
          <c:marker>
            <c:symbol val="none"/>
          </c:marker>
          <c:dPt>
            <c:idx val="20"/>
            <c:marker>
              <c:symbol val="none"/>
            </c:marker>
            <c:bubble3D val="0"/>
            <c:extLst>
              <c:ext xmlns:c16="http://schemas.microsoft.com/office/drawing/2014/chart" uri="{C3380CC4-5D6E-409C-BE32-E72D297353CC}">
                <c16:uniqueId val="{00000005-1C9D-4135-A479-4518DD28F789}"/>
              </c:ext>
            </c:extLst>
          </c:dPt>
          <c:dLbls>
            <c:dLbl>
              <c:idx val="2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9D-4135-A479-4518DD28F789}"/>
                </c:ext>
              </c:extLst>
            </c:dLbl>
            <c:spPr>
              <a:solidFill>
                <a:srgbClr val="5B9BD5">
                  <a:lumMod val="60000"/>
                  <a:lumOff val="40000"/>
                </a:srgb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'2023 sd 2025'!$F$39:$G$59</c:f>
              <c:multiLvlStrCache>
                <c:ptCount val="21"/>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lvl>
                <c:lvl>
                  <c:pt idx="0">
                    <c:v>2024</c:v>
                  </c:pt>
                  <c:pt idx="12">
                    <c:v>2025</c:v>
                  </c:pt>
                </c:lvl>
              </c:multiLvlStrCache>
            </c:multiLvlStrRef>
          </c:cat>
          <c:val>
            <c:numRef>
              <c:f>'2023 sd 2025'!$H$39:$H$59</c:f>
              <c:numCache>
                <c:formatCode>_(* #,##0.00_);_(* \(#,##0.00\);_(* "-"??_);_(@_)</c:formatCode>
                <c:ptCount val="21"/>
                <c:pt idx="0">
                  <c:v>2.57</c:v>
                </c:pt>
                <c:pt idx="1">
                  <c:v>2.75</c:v>
                </c:pt>
                <c:pt idx="2">
                  <c:v>3.05</c:v>
                </c:pt>
                <c:pt idx="3">
                  <c:v>3</c:v>
                </c:pt>
                <c:pt idx="4">
                  <c:v>2.84</c:v>
                </c:pt>
                <c:pt idx="5">
                  <c:v>2.5099999999999998</c:v>
                </c:pt>
                <c:pt idx="6">
                  <c:v>2.13</c:v>
                </c:pt>
                <c:pt idx="7">
                  <c:v>2.12</c:v>
                </c:pt>
                <c:pt idx="8">
                  <c:v>1.84</c:v>
                </c:pt>
                <c:pt idx="9">
                  <c:v>1.71</c:v>
                </c:pt>
                <c:pt idx="10">
                  <c:v>1.55</c:v>
                </c:pt>
                <c:pt idx="11">
                  <c:v>1.57</c:v>
                </c:pt>
                <c:pt idx="12">
                  <c:v>0.76</c:v>
                </c:pt>
                <c:pt idx="13" formatCode="General">
                  <c:v>-0.09</c:v>
                </c:pt>
                <c:pt idx="14">
                  <c:v>1.03</c:v>
                </c:pt>
                <c:pt idx="15">
                  <c:v>1.95</c:v>
                </c:pt>
                <c:pt idx="16">
                  <c:v>1.6</c:v>
                </c:pt>
                <c:pt idx="17">
                  <c:v>1.87</c:v>
                </c:pt>
                <c:pt idx="18">
                  <c:v>2.37</c:v>
                </c:pt>
                <c:pt idx="19">
                  <c:v>2.31</c:v>
                </c:pt>
                <c:pt idx="20">
                  <c:v>2.65</c:v>
                </c:pt>
              </c:numCache>
            </c:numRef>
          </c:val>
          <c:smooth val="1"/>
          <c:extLst>
            <c:ext xmlns:c16="http://schemas.microsoft.com/office/drawing/2014/chart" uri="{C3380CC4-5D6E-409C-BE32-E72D297353CC}">
              <c16:uniqueId val="{00000001-1C9D-4135-A479-4518DD28F789}"/>
            </c:ext>
          </c:extLst>
        </c:ser>
        <c:ser>
          <c:idx val="1"/>
          <c:order val="1"/>
          <c:tx>
            <c:strRef>
              <c:f>'2023 sd 2025'!$I$2</c:f>
              <c:strCache>
                <c:ptCount val="1"/>
                <c:pt idx="0">
                  <c:v> Sumut </c:v>
                </c:pt>
              </c:strCache>
            </c:strRef>
          </c:tx>
          <c:spPr>
            <a:ln w="28575" cap="rnd">
              <a:solidFill>
                <a:schemeClr val="accent2"/>
              </a:solidFill>
              <a:round/>
            </a:ln>
            <a:effectLst/>
          </c:spPr>
          <c:marker>
            <c:symbol val="none"/>
          </c:marker>
          <c:dLbls>
            <c:dLbl>
              <c:idx val="20"/>
              <c:spPr>
                <a:solidFill>
                  <a:srgbClr val="FFC000">
                    <a:lumMod val="60000"/>
                    <a:lumOff val="40000"/>
                  </a:srgb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C9D-4135-A479-4518DD28F789}"/>
                </c:ext>
              </c:extLst>
            </c:dLbl>
            <c:spPr>
              <a:solidFill>
                <a:srgbClr val="5B9BD5">
                  <a:lumMod val="60000"/>
                  <a:lumOff val="40000"/>
                </a:srgbClr>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'2023 sd 2025'!$F$39:$G$59</c:f>
              <c:multiLvlStrCache>
                <c:ptCount val="21"/>
                <c:lvl>
                  <c:pt idx="0">
                    <c:v>J</c:v>
                  </c:pt>
                  <c:pt idx="1">
                    <c:v>F</c:v>
                  </c:pt>
                  <c:pt idx="2">
                    <c:v>M</c:v>
                  </c:pt>
                  <c:pt idx="3">
                    <c:v>A</c:v>
                  </c:pt>
                  <c:pt idx="4">
                    <c:v>M</c:v>
                  </c:pt>
                  <c:pt idx="5">
                    <c:v>J</c:v>
                  </c:pt>
                  <c:pt idx="6">
                    <c:v>J</c:v>
                  </c:pt>
                  <c:pt idx="7">
                    <c:v>A</c:v>
                  </c:pt>
                  <c:pt idx="8">
                    <c:v>S</c:v>
                  </c:pt>
                  <c:pt idx="9">
                    <c:v>O</c:v>
                  </c:pt>
                  <c:pt idx="10">
                    <c:v>N</c:v>
                  </c:pt>
                  <c:pt idx="11">
                    <c:v>D</c:v>
                  </c:pt>
                  <c:pt idx="12">
                    <c:v>J</c:v>
                  </c:pt>
                  <c:pt idx="13">
                    <c:v>F</c:v>
                  </c:pt>
                  <c:pt idx="14">
                    <c:v>M</c:v>
                  </c:pt>
                  <c:pt idx="15">
                    <c:v>A</c:v>
                  </c:pt>
                  <c:pt idx="16">
                    <c:v>M</c:v>
                  </c:pt>
                  <c:pt idx="17">
                    <c:v>J</c:v>
                  </c:pt>
                  <c:pt idx="18">
                    <c:v>J</c:v>
                  </c:pt>
                  <c:pt idx="19">
                    <c:v>A</c:v>
                  </c:pt>
                  <c:pt idx="20">
                    <c:v>S</c:v>
                  </c:pt>
                </c:lvl>
                <c:lvl>
                  <c:pt idx="0">
                    <c:v>2024</c:v>
                  </c:pt>
                  <c:pt idx="12">
                    <c:v>2025</c:v>
                  </c:pt>
                </c:lvl>
              </c:multiLvlStrCache>
            </c:multiLvlStrRef>
          </c:cat>
          <c:val>
            <c:numRef>
              <c:f>'2023 sd 2025'!$I$39:$I$59</c:f>
              <c:numCache>
                <c:formatCode>_(* #,##0.00_);_(* \(#,##0.00\);_(* "-"??_);_(@_)</c:formatCode>
                <c:ptCount val="21"/>
                <c:pt idx="0">
                  <c:v>2.16</c:v>
                </c:pt>
                <c:pt idx="1">
                  <c:v>2.5</c:v>
                </c:pt>
                <c:pt idx="2">
                  <c:v>3.67</c:v>
                </c:pt>
                <c:pt idx="3">
                  <c:v>3.96</c:v>
                </c:pt>
                <c:pt idx="4">
                  <c:v>4.26</c:v>
                </c:pt>
                <c:pt idx="5">
                  <c:v>3.35</c:v>
                </c:pt>
                <c:pt idx="6">
                  <c:v>2.06</c:v>
                </c:pt>
                <c:pt idx="7">
                  <c:v>1.86</c:v>
                </c:pt>
                <c:pt idx="8">
                  <c:v>1.4</c:v>
                </c:pt>
                <c:pt idx="9">
                  <c:v>1.59</c:v>
                </c:pt>
                <c:pt idx="10">
                  <c:v>1.49</c:v>
                </c:pt>
                <c:pt idx="11">
                  <c:v>2.12</c:v>
                </c:pt>
                <c:pt idx="12">
                  <c:v>1.78</c:v>
                </c:pt>
                <c:pt idx="13">
                  <c:v>0.73</c:v>
                </c:pt>
                <c:pt idx="14">
                  <c:v>0.69</c:v>
                </c:pt>
                <c:pt idx="15">
                  <c:v>2.09</c:v>
                </c:pt>
                <c:pt idx="16">
                  <c:v>1.1100000000000001</c:v>
                </c:pt>
                <c:pt idx="17">
                  <c:v>1.25</c:v>
                </c:pt>
                <c:pt idx="18">
                  <c:v>2.86</c:v>
                </c:pt>
                <c:pt idx="19">
                  <c:v>4.42</c:v>
                </c:pt>
                <c:pt idx="20">
                  <c:v>5.32</c:v>
                </c:pt>
              </c:numCache>
            </c:numRef>
          </c:val>
          <c:smooth val="1"/>
          <c:extLst>
            <c:ext xmlns:c16="http://schemas.microsoft.com/office/drawing/2014/chart" uri="{C3380CC4-5D6E-409C-BE32-E72D297353CC}">
              <c16:uniqueId val="{00000003-1C9D-4135-A479-4518DD28F789}"/>
            </c:ext>
          </c:extLst>
        </c:ser>
        <c:dLbls>
          <c:showLegendKey val="0"/>
          <c:showVal val="0"/>
          <c:showCatName val="0"/>
          <c:showSerName val="0"/>
          <c:showPercent val="0"/>
          <c:showBubbleSize val="0"/>
        </c:dLbls>
        <c:smooth val="0"/>
        <c:axId val="1014419280"/>
        <c:axId val="1014415952"/>
      </c:lineChart>
      <c:catAx>
        <c:axId val="101441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1014415952"/>
        <c:crosses val="autoZero"/>
        <c:auto val="1"/>
        <c:lblAlgn val="ctr"/>
        <c:lblOffset val="100"/>
        <c:noMultiLvlLbl val="0"/>
      </c:catAx>
      <c:valAx>
        <c:axId val="1014415952"/>
        <c:scaling>
          <c:orientation val="minMax"/>
        </c:scaling>
        <c:delete val="1"/>
        <c:axPos val="l"/>
        <c:numFmt formatCode="_(* #,##0.00_);_(* \(#,##0.00\);_(* &quot;-&quot;??_);_(@_)" sourceLinked="1"/>
        <c:majorTickMark val="none"/>
        <c:minorTickMark val="none"/>
        <c:tickLblPos val="nextTo"/>
        <c:crossAx val="101441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82183587942064"/>
          <c:y val="1.6253660435130411E-2"/>
          <c:w val="0.81270311435029907"/>
          <c:h val="0.96749267912973913"/>
        </c:manualLayout>
      </c:layout>
      <c:barChart>
        <c:barDir val="bar"/>
        <c:grouping val="clustered"/>
        <c:varyColors val="0"/>
        <c:ser>
          <c:idx val="0"/>
          <c:order val="0"/>
          <c:tx>
            <c:strRef>
              <c:f>'2023 sd 2025'!$B$67</c:f>
              <c:strCache>
                <c:ptCount val="1"/>
                <c:pt idx="0">
                  <c:v>Inflasi</c:v>
                </c:pt>
              </c:strCache>
            </c:strRef>
          </c:tx>
          <c:spPr>
            <a:solidFill>
              <a:schemeClr val="accent1"/>
            </a:solidFill>
            <a:ln>
              <a:noFill/>
            </a:ln>
            <a:effectLst/>
          </c:spPr>
          <c:invertIfNegative val="0"/>
          <c:dPt>
            <c:idx val="37"/>
            <c:invertIfNegative val="0"/>
            <c:bubble3D val="0"/>
            <c:spPr>
              <a:solidFill>
                <a:srgbClr val="FFC000"/>
              </a:solidFill>
              <a:ln>
                <a:noFill/>
              </a:ln>
              <a:effectLst/>
            </c:spPr>
            <c:extLst>
              <c:ext xmlns:c16="http://schemas.microsoft.com/office/drawing/2014/chart" uri="{C3380CC4-5D6E-409C-BE32-E72D297353CC}">
                <c16:uniqueId val="{00000002-298E-4C11-829B-CC207DFAD922}"/>
              </c:ext>
            </c:extLst>
          </c:dPt>
          <c:dLbls>
            <c:dLbl>
              <c:idx val="0"/>
              <c:layout>
                <c:manualLayout>
                  <c:x val="-0.1033297038145281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8E-4C11-829B-CC207DFAD922}"/>
                </c:ext>
              </c:extLst>
            </c:dLbl>
            <c:dLbl>
              <c:idx val="3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298E-4C11-829B-CC207DFAD92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 sd 2025'!$A$68:$A$105</c:f>
              <c:strCache>
                <c:ptCount val="38"/>
                <c:pt idx="0">
                  <c:v>Maluku Utara</c:v>
                </c:pt>
                <c:pt idx="1">
                  <c:v>Papua</c:v>
                </c:pt>
                <c:pt idx="2">
                  <c:v>Papua Barat</c:v>
                </c:pt>
                <c:pt idx="3">
                  <c:v>Lampung</c:v>
                </c:pt>
                <c:pt idx="4">
                  <c:v>Papua Barat Daya</c:v>
                </c:pt>
                <c:pt idx="5">
                  <c:v>Sulawesi Utara</c:v>
                </c:pt>
                <c:pt idx="6">
                  <c:v>Kalimantan Timur</c:v>
                </c:pt>
                <c:pt idx="7">
                  <c:v>Kepulauan Bangka Belitung</c:v>
                </c:pt>
                <c:pt idx="8">
                  <c:v>Kalimantan Barat</c:v>
                </c:pt>
                <c:pt idx="9">
                  <c:v>Gorontalo</c:v>
                </c:pt>
                <c:pt idx="10">
                  <c:v>Jawa Barat</c:v>
                </c:pt>
                <c:pt idx="11">
                  <c:v>Papua Tengah</c:v>
                </c:pt>
                <c:pt idx="12">
                  <c:v>Nusa Tenggara Timur</c:v>
                </c:pt>
                <c:pt idx="13">
                  <c:v>Banten</c:v>
                </c:pt>
                <c:pt idx="14">
                  <c:v>Kalimantan Utara</c:v>
                </c:pt>
                <c:pt idx="15">
                  <c:v>Kalimantan Tengah</c:v>
                </c:pt>
                <c:pt idx="16">
                  <c:v>DKI Jakarta</c:v>
                </c:pt>
                <c:pt idx="17">
                  <c:v>Bali</c:v>
                </c:pt>
                <c:pt idx="18">
                  <c:v>Jawa Timur</c:v>
                </c:pt>
                <c:pt idx="19">
                  <c:v>DI Yogyakarta</c:v>
                </c:pt>
                <c:pt idx="20">
                  <c:v>Bengkulu</c:v>
                </c:pt>
                <c:pt idx="21">
                  <c:v>Jawa Tengah</c:v>
                </c:pt>
                <c:pt idx="22">
                  <c:v>Nusa Tenggara Barat</c:v>
                </c:pt>
                <c:pt idx="23">
                  <c:v>Kepulauan Riau</c:v>
                </c:pt>
                <c:pt idx="24">
                  <c:v>Kalimantan Selatan</c:v>
                </c:pt>
                <c:pt idx="25">
                  <c:v>Maluku</c:v>
                </c:pt>
                <c:pt idx="26">
                  <c:v>Sulawesi Selatan</c:v>
                </c:pt>
                <c:pt idx="27">
                  <c:v>Sulawesi Barat</c:v>
                </c:pt>
                <c:pt idx="28">
                  <c:v>Papua Selatan</c:v>
                </c:pt>
                <c:pt idx="29">
                  <c:v>Sumatera Selatan</c:v>
                </c:pt>
                <c:pt idx="30">
                  <c:v>Papua Pegunungan</c:v>
                </c:pt>
                <c:pt idx="31">
                  <c:v>Sulawesi Tenggara</c:v>
                </c:pt>
                <c:pt idx="32">
                  <c:v>Jambi</c:v>
                </c:pt>
                <c:pt idx="33">
                  <c:v>Sulawesi Tengah</c:v>
                </c:pt>
                <c:pt idx="34">
                  <c:v>Sumatera Barat</c:v>
                </c:pt>
                <c:pt idx="35">
                  <c:v>Aceh</c:v>
                </c:pt>
                <c:pt idx="36">
                  <c:v>Riau</c:v>
                </c:pt>
                <c:pt idx="37">
                  <c:v>Sumatera Utara</c:v>
                </c:pt>
              </c:strCache>
            </c:strRef>
          </c:cat>
          <c:val>
            <c:numRef>
              <c:f>'2023 sd 2025'!$B$68:$B$105</c:f>
              <c:numCache>
                <c:formatCode>0.00</c:formatCode>
                <c:ptCount val="38"/>
                <c:pt idx="0">
                  <c:v>-0.17</c:v>
                </c:pt>
                <c:pt idx="1">
                  <c:v>0.99</c:v>
                </c:pt>
                <c:pt idx="2">
                  <c:v>1.02</c:v>
                </c:pt>
                <c:pt idx="3">
                  <c:v>1.17</c:v>
                </c:pt>
                <c:pt idx="4">
                  <c:v>1.3</c:v>
                </c:pt>
                <c:pt idx="5">
                  <c:v>1.57</c:v>
                </c:pt>
                <c:pt idx="6">
                  <c:v>1.77</c:v>
                </c:pt>
                <c:pt idx="7">
                  <c:v>1.82</c:v>
                </c:pt>
                <c:pt idx="8">
                  <c:v>1.94</c:v>
                </c:pt>
                <c:pt idx="9">
                  <c:v>1.99</c:v>
                </c:pt>
                <c:pt idx="10">
                  <c:v>2.19</c:v>
                </c:pt>
                <c:pt idx="11">
                  <c:v>2.2799999999999998</c:v>
                </c:pt>
                <c:pt idx="12">
                  <c:v>2.2999999999999998</c:v>
                </c:pt>
                <c:pt idx="13">
                  <c:v>2.31</c:v>
                </c:pt>
                <c:pt idx="14">
                  <c:v>2.3199999999999998</c:v>
                </c:pt>
                <c:pt idx="15">
                  <c:v>2.35</c:v>
                </c:pt>
                <c:pt idx="16">
                  <c:v>2.4</c:v>
                </c:pt>
                <c:pt idx="17">
                  <c:v>2.5099999999999998</c:v>
                </c:pt>
                <c:pt idx="18">
                  <c:v>2.5299999999999998</c:v>
                </c:pt>
                <c:pt idx="19">
                  <c:v>2.56</c:v>
                </c:pt>
                <c:pt idx="20">
                  <c:v>2.57</c:v>
                </c:pt>
                <c:pt idx="21">
                  <c:v>2.65</c:v>
                </c:pt>
                <c:pt idx="22">
                  <c:v>2.69</c:v>
                </c:pt>
                <c:pt idx="23">
                  <c:v>2.7</c:v>
                </c:pt>
                <c:pt idx="24">
                  <c:v>2.91</c:v>
                </c:pt>
                <c:pt idx="25">
                  <c:v>3.01</c:v>
                </c:pt>
                <c:pt idx="26">
                  <c:v>3.03</c:v>
                </c:pt>
                <c:pt idx="27">
                  <c:v>3.04</c:v>
                </c:pt>
                <c:pt idx="28">
                  <c:v>3.42</c:v>
                </c:pt>
                <c:pt idx="29">
                  <c:v>3.44</c:v>
                </c:pt>
                <c:pt idx="30">
                  <c:v>3.55</c:v>
                </c:pt>
                <c:pt idx="31">
                  <c:v>3.68</c:v>
                </c:pt>
                <c:pt idx="32">
                  <c:v>3.77</c:v>
                </c:pt>
                <c:pt idx="33">
                  <c:v>3.88</c:v>
                </c:pt>
                <c:pt idx="34">
                  <c:v>4.22</c:v>
                </c:pt>
                <c:pt idx="35">
                  <c:v>4.45</c:v>
                </c:pt>
                <c:pt idx="36">
                  <c:v>5.08</c:v>
                </c:pt>
                <c:pt idx="37">
                  <c:v>5.32</c:v>
                </c:pt>
              </c:numCache>
            </c:numRef>
          </c:val>
          <c:extLst>
            <c:ext xmlns:c16="http://schemas.microsoft.com/office/drawing/2014/chart" uri="{C3380CC4-5D6E-409C-BE32-E72D297353CC}">
              <c16:uniqueId val="{00000000-298E-4C11-829B-CC207DFAD922}"/>
            </c:ext>
          </c:extLst>
        </c:ser>
        <c:dLbls>
          <c:showLegendKey val="0"/>
          <c:showVal val="0"/>
          <c:showCatName val="0"/>
          <c:showSerName val="0"/>
          <c:showPercent val="0"/>
          <c:showBubbleSize val="0"/>
        </c:dLbls>
        <c:gapWidth val="30"/>
        <c:axId val="523572400"/>
        <c:axId val="523572760"/>
      </c:barChart>
      <c:catAx>
        <c:axId val="523572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3572760"/>
        <c:crosses val="autoZero"/>
        <c:auto val="1"/>
        <c:lblAlgn val="ctr"/>
        <c:lblOffset val="100"/>
        <c:noMultiLvlLbl val="0"/>
      </c:catAx>
      <c:valAx>
        <c:axId val="523572760"/>
        <c:scaling>
          <c:orientation val="minMax"/>
        </c:scaling>
        <c:delete val="1"/>
        <c:axPos val="b"/>
        <c:numFmt formatCode="0.00" sourceLinked="1"/>
        <c:majorTickMark val="none"/>
        <c:minorTickMark val="none"/>
        <c:tickLblPos val="nextTo"/>
        <c:crossAx val="523572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887254769396652E-2"/>
          <c:y val="0.1614805638840906"/>
          <c:w val="0.96180135430597125"/>
          <c:h val="0.55566037188576134"/>
        </c:manualLayout>
      </c:layout>
      <c:barChart>
        <c:barDir val="col"/>
        <c:grouping val="clustered"/>
        <c:varyColors val="0"/>
        <c:ser>
          <c:idx val="0"/>
          <c:order val="0"/>
          <c:tx>
            <c:strRef>
              <c:f>Sheet2!$B$15</c:f>
              <c:strCache>
                <c:ptCount val="1"/>
                <c:pt idx="0">
                  <c:v>Pagu</c:v>
                </c:pt>
              </c:strCache>
            </c:strRef>
          </c:tx>
          <c:spPr>
            <a:solidFill>
              <a:srgbClr val="005F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Sheet2!$A$16:$A$19</c:f>
              <c:strCache>
                <c:ptCount val="4"/>
                <c:pt idx="0">
                  <c:v>Kelancaran distribusi</c:v>
                </c:pt>
                <c:pt idx="1">
                  <c:v>Keterjangkauan Harga</c:v>
                </c:pt>
                <c:pt idx="2">
                  <c:v>Ketersediaan Pasokan</c:v>
                </c:pt>
                <c:pt idx="3">
                  <c:v>Komunikasi Efektif</c:v>
                </c:pt>
              </c:strCache>
            </c:strRef>
          </c:cat>
          <c:val>
            <c:numRef>
              <c:f>Sheet2!$B$16:$B$19</c:f>
              <c:numCache>
                <c:formatCode>#,##0.00,,,</c:formatCode>
                <c:ptCount val="4"/>
                <c:pt idx="0">
                  <c:v>50005383000</c:v>
                </c:pt>
                <c:pt idx="1">
                  <c:v>258360000</c:v>
                </c:pt>
                <c:pt idx="2">
                  <c:v>370971794000</c:v>
                </c:pt>
                <c:pt idx="3">
                  <c:v>1566597000</c:v>
                </c:pt>
              </c:numCache>
            </c:numRef>
          </c:val>
          <c:extLst>
            <c:ext xmlns:c16="http://schemas.microsoft.com/office/drawing/2014/chart" uri="{C3380CC4-5D6E-409C-BE32-E72D297353CC}">
              <c16:uniqueId val="{00000000-94A2-49BA-941E-C67863A8A376}"/>
            </c:ext>
          </c:extLst>
        </c:ser>
        <c:ser>
          <c:idx val="1"/>
          <c:order val="1"/>
          <c:tx>
            <c:strRef>
              <c:f>Sheet2!$C$15</c:f>
              <c:strCache>
                <c:ptCount val="1"/>
                <c:pt idx="0">
                  <c:v>Sum of JAN</c:v>
                </c:pt>
              </c:strCache>
            </c:strRef>
          </c:tx>
          <c:spPr>
            <a:solidFill>
              <a:schemeClr val="accent2"/>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Sheet2!$C$16:$C$19</c:f>
            </c:numRef>
          </c:val>
          <c:extLst>
            <c:ext xmlns:c16="http://schemas.microsoft.com/office/drawing/2014/chart" uri="{C3380CC4-5D6E-409C-BE32-E72D297353CC}">
              <c16:uniqueId val="{00000001-94A2-49BA-941E-C67863A8A376}"/>
            </c:ext>
          </c:extLst>
        </c:ser>
        <c:ser>
          <c:idx val="2"/>
          <c:order val="2"/>
          <c:tx>
            <c:strRef>
              <c:f>Sheet2!$D$15</c:f>
              <c:strCache>
                <c:ptCount val="1"/>
                <c:pt idx="0">
                  <c:v>Sum of FEB</c:v>
                </c:pt>
              </c:strCache>
            </c:strRef>
          </c:tx>
          <c:spPr>
            <a:solidFill>
              <a:schemeClr val="accent3"/>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Sheet2!$D$16:$D$19</c:f>
            </c:numRef>
          </c:val>
          <c:extLst>
            <c:ext xmlns:c16="http://schemas.microsoft.com/office/drawing/2014/chart" uri="{C3380CC4-5D6E-409C-BE32-E72D297353CC}">
              <c16:uniqueId val="{00000002-94A2-49BA-941E-C67863A8A376}"/>
            </c:ext>
          </c:extLst>
        </c:ser>
        <c:ser>
          <c:idx val="3"/>
          <c:order val="3"/>
          <c:tx>
            <c:strRef>
              <c:f>Sheet2!$E$15</c:f>
              <c:strCache>
                <c:ptCount val="1"/>
                <c:pt idx="0">
                  <c:v>Sum of MAR</c:v>
                </c:pt>
              </c:strCache>
            </c:strRef>
          </c:tx>
          <c:spPr>
            <a:solidFill>
              <a:schemeClr val="accent4"/>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Sheet2!$E$16:$E$19</c:f>
            </c:numRef>
          </c:val>
          <c:extLst>
            <c:ext xmlns:c16="http://schemas.microsoft.com/office/drawing/2014/chart" uri="{C3380CC4-5D6E-409C-BE32-E72D297353CC}">
              <c16:uniqueId val="{00000003-94A2-49BA-941E-C67863A8A376}"/>
            </c:ext>
          </c:extLst>
        </c:ser>
        <c:ser>
          <c:idx val="4"/>
          <c:order val="4"/>
          <c:tx>
            <c:strRef>
              <c:f>Sheet2!$F$15</c:f>
              <c:strCache>
                <c:ptCount val="1"/>
                <c:pt idx="0">
                  <c:v>Sum of APR</c:v>
                </c:pt>
              </c:strCache>
            </c:strRef>
          </c:tx>
          <c:spPr>
            <a:solidFill>
              <a:schemeClr val="accent5"/>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Sheet2!$F$16:$F$19</c:f>
            </c:numRef>
          </c:val>
          <c:extLst>
            <c:ext xmlns:c16="http://schemas.microsoft.com/office/drawing/2014/chart" uri="{C3380CC4-5D6E-409C-BE32-E72D297353CC}">
              <c16:uniqueId val="{00000004-94A2-49BA-941E-C67863A8A376}"/>
            </c:ext>
          </c:extLst>
        </c:ser>
        <c:ser>
          <c:idx val="5"/>
          <c:order val="5"/>
          <c:tx>
            <c:strRef>
              <c:f>Sheet2!$G$15</c:f>
              <c:strCache>
                <c:ptCount val="1"/>
                <c:pt idx="0">
                  <c:v>Sum of MEI</c:v>
                </c:pt>
              </c:strCache>
            </c:strRef>
          </c:tx>
          <c:spPr>
            <a:solidFill>
              <a:schemeClr val="accent6"/>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Sheet2!$G$16:$G$19</c:f>
            </c:numRef>
          </c:val>
          <c:extLst>
            <c:ext xmlns:c16="http://schemas.microsoft.com/office/drawing/2014/chart" uri="{C3380CC4-5D6E-409C-BE32-E72D297353CC}">
              <c16:uniqueId val="{00000005-94A2-49BA-941E-C67863A8A376}"/>
            </c:ext>
          </c:extLst>
        </c:ser>
        <c:ser>
          <c:idx val="6"/>
          <c:order val="6"/>
          <c:tx>
            <c:strRef>
              <c:f>Sheet2!$H$15</c:f>
              <c:strCache>
                <c:ptCount val="1"/>
                <c:pt idx="0">
                  <c:v>Sum of JUN</c:v>
                </c:pt>
              </c:strCache>
            </c:strRef>
          </c:tx>
          <c:spPr>
            <a:solidFill>
              <a:schemeClr val="accent1">
                <a:lumMod val="60000"/>
              </a:schemeClr>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Sheet2!$H$16:$H$19</c:f>
            </c:numRef>
          </c:val>
          <c:extLst>
            <c:ext xmlns:c16="http://schemas.microsoft.com/office/drawing/2014/chart" uri="{C3380CC4-5D6E-409C-BE32-E72D297353CC}">
              <c16:uniqueId val="{00000006-94A2-49BA-941E-C67863A8A376}"/>
            </c:ext>
          </c:extLst>
        </c:ser>
        <c:ser>
          <c:idx val="7"/>
          <c:order val="7"/>
          <c:tx>
            <c:strRef>
              <c:f>Sheet2!$I$15</c:f>
              <c:strCache>
                <c:ptCount val="1"/>
                <c:pt idx="0">
                  <c:v>Sum of JUL</c:v>
                </c:pt>
              </c:strCache>
            </c:strRef>
          </c:tx>
          <c:spPr>
            <a:solidFill>
              <a:schemeClr val="accent2">
                <a:lumMod val="60000"/>
              </a:schemeClr>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Sheet2!$I$16:$I$19</c:f>
            </c:numRef>
          </c:val>
          <c:extLst>
            <c:ext xmlns:c16="http://schemas.microsoft.com/office/drawing/2014/chart" uri="{C3380CC4-5D6E-409C-BE32-E72D297353CC}">
              <c16:uniqueId val="{00000007-94A2-49BA-941E-C67863A8A376}"/>
            </c:ext>
          </c:extLst>
        </c:ser>
        <c:ser>
          <c:idx val="8"/>
          <c:order val="8"/>
          <c:tx>
            <c:strRef>
              <c:f>Sheet2!$J$15</c:f>
              <c:strCache>
                <c:ptCount val="1"/>
                <c:pt idx="0">
                  <c:v>Sum of AGS</c:v>
                </c:pt>
              </c:strCache>
            </c:strRef>
          </c:tx>
          <c:spPr>
            <a:solidFill>
              <a:schemeClr val="accent3">
                <a:lumMod val="60000"/>
              </a:schemeClr>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Sheet2!$J$16:$J$19</c:f>
            </c:numRef>
          </c:val>
          <c:extLst>
            <c:ext xmlns:c16="http://schemas.microsoft.com/office/drawing/2014/chart" uri="{C3380CC4-5D6E-409C-BE32-E72D297353CC}">
              <c16:uniqueId val="{00000008-94A2-49BA-941E-C67863A8A376}"/>
            </c:ext>
          </c:extLst>
        </c:ser>
        <c:ser>
          <c:idx val="9"/>
          <c:order val="9"/>
          <c:tx>
            <c:strRef>
              <c:f>Sheet2!$K$15</c:f>
              <c:strCache>
                <c:ptCount val="1"/>
                <c:pt idx="0">
                  <c:v>Sum of SEP</c:v>
                </c:pt>
              </c:strCache>
            </c:strRef>
          </c:tx>
          <c:spPr>
            <a:solidFill>
              <a:schemeClr val="accent4">
                <a:lumMod val="60000"/>
              </a:schemeClr>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Sheet2!$K$16:$K$19</c:f>
            </c:numRef>
          </c:val>
          <c:extLst>
            <c:ext xmlns:c16="http://schemas.microsoft.com/office/drawing/2014/chart" uri="{C3380CC4-5D6E-409C-BE32-E72D297353CC}">
              <c16:uniqueId val="{00000009-94A2-49BA-941E-C67863A8A376}"/>
            </c:ext>
          </c:extLst>
        </c:ser>
        <c:ser>
          <c:idx val="10"/>
          <c:order val="10"/>
          <c:tx>
            <c:strRef>
              <c:f>Sheet2!$L$15</c:f>
              <c:strCache>
                <c:ptCount val="1"/>
                <c:pt idx="0">
                  <c:v>Sum of OKT</c:v>
                </c:pt>
              </c:strCache>
            </c:strRef>
          </c:tx>
          <c:spPr>
            <a:solidFill>
              <a:schemeClr val="accent5">
                <a:lumMod val="60000"/>
              </a:schemeClr>
            </a:solidFill>
            <a:ln>
              <a:noFill/>
            </a:ln>
            <a:effectLst/>
          </c:spPr>
          <c:invertIfNegative val="0"/>
          <c:cat>
            <c:strRef>
              <c:f>Sheet2!$A$16:$A$19</c:f>
              <c:strCache>
                <c:ptCount val="4"/>
                <c:pt idx="0">
                  <c:v>Kelancaran distribusi</c:v>
                </c:pt>
                <c:pt idx="1">
                  <c:v>Keterjangkauan Harga</c:v>
                </c:pt>
                <c:pt idx="2">
                  <c:v>Ketersediaan Pasokan</c:v>
                </c:pt>
                <c:pt idx="3">
                  <c:v>Komunikasi Efektif</c:v>
                </c:pt>
              </c:strCache>
            </c:strRef>
          </c:cat>
          <c:val>
            <c:numRef>
              <c:f>Sheet2!$L$16:$L$19</c:f>
            </c:numRef>
          </c:val>
          <c:extLst>
            <c:ext xmlns:c16="http://schemas.microsoft.com/office/drawing/2014/chart" uri="{C3380CC4-5D6E-409C-BE32-E72D297353CC}">
              <c16:uniqueId val="{0000000A-94A2-49BA-941E-C67863A8A376}"/>
            </c:ext>
          </c:extLst>
        </c:ser>
        <c:ser>
          <c:idx val="11"/>
          <c:order val="11"/>
          <c:tx>
            <c:strRef>
              <c:f>Sheet2!$M$15</c:f>
              <c:strCache>
                <c:ptCount val="1"/>
                <c:pt idx="0">
                  <c:v>Realisasi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Sheet2!$A$16:$A$19</c:f>
              <c:strCache>
                <c:ptCount val="4"/>
                <c:pt idx="0">
                  <c:v>Kelancaran distribusi</c:v>
                </c:pt>
                <c:pt idx="1">
                  <c:v>Keterjangkauan Harga</c:v>
                </c:pt>
                <c:pt idx="2">
                  <c:v>Ketersediaan Pasokan</c:v>
                </c:pt>
                <c:pt idx="3">
                  <c:v>Komunikasi Efektif</c:v>
                </c:pt>
              </c:strCache>
            </c:strRef>
          </c:cat>
          <c:val>
            <c:numRef>
              <c:f>Sheet2!$M$16:$M$19</c:f>
              <c:numCache>
                <c:formatCode>#,##0.00,,,</c:formatCode>
                <c:ptCount val="4"/>
                <c:pt idx="0">
                  <c:v>28579129959</c:v>
                </c:pt>
                <c:pt idx="1">
                  <c:v>90000000</c:v>
                </c:pt>
                <c:pt idx="2">
                  <c:v>258337560586</c:v>
                </c:pt>
                <c:pt idx="3">
                  <c:v>662480850</c:v>
                </c:pt>
              </c:numCache>
            </c:numRef>
          </c:val>
          <c:extLst>
            <c:ext xmlns:c16="http://schemas.microsoft.com/office/drawing/2014/chart" uri="{C3380CC4-5D6E-409C-BE32-E72D297353CC}">
              <c16:uniqueId val="{0000000B-94A2-49BA-941E-C67863A8A376}"/>
            </c:ext>
          </c:extLst>
        </c:ser>
        <c:dLbls>
          <c:showLegendKey val="0"/>
          <c:showVal val="0"/>
          <c:showCatName val="0"/>
          <c:showSerName val="0"/>
          <c:showPercent val="0"/>
          <c:showBubbleSize val="0"/>
        </c:dLbls>
        <c:gapWidth val="50"/>
        <c:axId val="58827264"/>
        <c:axId val="58833920"/>
      </c:barChart>
      <c:lineChart>
        <c:grouping val="standard"/>
        <c:varyColors val="0"/>
        <c:ser>
          <c:idx val="12"/>
          <c:order val="12"/>
          <c:tx>
            <c:strRef>
              <c:f>Sheet2!$N$15</c:f>
              <c:strCache>
                <c:ptCount val="1"/>
                <c:pt idx="0">
                  <c:v>% Real</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Sheet2!$A$16:$A$19</c:f>
              <c:strCache>
                <c:ptCount val="4"/>
                <c:pt idx="0">
                  <c:v>Kelancaran distribusi</c:v>
                </c:pt>
                <c:pt idx="1">
                  <c:v>Keterjangkauan Harga</c:v>
                </c:pt>
                <c:pt idx="2">
                  <c:v>Ketersediaan Pasokan</c:v>
                </c:pt>
                <c:pt idx="3">
                  <c:v>Komunikasi Efektif</c:v>
                </c:pt>
              </c:strCache>
            </c:strRef>
          </c:cat>
          <c:val>
            <c:numRef>
              <c:f>Sheet2!$N$16:$N$19</c:f>
              <c:numCache>
                <c:formatCode>0.00%</c:formatCode>
                <c:ptCount val="4"/>
                <c:pt idx="0">
                  <c:v>0.57152106922168755</c:v>
                </c:pt>
                <c:pt idx="1">
                  <c:v>0.34835113794705064</c:v>
                </c:pt>
                <c:pt idx="2">
                  <c:v>0.6963806002620242</c:v>
                </c:pt>
                <c:pt idx="3">
                  <c:v>0.42287892163715363</c:v>
                </c:pt>
              </c:numCache>
            </c:numRef>
          </c:val>
          <c:smooth val="0"/>
          <c:extLst>
            <c:ext xmlns:c16="http://schemas.microsoft.com/office/drawing/2014/chart" uri="{C3380CC4-5D6E-409C-BE32-E72D297353CC}">
              <c16:uniqueId val="{0000000C-94A2-49BA-941E-C67863A8A376}"/>
            </c:ext>
          </c:extLst>
        </c:ser>
        <c:dLbls>
          <c:showLegendKey val="0"/>
          <c:showVal val="0"/>
          <c:showCatName val="0"/>
          <c:showSerName val="0"/>
          <c:showPercent val="0"/>
          <c:showBubbleSize val="0"/>
        </c:dLbls>
        <c:marker val="1"/>
        <c:smooth val="0"/>
        <c:axId val="58830592"/>
        <c:axId val="58830176"/>
      </c:lineChart>
      <c:catAx>
        <c:axId val="5882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58833920"/>
        <c:crosses val="autoZero"/>
        <c:auto val="1"/>
        <c:lblAlgn val="ctr"/>
        <c:lblOffset val="100"/>
        <c:noMultiLvlLbl val="0"/>
      </c:catAx>
      <c:valAx>
        <c:axId val="58833920"/>
        <c:scaling>
          <c:orientation val="minMax"/>
          <c:max val="60000000000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58827264"/>
        <c:crosses val="autoZero"/>
        <c:crossBetween val="between"/>
      </c:valAx>
      <c:valAx>
        <c:axId val="58830176"/>
        <c:scaling>
          <c:orientation val="minMax"/>
          <c:min val="-0.9"/>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 b="0" i="0" u="none" strike="noStrike" kern="1200" baseline="0">
                <a:solidFill>
                  <a:schemeClr val="bg1"/>
                </a:solidFill>
                <a:latin typeface="+mn-lt"/>
                <a:ea typeface="+mn-ea"/>
                <a:cs typeface="+mn-cs"/>
              </a:defRPr>
            </a:pPr>
            <a:endParaRPr lang="en-US"/>
          </a:p>
        </c:txPr>
        <c:crossAx val="58830592"/>
        <c:crosses val="max"/>
        <c:crossBetween val="between"/>
      </c:valAx>
      <c:catAx>
        <c:axId val="58830592"/>
        <c:scaling>
          <c:orientation val="minMax"/>
        </c:scaling>
        <c:delete val="1"/>
        <c:axPos val="b"/>
        <c:numFmt formatCode="General" sourceLinked="1"/>
        <c:majorTickMark val="none"/>
        <c:minorTickMark val="none"/>
        <c:tickLblPos val="nextTo"/>
        <c:crossAx val="588301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980085248663205"/>
          <c:y val="6.8875141250737071E-2"/>
          <c:w val="0.48470979721538049"/>
          <c:h val="0.74902578898273831"/>
        </c:manualLayout>
      </c:layout>
      <c:pieChart>
        <c:varyColors val="1"/>
        <c:ser>
          <c:idx val="0"/>
          <c:order val="0"/>
          <c:tx>
            <c:strRef>
              <c:f>Sheet3!$B$9</c:f>
              <c:strCache>
                <c:ptCount val="1"/>
                <c:pt idx="0">
                  <c:v>Realisasi</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CD-4C4A-87AC-CA5293DF7E1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CD-4C4A-87AC-CA5293DF7E1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CD-4C4A-87AC-CA5293DF7E1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CD-4C4A-87AC-CA5293DF7E1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3CD-4C4A-87AC-CA5293DF7E11}"/>
              </c:ext>
            </c:extLst>
          </c:dPt>
          <c:cat>
            <c:strRef>
              <c:f>Sheet3!$A$10:$A$14</c:f>
              <c:strCache>
                <c:ptCount val="5"/>
                <c:pt idx="0">
                  <c:v>BAPANAS</c:v>
                </c:pt>
                <c:pt idx="1">
                  <c:v>BPS</c:v>
                </c:pt>
                <c:pt idx="2">
                  <c:v>PU</c:v>
                </c:pt>
                <c:pt idx="3">
                  <c:v>KEMENHUB</c:v>
                </c:pt>
                <c:pt idx="4">
                  <c:v>KEMENTAN</c:v>
                </c:pt>
              </c:strCache>
            </c:strRef>
          </c:cat>
          <c:val>
            <c:numRef>
              <c:f>Sheet3!$B$10:$B$14</c:f>
              <c:numCache>
                <c:formatCode>#,##0.00,,,</c:formatCode>
                <c:ptCount val="5"/>
                <c:pt idx="0">
                  <c:v>91000000</c:v>
                </c:pt>
                <c:pt idx="1">
                  <c:v>661480850</c:v>
                </c:pt>
                <c:pt idx="2">
                  <c:v>255096969800</c:v>
                </c:pt>
                <c:pt idx="3">
                  <c:v>28579129959</c:v>
                </c:pt>
                <c:pt idx="4">
                  <c:v>3240590786</c:v>
                </c:pt>
              </c:numCache>
            </c:numRef>
          </c:val>
          <c:extLst>
            <c:ext xmlns:c16="http://schemas.microsoft.com/office/drawing/2014/chart" uri="{C3380CC4-5D6E-409C-BE32-E72D297353CC}">
              <c16:uniqueId val="{0000000A-63CD-4C4A-87AC-CA5293DF7E1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05"/>
          <c:y val="0.84920781262017409"/>
          <c:w val="0.9"/>
          <c:h val="0.1069625520384477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 (2)'!$A$2</c:f>
              <c:strCache>
                <c:ptCount val="1"/>
                <c:pt idx="0">
                  <c:v>BADAN PANGAN NASIONAL</c:v>
                </c:pt>
              </c:strCache>
            </c:strRef>
          </c:tx>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2-74AA-4C11-B046-1B1230E2EB4E}"/>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 (2)'!$B$1:$C$1</c:f>
              <c:strCache>
                <c:ptCount val="2"/>
                <c:pt idx="0">
                  <c:v> Pagu  </c:v>
                </c:pt>
                <c:pt idx="1">
                  <c:v> Realisasi </c:v>
                </c:pt>
              </c:strCache>
            </c:strRef>
          </c:cat>
          <c:val>
            <c:numRef>
              <c:f>'Sheet2 (2)'!$B$2:$C$2</c:f>
              <c:numCache>
                <c:formatCode>#,##0.00,,</c:formatCode>
                <c:ptCount val="2"/>
                <c:pt idx="0">
                  <c:v>258360000</c:v>
                </c:pt>
                <c:pt idx="1">
                  <c:v>90000000</c:v>
                </c:pt>
              </c:numCache>
            </c:numRef>
          </c:val>
          <c:extLst>
            <c:ext xmlns:c16="http://schemas.microsoft.com/office/drawing/2014/chart" uri="{C3380CC4-5D6E-409C-BE32-E72D297353CC}">
              <c16:uniqueId val="{00000000-74AA-4C11-B046-1B1230E2EB4E}"/>
            </c:ext>
          </c:extLst>
        </c:ser>
        <c:dLbls>
          <c:dLblPos val="outEnd"/>
          <c:showLegendKey val="0"/>
          <c:showVal val="1"/>
          <c:showCatName val="0"/>
          <c:showSerName val="0"/>
          <c:showPercent val="0"/>
          <c:showBubbleSize val="0"/>
        </c:dLbls>
        <c:gapWidth val="70"/>
        <c:overlap val="-27"/>
        <c:axId val="286098704"/>
        <c:axId val="286105360"/>
      </c:barChart>
      <c:catAx>
        <c:axId val="28609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86105360"/>
        <c:crosses val="autoZero"/>
        <c:auto val="1"/>
        <c:lblAlgn val="ctr"/>
        <c:lblOffset val="100"/>
        <c:noMultiLvlLbl val="0"/>
      </c:catAx>
      <c:valAx>
        <c:axId val="286105360"/>
        <c:scaling>
          <c:orientation val="minMax"/>
        </c:scaling>
        <c:delete val="1"/>
        <c:axPos val="l"/>
        <c:numFmt formatCode="#,##0.00,," sourceLinked="1"/>
        <c:majorTickMark val="none"/>
        <c:minorTickMark val="none"/>
        <c:tickLblPos val="nextTo"/>
        <c:crossAx val="286098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888495188101488"/>
          <c:y val="0"/>
          <c:w val="0.73055949256342956"/>
          <c:h val="1"/>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2-CB0F-4794-B2D6-2B6FB687DB8A}"/>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ontserrat" panose="00000500000000000000" pitchFamily="2" charset="0"/>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layout>
                    <c:manualLayout>
                      <c:w val="0.26661111111111113"/>
                      <c:h val="0.35702755841362604"/>
                    </c:manualLayout>
                  </c15:layout>
                </c:ext>
                <c:ext xmlns:c16="http://schemas.microsoft.com/office/drawing/2014/chart" uri="{C3380CC4-5D6E-409C-BE32-E72D297353CC}">
                  <c16:uniqueId val="{00000003-CB0F-4794-B2D6-2B6FB687DB8A}"/>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ontserrat" panose="00000500000000000000" pitchFamily="2"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 (2)'!$B$3:$C$3</c:f>
              <c:strCache>
                <c:ptCount val="2"/>
                <c:pt idx="0">
                  <c:v> Realisasi </c:v>
                </c:pt>
                <c:pt idx="1">
                  <c:v> Pagu  </c:v>
                </c:pt>
              </c:strCache>
            </c:strRef>
          </c:cat>
          <c:val>
            <c:numRef>
              <c:f>'Sheet2 (2)'!$B$4:$C$4</c:f>
              <c:numCache>
                <c:formatCode>#,##0.00,,</c:formatCode>
                <c:ptCount val="2"/>
                <c:pt idx="0">
                  <c:v>90000000</c:v>
                </c:pt>
                <c:pt idx="1">
                  <c:v>258360000</c:v>
                </c:pt>
              </c:numCache>
            </c:numRef>
          </c:val>
          <c:extLst>
            <c:ext xmlns:c16="http://schemas.microsoft.com/office/drawing/2014/chart" uri="{C3380CC4-5D6E-409C-BE32-E72D297353CC}">
              <c16:uniqueId val="{00000000-CB0F-4794-B2D6-2B6FB687DB8A}"/>
            </c:ext>
          </c:extLst>
        </c:ser>
        <c:dLbls>
          <c:showLegendKey val="0"/>
          <c:showVal val="0"/>
          <c:showCatName val="0"/>
          <c:showSerName val="0"/>
          <c:showPercent val="0"/>
          <c:showBubbleSize val="0"/>
        </c:dLbls>
        <c:gapWidth val="50"/>
        <c:axId val="294710512"/>
        <c:axId val="294710928"/>
      </c:barChart>
      <c:catAx>
        <c:axId val="294710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94710928"/>
        <c:crosses val="autoZero"/>
        <c:auto val="1"/>
        <c:lblAlgn val="ctr"/>
        <c:lblOffset val="100"/>
        <c:noMultiLvlLbl val="0"/>
      </c:catAx>
      <c:valAx>
        <c:axId val="294710928"/>
        <c:scaling>
          <c:orientation val="minMax"/>
        </c:scaling>
        <c:delete val="1"/>
        <c:axPos val="b"/>
        <c:numFmt formatCode="#,##0.00,," sourceLinked="1"/>
        <c:majorTickMark val="none"/>
        <c:minorTickMark val="none"/>
        <c:tickLblPos val="nextTo"/>
        <c:crossAx val="294710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C17778C-5A70-443B-8112-3158822DDB01}" type="datetimeFigureOut">
              <a:rPr lang="en-ID" smtClean="0"/>
              <a:t>27/10/2025</a:t>
            </a:fld>
            <a:endParaRPr lang="en-ID"/>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CF0A8AA-86B4-411D-B65E-E7C93EF78641}" type="slidenum">
              <a:rPr lang="en-ID" smtClean="0"/>
              <a:t>‹#›</a:t>
            </a:fld>
            <a:endParaRPr lang="en-ID"/>
          </a:p>
        </p:txBody>
      </p:sp>
    </p:spTree>
    <p:extLst>
      <p:ext uri="{BB962C8B-B14F-4D97-AF65-F5344CB8AC3E}">
        <p14:creationId xmlns:p14="http://schemas.microsoft.com/office/powerpoint/2010/main" val="2615273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7CF0A8AA-86B4-411D-B65E-E7C93EF78641}" type="slidenum">
              <a:rPr lang="en-ID" smtClean="0"/>
              <a:t>4</a:t>
            </a:fld>
            <a:endParaRPr lang="en-ID"/>
          </a:p>
        </p:txBody>
      </p:sp>
    </p:spTree>
    <p:extLst>
      <p:ext uri="{BB962C8B-B14F-4D97-AF65-F5344CB8AC3E}">
        <p14:creationId xmlns:p14="http://schemas.microsoft.com/office/powerpoint/2010/main" val="1768507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C957DCC-A611-41BF-8399-92DFE3F2A122}" type="slidenum">
              <a:rPr kumimoji="0" lang="en-ID"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ID"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606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7CF0A8AA-86B4-411D-B65E-E7C93EF78641}" type="slidenum">
              <a:rPr lang="en-ID" smtClean="0"/>
              <a:t>6</a:t>
            </a:fld>
            <a:endParaRPr lang="en-ID"/>
          </a:p>
        </p:txBody>
      </p:sp>
    </p:spTree>
    <p:extLst>
      <p:ext uri="{BB962C8B-B14F-4D97-AF65-F5344CB8AC3E}">
        <p14:creationId xmlns:p14="http://schemas.microsoft.com/office/powerpoint/2010/main" val="365194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A8AA-86B4-411D-B65E-E7C93EF78641}" type="slidenum">
              <a:rPr lang="en-ID" smtClean="0"/>
              <a:t>7</a:t>
            </a:fld>
            <a:endParaRPr lang="en-ID"/>
          </a:p>
        </p:txBody>
      </p:sp>
    </p:spTree>
    <p:extLst>
      <p:ext uri="{BB962C8B-B14F-4D97-AF65-F5344CB8AC3E}">
        <p14:creationId xmlns:p14="http://schemas.microsoft.com/office/powerpoint/2010/main" val="1089435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A8AA-86B4-411D-B65E-E7C93EF78641}" type="slidenum">
              <a:rPr lang="en-ID" smtClean="0"/>
              <a:t>9</a:t>
            </a:fld>
            <a:endParaRPr lang="en-ID"/>
          </a:p>
        </p:txBody>
      </p:sp>
    </p:spTree>
    <p:extLst>
      <p:ext uri="{BB962C8B-B14F-4D97-AF65-F5344CB8AC3E}">
        <p14:creationId xmlns:p14="http://schemas.microsoft.com/office/powerpoint/2010/main" val="4062501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A8AA-86B4-411D-B65E-E7C93EF78641}" type="slidenum">
              <a:rPr lang="en-ID" smtClean="0"/>
              <a:t>10</a:t>
            </a:fld>
            <a:endParaRPr lang="en-ID"/>
          </a:p>
        </p:txBody>
      </p:sp>
    </p:spTree>
    <p:extLst>
      <p:ext uri="{BB962C8B-B14F-4D97-AF65-F5344CB8AC3E}">
        <p14:creationId xmlns:p14="http://schemas.microsoft.com/office/powerpoint/2010/main" val="3470435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A8AA-86B4-411D-B65E-E7C93EF78641}" type="slidenum">
              <a:rPr lang="en-ID" smtClean="0"/>
              <a:t>11</a:t>
            </a:fld>
            <a:endParaRPr lang="en-ID"/>
          </a:p>
        </p:txBody>
      </p:sp>
    </p:spTree>
    <p:extLst>
      <p:ext uri="{BB962C8B-B14F-4D97-AF65-F5344CB8AC3E}">
        <p14:creationId xmlns:p14="http://schemas.microsoft.com/office/powerpoint/2010/main" val="320814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F0A8AA-86B4-411D-B65E-E7C93EF78641}" type="slidenum">
              <a:rPr lang="en-ID" smtClean="0"/>
              <a:t>12</a:t>
            </a:fld>
            <a:endParaRPr lang="en-ID"/>
          </a:p>
        </p:txBody>
      </p:sp>
    </p:spTree>
    <p:extLst>
      <p:ext uri="{BB962C8B-B14F-4D97-AF65-F5344CB8AC3E}">
        <p14:creationId xmlns:p14="http://schemas.microsoft.com/office/powerpoint/2010/main" val="19302529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3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jpeg"/><Relationship Id="rId7" Type="http://schemas.microsoft.com/office/2007/relationships/hdphoto" Target="../media/hdphoto1.wdp"/><Relationship Id="rId12"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1.jpeg"/><Relationship Id="rId10" Type="http://schemas.openxmlformats.org/officeDocument/2006/relationships/image" Target="../media/image5.png"/><Relationship Id="rId4" Type="http://schemas.openxmlformats.org/officeDocument/2006/relationships/image" Target="../media/image10.jpeg"/><Relationship Id="rId9"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4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3.xml"/><Relationship Id="rId4" Type="http://schemas.openxmlformats.org/officeDocument/2006/relationships/image" Target="../media/image5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5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3.xml"/><Relationship Id="rId4" Type="http://schemas.openxmlformats.org/officeDocument/2006/relationships/image" Target="../media/image5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37.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5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3.png"/><Relationship Id="rId9" Type="http://schemas.microsoft.com/office/2007/relationships/hdphoto" Target="../media/hdphoto3.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5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4.xml"/><Relationship Id="rId4" Type="http://schemas.openxmlformats.org/officeDocument/2006/relationships/image" Target="../media/image5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4.xml"/><Relationship Id="rId4" Type="http://schemas.openxmlformats.org/officeDocument/2006/relationships/image" Target="../media/image5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5.wdp"/><Relationship Id="rId12"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11" Type="http://schemas.openxmlformats.org/officeDocument/2006/relationships/image" Target="../media/image4.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png"/><Relationship Id="rId1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lumMod val="85000"/>
          </a:schemeClr>
        </a:solidFill>
        <a:effectLst/>
      </p:bgPr>
    </p:bg>
    <p:spTree>
      <p:nvGrpSpPr>
        <p:cNvPr id="1" name=""/>
        <p:cNvGrpSpPr/>
        <p:nvPr/>
      </p:nvGrpSpPr>
      <p:grpSpPr>
        <a:xfrm>
          <a:off x="0" y="0"/>
          <a:ext cx="0" cy="0"/>
          <a:chOff x="0" y="0"/>
          <a:chExt cx="0" cy="0"/>
        </a:xfrm>
      </p:grpSpPr>
      <p:pic>
        <p:nvPicPr>
          <p:cNvPr id="22" name="Picture 21" descr="A group of people posing for a photo&#10;&#10;Description automatically generated">
            <a:extLst>
              <a:ext uri="{FF2B5EF4-FFF2-40B4-BE49-F238E27FC236}">
                <a16:creationId xmlns:a16="http://schemas.microsoft.com/office/drawing/2014/main" id="{5BEBE67A-BAB5-B5E4-54A8-4A83FA2974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6783" y="1038055"/>
            <a:ext cx="6875384" cy="4592237"/>
          </a:xfrm>
          <a:prstGeom prst="rect">
            <a:avLst/>
          </a:prstGeom>
        </p:spPr>
      </p:pic>
      <p:sp>
        <p:nvSpPr>
          <p:cNvPr id="7" name="Freeform: Shape 6">
            <a:extLst>
              <a:ext uri="{FF2B5EF4-FFF2-40B4-BE49-F238E27FC236}">
                <a16:creationId xmlns:a16="http://schemas.microsoft.com/office/drawing/2014/main" id="{EB572523-E47E-49B4-F3E5-AC8404B57CCC}"/>
              </a:ext>
            </a:extLst>
          </p:cNvPr>
          <p:cNvSpPr/>
          <p:nvPr userDrawn="1"/>
        </p:nvSpPr>
        <p:spPr>
          <a:xfrm>
            <a:off x="0" y="0"/>
            <a:ext cx="12192000" cy="6464408"/>
          </a:xfrm>
          <a:custGeom>
            <a:avLst/>
            <a:gdLst>
              <a:gd name="connsiteX0" fmla="*/ 6582995 w 12192000"/>
              <a:gd name="connsiteY0" fmla="*/ 289912 h 6464408"/>
              <a:gd name="connsiteX1" fmla="*/ 5096784 w 12192000"/>
              <a:gd name="connsiteY1" fmla="*/ 1776123 h 6464408"/>
              <a:gd name="connsiteX2" fmla="*/ 5096784 w 12192000"/>
              <a:gd name="connsiteY2" fmla="*/ 4715203 h 6464408"/>
              <a:gd name="connsiteX3" fmla="*/ 5096785 w 12192000"/>
              <a:gd name="connsiteY3" fmla="*/ 4715223 h 6464408"/>
              <a:gd name="connsiteX4" fmla="*/ 5096785 w 12192000"/>
              <a:gd name="connsiteY4" fmla="*/ 6201414 h 6464408"/>
              <a:gd name="connsiteX5" fmla="*/ 6582995 w 12192000"/>
              <a:gd name="connsiteY5" fmla="*/ 6201414 h 6464408"/>
              <a:gd name="connsiteX6" fmla="*/ 9406392 w 12192000"/>
              <a:gd name="connsiteY6" fmla="*/ 6201414 h 6464408"/>
              <a:gd name="connsiteX7" fmla="*/ 10456646 w 12192000"/>
              <a:gd name="connsiteY7" fmla="*/ 6201414 h 6464408"/>
              <a:gd name="connsiteX8" fmla="*/ 11942857 w 12192000"/>
              <a:gd name="connsiteY8" fmla="*/ 6201414 h 6464408"/>
              <a:gd name="connsiteX9" fmla="*/ 11942858 w 12192000"/>
              <a:gd name="connsiteY9" fmla="*/ 6201414 h 6464408"/>
              <a:gd name="connsiteX10" fmla="*/ 11942858 w 12192000"/>
              <a:gd name="connsiteY10" fmla="*/ 2170706 h 6464408"/>
              <a:gd name="connsiteX11" fmla="*/ 11942857 w 12192000"/>
              <a:gd name="connsiteY11" fmla="*/ 2170706 h 6464408"/>
              <a:gd name="connsiteX12" fmla="*/ 11942857 w 12192000"/>
              <a:gd name="connsiteY12" fmla="*/ 1776123 h 6464408"/>
              <a:gd name="connsiteX13" fmla="*/ 11942857 w 12192000"/>
              <a:gd name="connsiteY13" fmla="*/ 289912 h 6464408"/>
              <a:gd name="connsiteX14" fmla="*/ 9406392 w 12192000"/>
              <a:gd name="connsiteY14" fmla="*/ 289912 h 6464408"/>
              <a:gd name="connsiteX15" fmla="*/ 0 w 12192000"/>
              <a:gd name="connsiteY15" fmla="*/ 0 h 6464408"/>
              <a:gd name="connsiteX16" fmla="*/ 12192000 w 12192000"/>
              <a:gd name="connsiteY16" fmla="*/ 0 h 6464408"/>
              <a:gd name="connsiteX17" fmla="*/ 12192000 w 12192000"/>
              <a:gd name="connsiteY17" fmla="*/ 6464408 h 6464408"/>
              <a:gd name="connsiteX18" fmla="*/ 0 w 12192000"/>
              <a:gd name="connsiteY18" fmla="*/ 6464408 h 64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464408">
                <a:moveTo>
                  <a:pt x="6582995" y="289912"/>
                </a:moveTo>
                <a:cubicBezTo>
                  <a:pt x="5762183" y="289912"/>
                  <a:pt x="5096784" y="955311"/>
                  <a:pt x="5096784" y="1776123"/>
                </a:cubicBezTo>
                <a:lnTo>
                  <a:pt x="5096784" y="4715203"/>
                </a:lnTo>
                <a:lnTo>
                  <a:pt x="5096785" y="4715223"/>
                </a:lnTo>
                <a:lnTo>
                  <a:pt x="5096785" y="6201414"/>
                </a:lnTo>
                <a:lnTo>
                  <a:pt x="6582995" y="6201414"/>
                </a:lnTo>
                <a:lnTo>
                  <a:pt x="9406392" y="6201414"/>
                </a:lnTo>
                <a:lnTo>
                  <a:pt x="10456646" y="6201414"/>
                </a:lnTo>
                <a:lnTo>
                  <a:pt x="11942857" y="6201414"/>
                </a:lnTo>
                <a:lnTo>
                  <a:pt x="11942858" y="6201414"/>
                </a:lnTo>
                <a:lnTo>
                  <a:pt x="11942858" y="2170706"/>
                </a:lnTo>
                <a:lnTo>
                  <a:pt x="11942857" y="2170706"/>
                </a:lnTo>
                <a:lnTo>
                  <a:pt x="11942857" y="1776123"/>
                </a:lnTo>
                <a:lnTo>
                  <a:pt x="11942857" y="289912"/>
                </a:lnTo>
                <a:lnTo>
                  <a:pt x="9406392" y="289912"/>
                </a:lnTo>
                <a:close/>
                <a:moveTo>
                  <a:pt x="0" y="0"/>
                </a:moveTo>
                <a:lnTo>
                  <a:pt x="12192000" y="0"/>
                </a:lnTo>
                <a:lnTo>
                  <a:pt x="12192000" y="6464408"/>
                </a:lnTo>
                <a:lnTo>
                  <a:pt x="0" y="64644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white"/>
              </a:solidFill>
            </a:endParaRPr>
          </a:p>
        </p:txBody>
      </p:sp>
      <p:pic>
        <p:nvPicPr>
          <p:cNvPr id="8" name="Picture 7">
            <a:extLst>
              <a:ext uri="{FF2B5EF4-FFF2-40B4-BE49-F238E27FC236}">
                <a16:creationId xmlns:a16="http://schemas.microsoft.com/office/drawing/2014/main" id="{17EF9097-8AC0-3F69-E902-8ECFC9ED2CF8}"/>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195" b="16437"/>
          <a:stretch/>
        </p:blipFill>
        <p:spPr>
          <a:xfrm>
            <a:off x="0" y="-1"/>
            <a:ext cx="5096784" cy="6858002"/>
          </a:xfrm>
          <a:prstGeom prst="rect">
            <a:avLst/>
          </a:prstGeom>
        </p:spPr>
      </p:pic>
      <p:sp>
        <p:nvSpPr>
          <p:cNvPr id="9" name="Rectangle 8">
            <a:extLst>
              <a:ext uri="{FF2B5EF4-FFF2-40B4-BE49-F238E27FC236}">
                <a16:creationId xmlns:a16="http://schemas.microsoft.com/office/drawing/2014/main" id="{38669DE7-981A-C282-691F-F6B90029F0BE}"/>
              </a:ext>
            </a:extLst>
          </p:cNvPr>
          <p:cNvSpPr/>
          <p:nvPr userDrawn="1"/>
        </p:nvSpPr>
        <p:spPr>
          <a:xfrm>
            <a:off x="0" y="6464410"/>
            <a:ext cx="12192000" cy="393590"/>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0" name="TextBox 9">
            <a:extLst>
              <a:ext uri="{FF2B5EF4-FFF2-40B4-BE49-F238E27FC236}">
                <a16:creationId xmlns:a16="http://schemas.microsoft.com/office/drawing/2014/main" id="{97DAF4C0-015E-7F73-947A-02828171CA75}"/>
              </a:ext>
            </a:extLst>
          </p:cNvPr>
          <p:cNvSpPr txBox="1"/>
          <p:nvPr userDrawn="1"/>
        </p:nvSpPr>
        <p:spPr>
          <a:xfrm>
            <a:off x="187912" y="6530399"/>
            <a:ext cx="3851890" cy="261610"/>
          </a:xfrm>
          <a:prstGeom prst="rect">
            <a:avLst/>
          </a:prstGeom>
          <a:noFill/>
        </p:spPr>
        <p:txBody>
          <a:bodyPr wrap="square" rtlCol="0">
            <a:spAutoFit/>
          </a:bodyPr>
          <a:lstStyle/>
          <a:p>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2022 Direktorat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Jenderal</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Perbendaharaan</a:t>
            </a:r>
            <a:endParaRPr lang="en-ID" sz="11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7AD219FD-5F36-3DAF-1FB6-4C17C863E72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71674" y="6494540"/>
            <a:ext cx="1242041" cy="333329"/>
          </a:xfrm>
          <a:prstGeom prst="rect">
            <a:avLst/>
          </a:prstGeom>
        </p:spPr>
      </p:pic>
      <p:pic>
        <p:nvPicPr>
          <p:cNvPr id="12" name="Picture 11" descr="Logo&#10;&#10;Description automatically generated">
            <a:extLst>
              <a:ext uri="{FF2B5EF4-FFF2-40B4-BE49-F238E27FC236}">
                <a16:creationId xmlns:a16="http://schemas.microsoft.com/office/drawing/2014/main" id="{CE7EBB2B-3AFC-8D41-1B29-E5BF08FE45C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573" t="17697" r="28141" b="13544"/>
          <a:stretch/>
        </p:blipFill>
        <p:spPr>
          <a:xfrm>
            <a:off x="1258754" y="347662"/>
            <a:ext cx="533024" cy="587964"/>
          </a:xfrm>
          <a:prstGeom prst="rect">
            <a:avLst/>
          </a:prstGeom>
        </p:spPr>
      </p:pic>
      <p:pic>
        <p:nvPicPr>
          <p:cNvPr id="13" name="Picture 2">
            <a:extLst>
              <a:ext uri="{FF2B5EF4-FFF2-40B4-BE49-F238E27FC236}">
                <a16:creationId xmlns:a16="http://schemas.microsoft.com/office/drawing/2014/main" id="{46237816-CA2F-3819-7B4A-4646A48B90FC}"/>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9722" t="28845" r="19861" b="29167"/>
          <a:stretch/>
        </p:blipFill>
        <p:spPr bwMode="auto">
          <a:xfrm>
            <a:off x="274543" y="344616"/>
            <a:ext cx="846014" cy="587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sign, clipart&#10;&#10;Description automatically generated">
            <a:extLst>
              <a:ext uri="{FF2B5EF4-FFF2-40B4-BE49-F238E27FC236}">
                <a16:creationId xmlns:a16="http://schemas.microsoft.com/office/drawing/2014/main" id="{DB5B454D-B914-BBD8-CC1E-5A8242F561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71822" y="442967"/>
            <a:ext cx="992851" cy="489613"/>
          </a:xfrm>
          <a:prstGeom prst="rect">
            <a:avLst/>
          </a:prstGeom>
        </p:spPr>
      </p:pic>
      <p:cxnSp>
        <p:nvCxnSpPr>
          <p:cNvPr id="16" name="Straight Connector 15">
            <a:extLst>
              <a:ext uri="{FF2B5EF4-FFF2-40B4-BE49-F238E27FC236}">
                <a16:creationId xmlns:a16="http://schemas.microsoft.com/office/drawing/2014/main" id="{A6D58168-05D1-9694-5954-F57E4FAD4421}"/>
              </a:ext>
            </a:extLst>
          </p:cNvPr>
          <p:cNvCxnSpPr>
            <a:cxnSpLocks/>
          </p:cNvCxnSpPr>
          <p:nvPr userDrawn="1"/>
        </p:nvCxnSpPr>
        <p:spPr>
          <a:xfrm>
            <a:off x="290484" y="5367867"/>
            <a:ext cx="4531283" cy="0"/>
          </a:xfrm>
          <a:prstGeom prst="line">
            <a:avLst/>
          </a:prstGeom>
          <a:ln w="19050">
            <a:solidFill>
              <a:srgbClr val="005FAC"/>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64A3465-6D2B-48C7-9F73-3153FEC93100}"/>
              </a:ext>
            </a:extLst>
          </p:cNvPr>
          <p:cNvSpPr/>
          <p:nvPr userDrawn="1"/>
        </p:nvSpPr>
        <p:spPr>
          <a:xfrm>
            <a:off x="0" y="6201212"/>
            <a:ext cx="5096783" cy="265500"/>
          </a:xfrm>
          <a:custGeom>
            <a:avLst/>
            <a:gdLst>
              <a:gd name="connsiteX0" fmla="*/ 263837 w 5096783"/>
              <a:gd name="connsiteY0" fmla="*/ 0 h 265500"/>
              <a:gd name="connsiteX1" fmla="*/ 263837 w 5096783"/>
              <a:gd name="connsiteY1" fmla="*/ 202 h 265500"/>
              <a:gd name="connsiteX2" fmla="*/ 5096783 w 5096783"/>
              <a:gd name="connsiteY2" fmla="*/ 202 h 265500"/>
              <a:gd name="connsiteX3" fmla="*/ 5096783 w 5096783"/>
              <a:gd name="connsiteY3" fmla="*/ 263198 h 265500"/>
              <a:gd name="connsiteX4" fmla="*/ 263837 w 5096783"/>
              <a:gd name="connsiteY4" fmla="*/ 263198 h 265500"/>
              <a:gd name="connsiteX5" fmla="*/ 263837 w 5096783"/>
              <a:gd name="connsiteY5" fmla="*/ 263837 h 265500"/>
              <a:gd name="connsiteX6" fmla="*/ 5 w 5096783"/>
              <a:gd name="connsiteY6" fmla="*/ 265500 h 265500"/>
              <a:gd name="connsiteX7" fmla="*/ 76689 w 5096783"/>
              <a:gd name="connsiteY7" fmla="*/ 77865 h 265500"/>
              <a:gd name="connsiteX8" fmla="*/ 211918 w 5096783"/>
              <a:gd name="connsiteY8" fmla="*/ 5158 h 265500"/>
              <a:gd name="connsiteX9" fmla="*/ 260350 w 5096783"/>
              <a:gd name="connsiteY9" fmla="*/ 347 h 265500"/>
              <a:gd name="connsiteX10" fmla="*/ 260350 w 5096783"/>
              <a:gd name="connsiteY10" fmla="*/ 202 h 265500"/>
              <a:gd name="connsiteX11" fmla="*/ 261804 w 5096783"/>
              <a:gd name="connsiteY11" fmla="*/ 202 h 2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6783" h="265500">
                <a:moveTo>
                  <a:pt x="263837" y="0"/>
                </a:moveTo>
                <a:lnTo>
                  <a:pt x="263837" y="202"/>
                </a:lnTo>
                <a:lnTo>
                  <a:pt x="5096783" y="202"/>
                </a:lnTo>
                <a:lnTo>
                  <a:pt x="5096783" y="263198"/>
                </a:lnTo>
                <a:lnTo>
                  <a:pt x="263837" y="263198"/>
                </a:lnTo>
                <a:lnTo>
                  <a:pt x="263837" y="263837"/>
                </a:lnTo>
                <a:lnTo>
                  <a:pt x="5" y="265500"/>
                </a:lnTo>
                <a:cubicBezTo>
                  <a:pt x="-438" y="195239"/>
                  <a:pt x="27163" y="127704"/>
                  <a:pt x="76689" y="77865"/>
                </a:cubicBezTo>
                <a:cubicBezTo>
                  <a:pt x="113834" y="40486"/>
                  <a:pt x="161010" y="15377"/>
                  <a:pt x="211918" y="5158"/>
                </a:cubicBezTo>
                <a:lnTo>
                  <a:pt x="260350" y="347"/>
                </a:lnTo>
                <a:lnTo>
                  <a:pt x="260350" y="202"/>
                </a:lnTo>
                <a:lnTo>
                  <a:pt x="261804" y="202"/>
                </a:lnTo>
                <a:close/>
              </a:path>
            </a:pathLst>
          </a:cu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23" name="Text Placeholder 22">
            <a:extLst>
              <a:ext uri="{FF2B5EF4-FFF2-40B4-BE49-F238E27FC236}">
                <a16:creationId xmlns:a16="http://schemas.microsoft.com/office/drawing/2014/main" id="{F3105105-44CB-5C16-25BD-5F53EBA24176}"/>
              </a:ext>
            </a:extLst>
          </p:cNvPr>
          <p:cNvSpPr>
            <a:spLocks noGrp="1"/>
          </p:cNvSpPr>
          <p:nvPr>
            <p:ph type="body" sz="quarter" idx="10" hasCustomPrompt="1"/>
          </p:nvPr>
        </p:nvSpPr>
        <p:spPr>
          <a:xfrm>
            <a:off x="195114" y="3518483"/>
            <a:ext cx="4782402" cy="400050"/>
          </a:xfrm>
        </p:spPr>
        <p:txBody>
          <a:bodyPr>
            <a:normAutofit/>
          </a:bodyPr>
          <a:lstStyle>
            <a:lvl1pPr marL="0" indent="0">
              <a:buNone/>
              <a:defRPr sz="2000">
                <a:solidFill>
                  <a:srgbClr val="005FA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Tema/Sub Judul/Periode</a:t>
            </a:r>
          </a:p>
        </p:txBody>
      </p:sp>
      <p:sp>
        <p:nvSpPr>
          <p:cNvPr id="25" name="Text Placeholder 24">
            <a:extLst>
              <a:ext uri="{FF2B5EF4-FFF2-40B4-BE49-F238E27FC236}">
                <a16:creationId xmlns:a16="http://schemas.microsoft.com/office/drawing/2014/main" id="{04DB9C55-19F5-519A-89D1-522DD31DAA15}"/>
              </a:ext>
            </a:extLst>
          </p:cNvPr>
          <p:cNvSpPr>
            <a:spLocks noGrp="1"/>
          </p:cNvSpPr>
          <p:nvPr>
            <p:ph type="body" sz="quarter" idx="11" hasCustomPrompt="1"/>
          </p:nvPr>
        </p:nvSpPr>
        <p:spPr>
          <a:xfrm>
            <a:off x="195114" y="2155602"/>
            <a:ext cx="4782402" cy="1331037"/>
          </a:xfrm>
        </p:spPr>
        <p:txBody>
          <a:bodyPr anchor="b">
            <a:noAutofit/>
          </a:bodyPr>
          <a:lstStyle>
            <a:lvl1pPr marL="0" indent="0">
              <a:buNone/>
              <a:defRPr sz="4400" b="1">
                <a:latin typeface="Tahoma" panose="020B0604030504040204" pitchFamily="34" charset="0"/>
                <a:ea typeface="Tahoma" panose="020B0604030504040204" pitchFamily="34" charset="0"/>
                <a:cs typeface="Tahoma" panose="020B0604030504040204" pitchFamily="34" charset="0"/>
              </a:defRPr>
            </a:lvl1pPr>
          </a:lstStyle>
          <a:p>
            <a:pPr lvl="0"/>
            <a:r>
              <a:rPr lang="en-US"/>
              <a:t>TOPIK RAPAT/ PEMBAHASAN</a:t>
            </a:r>
          </a:p>
        </p:txBody>
      </p:sp>
      <p:sp>
        <p:nvSpPr>
          <p:cNvPr id="28" name="Text Placeholder 27">
            <a:extLst>
              <a:ext uri="{FF2B5EF4-FFF2-40B4-BE49-F238E27FC236}">
                <a16:creationId xmlns:a16="http://schemas.microsoft.com/office/drawing/2014/main" id="{8696A84E-387F-3A24-EC27-859CD190845F}"/>
              </a:ext>
            </a:extLst>
          </p:cNvPr>
          <p:cNvSpPr>
            <a:spLocks noGrp="1"/>
          </p:cNvSpPr>
          <p:nvPr>
            <p:ph type="body" sz="quarter" idx="12" hasCustomPrompt="1"/>
          </p:nvPr>
        </p:nvSpPr>
        <p:spPr>
          <a:xfrm>
            <a:off x="194411" y="5491267"/>
            <a:ext cx="4627355" cy="278051"/>
          </a:xfrm>
        </p:spPr>
        <p:txBody>
          <a:bodyPr tIns="0" bIns="0">
            <a:noAutofit/>
          </a:bodyPr>
          <a:lstStyle>
            <a:lvl1pPr marL="0" indent="0">
              <a:spcBef>
                <a:spcPts val="0"/>
              </a:spcBef>
              <a:buNone/>
              <a:defRPr sz="1600" b="1">
                <a:latin typeface="Tahoma" panose="020B0604030504040204" pitchFamily="34" charset="0"/>
                <a:ea typeface="Tahoma" panose="020B0604030504040204" pitchFamily="34" charset="0"/>
                <a:cs typeface="Tahoma" panose="020B0604030504040204" pitchFamily="34" charset="0"/>
              </a:defRPr>
            </a:lvl1pPr>
          </a:lstStyle>
          <a:p>
            <a:pPr lvl="0"/>
            <a:r>
              <a:rPr lang="en-US"/>
              <a:t>Nama Unit</a:t>
            </a:r>
          </a:p>
        </p:txBody>
      </p:sp>
      <p:sp>
        <p:nvSpPr>
          <p:cNvPr id="30" name="Text Placeholder 29">
            <a:extLst>
              <a:ext uri="{FF2B5EF4-FFF2-40B4-BE49-F238E27FC236}">
                <a16:creationId xmlns:a16="http://schemas.microsoft.com/office/drawing/2014/main" id="{6CAEF880-ED38-7BDB-0AE8-0460D6097A03}"/>
              </a:ext>
            </a:extLst>
          </p:cNvPr>
          <p:cNvSpPr>
            <a:spLocks noGrp="1"/>
          </p:cNvSpPr>
          <p:nvPr>
            <p:ph type="body" sz="quarter" idx="13" hasCustomPrompt="1"/>
          </p:nvPr>
        </p:nvSpPr>
        <p:spPr>
          <a:xfrm>
            <a:off x="194409" y="5775342"/>
            <a:ext cx="4627357" cy="359879"/>
          </a:xfrm>
        </p:spPr>
        <p:txBody>
          <a:bodyPr tIns="0" bIns="0">
            <a:normAutofit/>
          </a:bodyPr>
          <a:lstStyle>
            <a:lvl1pPr marL="0" indent="0">
              <a:buNone/>
              <a:defRPr sz="1500">
                <a:latin typeface="Tahoma" panose="020B0604030504040204" pitchFamily="34" charset="0"/>
                <a:ea typeface="Tahoma" panose="020B0604030504040204" pitchFamily="34" charset="0"/>
                <a:cs typeface="Tahoma" panose="020B0604030504040204" pitchFamily="34" charset="0"/>
              </a:defRPr>
            </a:lvl1pPr>
          </a:lstStyle>
          <a:p>
            <a:pPr lvl="0"/>
            <a:r>
              <a:rPr lang="en-US"/>
              <a:t>Tanggal</a:t>
            </a:r>
            <a:endParaRPr lang="en-ID"/>
          </a:p>
        </p:txBody>
      </p:sp>
      <p:pic>
        <p:nvPicPr>
          <p:cNvPr id="5" name="Picture 4">
            <a:extLst>
              <a:ext uri="{FF2B5EF4-FFF2-40B4-BE49-F238E27FC236}">
                <a16:creationId xmlns:a16="http://schemas.microsoft.com/office/drawing/2014/main" id="{CEF134C8-68B3-62F8-32AB-FA249A3D25A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29975" y="500000"/>
            <a:ext cx="846014" cy="375545"/>
          </a:xfrm>
          <a:prstGeom prst="rect">
            <a:avLst/>
          </a:prstGeom>
        </p:spPr>
      </p:pic>
    </p:spTree>
    <p:extLst>
      <p:ext uri="{BB962C8B-B14F-4D97-AF65-F5344CB8AC3E}">
        <p14:creationId xmlns:p14="http://schemas.microsoft.com/office/powerpoint/2010/main" val="330828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ti Presentasi">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C2FD95-268C-4953-AF93-7597DD947EB5}"/>
              </a:ext>
            </a:extLst>
          </p:cNvPr>
          <p:cNvSpPr>
            <a:spLocks noGrp="1"/>
          </p:cNvSpPr>
          <p:nvPr>
            <p:ph type="title" hasCustomPrompt="1"/>
          </p:nvPr>
        </p:nvSpPr>
        <p:spPr>
          <a:xfrm>
            <a:off x="1274241" y="216781"/>
            <a:ext cx="9891168" cy="488394"/>
          </a:xfrm>
          <a:prstGeom prst="rect">
            <a:avLst/>
          </a:prstGeom>
        </p:spPr>
        <p:txBody>
          <a:bodyPr lIns="0" tIns="0" rIns="0" bIns="0" anchor="ctr"/>
          <a:lstStyle>
            <a:lvl1pPr algn="ctr">
              <a:defRPr sz="2800" b="1">
                <a:solidFill>
                  <a:srgbClr val="094E9B"/>
                </a:solidFill>
                <a:latin typeface="Tahoma" panose="020B0604030504040204" pitchFamily="34" charset="0"/>
                <a:ea typeface="Tahoma" panose="020B0604030504040204" pitchFamily="34" charset="0"/>
                <a:cs typeface="Tahoma" panose="020B0604030504040204" pitchFamily="34" charset="0"/>
              </a:defRPr>
            </a:lvl1pPr>
          </a:lstStyle>
          <a:p>
            <a:r>
              <a:rPr lang="en-US"/>
              <a:t>Judul Materi </a:t>
            </a:r>
          </a:p>
        </p:txBody>
      </p:sp>
      <p:pic>
        <p:nvPicPr>
          <p:cNvPr id="17" name="Picture 2">
            <a:extLst>
              <a:ext uri="{FF2B5EF4-FFF2-40B4-BE49-F238E27FC236}">
                <a16:creationId xmlns:a16="http://schemas.microsoft.com/office/drawing/2014/main" id="{A3141D4B-ADFF-4F8A-BD29-E3DC553A6F99}"/>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9722" t="28845" r="19861" b="29167"/>
          <a:stretch/>
        </p:blipFill>
        <p:spPr bwMode="auto">
          <a:xfrm>
            <a:off x="113906" y="131418"/>
            <a:ext cx="1006877" cy="6997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55601E9-AEEA-4085-B98A-C1ACF984C066}"/>
              </a:ext>
            </a:extLst>
          </p:cNvPr>
          <p:cNvSpPr/>
          <p:nvPr userDrawn="1"/>
        </p:nvSpPr>
        <p:spPr>
          <a:xfrm>
            <a:off x="1274241" y="738635"/>
            <a:ext cx="9891168" cy="45719"/>
          </a:xfrm>
          <a:prstGeom prst="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Logo&#10;&#10;Description automatically generated">
            <a:extLst>
              <a:ext uri="{FF2B5EF4-FFF2-40B4-BE49-F238E27FC236}">
                <a16:creationId xmlns:a16="http://schemas.microsoft.com/office/drawing/2014/main" id="{9B9C231F-F852-4CBC-AC96-40344BEC4D0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7777" t="16416" r="27935" b="12472"/>
          <a:stretch/>
        </p:blipFill>
        <p:spPr>
          <a:xfrm>
            <a:off x="11330560" y="131418"/>
            <a:ext cx="627598" cy="699761"/>
          </a:xfrm>
          <a:prstGeom prst="rect">
            <a:avLst/>
          </a:prstGeom>
        </p:spPr>
      </p:pic>
      <p:sp>
        <p:nvSpPr>
          <p:cNvPr id="18" name="Slide Number Placeholder 7">
            <a:extLst>
              <a:ext uri="{FF2B5EF4-FFF2-40B4-BE49-F238E27FC236}">
                <a16:creationId xmlns:a16="http://schemas.microsoft.com/office/drawing/2014/main" id="{D6152ED9-EF60-4AC5-B468-863D79B28D23}"/>
              </a:ext>
            </a:extLst>
          </p:cNvPr>
          <p:cNvSpPr>
            <a:spLocks noGrp="1"/>
          </p:cNvSpPr>
          <p:nvPr>
            <p:ph type="sldNum" sz="quarter" idx="12"/>
          </p:nvPr>
        </p:nvSpPr>
        <p:spPr>
          <a:xfrm>
            <a:off x="11665027" y="6522830"/>
            <a:ext cx="519509" cy="229000"/>
          </a:xfrm>
          <a:prstGeom prst="rect">
            <a:avLst/>
          </a:prstGeom>
        </p:spPr>
        <p:txBody>
          <a:bodyPr lIns="0" rIns="0" anchor="ctr"/>
          <a:lstStyle>
            <a:lvl1pPr algn="ctr">
              <a:defRPr sz="1400" i="0">
                <a:solidFill>
                  <a:srgbClr val="102D7F"/>
                </a:solidFill>
                <a:latin typeface="Tahoma" panose="020B0604030504040204" pitchFamily="34" charset="0"/>
                <a:ea typeface="Tahoma" panose="020B0604030504040204" pitchFamily="34" charset="0"/>
                <a:cs typeface="Tahoma" panose="020B0604030504040204" pitchFamily="34" charset="0"/>
              </a:defRPr>
            </a:lvl1pPr>
          </a:lstStyle>
          <a:p>
            <a:fld id="{C67A9826-C85A-43BB-9A4D-2C608D6018A0}" type="slidenum">
              <a:rPr lang="en-US" b="1" smtClean="0"/>
              <a:pPr/>
              <a:t>‹#›</a:t>
            </a:fld>
            <a:endParaRPr lang="en-US" b="1"/>
          </a:p>
        </p:txBody>
      </p:sp>
      <p:grpSp>
        <p:nvGrpSpPr>
          <p:cNvPr id="20" name="Group 19">
            <a:extLst>
              <a:ext uri="{FF2B5EF4-FFF2-40B4-BE49-F238E27FC236}">
                <a16:creationId xmlns:a16="http://schemas.microsoft.com/office/drawing/2014/main" id="{0040FD0C-C4D5-4C5D-8D19-950FF2826D4E}"/>
              </a:ext>
            </a:extLst>
          </p:cNvPr>
          <p:cNvGrpSpPr/>
          <p:nvPr userDrawn="1"/>
        </p:nvGrpSpPr>
        <p:grpSpPr>
          <a:xfrm>
            <a:off x="263353" y="6610486"/>
            <a:ext cx="11377785" cy="51403"/>
            <a:chOff x="77148" y="5617762"/>
            <a:chExt cx="11377785" cy="51403"/>
          </a:xfrm>
        </p:grpSpPr>
        <p:sp>
          <p:nvSpPr>
            <p:cNvPr id="21" name="Rectangle 20">
              <a:extLst>
                <a:ext uri="{FF2B5EF4-FFF2-40B4-BE49-F238E27FC236}">
                  <a16:creationId xmlns:a16="http://schemas.microsoft.com/office/drawing/2014/main" id="{8C0396D8-04DC-4C27-A6AE-D99C5E8EE132}"/>
                </a:ext>
              </a:extLst>
            </p:cNvPr>
            <p:cNvSpPr/>
            <p:nvPr/>
          </p:nvSpPr>
          <p:spPr>
            <a:xfrm>
              <a:off x="5981234" y="5617762"/>
              <a:ext cx="3961010" cy="51402"/>
            </a:xfrm>
            <a:prstGeom prst="rect">
              <a:avLst/>
            </a:prstGeom>
            <a:solidFill>
              <a:srgbClr val="235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a:extLst>
                <a:ext uri="{FF2B5EF4-FFF2-40B4-BE49-F238E27FC236}">
                  <a16:creationId xmlns:a16="http://schemas.microsoft.com/office/drawing/2014/main" id="{66E5BF66-ED9C-4973-86FF-49CFE4C43B46}"/>
                </a:ext>
              </a:extLst>
            </p:cNvPr>
            <p:cNvSpPr/>
            <p:nvPr/>
          </p:nvSpPr>
          <p:spPr>
            <a:xfrm>
              <a:off x="9942245" y="5617762"/>
              <a:ext cx="1512688" cy="51402"/>
            </a:xfrm>
            <a:prstGeom prst="rect">
              <a:avLst/>
            </a:prstGeom>
            <a:solidFill>
              <a:srgbClr val="F3B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a:extLst>
                <a:ext uri="{FF2B5EF4-FFF2-40B4-BE49-F238E27FC236}">
                  <a16:creationId xmlns:a16="http://schemas.microsoft.com/office/drawing/2014/main" id="{85BC0202-5DB6-47CB-BBF9-582D4358C5AA}"/>
                </a:ext>
              </a:extLst>
            </p:cNvPr>
            <p:cNvSpPr/>
            <p:nvPr/>
          </p:nvSpPr>
          <p:spPr>
            <a:xfrm>
              <a:off x="77148" y="5617763"/>
              <a:ext cx="5904086" cy="51402"/>
            </a:xfrm>
            <a:prstGeom prst="rect">
              <a:avLst/>
            </a:prstGeom>
            <a:solidFill>
              <a:srgbClr val="337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3618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onten Paparan">
  <p:cSld name="1_Konten Paparan">
    <p:spTree>
      <p:nvGrpSpPr>
        <p:cNvPr id="1" name="Shape 45"/>
        <p:cNvGrpSpPr/>
        <p:nvPr/>
      </p:nvGrpSpPr>
      <p:grpSpPr>
        <a:xfrm>
          <a:off x="0" y="0"/>
          <a:ext cx="0" cy="0"/>
          <a:chOff x="0" y="0"/>
          <a:chExt cx="0" cy="0"/>
        </a:xfrm>
      </p:grpSpPr>
      <p:sp>
        <p:nvSpPr>
          <p:cNvPr id="46" name="Google Shape;46;p35"/>
          <p:cNvSpPr txBox="1">
            <a:spLocks noGrp="1"/>
          </p:cNvSpPr>
          <p:nvPr>
            <p:ph type="body" idx="1"/>
          </p:nvPr>
        </p:nvSpPr>
        <p:spPr>
          <a:xfrm>
            <a:off x="1025794" y="189090"/>
            <a:ext cx="10139082" cy="615244"/>
          </a:xfrm>
          <a:prstGeom prst="rect">
            <a:avLst/>
          </a:prstGeom>
          <a:noFill/>
          <a:ln>
            <a:noFill/>
          </a:ln>
        </p:spPr>
        <p:txBody>
          <a:bodyPr spcFirstLastPara="1" wrap="square" lIns="91425" tIns="45700" rIns="91425" bIns="45700" anchor="b" anchorCtr="0">
            <a:normAutofit/>
          </a:bodyPr>
          <a:lstStyle>
            <a:lvl1pPr marL="457200" lvl="0" indent="-228600" algn="ctr">
              <a:lnSpc>
                <a:spcPct val="90000"/>
              </a:lnSpc>
              <a:spcBef>
                <a:spcPts val="1000"/>
              </a:spcBef>
              <a:spcAft>
                <a:spcPts val="0"/>
              </a:spcAft>
              <a:buClr>
                <a:srgbClr val="005FAC"/>
              </a:buClr>
              <a:buSzPts val="2800"/>
              <a:buNone/>
              <a:defRPr sz="2800" b="1">
                <a:solidFill>
                  <a:srgbClr val="005FAC"/>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5"/>
          <p:cNvSpPr/>
          <p:nvPr/>
        </p:nvSpPr>
        <p:spPr>
          <a:xfrm>
            <a:off x="11712133" y="6464410"/>
            <a:ext cx="393590" cy="393590"/>
          </a:xfrm>
          <a:prstGeom prst="rect">
            <a:avLst/>
          </a:prstGeom>
          <a:solidFill>
            <a:srgbClr val="FCB813"/>
          </a:solidFill>
          <a:ln>
            <a:noFill/>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48" name="Google Shape;48;p35"/>
          <p:cNvSpPr/>
          <p:nvPr/>
        </p:nvSpPr>
        <p:spPr>
          <a:xfrm>
            <a:off x="8638118" y="6464410"/>
            <a:ext cx="2966740" cy="394682"/>
          </a:xfrm>
          <a:custGeom>
            <a:avLst/>
            <a:gdLst/>
            <a:ahLst/>
            <a:cxnLst/>
            <a:rect l="l" t="t" r="r" b="b"/>
            <a:pathLst>
              <a:path w="2966740" h="394682" extrusionOk="0">
                <a:moveTo>
                  <a:pt x="387140" y="0"/>
                </a:moveTo>
                <a:lnTo>
                  <a:pt x="394679" y="0"/>
                </a:lnTo>
                <a:lnTo>
                  <a:pt x="2966740" y="0"/>
                </a:lnTo>
                <a:lnTo>
                  <a:pt x="2966740" y="393590"/>
                </a:lnTo>
                <a:lnTo>
                  <a:pt x="394679" y="393590"/>
                </a:lnTo>
                <a:lnTo>
                  <a:pt x="394679" y="394682"/>
                </a:lnTo>
                <a:lnTo>
                  <a:pt x="0" y="393026"/>
                </a:lnTo>
                <a:cubicBezTo>
                  <a:pt x="798" y="202863"/>
                  <a:pt x="135982" y="44575"/>
                  <a:pt x="315360" y="7974"/>
                </a:cubicBezTo>
                <a:lnTo>
                  <a:pt x="387140" y="758"/>
                </a:lnTo>
                <a:close/>
              </a:path>
            </a:pathLst>
          </a:custGeom>
          <a:solidFill>
            <a:srgbClr val="005FAC"/>
          </a:solidFill>
          <a:ln>
            <a:noFill/>
          </a:ln>
        </p:spPr>
        <p:txBody>
          <a:bodyPr spcFirstLastPara="1" wrap="square" lIns="91425" tIns="45700" rIns="91425" bIns="45700" anchor="ctr" anchorCtr="0">
            <a:noAutofit/>
          </a:bodyPr>
          <a:lstStyle/>
          <a:p>
            <a:pPr algn="ctr"/>
            <a:endParaRPr>
              <a:solidFill>
                <a:prstClr val="black"/>
              </a:solidFill>
              <a:ea typeface="Calibri"/>
              <a:cs typeface="Calibri"/>
              <a:sym typeface="Calibri"/>
            </a:endParaRPr>
          </a:p>
        </p:txBody>
      </p:sp>
      <p:sp>
        <p:nvSpPr>
          <p:cNvPr id="49" name="Google Shape;49;p35"/>
          <p:cNvSpPr txBox="1"/>
          <p:nvPr/>
        </p:nvSpPr>
        <p:spPr>
          <a:xfrm>
            <a:off x="8873067" y="6530399"/>
            <a:ext cx="2688166" cy="261610"/>
          </a:xfrm>
          <a:prstGeom prst="rect">
            <a:avLst/>
          </a:prstGeom>
          <a:noFill/>
          <a:ln>
            <a:noFill/>
          </a:ln>
        </p:spPr>
        <p:txBody>
          <a:bodyPr spcFirstLastPara="1" wrap="square" lIns="91425" tIns="45700" rIns="91425" bIns="45700" anchor="t" anchorCtr="0">
            <a:spAutoFit/>
          </a:bodyPr>
          <a:lstStyle/>
          <a:p>
            <a:pPr algn="ctr"/>
            <a:r>
              <a:rPr lang="en-US" sz="1100" dirty="0" err="1">
                <a:solidFill>
                  <a:prstClr val="white"/>
                </a:solidFill>
                <a:latin typeface="Tahoma"/>
                <a:ea typeface="Tahoma"/>
                <a:cs typeface="Tahoma"/>
                <a:sym typeface="Tahoma"/>
              </a:rPr>
              <a:t>Kanwil</a:t>
            </a:r>
            <a:r>
              <a:rPr lang="en-US" sz="1100" dirty="0">
                <a:solidFill>
                  <a:prstClr val="white"/>
                </a:solidFill>
                <a:latin typeface="Tahoma"/>
                <a:ea typeface="Tahoma"/>
                <a:cs typeface="Tahoma"/>
                <a:sym typeface="Tahoma"/>
              </a:rPr>
              <a:t> </a:t>
            </a:r>
            <a:r>
              <a:rPr lang="en-US" sz="1100" dirty="0" err="1">
                <a:solidFill>
                  <a:prstClr val="white"/>
                </a:solidFill>
                <a:latin typeface="Tahoma"/>
                <a:ea typeface="Tahoma"/>
                <a:cs typeface="Tahoma"/>
                <a:sym typeface="Tahoma"/>
              </a:rPr>
              <a:t>DJPb</a:t>
            </a:r>
            <a:r>
              <a:rPr lang="en-US" sz="1100" dirty="0">
                <a:solidFill>
                  <a:prstClr val="white"/>
                </a:solidFill>
                <a:latin typeface="Tahoma"/>
                <a:ea typeface="Tahoma"/>
                <a:cs typeface="Tahoma"/>
                <a:sym typeface="Tahoma"/>
              </a:rPr>
              <a:t> Prov</a:t>
            </a:r>
            <a:r>
              <a:rPr lang="en-US" sz="1100">
                <a:solidFill>
                  <a:prstClr val="white"/>
                </a:solidFill>
                <a:latin typeface="Tahoma"/>
                <a:ea typeface="Tahoma"/>
                <a:cs typeface="Tahoma"/>
                <a:sym typeface="Tahoma"/>
              </a:rPr>
              <a:t>. Sumatera Utara</a:t>
            </a:r>
            <a:endParaRPr sz="1100" dirty="0">
              <a:solidFill>
                <a:prstClr val="white"/>
              </a:solidFill>
              <a:latin typeface="Tahoma"/>
              <a:ea typeface="Tahoma"/>
              <a:cs typeface="Tahoma"/>
              <a:sym typeface="Tahoma"/>
            </a:endParaRPr>
          </a:p>
        </p:txBody>
      </p:sp>
      <p:pic>
        <p:nvPicPr>
          <p:cNvPr id="50" name="Google Shape;50;p35" descr="Logo&#10;&#10;Description automatically generated"/>
          <p:cNvPicPr preferRelativeResize="0"/>
          <p:nvPr/>
        </p:nvPicPr>
        <p:blipFill rotWithShape="1">
          <a:blip r:embed="rId2">
            <a:alphaModFix/>
          </a:blip>
          <a:srcRect l="27858" t="17679" r="27858" b="20803"/>
          <a:stretch/>
        </p:blipFill>
        <p:spPr>
          <a:xfrm>
            <a:off x="11290941" y="189090"/>
            <a:ext cx="712800" cy="670765"/>
          </a:xfrm>
          <a:prstGeom prst="rect">
            <a:avLst/>
          </a:prstGeom>
          <a:noFill/>
          <a:ln>
            <a:noFill/>
          </a:ln>
        </p:spPr>
      </p:pic>
      <p:pic>
        <p:nvPicPr>
          <p:cNvPr id="51" name="Google Shape;51;p35"/>
          <p:cNvPicPr preferRelativeResize="0"/>
          <p:nvPr/>
        </p:nvPicPr>
        <p:blipFill rotWithShape="1">
          <a:blip r:embed="rId3">
            <a:alphaModFix/>
          </a:blip>
          <a:srcRect l="33893" t="29635" r="33830" b="39963"/>
          <a:stretch/>
        </p:blipFill>
        <p:spPr>
          <a:xfrm>
            <a:off x="188259" y="189091"/>
            <a:ext cx="712135" cy="670765"/>
          </a:xfrm>
          <a:prstGeom prst="rect">
            <a:avLst/>
          </a:prstGeom>
          <a:noFill/>
          <a:ln>
            <a:noFill/>
          </a:ln>
        </p:spPr>
      </p:pic>
      <p:grpSp>
        <p:nvGrpSpPr>
          <p:cNvPr id="52" name="Google Shape;52;p35"/>
          <p:cNvGrpSpPr/>
          <p:nvPr/>
        </p:nvGrpSpPr>
        <p:grpSpPr>
          <a:xfrm flipH="1">
            <a:off x="1025794" y="834659"/>
            <a:ext cx="10139082" cy="45719"/>
            <a:chOff x="1026126" y="1510749"/>
            <a:chExt cx="10139082" cy="45719"/>
          </a:xfrm>
        </p:grpSpPr>
        <p:sp>
          <p:nvSpPr>
            <p:cNvPr id="53" name="Google Shape;53;p35"/>
            <p:cNvSpPr/>
            <p:nvPr/>
          </p:nvSpPr>
          <p:spPr>
            <a:xfrm>
              <a:off x="1026126" y="1510749"/>
              <a:ext cx="1526243" cy="45719"/>
            </a:xfrm>
            <a:prstGeom prst="roundRect">
              <a:avLst>
                <a:gd name="adj" fmla="val 50000"/>
              </a:avLst>
            </a:prstGeom>
            <a:solidFill>
              <a:srgbClr val="FCB813"/>
            </a:solidFill>
            <a:ln>
              <a:noFill/>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54" name="Google Shape;54;p35"/>
            <p:cNvSpPr/>
            <p:nvPr/>
          </p:nvSpPr>
          <p:spPr>
            <a:xfrm>
              <a:off x="2608028" y="1510749"/>
              <a:ext cx="8557180" cy="45719"/>
            </a:xfrm>
            <a:prstGeom prst="roundRect">
              <a:avLst>
                <a:gd name="adj" fmla="val 50000"/>
              </a:avLst>
            </a:prstGeom>
            <a:solidFill>
              <a:srgbClr val="005FAC"/>
            </a:solidFill>
            <a:ln>
              <a:noFill/>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55" name="Google Shape;55;p35"/>
          <p:cNvSpPr txBox="1">
            <a:spLocks noGrp="1"/>
          </p:cNvSpPr>
          <p:nvPr>
            <p:ph type="sldNum" idx="12"/>
          </p:nvPr>
        </p:nvSpPr>
        <p:spPr>
          <a:xfrm>
            <a:off x="11719386" y="6478641"/>
            <a:ext cx="379083"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300" b="1">
                <a:solidFill>
                  <a:schemeClr val="dk1"/>
                </a:solidFill>
                <a:latin typeface="Calibri"/>
                <a:ea typeface="Calibri"/>
                <a:cs typeface="Calibri"/>
                <a:sym typeface="Calibri"/>
              </a:defRPr>
            </a:lvl1pPr>
            <a:lvl2pPr marL="0" lvl="1" indent="0" algn="ctr">
              <a:spcBef>
                <a:spcPts val="0"/>
              </a:spcBef>
              <a:buNone/>
              <a:defRPr sz="1300" b="1">
                <a:solidFill>
                  <a:schemeClr val="dk1"/>
                </a:solidFill>
                <a:latin typeface="Calibri"/>
                <a:ea typeface="Calibri"/>
                <a:cs typeface="Calibri"/>
                <a:sym typeface="Calibri"/>
              </a:defRPr>
            </a:lvl2pPr>
            <a:lvl3pPr marL="0" lvl="2" indent="0" algn="ctr">
              <a:spcBef>
                <a:spcPts val="0"/>
              </a:spcBef>
              <a:buNone/>
              <a:defRPr sz="1300" b="1">
                <a:solidFill>
                  <a:schemeClr val="dk1"/>
                </a:solidFill>
                <a:latin typeface="Calibri"/>
                <a:ea typeface="Calibri"/>
                <a:cs typeface="Calibri"/>
                <a:sym typeface="Calibri"/>
              </a:defRPr>
            </a:lvl3pPr>
            <a:lvl4pPr marL="0" lvl="3" indent="0" algn="ctr">
              <a:spcBef>
                <a:spcPts val="0"/>
              </a:spcBef>
              <a:buNone/>
              <a:defRPr sz="1300" b="1">
                <a:solidFill>
                  <a:schemeClr val="dk1"/>
                </a:solidFill>
                <a:latin typeface="Calibri"/>
                <a:ea typeface="Calibri"/>
                <a:cs typeface="Calibri"/>
                <a:sym typeface="Calibri"/>
              </a:defRPr>
            </a:lvl4pPr>
            <a:lvl5pPr marL="0" lvl="4" indent="0" algn="ctr">
              <a:spcBef>
                <a:spcPts val="0"/>
              </a:spcBef>
              <a:buNone/>
              <a:defRPr sz="1300" b="1">
                <a:solidFill>
                  <a:schemeClr val="dk1"/>
                </a:solidFill>
                <a:latin typeface="Calibri"/>
                <a:ea typeface="Calibri"/>
                <a:cs typeface="Calibri"/>
                <a:sym typeface="Calibri"/>
              </a:defRPr>
            </a:lvl5pPr>
            <a:lvl6pPr marL="0" lvl="5" indent="0" algn="ctr">
              <a:spcBef>
                <a:spcPts val="0"/>
              </a:spcBef>
              <a:buNone/>
              <a:defRPr sz="1300" b="1">
                <a:solidFill>
                  <a:schemeClr val="dk1"/>
                </a:solidFill>
                <a:latin typeface="Calibri"/>
                <a:ea typeface="Calibri"/>
                <a:cs typeface="Calibri"/>
                <a:sym typeface="Calibri"/>
              </a:defRPr>
            </a:lvl6pPr>
            <a:lvl7pPr marL="0" lvl="6" indent="0" algn="ctr">
              <a:spcBef>
                <a:spcPts val="0"/>
              </a:spcBef>
              <a:buNone/>
              <a:defRPr sz="1300" b="1">
                <a:solidFill>
                  <a:schemeClr val="dk1"/>
                </a:solidFill>
                <a:latin typeface="Calibri"/>
                <a:ea typeface="Calibri"/>
                <a:cs typeface="Calibri"/>
                <a:sym typeface="Calibri"/>
              </a:defRPr>
            </a:lvl7pPr>
            <a:lvl8pPr marL="0" lvl="7" indent="0" algn="ctr">
              <a:spcBef>
                <a:spcPts val="0"/>
              </a:spcBef>
              <a:buNone/>
              <a:defRPr sz="1300" b="1">
                <a:solidFill>
                  <a:schemeClr val="dk1"/>
                </a:solidFill>
                <a:latin typeface="Calibri"/>
                <a:ea typeface="Calibri"/>
                <a:cs typeface="Calibri"/>
                <a:sym typeface="Calibri"/>
              </a:defRPr>
            </a:lvl8pPr>
            <a:lvl9pPr marL="0" lvl="8" indent="0" algn="ctr">
              <a:spcBef>
                <a:spcPts val="0"/>
              </a:spcBef>
              <a:buNone/>
              <a:defRPr sz="1300" b="1">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Tree>
    <p:extLst>
      <p:ext uri="{BB962C8B-B14F-4D97-AF65-F5344CB8AC3E}">
        <p14:creationId xmlns:p14="http://schemas.microsoft.com/office/powerpoint/2010/main" val="6284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12E8D3-A68A-4683-950F-83D7B1F0F455}" type="datetime1">
              <a:rPr lang="en-US" smtClean="0">
                <a:solidFill>
                  <a:prstClr val="black">
                    <a:tint val="75000"/>
                  </a:prstClr>
                </a:solidFill>
              </a:rPr>
              <a:t>10/27/2025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INDONESIAN TREASURY</a:t>
            </a: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00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15694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711940" y="6464808"/>
            <a:ext cx="393700" cy="393700"/>
          </a:xfrm>
          <a:custGeom>
            <a:avLst/>
            <a:gdLst/>
            <a:ahLst/>
            <a:cxnLst/>
            <a:rect l="l" t="t" r="r" b="b"/>
            <a:pathLst>
              <a:path w="393700" h="393700">
                <a:moveTo>
                  <a:pt x="393192" y="0"/>
                </a:moveTo>
                <a:lnTo>
                  <a:pt x="0" y="0"/>
                </a:lnTo>
                <a:lnTo>
                  <a:pt x="0" y="393191"/>
                </a:lnTo>
                <a:lnTo>
                  <a:pt x="393192" y="393191"/>
                </a:lnTo>
                <a:lnTo>
                  <a:pt x="393192" y="0"/>
                </a:lnTo>
                <a:close/>
              </a:path>
            </a:pathLst>
          </a:custGeom>
          <a:solidFill>
            <a:srgbClr val="FBB8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2337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4264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56022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464935"/>
          </a:xfrm>
          <a:custGeom>
            <a:avLst/>
            <a:gdLst/>
            <a:ahLst/>
            <a:cxnLst/>
            <a:rect l="l" t="t" r="r" b="b"/>
            <a:pathLst>
              <a:path w="12192000" h="6464935">
                <a:moveTo>
                  <a:pt x="0" y="6464808"/>
                </a:moveTo>
                <a:lnTo>
                  <a:pt x="12192000" y="6464808"/>
                </a:lnTo>
                <a:lnTo>
                  <a:pt x="12192000" y="0"/>
                </a:lnTo>
                <a:lnTo>
                  <a:pt x="0" y="0"/>
                </a:lnTo>
                <a:lnTo>
                  <a:pt x="0" y="6464808"/>
                </a:lnTo>
                <a:close/>
              </a:path>
            </a:pathLst>
          </a:custGeom>
          <a:solidFill>
            <a:srgbClr val="D9D9D9"/>
          </a:solidFill>
        </p:spPr>
        <p:txBody>
          <a:bodyPr wrap="square" lIns="0" tIns="0" rIns="0" bIns="0" rtlCol="0"/>
          <a:lstStyle/>
          <a:p>
            <a:endParaRPr/>
          </a:p>
        </p:txBody>
      </p:sp>
      <p:sp>
        <p:nvSpPr>
          <p:cNvPr id="17" name="bg object 17"/>
          <p:cNvSpPr/>
          <p:nvPr/>
        </p:nvSpPr>
        <p:spPr>
          <a:xfrm>
            <a:off x="0" y="0"/>
            <a:ext cx="12192000" cy="6464935"/>
          </a:xfrm>
          <a:custGeom>
            <a:avLst/>
            <a:gdLst/>
            <a:ahLst/>
            <a:cxnLst/>
            <a:rect l="l" t="t" r="r" b="b"/>
            <a:pathLst>
              <a:path w="12192000" h="6464935">
                <a:moveTo>
                  <a:pt x="12192000" y="0"/>
                </a:moveTo>
                <a:lnTo>
                  <a:pt x="0" y="0"/>
                </a:lnTo>
                <a:lnTo>
                  <a:pt x="0" y="6464808"/>
                </a:lnTo>
                <a:lnTo>
                  <a:pt x="12192000" y="6464808"/>
                </a:lnTo>
                <a:lnTo>
                  <a:pt x="12192000" y="6201791"/>
                </a:lnTo>
                <a:lnTo>
                  <a:pt x="5096764" y="6201791"/>
                </a:lnTo>
                <a:lnTo>
                  <a:pt x="5096764" y="1776222"/>
                </a:lnTo>
                <a:lnTo>
                  <a:pt x="5097527" y="1728122"/>
                </a:lnTo>
                <a:lnTo>
                  <a:pt x="5099803" y="1680404"/>
                </a:lnTo>
                <a:lnTo>
                  <a:pt x="5103568" y="1633090"/>
                </a:lnTo>
                <a:lnTo>
                  <a:pt x="5108798" y="1586204"/>
                </a:lnTo>
                <a:lnTo>
                  <a:pt x="5115472" y="1539769"/>
                </a:lnTo>
                <a:lnTo>
                  <a:pt x="5123565" y="1493807"/>
                </a:lnTo>
                <a:lnTo>
                  <a:pt x="5133055" y="1448342"/>
                </a:lnTo>
                <a:lnTo>
                  <a:pt x="5143919" y="1403397"/>
                </a:lnTo>
                <a:lnTo>
                  <a:pt x="5156133" y="1358994"/>
                </a:lnTo>
                <a:lnTo>
                  <a:pt x="5169674" y="1315158"/>
                </a:lnTo>
                <a:lnTo>
                  <a:pt x="5184520" y="1271911"/>
                </a:lnTo>
                <a:lnTo>
                  <a:pt x="5200647" y="1229275"/>
                </a:lnTo>
                <a:lnTo>
                  <a:pt x="5218033" y="1187275"/>
                </a:lnTo>
                <a:lnTo>
                  <a:pt x="5236653" y="1145934"/>
                </a:lnTo>
                <a:lnTo>
                  <a:pt x="5256486" y="1105273"/>
                </a:lnTo>
                <a:lnTo>
                  <a:pt x="5277508" y="1065317"/>
                </a:lnTo>
                <a:lnTo>
                  <a:pt x="5299695" y="1026089"/>
                </a:lnTo>
                <a:lnTo>
                  <a:pt x="5323026" y="987611"/>
                </a:lnTo>
                <a:lnTo>
                  <a:pt x="5347476" y="949907"/>
                </a:lnTo>
                <a:lnTo>
                  <a:pt x="5373023" y="912999"/>
                </a:lnTo>
                <a:lnTo>
                  <a:pt x="5399644" y="876912"/>
                </a:lnTo>
                <a:lnTo>
                  <a:pt x="5427315" y="841667"/>
                </a:lnTo>
                <a:lnTo>
                  <a:pt x="5456013" y="807288"/>
                </a:lnTo>
                <a:lnTo>
                  <a:pt x="5485716" y="773798"/>
                </a:lnTo>
                <a:lnTo>
                  <a:pt x="5516401" y="741220"/>
                </a:lnTo>
                <a:lnTo>
                  <a:pt x="5548043" y="709578"/>
                </a:lnTo>
                <a:lnTo>
                  <a:pt x="5580621" y="678893"/>
                </a:lnTo>
                <a:lnTo>
                  <a:pt x="5614111" y="649190"/>
                </a:lnTo>
                <a:lnTo>
                  <a:pt x="5648490" y="620492"/>
                </a:lnTo>
                <a:lnTo>
                  <a:pt x="5683735" y="592821"/>
                </a:lnTo>
                <a:lnTo>
                  <a:pt x="5719822" y="566200"/>
                </a:lnTo>
                <a:lnTo>
                  <a:pt x="5756730" y="540653"/>
                </a:lnTo>
                <a:lnTo>
                  <a:pt x="5794434" y="516203"/>
                </a:lnTo>
                <a:lnTo>
                  <a:pt x="5832912" y="492872"/>
                </a:lnTo>
                <a:lnTo>
                  <a:pt x="5872140" y="470685"/>
                </a:lnTo>
                <a:lnTo>
                  <a:pt x="5912096" y="449663"/>
                </a:lnTo>
                <a:lnTo>
                  <a:pt x="5952757" y="429830"/>
                </a:lnTo>
                <a:lnTo>
                  <a:pt x="5994098" y="411210"/>
                </a:lnTo>
                <a:lnTo>
                  <a:pt x="6036098" y="393824"/>
                </a:lnTo>
                <a:lnTo>
                  <a:pt x="6078734" y="377697"/>
                </a:lnTo>
                <a:lnTo>
                  <a:pt x="6121981" y="362851"/>
                </a:lnTo>
                <a:lnTo>
                  <a:pt x="6165817" y="349310"/>
                </a:lnTo>
                <a:lnTo>
                  <a:pt x="6210220" y="337096"/>
                </a:lnTo>
                <a:lnTo>
                  <a:pt x="6255165" y="326232"/>
                </a:lnTo>
                <a:lnTo>
                  <a:pt x="6300630" y="316742"/>
                </a:lnTo>
                <a:lnTo>
                  <a:pt x="6346592" y="308649"/>
                </a:lnTo>
                <a:lnTo>
                  <a:pt x="6393027" y="301975"/>
                </a:lnTo>
                <a:lnTo>
                  <a:pt x="6439913" y="296745"/>
                </a:lnTo>
                <a:lnTo>
                  <a:pt x="6487227" y="292980"/>
                </a:lnTo>
                <a:lnTo>
                  <a:pt x="6534945" y="290704"/>
                </a:lnTo>
                <a:lnTo>
                  <a:pt x="6583045" y="289941"/>
                </a:lnTo>
                <a:lnTo>
                  <a:pt x="12192000" y="289941"/>
                </a:lnTo>
                <a:lnTo>
                  <a:pt x="12192000" y="0"/>
                </a:lnTo>
                <a:close/>
              </a:path>
              <a:path w="12192000" h="6464935">
                <a:moveTo>
                  <a:pt x="12192000" y="289941"/>
                </a:moveTo>
                <a:lnTo>
                  <a:pt x="11942826" y="289941"/>
                </a:lnTo>
                <a:lnTo>
                  <a:pt x="11942826" y="6201791"/>
                </a:lnTo>
                <a:lnTo>
                  <a:pt x="12192000" y="6201791"/>
                </a:lnTo>
                <a:lnTo>
                  <a:pt x="12192000" y="289941"/>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0" y="0"/>
            <a:ext cx="5096253" cy="6857996"/>
          </a:xfrm>
          <a:prstGeom prst="rect">
            <a:avLst/>
          </a:prstGeom>
        </p:spPr>
      </p:pic>
      <p:sp>
        <p:nvSpPr>
          <p:cNvPr id="19" name="bg object 19"/>
          <p:cNvSpPr/>
          <p:nvPr/>
        </p:nvSpPr>
        <p:spPr>
          <a:xfrm>
            <a:off x="0" y="6464808"/>
            <a:ext cx="12192000" cy="393700"/>
          </a:xfrm>
          <a:custGeom>
            <a:avLst/>
            <a:gdLst/>
            <a:ahLst/>
            <a:cxnLst/>
            <a:rect l="l" t="t" r="r" b="b"/>
            <a:pathLst>
              <a:path w="12192000" h="393700">
                <a:moveTo>
                  <a:pt x="12192000" y="0"/>
                </a:moveTo>
                <a:lnTo>
                  <a:pt x="0" y="0"/>
                </a:lnTo>
                <a:lnTo>
                  <a:pt x="0" y="393191"/>
                </a:lnTo>
                <a:lnTo>
                  <a:pt x="12192000" y="393191"/>
                </a:lnTo>
                <a:lnTo>
                  <a:pt x="12192000" y="0"/>
                </a:lnTo>
                <a:close/>
              </a:path>
            </a:pathLst>
          </a:custGeom>
          <a:solidFill>
            <a:srgbClr val="005FAC"/>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76522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A692-D801-4557-B2AC-8BDE667B7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B8A91-C8A2-457E-A877-12EDBA53D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F8ADEF-4BAA-455E-B9F1-752B71E06B12}"/>
              </a:ext>
            </a:extLst>
          </p:cNvPr>
          <p:cNvSpPr>
            <a:spLocks noGrp="1"/>
          </p:cNvSpPr>
          <p:nvPr>
            <p:ph type="dt" sz="half" idx="10"/>
          </p:nvPr>
        </p:nvSpPr>
        <p:spPr/>
        <p:txBody>
          <a:bodyPr/>
          <a:lstStyle/>
          <a:p>
            <a:fld id="{39C96F87-47E3-429B-95D1-2DEE32C12B3F}" type="datetimeFigureOut">
              <a:rPr lang="en-US" smtClean="0"/>
              <a:t>10/27/2025</a:t>
            </a:fld>
            <a:endParaRPr lang="en-US"/>
          </a:p>
        </p:txBody>
      </p:sp>
      <p:pic>
        <p:nvPicPr>
          <p:cNvPr id="13" name="Picture 12">
            <a:extLst>
              <a:ext uri="{FF2B5EF4-FFF2-40B4-BE49-F238E27FC236}">
                <a16:creationId xmlns:a16="http://schemas.microsoft.com/office/drawing/2014/main" id="{AF8551A6-E2DB-496D-8683-FAF0DDF4A8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72" y="3582"/>
            <a:ext cx="12185630" cy="6854417"/>
          </a:xfrm>
          <a:prstGeom prst="rect">
            <a:avLst/>
          </a:prstGeom>
        </p:spPr>
      </p:pic>
      <p:sp>
        <p:nvSpPr>
          <p:cNvPr id="5" name="Footer Placeholder 4">
            <a:extLst>
              <a:ext uri="{FF2B5EF4-FFF2-40B4-BE49-F238E27FC236}">
                <a16:creationId xmlns:a16="http://schemas.microsoft.com/office/drawing/2014/main" id="{974B44F4-0608-4A62-8053-ABF6A811A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3919-5C1C-496F-BDBB-2266C8B7348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5" name="Google Shape;73;p1">
            <a:extLst>
              <a:ext uri="{FF2B5EF4-FFF2-40B4-BE49-F238E27FC236}">
                <a16:creationId xmlns:a16="http://schemas.microsoft.com/office/drawing/2014/main" id="{BE01C1DF-9D60-4CA1-B070-49CAEC6C455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3300854" y="1354213"/>
            <a:ext cx="2074003" cy="491973"/>
          </a:xfrm>
          <a:prstGeom prst="rect">
            <a:avLst/>
          </a:prstGeom>
          <a:noFill/>
          <a:ln>
            <a:noFill/>
          </a:ln>
        </p:spPr>
      </p:pic>
      <p:pic>
        <p:nvPicPr>
          <p:cNvPr id="8" name="Picture 7">
            <a:extLst>
              <a:ext uri="{FF2B5EF4-FFF2-40B4-BE49-F238E27FC236}">
                <a16:creationId xmlns:a16="http://schemas.microsoft.com/office/drawing/2014/main" id="{1AFCE4B7-ED87-488A-99CE-44AB13D12D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oogle Shape;73;p1">
            <a:extLst>
              <a:ext uri="{FF2B5EF4-FFF2-40B4-BE49-F238E27FC236}">
                <a16:creationId xmlns:a16="http://schemas.microsoft.com/office/drawing/2014/main" id="{2D704016-08C1-491A-9D83-764D1D3A30B5}"/>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3453254" y="1506613"/>
            <a:ext cx="2074003" cy="491973"/>
          </a:xfrm>
          <a:prstGeom prst="rect">
            <a:avLst/>
          </a:prstGeom>
          <a:noFill/>
          <a:ln>
            <a:noFill/>
          </a:ln>
        </p:spPr>
      </p:pic>
    </p:spTree>
    <p:extLst>
      <p:ext uri="{BB962C8B-B14F-4D97-AF65-F5344CB8AC3E}">
        <p14:creationId xmlns:p14="http://schemas.microsoft.com/office/powerpoint/2010/main" val="146293947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A692-D801-4557-B2AC-8BDE667B7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B8A91-C8A2-457E-A877-12EDBA53D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F8ADEF-4BAA-455E-B9F1-752B71E06B12}"/>
              </a:ext>
            </a:extLst>
          </p:cNvPr>
          <p:cNvSpPr>
            <a:spLocks noGrp="1"/>
          </p:cNvSpPr>
          <p:nvPr>
            <p:ph type="dt" sz="half" idx="10"/>
          </p:nvPr>
        </p:nvSpPr>
        <p:spPr/>
        <p:txBody>
          <a:bodyPr/>
          <a:lstStyle/>
          <a:p>
            <a:fld id="{39C96F87-47E3-429B-95D1-2DEE32C12B3F}" type="datetimeFigureOut">
              <a:rPr lang="en-US" smtClean="0"/>
              <a:t>10/27/2025</a:t>
            </a:fld>
            <a:endParaRPr lang="en-US"/>
          </a:p>
        </p:txBody>
      </p:sp>
      <p:pic>
        <p:nvPicPr>
          <p:cNvPr id="13" name="Picture 12">
            <a:extLst>
              <a:ext uri="{FF2B5EF4-FFF2-40B4-BE49-F238E27FC236}">
                <a16:creationId xmlns:a16="http://schemas.microsoft.com/office/drawing/2014/main" id="{AF8551A6-E2DB-496D-8683-FAF0DDF4A8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72" y="3582"/>
            <a:ext cx="12185630" cy="6854417"/>
          </a:xfrm>
          <a:prstGeom prst="rect">
            <a:avLst/>
          </a:prstGeom>
        </p:spPr>
      </p:pic>
      <p:sp>
        <p:nvSpPr>
          <p:cNvPr id="5" name="Footer Placeholder 4">
            <a:extLst>
              <a:ext uri="{FF2B5EF4-FFF2-40B4-BE49-F238E27FC236}">
                <a16:creationId xmlns:a16="http://schemas.microsoft.com/office/drawing/2014/main" id="{974B44F4-0608-4A62-8053-ABF6A811A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3919-5C1C-496F-BDBB-2266C8B7348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5" name="Google Shape;73;p1">
            <a:extLst>
              <a:ext uri="{FF2B5EF4-FFF2-40B4-BE49-F238E27FC236}">
                <a16:creationId xmlns:a16="http://schemas.microsoft.com/office/drawing/2014/main" id="{BE01C1DF-9D60-4CA1-B070-49CAEC6C455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3300854" y="1354213"/>
            <a:ext cx="2074003" cy="491973"/>
          </a:xfrm>
          <a:prstGeom prst="rect">
            <a:avLst/>
          </a:prstGeom>
          <a:noFill/>
          <a:ln>
            <a:noFill/>
          </a:ln>
        </p:spPr>
      </p:pic>
    </p:spTree>
    <p:extLst>
      <p:ext uri="{BB962C8B-B14F-4D97-AF65-F5344CB8AC3E}">
        <p14:creationId xmlns:p14="http://schemas.microsoft.com/office/powerpoint/2010/main" val="407416041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descr="A picture containing person, indoor&#10;&#10;Description automatically generated">
            <a:extLst>
              <a:ext uri="{FF2B5EF4-FFF2-40B4-BE49-F238E27FC236}">
                <a16:creationId xmlns:a16="http://schemas.microsoft.com/office/drawing/2014/main" id="{1269C4E8-2359-BF8E-8092-DE2606B98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11501" y="3221908"/>
            <a:ext cx="4531283" cy="3026555"/>
          </a:xfrm>
          <a:prstGeom prst="rect">
            <a:avLst/>
          </a:prstGeom>
        </p:spPr>
      </p:pic>
      <p:pic>
        <p:nvPicPr>
          <p:cNvPr id="17" name="Picture 16" descr="A picture containing text, flower&#10;&#10;Description automatically generated">
            <a:extLst>
              <a:ext uri="{FF2B5EF4-FFF2-40B4-BE49-F238E27FC236}">
                <a16:creationId xmlns:a16="http://schemas.microsoft.com/office/drawing/2014/main" id="{0FE2E05D-C1F5-5069-9214-49EEBCAE73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6896" y="3880368"/>
            <a:ext cx="3442939" cy="2299624"/>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C7556269-CAE4-FE80-D7C9-B32B4867BE8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0496" r="41093"/>
          <a:stretch/>
        </p:blipFill>
        <p:spPr>
          <a:xfrm>
            <a:off x="9522741" y="3880368"/>
            <a:ext cx="2669259" cy="2406237"/>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2AD31D55-DE8E-C84D-8706-5E48BF7390B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5856"/>
          <a:stretch/>
        </p:blipFill>
        <p:spPr>
          <a:xfrm>
            <a:off x="5092574" y="-3"/>
            <a:ext cx="6904312" cy="3880371"/>
          </a:xfrm>
          <a:prstGeom prst="rect">
            <a:avLst/>
          </a:prstGeom>
        </p:spPr>
      </p:pic>
      <p:sp>
        <p:nvSpPr>
          <p:cNvPr id="7" name="Freeform: Shape 6">
            <a:extLst>
              <a:ext uri="{FF2B5EF4-FFF2-40B4-BE49-F238E27FC236}">
                <a16:creationId xmlns:a16="http://schemas.microsoft.com/office/drawing/2014/main" id="{EB572523-E47E-49B4-F3E5-AC8404B57CCC}"/>
              </a:ext>
            </a:extLst>
          </p:cNvPr>
          <p:cNvSpPr/>
          <p:nvPr userDrawn="1"/>
        </p:nvSpPr>
        <p:spPr>
          <a:xfrm>
            <a:off x="0" y="0"/>
            <a:ext cx="12192000" cy="6464408"/>
          </a:xfrm>
          <a:custGeom>
            <a:avLst/>
            <a:gdLst>
              <a:gd name="connsiteX0" fmla="*/ 6582995 w 12192000"/>
              <a:gd name="connsiteY0" fmla="*/ 289912 h 6464408"/>
              <a:gd name="connsiteX1" fmla="*/ 5096784 w 12192000"/>
              <a:gd name="connsiteY1" fmla="*/ 1776123 h 6464408"/>
              <a:gd name="connsiteX2" fmla="*/ 5096784 w 12192000"/>
              <a:gd name="connsiteY2" fmla="*/ 4715203 h 6464408"/>
              <a:gd name="connsiteX3" fmla="*/ 5096785 w 12192000"/>
              <a:gd name="connsiteY3" fmla="*/ 4715223 h 6464408"/>
              <a:gd name="connsiteX4" fmla="*/ 5096785 w 12192000"/>
              <a:gd name="connsiteY4" fmla="*/ 6201414 h 6464408"/>
              <a:gd name="connsiteX5" fmla="*/ 6582995 w 12192000"/>
              <a:gd name="connsiteY5" fmla="*/ 6201414 h 6464408"/>
              <a:gd name="connsiteX6" fmla="*/ 9406392 w 12192000"/>
              <a:gd name="connsiteY6" fmla="*/ 6201414 h 6464408"/>
              <a:gd name="connsiteX7" fmla="*/ 10456646 w 12192000"/>
              <a:gd name="connsiteY7" fmla="*/ 6201414 h 6464408"/>
              <a:gd name="connsiteX8" fmla="*/ 11942857 w 12192000"/>
              <a:gd name="connsiteY8" fmla="*/ 6201414 h 6464408"/>
              <a:gd name="connsiteX9" fmla="*/ 11942858 w 12192000"/>
              <a:gd name="connsiteY9" fmla="*/ 6201414 h 6464408"/>
              <a:gd name="connsiteX10" fmla="*/ 11942858 w 12192000"/>
              <a:gd name="connsiteY10" fmla="*/ 2170706 h 6464408"/>
              <a:gd name="connsiteX11" fmla="*/ 11942857 w 12192000"/>
              <a:gd name="connsiteY11" fmla="*/ 2170706 h 6464408"/>
              <a:gd name="connsiteX12" fmla="*/ 11942857 w 12192000"/>
              <a:gd name="connsiteY12" fmla="*/ 1776123 h 6464408"/>
              <a:gd name="connsiteX13" fmla="*/ 11942857 w 12192000"/>
              <a:gd name="connsiteY13" fmla="*/ 289912 h 6464408"/>
              <a:gd name="connsiteX14" fmla="*/ 9406392 w 12192000"/>
              <a:gd name="connsiteY14" fmla="*/ 289912 h 6464408"/>
              <a:gd name="connsiteX15" fmla="*/ 0 w 12192000"/>
              <a:gd name="connsiteY15" fmla="*/ 0 h 6464408"/>
              <a:gd name="connsiteX16" fmla="*/ 12192000 w 12192000"/>
              <a:gd name="connsiteY16" fmla="*/ 0 h 6464408"/>
              <a:gd name="connsiteX17" fmla="*/ 12192000 w 12192000"/>
              <a:gd name="connsiteY17" fmla="*/ 6464408 h 6464408"/>
              <a:gd name="connsiteX18" fmla="*/ 0 w 12192000"/>
              <a:gd name="connsiteY18" fmla="*/ 6464408 h 64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464408">
                <a:moveTo>
                  <a:pt x="6582995" y="289912"/>
                </a:moveTo>
                <a:cubicBezTo>
                  <a:pt x="5762183" y="289912"/>
                  <a:pt x="5096784" y="955311"/>
                  <a:pt x="5096784" y="1776123"/>
                </a:cubicBezTo>
                <a:lnTo>
                  <a:pt x="5096784" y="4715203"/>
                </a:lnTo>
                <a:lnTo>
                  <a:pt x="5096785" y="4715223"/>
                </a:lnTo>
                <a:lnTo>
                  <a:pt x="5096785" y="6201414"/>
                </a:lnTo>
                <a:lnTo>
                  <a:pt x="6582995" y="6201414"/>
                </a:lnTo>
                <a:lnTo>
                  <a:pt x="9406392" y="6201414"/>
                </a:lnTo>
                <a:lnTo>
                  <a:pt x="10456646" y="6201414"/>
                </a:lnTo>
                <a:lnTo>
                  <a:pt x="11942857" y="6201414"/>
                </a:lnTo>
                <a:lnTo>
                  <a:pt x="11942858" y="6201414"/>
                </a:lnTo>
                <a:lnTo>
                  <a:pt x="11942858" y="2170706"/>
                </a:lnTo>
                <a:lnTo>
                  <a:pt x="11942857" y="2170706"/>
                </a:lnTo>
                <a:lnTo>
                  <a:pt x="11942857" y="1776123"/>
                </a:lnTo>
                <a:lnTo>
                  <a:pt x="11942857" y="289912"/>
                </a:lnTo>
                <a:lnTo>
                  <a:pt x="9406392" y="289912"/>
                </a:lnTo>
                <a:close/>
                <a:moveTo>
                  <a:pt x="0" y="0"/>
                </a:moveTo>
                <a:lnTo>
                  <a:pt x="12192000" y="0"/>
                </a:lnTo>
                <a:lnTo>
                  <a:pt x="12192000" y="6464408"/>
                </a:lnTo>
                <a:lnTo>
                  <a:pt x="0" y="64644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white"/>
              </a:solidFill>
            </a:endParaRPr>
          </a:p>
        </p:txBody>
      </p:sp>
      <p:pic>
        <p:nvPicPr>
          <p:cNvPr id="8" name="Picture 7">
            <a:extLst>
              <a:ext uri="{FF2B5EF4-FFF2-40B4-BE49-F238E27FC236}">
                <a16:creationId xmlns:a16="http://schemas.microsoft.com/office/drawing/2014/main" id="{17EF9097-8AC0-3F69-E902-8ECFC9ED2CF8}"/>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58195" b="16437"/>
          <a:stretch/>
        </p:blipFill>
        <p:spPr>
          <a:xfrm>
            <a:off x="0" y="-1"/>
            <a:ext cx="5096784" cy="6858002"/>
          </a:xfrm>
          <a:prstGeom prst="rect">
            <a:avLst/>
          </a:prstGeom>
        </p:spPr>
      </p:pic>
      <p:sp>
        <p:nvSpPr>
          <p:cNvPr id="9" name="Rectangle 8">
            <a:extLst>
              <a:ext uri="{FF2B5EF4-FFF2-40B4-BE49-F238E27FC236}">
                <a16:creationId xmlns:a16="http://schemas.microsoft.com/office/drawing/2014/main" id="{38669DE7-981A-C282-691F-F6B90029F0BE}"/>
              </a:ext>
            </a:extLst>
          </p:cNvPr>
          <p:cNvSpPr/>
          <p:nvPr userDrawn="1"/>
        </p:nvSpPr>
        <p:spPr>
          <a:xfrm>
            <a:off x="0" y="6464410"/>
            <a:ext cx="12192000" cy="393590"/>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0" name="TextBox 9">
            <a:extLst>
              <a:ext uri="{FF2B5EF4-FFF2-40B4-BE49-F238E27FC236}">
                <a16:creationId xmlns:a16="http://schemas.microsoft.com/office/drawing/2014/main" id="{97DAF4C0-015E-7F73-947A-02828171CA75}"/>
              </a:ext>
            </a:extLst>
          </p:cNvPr>
          <p:cNvSpPr txBox="1"/>
          <p:nvPr userDrawn="1"/>
        </p:nvSpPr>
        <p:spPr>
          <a:xfrm>
            <a:off x="187912" y="6530399"/>
            <a:ext cx="3851890" cy="261610"/>
          </a:xfrm>
          <a:prstGeom prst="rect">
            <a:avLst/>
          </a:prstGeom>
          <a:noFill/>
        </p:spPr>
        <p:txBody>
          <a:bodyPr wrap="square" rtlCol="0">
            <a:spAutoFit/>
          </a:bodyPr>
          <a:lstStyle/>
          <a:p>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2022 Direktorat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Jenderal</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Perbendaharaan</a:t>
            </a:r>
            <a:endParaRPr lang="en-ID" sz="11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7AD219FD-5F36-3DAF-1FB6-4C17C863E7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71674" y="6494540"/>
            <a:ext cx="1242041" cy="333329"/>
          </a:xfrm>
          <a:prstGeom prst="rect">
            <a:avLst/>
          </a:prstGeom>
        </p:spPr>
      </p:pic>
      <p:pic>
        <p:nvPicPr>
          <p:cNvPr id="12" name="Picture 11" descr="Logo&#10;&#10;Description automatically generated">
            <a:extLst>
              <a:ext uri="{FF2B5EF4-FFF2-40B4-BE49-F238E27FC236}">
                <a16:creationId xmlns:a16="http://schemas.microsoft.com/office/drawing/2014/main" id="{CE7EBB2B-3AFC-8D41-1B29-E5BF08FE45C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8573" t="17697" r="28141" b="13544"/>
          <a:stretch/>
        </p:blipFill>
        <p:spPr>
          <a:xfrm>
            <a:off x="1258754" y="347662"/>
            <a:ext cx="533024" cy="587964"/>
          </a:xfrm>
          <a:prstGeom prst="rect">
            <a:avLst/>
          </a:prstGeom>
        </p:spPr>
      </p:pic>
      <p:pic>
        <p:nvPicPr>
          <p:cNvPr id="13" name="Picture 2">
            <a:extLst>
              <a:ext uri="{FF2B5EF4-FFF2-40B4-BE49-F238E27FC236}">
                <a16:creationId xmlns:a16="http://schemas.microsoft.com/office/drawing/2014/main" id="{46237816-CA2F-3819-7B4A-4646A48B90FC}"/>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19722" t="28845" r="19861" b="29167"/>
          <a:stretch/>
        </p:blipFill>
        <p:spPr bwMode="auto">
          <a:xfrm>
            <a:off x="274543" y="344616"/>
            <a:ext cx="846014" cy="587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sign, clipart&#10;&#10;Description automatically generated">
            <a:extLst>
              <a:ext uri="{FF2B5EF4-FFF2-40B4-BE49-F238E27FC236}">
                <a16:creationId xmlns:a16="http://schemas.microsoft.com/office/drawing/2014/main" id="{DB5B454D-B914-BBD8-CC1E-5A8242F5619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71822" y="442967"/>
            <a:ext cx="992851" cy="489613"/>
          </a:xfrm>
          <a:prstGeom prst="rect">
            <a:avLst/>
          </a:prstGeom>
        </p:spPr>
      </p:pic>
      <p:cxnSp>
        <p:nvCxnSpPr>
          <p:cNvPr id="16" name="Straight Connector 15">
            <a:extLst>
              <a:ext uri="{FF2B5EF4-FFF2-40B4-BE49-F238E27FC236}">
                <a16:creationId xmlns:a16="http://schemas.microsoft.com/office/drawing/2014/main" id="{A6D58168-05D1-9694-5954-F57E4FAD4421}"/>
              </a:ext>
            </a:extLst>
          </p:cNvPr>
          <p:cNvCxnSpPr>
            <a:cxnSpLocks/>
          </p:cNvCxnSpPr>
          <p:nvPr userDrawn="1"/>
        </p:nvCxnSpPr>
        <p:spPr>
          <a:xfrm>
            <a:off x="290484" y="5367867"/>
            <a:ext cx="4531283" cy="0"/>
          </a:xfrm>
          <a:prstGeom prst="line">
            <a:avLst/>
          </a:prstGeom>
          <a:ln w="19050">
            <a:solidFill>
              <a:srgbClr val="005FAC"/>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64A3465-6D2B-48C7-9F73-3153FEC93100}"/>
              </a:ext>
            </a:extLst>
          </p:cNvPr>
          <p:cNvSpPr/>
          <p:nvPr userDrawn="1"/>
        </p:nvSpPr>
        <p:spPr>
          <a:xfrm>
            <a:off x="0" y="6201212"/>
            <a:ext cx="5096783" cy="265500"/>
          </a:xfrm>
          <a:custGeom>
            <a:avLst/>
            <a:gdLst>
              <a:gd name="connsiteX0" fmla="*/ 263837 w 5096783"/>
              <a:gd name="connsiteY0" fmla="*/ 0 h 265500"/>
              <a:gd name="connsiteX1" fmla="*/ 263837 w 5096783"/>
              <a:gd name="connsiteY1" fmla="*/ 202 h 265500"/>
              <a:gd name="connsiteX2" fmla="*/ 5096783 w 5096783"/>
              <a:gd name="connsiteY2" fmla="*/ 202 h 265500"/>
              <a:gd name="connsiteX3" fmla="*/ 5096783 w 5096783"/>
              <a:gd name="connsiteY3" fmla="*/ 263198 h 265500"/>
              <a:gd name="connsiteX4" fmla="*/ 263837 w 5096783"/>
              <a:gd name="connsiteY4" fmla="*/ 263198 h 265500"/>
              <a:gd name="connsiteX5" fmla="*/ 263837 w 5096783"/>
              <a:gd name="connsiteY5" fmla="*/ 263837 h 265500"/>
              <a:gd name="connsiteX6" fmla="*/ 5 w 5096783"/>
              <a:gd name="connsiteY6" fmla="*/ 265500 h 265500"/>
              <a:gd name="connsiteX7" fmla="*/ 76689 w 5096783"/>
              <a:gd name="connsiteY7" fmla="*/ 77865 h 265500"/>
              <a:gd name="connsiteX8" fmla="*/ 211918 w 5096783"/>
              <a:gd name="connsiteY8" fmla="*/ 5158 h 265500"/>
              <a:gd name="connsiteX9" fmla="*/ 260350 w 5096783"/>
              <a:gd name="connsiteY9" fmla="*/ 347 h 265500"/>
              <a:gd name="connsiteX10" fmla="*/ 260350 w 5096783"/>
              <a:gd name="connsiteY10" fmla="*/ 202 h 265500"/>
              <a:gd name="connsiteX11" fmla="*/ 261804 w 5096783"/>
              <a:gd name="connsiteY11" fmla="*/ 202 h 2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6783" h="265500">
                <a:moveTo>
                  <a:pt x="263837" y="0"/>
                </a:moveTo>
                <a:lnTo>
                  <a:pt x="263837" y="202"/>
                </a:lnTo>
                <a:lnTo>
                  <a:pt x="5096783" y="202"/>
                </a:lnTo>
                <a:lnTo>
                  <a:pt x="5096783" y="263198"/>
                </a:lnTo>
                <a:lnTo>
                  <a:pt x="263837" y="263198"/>
                </a:lnTo>
                <a:lnTo>
                  <a:pt x="263837" y="263837"/>
                </a:lnTo>
                <a:lnTo>
                  <a:pt x="5" y="265500"/>
                </a:lnTo>
                <a:cubicBezTo>
                  <a:pt x="-438" y="195239"/>
                  <a:pt x="27163" y="127704"/>
                  <a:pt x="76689" y="77865"/>
                </a:cubicBezTo>
                <a:cubicBezTo>
                  <a:pt x="113834" y="40486"/>
                  <a:pt x="161010" y="15377"/>
                  <a:pt x="211918" y="5158"/>
                </a:cubicBezTo>
                <a:lnTo>
                  <a:pt x="260350" y="347"/>
                </a:lnTo>
                <a:lnTo>
                  <a:pt x="260350" y="202"/>
                </a:lnTo>
                <a:lnTo>
                  <a:pt x="261804" y="202"/>
                </a:lnTo>
                <a:close/>
              </a:path>
            </a:pathLst>
          </a:cu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23" name="Text Placeholder 22">
            <a:extLst>
              <a:ext uri="{FF2B5EF4-FFF2-40B4-BE49-F238E27FC236}">
                <a16:creationId xmlns:a16="http://schemas.microsoft.com/office/drawing/2014/main" id="{F3105105-44CB-5C16-25BD-5F53EBA24176}"/>
              </a:ext>
            </a:extLst>
          </p:cNvPr>
          <p:cNvSpPr>
            <a:spLocks noGrp="1"/>
          </p:cNvSpPr>
          <p:nvPr>
            <p:ph type="body" sz="quarter" idx="10" hasCustomPrompt="1"/>
          </p:nvPr>
        </p:nvSpPr>
        <p:spPr>
          <a:xfrm>
            <a:off x="195114" y="3518483"/>
            <a:ext cx="4782402" cy="400050"/>
          </a:xfrm>
        </p:spPr>
        <p:txBody>
          <a:bodyPr>
            <a:normAutofit/>
          </a:bodyPr>
          <a:lstStyle>
            <a:lvl1pPr marL="0" indent="0">
              <a:buNone/>
              <a:defRPr sz="2000">
                <a:solidFill>
                  <a:srgbClr val="005FA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Tema/Sub Judul/Periode</a:t>
            </a:r>
          </a:p>
        </p:txBody>
      </p:sp>
      <p:sp>
        <p:nvSpPr>
          <p:cNvPr id="25" name="Text Placeholder 24">
            <a:extLst>
              <a:ext uri="{FF2B5EF4-FFF2-40B4-BE49-F238E27FC236}">
                <a16:creationId xmlns:a16="http://schemas.microsoft.com/office/drawing/2014/main" id="{04DB9C55-19F5-519A-89D1-522DD31DAA15}"/>
              </a:ext>
            </a:extLst>
          </p:cNvPr>
          <p:cNvSpPr>
            <a:spLocks noGrp="1"/>
          </p:cNvSpPr>
          <p:nvPr>
            <p:ph type="body" sz="quarter" idx="11" hasCustomPrompt="1"/>
          </p:nvPr>
        </p:nvSpPr>
        <p:spPr>
          <a:xfrm>
            <a:off x="195114" y="2155602"/>
            <a:ext cx="4782402" cy="1331037"/>
          </a:xfrm>
        </p:spPr>
        <p:txBody>
          <a:bodyPr anchor="b">
            <a:noAutofit/>
          </a:bodyPr>
          <a:lstStyle>
            <a:lvl1pPr marL="0" indent="0">
              <a:buNone/>
              <a:defRPr sz="4400" b="1">
                <a:latin typeface="Tahoma" panose="020B0604030504040204" pitchFamily="34" charset="0"/>
                <a:ea typeface="Tahoma" panose="020B0604030504040204" pitchFamily="34" charset="0"/>
                <a:cs typeface="Tahoma" panose="020B0604030504040204" pitchFamily="34" charset="0"/>
              </a:defRPr>
            </a:lvl1pPr>
          </a:lstStyle>
          <a:p>
            <a:pPr lvl="0"/>
            <a:r>
              <a:rPr lang="en-US"/>
              <a:t>TOPIK RAPAT/ PEMBAHASAN</a:t>
            </a:r>
          </a:p>
        </p:txBody>
      </p:sp>
      <p:sp>
        <p:nvSpPr>
          <p:cNvPr id="28" name="Text Placeholder 27">
            <a:extLst>
              <a:ext uri="{FF2B5EF4-FFF2-40B4-BE49-F238E27FC236}">
                <a16:creationId xmlns:a16="http://schemas.microsoft.com/office/drawing/2014/main" id="{8696A84E-387F-3A24-EC27-859CD190845F}"/>
              </a:ext>
            </a:extLst>
          </p:cNvPr>
          <p:cNvSpPr>
            <a:spLocks noGrp="1"/>
          </p:cNvSpPr>
          <p:nvPr>
            <p:ph type="body" sz="quarter" idx="12" hasCustomPrompt="1"/>
          </p:nvPr>
        </p:nvSpPr>
        <p:spPr>
          <a:xfrm>
            <a:off x="194411" y="5491267"/>
            <a:ext cx="4627355" cy="278051"/>
          </a:xfrm>
        </p:spPr>
        <p:txBody>
          <a:bodyPr tIns="0" bIns="0">
            <a:noAutofit/>
          </a:bodyPr>
          <a:lstStyle>
            <a:lvl1pPr marL="0" indent="0">
              <a:spcBef>
                <a:spcPts val="0"/>
              </a:spcBef>
              <a:buNone/>
              <a:defRPr sz="1600" b="1">
                <a:latin typeface="Tahoma" panose="020B0604030504040204" pitchFamily="34" charset="0"/>
                <a:ea typeface="Tahoma" panose="020B0604030504040204" pitchFamily="34" charset="0"/>
                <a:cs typeface="Tahoma" panose="020B0604030504040204" pitchFamily="34" charset="0"/>
              </a:defRPr>
            </a:lvl1pPr>
          </a:lstStyle>
          <a:p>
            <a:pPr lvl="0"/>
            <a:r>
              <a:rPr lang="en-US"/>
              <a:t>Nama Unit</a:t>
            </a:r>
          </a:p>
        </p:txBody>
      </p:sp>
      <p:sp>
        <p:nvSpPr>
          <p:cNvPr id="30" name="Text Placeholder 29">
            <a:extLst>
              <a:ext uri="{FF2B5EF4-FFF2-40B4-BE49-F238E27FC236}">
                <a16:creationId xmlns:a16="http://schemas.microsoft.com/office/drawing/2014/main" id="{6CAEF880-ED38-7BDB-0AE8-0460D6097A03}"/>
              </a:ext>
            </a:extLst>
          </p:cNvPr>
          <p:cNvSpPr>
            <a:spLocks noGrp="1"/>
          </p:cNvSpPr>
          <p:nvPr>
            <p:ph type="body" sz="quarter" idx="13" hasCustomPrompt="1"/>
          </p:nvPr>
        </p:nvSpPr>
        <p:spPr>
          <a:xfrm>
            <a:off x="194409" y="5775342"/>
            <a:ext cx="4627357" cy="359879"/>
          </a:xfrm>
        </p:spPr>
        <p:txBody>
          <a:bodyPr tIns="0" bIns="0">
            <a:normAutofit/>
          </a:bodyPr>
          <a:lstStyle>
            <a:lvl1pPr marL="0" indent="0">
              <a:buNone/>
              <a:defRPr sz="1500">
                <a:latin typeface="Tahoma" panose="020B0604030504040204" pitchFamily="34" charset="0"/>
                <a:ea typeface="Tahoma" panose="020B0604030504040204" pitchFamily="34" charset="0"/>
                <a:cs typeface="Tahoma" panose="020B0604030504040204" pitchFamily="34" charset="0"/>
              </a:defRPr>
            </a:lvl1pPr>
          </a:lstStyle>
          <a:p>
            <a:pPr lvl="0"/>
            <a:r>
              <a:rPr lang="en-US"/>
              <a:t>Tanggal</a:t>
            </a:r>
            <a:endParaRPr lang="en-ID"/>
          </a:p>
        </p:txBody>
      </p:sp>
      <p:pic>
        <p:nvPicPr>
          <p:cNvPr id="5" name="Picture 4">
            <a:extLst>
              <a:ext uri="{FF2B5EF4-FFF2-40B4-BE49-F238E27FC236}">
                <a16:creationId xmlns:a16="http://schemas.microsoft.com/office/drawing/2014/main" id="{CEF134C8-68B3-62F8-32AB-FA249A3D25A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29975" y="500000"/>
            <a:ext cx="846014" cy="375545"/>
          </a:xfrm>
          <a:prstGeom prst="rect">
            <a:avLst/>
          </a:prstGeom>
        </p:spPr>
      </p:pic>
    </p:spTree>
    <p:extLst>
      <p:ext uri="{BB962C8B-B14F-4D97-AF65-F5344CB8AC3E}">
        <p14:creationId xmlns:p14="http://schemas.microsoft.com/office/powerpoint/2010/main" val="1055056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860794-6E46-4FB9-A3CF-03EF9CDECB73}"/>
              </a:ext>
            </a:extLst>
          </p:cNvPr>
          <p:cNvPicPr>
            <a:picLocks noChangeAspect="1"/>
          </p:cNvPicPr>
          <p:nvPr userDrawn="1"/>
        </p:nvPicPr>
        <p:blipFill>
          <a:blip r:embed="rId2"/>
          <a:stretch>
            <a:fillRect/>
          </a:stretch>
        </p:blipFill>
        <p:spPr>
          <a:xfrm>
            <a:off x="0" y="11159"/>
            <a:ext cx="12211903" cy="6846841"/>
          </a:xfrm>
          <a:prstGeom prst="rect">
            <a:avLst/>
          </a:prstGeom>
        </p:spPr>
      </p:pic>
      <p:sp>
        <p:nvSpPr>
          <p:cNvPr id="4" name="Date Placeholder 3">
            <a:extLst>
              <a:ext uri="{FF2B5EF4-FFF2-40B4-BE49-F238E27FC236}">
                <a16:creationId xmlns:a16="http://schemas.microsoft.com/office/drawing/2014/main" id="{5176361D-3312-4179-81DB-C536B68B5094}"/>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5" name="Footer Placeholder 4">
            <a:extLst>
              <a:ext uri="{FF2B5EF4-FFF2-40B4-BE49-F238E27FC236}">
                <a16:creationId xmlns:a16="http://schemas.microsoft.com/office/drawing/2014/main" id="{E69CF625-B58F-494F-9E40-B467D5B80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8AE2D-F1F7-43B3-88BF-22A62FD9C436}"/>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3" name="Google Shape;222;p4">
            <a:extLst>
              <a:ext uri="{FF2B5EF4-FFF2-40B4-BE49-F238E27FC236}">
                <a16:creationId xmlns:a16="http://schemas.microsoft.com/office/drawing/2014/main" id="{2EA81119-DD60-4F63-AF5A-71826C193224}"/>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5072977" y="1302885"/>
            <a:ext cx="2046046" cy="488513"/>
          </a:xfrm>
          <a:prstGeom prst="rect">
            <a:avLst/>
          </a:prstGeom>
          <a:noFill/>
          <a:ln>
            <a:noFill/>
          </a:ln>
        </p:spPr>
      </p:pic>
    </p:spTree>
    <p:extLst>
      <p:ext uri="{BB962C8B-B14F-4D97-AF65-F5344CB8AC3E}">
        <p14:creationId xmlns:p14="http://schemas.microsoft.com/office/powerpoint/2010/main" val="326188213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860794-6E46-4FB9-A3CF-03EF9CDECB73}"/>
              </a:ext>
            </a:extLst>
          </p:cNvPr>
          <p:cNvPicPr>
            <a:picLocks noChangeAspect="1"/>
          </p:cNvPicPr>
          <p:nvPr userDrawn="1"/>
        </p:nvPicPr>
        <p:blipFill>
          <a:blip r:embed="rId2"/>
          <a:stretch>
            <a:fillRect/>
          </a:stretch>
        </p:blipFill>
        <p:spPr>
          <a:xfrm>
            <a:off x="0" y="11159"/>
            <a:ext cx="12211903" cy="6846841"/>
          </a:xfrm>
          <a:prstGeom prst="rect">
            <a:avLst/>
          </a:prstGeom>
        </p:spPr>
      </p:pic>
      <p:sp>
        <p:nvSpPr>
          <p:cNvPr id="4" name="Date Placeholder 3">
            <a:extLst>
              <a:ext uri="{FF2B5EF4-FFF2-40B4-BE49-F238E27FC236}">
                <a16:creationId xmlns:a16="http://schemas.microsoft.com/office/drawing/2014/main" id="{5176361D-3312-4179-81DB-C536B68B5094}"/>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5" name="Footer Placeholder 4">
            <a:extLst>
              <a:ext uri="{FF2B5EF4-FFF2-40B4-BE49-F238E27FC236}">
                <a16:creationId xmlns:a16="http://schemas.microsoft.com/office/drawing/2014/main" id="{E69CF625-B58F-494F-9E40-B467D5B80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8AE2D-F1F7-43B3-88BF-22A62FD9C436}"/>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296873648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659C-B595-41B9-8171-42D0679DC3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A4B2F4-F636-477E-A48A-19A8982C7B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607E1D-E487-4D30-BD03-B6661429F34B}"/>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5" name="Footer Placeholder 4">
            <a:extLst>
              <a:ext uri="{FF2B5EF4-FFF2-40B4-BE49-F238E27FC236}">
                <a16:creationId xmlns:a16="http://schemas.microsoft.com/office/drawing/2014/main" id="{78A63BE3-BB58-4540-88B6-66E94F04F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67900-4F01-4557-AB05-CA05E0E27117}"/>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9" name="Picture 8">
            <a:extLst>
              <a:ext uri="{FF2B5EF4-FFF2-40B4-BE49-F238E27FC236}">
                <a16:creationId xmlns:a16="http://schemas.microsoft.com/office/drawing/2014/main" id="{19308BA2-FAA5-4124-91D2-61587B15B27F}"/>
              </a:ext>
            </a:extLst>
          </p:cNvPr>
          <p:cNvPicPr>
            <a:picLocks noChangeAspect="1"/>
          </p:cNvPicPr>
          <p:nvPr userDrawn="1"/>
        </p:nvPicPr>
        <p:blipFill>
          <a:blip r:embed="rId2" cstate="email">
            <a:extLst>
              <a:ext uri="{28A0092B-C50C-407E-A947-70E740481C1C}">
                <a14:useLocalDpi xmlns:a14="http://schemas.microsoft.com/office/drawing/2010/main"/>
              </a:ext>
            </a:extLst>
          </a:blip>
          <a:srcRect t="20" b="20"/>
          <a:stretch/>
        </p:blipFill>
        <p:spPr>
          <a:xfrm>
            <a:off x="-1" y="0"/>
            <a:ext cx="12196949" cy="6858000"/>
          </a:xfrm>
          <a:prstGeom prst="rect">
            <a:avLst/>
          </a:prstGeom>
        </p:spPr>
      </p:pic>
      <p:pic>
        <p:nvPicPr>
          <p:cNvPr id="10" name="Google Shape;73;p1">
            <a:extLst>
              <a:ext uri="{FF2B5EF4-FFF2-40B4-BE49-F238E27FC236}">
                <a16:creationId xmlns:a16="http://schemas.microsoft.com/office/drawing/2014/main" id="{278F830C-B91D-4F38-9CA0-41A8FD6648C1}"/>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391277104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6D8A-09BF-45EB-A95C-6380CBDAF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4D19E-09DC-4041-AB3F-EDA2CECC0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CF13E4-C92D-46C4-ABA4-894D4D5C30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FA41A-AA8E-4D38-B73B-7AE9B25C79F7}"/>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6" name="Footer Placeholder 5">
            <a:extLst>
              <a:ext uri="{FF2B5EF4-FFF2-40B4-BE49-F238E27FC236}">
                <a16:creationId xmlns:a16="http://schemas.microsoft.com/office/drawing/2014/main" id="{E5EBC0B4-204B-496B-9FCA-0E51D1980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DED52-75C3-455D-99EC-9B9C583FA003}"/>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1" name="Picture 10">
            <a:extLst>
              <a:ext uri="{FF2B5EF4-FFF2-40B4-BE49-F238E27FC236}">
                <a16:creationId xmlns:a16="http://schemas.microsoft.com/office/drawing/2014/main" id="{C6911D23-FBDE-4588-9859-9DA72B9920B8}"/>
              </a:ext>
            </a:extLst>
          </p:cNvPr>
          <p:cNvPicPr>
            <a:picLocks noChangeAspect="1"/>
          </p:cNvPicPr>
          <p:nvPr userDrawn="1"/>
        </p:nvPicPr>
        <p:blipFill>
          <a:blip r:embed="rId2" cstate="email">
            <a:extLst>
              <a:ext uri="{28A0092B-C50C-407E-A947-70E740481C1C}">
                <a14:useLocalDpi xmlns:a14="http://schemas.microsoft.com/office/drawing/2010/main"/>
              </a:ext>
            </a:extLst>
          </a:blip>
          <a:srcRect t="194" b="194"/>
          <a:stretch/>
        </p:blipFill>
        <p:spPr>
          <a:xfrm>
            <a:off x="-66674" y="0"/>
            <a:ext cx="12258674" cy="6868750"/>
          </a:xfrm>
          <a:prstGeom prst="rect">
            <a:avLst/>
          </a:prstGeom>
        </p:spPr>
      </p:pic>
      <p:pic>
        <p:nvPicPr>
          <p:cNvPr id="9" name="Google Shape;73;p1">
            <a:extLst>
              <a:ext uri="{FF2B5EF4-FFF2-40B4-BE49-F238E27FC236}">
                <a16:creationId xmlns:a16="http://schemas.microsoft.com/office/drawing/2014/main" id="{53A187DE-43AB-4241-93E6-4098C024461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87602174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C486AB-3EE7-4881-962D-516B59D309F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5000" contrast="37000"/>
                    </a14:imgEffect>
                  </a14:imgLayer>
                </a14:imgProps>
              </a:ext>
              <a:ext uri="{28A0092B-C50C-407E-A947-70E740481C1C}">
                <a14:useLocalDpi xmlns:a14="http://schemas.microsoft.com/office/drawing/2010/main"/>
              </a:ext>
            </a:extLst>
          </a:blip>
          <a:srcRect b="12806"/>
          <a:stretch/>
        </p:blipFill>
        <p:spPr>
          <a:xfrm>
            <a:off x="0" y="1"/>
            <a:ext cx="12192000" cy="4053525"/>
          </a:xfrm>
          <a:prstGeom prst="rect">
            <a:avLst/>
          </a:prstGeom>
        </p:spPr>
      </p:pic>
      <p:sp>
        <p:nvSpPr>
          <p:cNvPr id="2" name="Title 1">
            <a:extLst>
              <a:ext uri="{FF2B5EF4-FFF2-40B4-BE49-F238E27FC236}">
                <a16:creationId xmlns:a16="http://schemas.microsoft.com/office/drawing/2014/main" id="{F663796E-7AA3-4A39-AAE7-C484395227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4299DE-7AA1-4B95-BD0E-7CD2AE44C8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CA531-8FAC-42C1-9651-8BE200717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F604F7-DAD6-42D3-AF57-BDB4E1758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3B4BAA-E464-4ADB-BE0B-7A0830B130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1D66F-C41C-4BC9-990E-708657B648B1}"/>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8" name="Footer Placeholder 7">
            <a:extLst>
              <a:ext uri="{FF2B5EF4-FFF2-40B4-BE49-F238E27FC236}">
                <a16:creationId xmlns:a16="http://schemas.microsoft.com/office/drawing/2014/main" id="{06194907-FA80-4406-B96B-3D1F1C6EA2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04EE10-42FB-4B65-A046-ECEE0FFA4EF1}"/>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2" name="Google Shape;73;p1">
            <a:extLst>
              <a:ext uri="{FF2B5EF4-FFF2-40B4-BE49-F238E27FC236}">
                <a16:creationId xmlns:a16="http://schemas.microsoft.com/office/drawing/2014/main" id="{A84ACA8C-8C99-45BB-B452-F854C5C6BE79}"/>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
        <p:nvSpPr>
          <p:cNvPr id="10" name="Rectangle 9">
            <a:extLst>
              <a:ext uri="{FF2B5EF4-FFF2-40B4-BE49-F238E27FC236}">
                <a16:creationId xmlns:a16="http://schemas.microsoft.com/office/drawing/2014/main" id="{3BE533BF-9F4D-45E0-8FB2-57521F9EAB4C}"/>
              </a:ext>
            </a:extLst>
          </p:cNvPr>
          <p:cNvSpPr/>
          <p:nvPr userDrawn="1"/>
        </p:nvSpPr>
        <p:spPr>
          <a:xfrm>
            <a:off x="0" y="6189663"/>
            <a:ext cx="3581400" cy="668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72777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C486AB-3EE7-4881-962D-516B59D309F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5000" contrast="37000"/>
                    </a14:imgEffect>
                  </a14:imgLayer>
                </a14:imgProps>
              </a:ext>
              <a:ext uri="{28A0092B-C50C-407E-A947-70E740481C1C}">
                <a14:useLocalDpi xmlns:a14="http://schemas.microsoft.com/office/drawing/2010/main"/>
              </a:ext>
            </a:extLst>
          </a:blip>
          <a:srcRect b="12806"/>
          <a:stretch/>
        </p:blipFill>
        <p:spPr>
          <a:xfrm>
            <a:off x="0" y="1"/>
            <a:ext cx="12192000" cy="4053525"/>
          </a:xfrm>
          <a:prstGeom prst="rect">
            <a:avLst/>
          </a:prstGeom>
        </p:spPr>
      </p:pic>
      <p:pic>
        <p:nvPicPr>
          <p:cNvPr id="12" name="Google Shape;73;p1">
            <a:extLst>
              <a:ext uri="{FF2B5EF4-FFF2-40B4-BE49-F238E27FC236}">
                <a16:creationId xmlns:a16="http://schemas.microsoft.com/office/drawing/2014/main" id="{A84ACA8C-8C99-45BB-B452-F854C5C6BE79}"/>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83421957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97C2391-318B-4B5A-8371-B517F95472F5}"/>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4" name="Footer Placeholder 3">
            <a:extLst>
              <a:ext uri="{FF2B5EF4-FFF2-40B4-BE49-F238E27FC236}">
                <a16:creationId xmlns:a16="http://schemas.microsoft.com/office/drawing/2014/main" id="{7B4FFDC4-783C-4118-96EF-5596AF06EDD1}"/>
              </a:ext>
            </a:extLst>
          </p:cNvPr>
          <p:cNvSpPr>
            <a:spLocks noGrp="1"/>
          </p:cNvSpPr>
          <p:nvPr>
            <p:ph type="ftr" sz="quarter" idx="11"/>
          </p:nvPr>
        </p:nvSpPr>
        <p:spPr/>
        <p:txBody>
          <a:bodyPr/>
          <a:lstStyle/>
          <a:p>
            <a:endParaRPr lang="en-US"/>
          </a:p>
        </p:txBody>
      </p:sp>
      <p:pic>
        <p:nvPicPr>
          <p:cNvPr id="9" name="Picture 8">
            <a:extLst>
              <a:ext uri="{FF2B5EF4-FFF2-40B4-BE49-F238E27FC236}">
                <a16:creationId xmlns:a16="http://schemas.microsoft.com/office/drawing/2014/main" id="{C1DB4BF8-47BE-4279-8256-DCCCD8CB3347}"/>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9202" t="-481" r="110" b="81087"/>
          <a:stretch/>
        </p:blipFill>
        <p:spPr>
          <a:xfrm>
            <a:off x="0" y="-37418"/>
            <a:ext cx="12191999" cy="1041176"/>
          </a:xfrm>
          <a:prstGeom prst="rect">
            <a:avLst/>
          </a:prstGeom>
        </p:spPr>
      </p:pic>
      <p:sp>
        <p:nvSpPr>
          <p:cNvPr id="5" name="Slide Number Placeholder 4">
            <a:extLst>
              <a:ext uri="{FF2B5EF4-FFF2-40B4-BE49-F238E27FC236}">
                <a16:creationId xmlns:a16="http://schemas.microsoft.com/office/drawing/2014/main" id="{3AB219FD-8602-4311-827C-A11A045F7E2C}"/>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8" name="Google Shape;73;p1">
            <a:extLst>
              <a:ext uri="{FF2B5EF4-FFF2-40B4-BE49-F238E27FC236}">
                <a16:creationId xmlns:a16="http://schemas.microsoft.com/office/drawing/2014/main" id="{9F6DE0E0-3A29-4756-B463-8BBBC13FCDD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93853"/>
            <a:ext cx="1641239" cy="389317"/>
          </a:xfrm>
          <a:prstGeom prst="rect">
            <a:avLst/>
          </a:prstGeom>
          <a:noFill/>
          <a:ln>
            <a:noFill/>
          </a:ln>
        </p:spPr>
      </p:pic>
    </p:spTree>
    <p:extLst>
      <p:ext uri="{BB962C8B-B14F-4D97-AF65-F5344CB8AC3E}">
        <p14:creationId xmlns:p14="http://schemas.microsoft.com/office/powerpoint/2010/main" val="177092483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CDC938-DD50-485E-961C-A433F19DBCD7}"/>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3" name="Footer Placeholder 2">
            <a:extLst>
              <a:ext uri="{FF2B5EF4-FFF2-40B4-BE49-F238E27FC236}">
                <a16:creationId xmlns:a16="http://schemas.microsoft.com/office/drawing/2014/main" id="{2D7C72B8-E5FC-4607-ABBB-E480DC2DB1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57CBF-BADC-4F0D-8FEA-DFC6366949C5}"/>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6" name="Picture 5">
            <a:extLst>
              <a:ext uri="{FF2B5EF4-FFF2-40B4-BE49-F238E27FC236}">
                <a16:creationId xmlns:a16="http://schemas.microsoft.com/office/drawing/2014/main" id="{34C2794B-B63F-4C54-A211-90AFEB51FB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117380"/>
            <a:ext cx="12192000" cy="6854430"/>
          </a:xfrm>
          <a:prstGeom prst="rect">
            <a:avLst/>
          </a:prstGeom>
        </p:spPr>
      </p:pic>
      <p:pic>
        <p:nvPicPr>
          <p:cNvPr id="7" name="Google Shape;73;p1">
            <a:extLst>
              <a:ext uri="{FF2B5EF4-FFF2-40B4-BE49-F238E27FC236}">
                <a16:creationId xmlns:a16="http://schemas.microsoft.com/office/drawing/2014/main" id="{1B7D2126-4F12-4295-8B27-277F34EFF6C3}"/>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402204960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7B8E9-2E0C-46C4-AECD-A12ED3EC3F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BED088-ACE7-4B61-BC65-24E8F0605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6D75DC-B9D3-4799-966A-06ECE938A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0DC21-A713-44D5-BA9B-45C42EBBD260}"/>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6" name="Footer Placeholder 5">
            <a:extLst>
              <a:ext uri="{FF2B5EF4-FFF2-40B4-BE49-F238E27FC236}">
                <a16:creationId xmlns:a16="http://schemas.microsoft.com/office/drawing/2014/main" id="{1003B4AC-9271-4C44-8014-624A2085A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774D1-3C6E-4190-B3A5-51284FF9B4D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9" name="Picture 8">
            <a:extLst>
              <a:ext uri="{FF2B5EF4-FFF2-40B4-BE49-F238E27FC236}">
                <a16:creationId xmlns:a16="http://schemas.microsoft.com/office/drawing/2014/main" id="{2F0DCCA0-11A7-4AB2-AE98-07C6931AF0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3"/>
            <a:ext cx="12192000" cy="6858000"/>
          </a:xfrm>
          <a:prstGeom prst="rect">
            <a:avLst/>
          </a:prstGeom>
        </p:spPr>
      </p:pic>
      <p:pic>
        <p:nvPicPr>
          <p:cNvPr id="10" name="Google Shape;73;p1">
            <a:extLst>
              <a:ext uri="{FF2B5EF4-FFF2-40B4-BE49-F238E27FC236}">
                <a16:creationId xmlns:a16="http://schemas.microsoft.com/office/drawing/2014/main" id="{070CD12B-8708-407E-9FF5-3407039C1F9C}"/>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257881768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72B7-330B-4D25-A4AE-6D1F6D94A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FCD5EF-B697-4626-828F-06C048DBE1D0}"/>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4" name="Footer Placeholder 3">
            <a:extLst>
              <a:ext uri="{FF2B5EF4-FFF2-40B4-BE49-F238E27FC236}">
                <a16:creationId xmlns:a16="http://schemas.microsoft.com/office/drawing/2014/main" id="{6E92A176-463C-4430-A037-846B26854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8A5B8F-AA66-42CA-9D46-74F1D5BDDD42}"/>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7" name="Picture 6">
            <a:extLst>
              <a:ext uri="{FF2B5EF4-FFF2-40B4-BE49-F238E27FC236}">
                <a16:creationId xmlns:a16="http://schemas.microsoft.com/office/drawing/2014/main" id="{1484980B-3550-4987-B2F0-BE998906431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8" name="Google Shape;73;p1">
            <a:extLst>
              <a:ext uri="{FF2B5EF4-FFF2-40B4-BE49-F238E27FC236}">
                <a16:creationId xmlns:a16="http://schemas.microsoft.com/office/drawing/2014/main" id="{4EBFD94C-AEC6-4AED-AA2E-107BCBD071F8}"/>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379830044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ftar Isi/Outlin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A0F6A47-EF2C-B55C-DEBE-B45E0D739488}"/>
              </a:ext>
            </a:extLst>
          </p:cNvPr>
          <p:cNvSpPr>
            <a:spLocks noGrp="1"/>
          </p:cNvSpPr>
          <p:nvPr>
            <p:ph type="body" sz="quarter" idx="13" hasCustomPrompt="1"/>
          </p:nvPr>
        </p:nvSpPr>
        <p:spPr>
          <a:xfrm>
            <a:off x="2394856" y="384941"/>
            <a:ext cx="9491847" cy="754740"/>
          </a:xfrm>
        </p:spPr>
        <p:txBody>
          <a:bodyPr>
            <a:normAutofit/>
          </a:bodyPr>
          <a:lstStyle>
            <a:lvl1pPr marL="0" indent="0">
              <a:buNone/>
              <a:defRPr sz="4400" b="1">
                <a:solidFill>
                  <a:srgbClr val="005FA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your content</a:t>
            </a:r>
            <a:endParaRPr lang="en-ID"/>
          </a:p>
        </p:txBody>
      </p:sp>
      <p:pic>
        <p:nvPicPr>
          <p:cNvPr id="6" name="Picture 5">
            <a:extLst>
              <a:ext uri="{FF2B5EF4-FFF2-40B4-BE49-F238E27FC236}">
                <a16:creationId xmlns:a16="http://schemas.microsoft.com/office/drawing/2014/main" id="{8A708FEB-2998-D1C6-7306-A55478B1F7CF}"/>
              </a:ext>
            </a:extLst>
          </p:cNvPr>
          <p:cNvPicPr>
            <a:picLocks noChangeAspect="1" noChangeArrowheads="1"/>
          </p:cNvPicPr>
          <p:nvPr userDrawn="1"/>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l="31634" r="35391"/>
          <a:stretch>
            <a:fillRect/>
          </a:stretch>
        </p:blipFill>
        <p:spPr bwMode="auto">
          <a:xfrm>
            <a:off x="-2" y="2814221"/>
            <a:ext cx="2131172" cy="4057048"/>
          </a:xfrm>
          <a:custGeom>
            <a:avLst/>
            <a:gdLst>
              <a:gd name="connsiteX0" fmla="*/ 2 w 2131172"/>
              <a:gd name="connsiteY0" fmla="*/ 0 h 4057048"/>
              <a:gd name="connsiteX1" fmla="*/ 2131172 w 2131172"/>
              <a:gd name="connsiteY1" fmla="*/ 0 h 4057048"/>
              <a:gd name="connsiteX2" fmla="*/ 2131172 w 2131172"/>
              <a:gd name="connsiteY2" fmla="*/ 1925877 h 4057048"/>
              <a:gd name="connsiteX3" fmla="*/ 2131172 w 2131172"/>
              <a:gd name="connsiteY3" fmla="*/ 1926623 h 4057048"/>
              <a:gd name="connsiteX4" fmla="*/ 2131135 w 2131172"/>
              <a:gd name="connsiteY4" fmla="*/ 1926623 h 4057048"/>
              <a:gd name="connsiteX5" fmla="*/ 2120744 w 2131172"/>
              <a:gd name="connsiteY5" fmla="*/ 2136518 h 4057048"/>
              <a:gd name="connsiteX6" fmla="*/ 1506966 w 2131172"/>
              <a:gd name="connsiteY6" fmla="*/ 3432843 h 4057048"/>
              <a:gd name="connsiteX7" fmla="*/ 0 w 2131172"/>
              <a:gd name="connsiteY7" fmla="*/ 4057048 h 4057048"/>
              <a:gd name="connsiteX8" fmla="*/ 1 w 2131172"/>
              <a:gd name="connsiteY8" fmla="*/ 1925877 h 4057048"/>
              <a:gd name="connsiteX9" fmla="*/ 2 w 2131172"/>
              <a:gd name="connsiteY9" fmla="*/ 1925877 h 405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172" h="4057048">
                <a:moveTo>
                  <a:pt x="2" y="0"/>
                </a:moveTo>
                <a:lnTo>
                  <a:pt x="2131172" y="0"/>
                </a:lnTo>
                <a:lnTo>
                  <a:pt x="2131172" y="1925877"/>
                </a:lnTo>
                <a:lnTo>
                  <a:pt x="2131172" y="1926623"/>
                </a:lnTo>
                <a:lnTo>
                  <a:pt x="2131135" y="1926623"/>
                </a:lnTo>
                <a:lnTo>
                  <a:pt x="2120744" y="2136518"/>
                </a:lnTo>
                <a:cubicBezTo>
                  <a:pt x="2072302" y="2624392"/>
                  <a:pt x="1856679" y="3083130"/>
                  <a:pt x="1506966" y="3432843"/>
                </a:cubicBezTo>
                <a:cubicBezTo>
                  <a:pt x="1107294" y="3832515"/>
                  <a:pt x="565222" y="4057048"/>
                  <a:pt x="0" y="4057048"/>
                </a:cubicBezTo>
                <a:cubicBezTo>
                  <a:pt x="0" y="3346658"/>
                  <a:pt x="1" y="2636267"/>
                  <a:pt x="1" y="1925877"/>
                </a:cubicBezTo>
                <a:lnTo>
                  <a:pt x="2" y="1925877"/>
                </a:lnTo>
                <a:close/>
              </a:path>
            </a:pathLst>
          </a:cu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230E676B-2475-A922-E7A4-D2D0FDC0FF8A}"/>
              </a:ext>
            </a:extLst>
          </p:cNvPr>
          <p:cNvSpPr/>
          <p:nvPr userDrawn="1"/>
        </p:nvSpPr>
        <p:spPr>
          <a:xfrm>
            <a:off x="-1" y="0"/>
            <a:ext cx="2131172" cy="6858000"/>
          </a:xfrm>
          <a:custGeom>
            <a:avLst/>
            <a:gdLst>
              <a:gd name="connsiteX0" fmla="*/ 2 w 2131172"/>
              <a:gd name="connsiteY0" fmla="*/ 0 h 6858000"/>
              <a:gd name="connsiteX1" fmla="*/ 2131172 w 2131172"/>
              <a:gd name="connsiteY1" fmla="*/ 0 h 6858000"/>
              <a:gd name="connsiteX2" fmla="*/ 2131172 w 2131172"/>
              <a:gd name="connsiteY2" fmla="*/ 4726829 h 6858000"/>
              <a:gd name="connsiteX3" fmla="*/ 2131172 w 2131172"/>
              <a:gd name="connsiteY3" fmla="*/ 4727575 h 6858000"/>
              <a:gd name="connsiteX4" fmla="*/ 2131135 w 2131172"/>
              <a:gd name="connsiteY4" fmla="*/ 4727575 h 6858000"/>
              <a:gd name="connsiteX5" fmla="*/ 2120744 w 2131172"/>
              <a:gd name="connsiteY5" fmla="*/ 4937470 h 6858000"/>
              <a:gd name="connsiteX6" fmla="*/ 1506966 w 2131172"/>
              <a:gd name="connsiteY6" fmla="*/ 6233795 h 6858000"/>
              <a:gd name="connsiteX7" fmla="*/ 0 w 2131172"/>
              <a:gd name="connsiteY7" fmla="*/ 6858000 h 6858000"/>
              <a:gd name="connsiteX8" fmla="*/ 1 w 2131172"/>
              <a:gd name="connsiteY8" fmla="*/ 4726829 h 6858000"/>
              <a:gd name="connsiteX9" fmla="*/ 2 w 2131172"/>
              <a:gd name="connsiteY9" fmla="*/ 47268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172" h="6858000">
                <a:moveTo>
                  <a:pt x="2" y="0"/>
                </a:moveTo>
                <a:lnTo>
                  <a:pt x="2131172" y="0"/>
                </a:lnTo>
                <a:lnTo>
                  <a:pt x="2131172" y="4726829"/>
                </a:lnTo>
                <a:lnTo>
                  <a:pt x="2131172" y="4727575"/>
                </a:lnTo>
                <a:lnTo>
                  <a:pt x="2131135" y="4727575"/>
                </a:lnTo>
                <a:lnTo>
                  <a:pt x="2120744" y="4937470"/>
                </a:lnTo>
                <a:cubicBezTo>
                  <a:pt x="2072302" y="5425344"/>
                  <a:pt x="1856679" y="5884082"/>
                  <a:pt x="1506966" y="6233795"/>
                </a:cubicBezTo>
                <a:cubicBezTo>
                  <a:pt x="1107294" y="6633467"/>
                  <a:pt x="565222" y="6858000"/>
                  <a:pt x="0" y="6858000"/>
                </a:cubicBezTo>
                <a:cubicBezTo>
                  <a:pt x="0" y="6147610"/>
                  <a:pt x="1" y="5437219"/>
                  <a:pt x="1" y="4726829"/>
                </a:cubicBezTo>
                <a:lnTo>
                  <a:pt x="2" y="4726829"/>
                </a:lnTo>
                <a:close/>
              </a:path>
            </a:pathLst>
          </a:custGeom>
          <a:gradFill>
            <a:gsLst>
              <a:gs pos="42000">
                <a:srgbClr val="FCB813"/>
              </a:gs>
              <a:gs pos="100000">
                <a:srgbClr val="FCB813">
                  <a:alpha val="4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9" name="Rectangle 8">
            <a:extLst>
              <a:ext uri="{FF2B5EF4-FFF2-40B4-BE49-F238E27FC236}">
                <a16:creationId xmlns:a16="http://schemas.microsoft.com/office/drawing/2014/main" id="{D3177C22-D7E7-2822-DF16-EBE8F6FF75BB}"/>
              </a:ext>
            </a:extLst>
          </p:cNvPr>
          <p:cNvSpPr/>
          <p:nvPr userDrawn="1"/>
        </p:nvSpPr>
        <p:spPr>
          <a:xfrm>
            <a:off x="-2" y="0"/>
            <a:ext cx="2131172" cy="795283"/>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0" name="Rectangle 9">
            <a:extLst>
              <a:ext uri="{FF2B5EF4-FFF2-40B4-BE49-F238E27FC236}">
                <a16:creationId xmlns:a16="http://schemas.microsoft.com/office/drawing/2014/main" id="{DBFADF80-2DE3-D370-C5FF-A9697CBD324E}"/>
              </a:ext>
            </a:extLst>
          </p:cNvPr>
          <p:cNvSpPr/>
          <p:nvPr userDrawn="1"/>
        </p:nvSpPr>
        <p:spPr>
          <a:xfrm>
            <a:off x="11712133" y="6464410"/>
            <a:ext cx="393590" cy="393590"/>
          </a:xfrm>
          <a:prstGeom prst="rect">
            <a:avLst/>
          </a:pr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1" name="Freeform: Shape 10">
            <a:extLst>
              <a:ext uri="{FF2B5EF4-FFF2-40B4-BE49-F238E27FC236}">
                <a16:creationId xmlns:a16="http://schemas.microsoft.com/office/drawing/2014/main" id="{63B60809-1D41-B9C9-1B3E-35B8EB46C591}"/>
              </a:ext>
            </a:extLst>
          </p:cNvPr>
          <p:cNvSpPr/>
          <p:nvPr userDrawn="1"/>
        </p:nvSpPr>
        <p:spPr>
          <a:xfrm>
            <a:off x="8638118" y="6464410"/>
            <a:ext cx="2966740" cy="394682"/>
          </a:xfrm>
          <a:custGeom>
            <a:avLst/>
            <a:gdLst>
              <a:gd name="connsiteX0" fmla="*/ 387140 w 2966740"/>
              <a:gd name="connsiteY0" fmla="*/ 0 h 394682"/>
              <a:gd name="connsiteX1" fmla="*/ 394679 w 2966740"/>
              <a:gd name="connsiteY1" fmla="*/ 0 h 394682"/>
              <a:gd name="connsiteX2" fmla="*/ 2966740 w 2966740"/>
              <a:gd name="connsiteY2" fmla="*/ 0 h 394682"/>
              <a:gd name="connsiteX3" fmla="*/ 2966740 w 2966740"/>
              <a:gd name="connsiteY3" fmla="*/ 393590 h 394682"/>
              <a:gd name="connsiteX4" fmla="*/ 394679 w 2966740"/>
              <a:gd name="connsiteY4" fmla="*/ 393590 h 394682"/>
              <a:gd name="connsiteX5" fmla="*/ 394679 w 2966740"/>
              <a:gd name="connsiteY5" fmla="*/ 394682 h 394682"/>
              <a:gd name="connsiteX6" fmla="*/ 0 w 2966740"/>
              <a:gd name="connsiteY6" fmla="*/ 393026 h 394682"/>
              <a:gd name="connsiteX7" fmla="*/ 315360 w 2966740"/>
              <a:gd name="connsiteY7" fmla="*/ 7974 h 394682"/>
              <a:gd name="connsiteX8" fmla="*/ 387140 w 2966740"/>
              <a:gd name="connsiteY8" fmla="*/ 758 h 39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740" h="394682">
                <a:moveTo>
                  <a:pt x="387140" y="0"/>
                </a:moveTo>
                <a:lnTo>
                  <a:pt x="394679" y="0"/>
                </a:lnTo>
                <a:lnTo>
                  <a:pt x="2966740" y="0"/>
                </a:lnTo>
                <a:lnTo>
                  <a:pt x="2966740" y="393590"/>
                </a:lnTo>
                <a:lnTo>
                  <a:pt x="394679" y="393590"/>
                </a:lnTo>
                <a:lnTo>
                  <a:pt x="394679" y="394682"/>
                </a:lnTo>
                <a:lnTo>
                  <a:pt x="0" y="393026"/>
                </a:lnTo>
                <a:cubicBezTo>
                  <a:pt x="798" y="202863"/>
                  <a:pt x="135982" y="44575"/>
                  <a:pt x="315360" y="7974"/>
                </a:cubicBezTo>
                <a:lnTo>
                  <a:pt x="387140" y="758"/>
                </a:lnTo>
                <a:close/>
              </a:path>
            </a:pathLst>
          </a:cu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14" name="Rectangle: Rounded Corners 13">
            <a:extLst>
              <a:ext uri="{FF2B5EF4-FFF2-40B4-BE49-F238E27FC236}">
                <a16:creationId xmlns:a16="http://schemas.microsoft.com/office/drawing/2014/main" id="{EEEF3FC2-ED1F-D2AB-02B4-EEBD93F7F606}"/>
              </a:ext>
            </a:extLst>
          </p:cNvPr>
          <p:cNvSpPr/>
          <p:nvPr userDrawn="1"/>
        </p:nvSpPr>
        <p:spPr>
          <a:xfrm>
            <a:off x="0" y="773823"/>
            <a:ext cx="2131172" cy="479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grpSp>
        <p:nvGrpSpPr>
          <p:cNvPr id="15" name="Group 14">
            <a:extLst>
              <a:ext uri="{FF2B5EF4-FFF2-40B4-BE49-F238E27FC236}">
                <a16:creationId xmlns:a16="http://schemas.microsoft.com/office/drawing/2014/main" id="{9AF21EFF-CA4C-6B77-093C-934A1A66DF61}"/>
              </a:ext>
            </a:extLst>
          </p:cNvPr>
          <p:cNvGrpSpPr/>
          <p:nvPr userDrawn="1"/>
        </p:nvGrpSpPr>
        <p:grpSpPr>
          <a:xfrm>
            <a:off x="651584" y="381283"/>
            <a:ext cx="828000" cy="828000"/>
            <a:chOff x="651584" y="381283"/>
            <a:chExt cx="828000" cy="828000"/>
          </a:xfrm>
        </p:grpSpPr>
        <p:sp>
          <p:nvSpPr>
            <p:cNvPr id="16" name="Rectangle: Rounded Corners 15">
              <a:extLst>
                <a:ext uri="{FF2B5EF4-FFF2-40B4-BE49-F238E27FC236}">
                  <a16:creationId xmlns:a16="http://schemas.microsoft.com/office/drawing/2014/main" id="{C66B235A-3645-74D9-F0DF-1519F9422B5D}"/>
                </a:ext>
              </a:extLst>
            </p:cNvPr>
            <p:cNvSpPr/>
            <p:nvPr/>
          </p:nvSpPr>
          <p:spPr>
            <a:xfrm>
              <a:off x="651584" y="381283"/>
              <a:ext cx="828000" cy="828000"/>
            </a:xfrm>
            <a:prstGeom prst="roundRect">
              <a:avLst>
                <a:gd name="adj" fmla="val 146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7" name="Oval 16">
              <a:extLst>
                <a:ext uri="{FF2B5EF4-FFF2-40B4-BE49-F238E27FC236}">
                  <a16:creationId xmlns:a16="http://schemas.microsoft.com/office/drawing/2014/main" id="{369D9D49-341B-7F7D-A361-8A504B403E12}"/>
                </a:ext>
              </a:extLst>
            </p:cNvPr>
            <p:cNvSpPr/>
            <p:nvPr/>
          </p:nvSpPr>
          <p:spPr>
            <a:xfrm>
              <a:off x="992559" y="728893"/>
              <a:ext cx="146050" cy="146050"/>
            </a:xfrm>
            <a:prstGeom prst="ellipse">
              <a:avLst/>
            </a:pr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pic>
          <p:nvPicPr>
            <p:cNvPr id="18" name="Graphic 17" descr="Single gear outline">
              <a:extLst>
                <a:ext uri="{FF2B5EF4-FFF2-40B4-BE49-F238E27FC236}">
                  <a16:creationId xmlns:a16="http://schemas.microsoft.com/office/drawing/2014/main" id="{7AA41014-927D-D53D-AC40-667B837749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880" y="412214"/>
              <a:ext cx="779408" cy="779408"/>
            </a:xfrm>
            <a:prstGeom prst="rect">
              <a:avLst/>
            </a:prstGeom>
          </p:spPr>
        </p:pic>
      </p:grpSp>
      <p:sp>
        <p:nvSpPr>
          <p:cNvPr id="22" name="Text Placeholder 21">
            <a:extLst>
              <a:ext uri="{FF2B5EF4-FFF2-40B4-BE49-F238E27FC236}">
                <a16:creationId xmlns:a16="http://schemas.microsoft.com/office/drawing/2014/main" id="{02991EED-0059-8202-0C57-29D82B49762A}"/>
              </a:ext>
            </a:extLst>
          </p:cNvPr>
          <p:cNvSpPr>
            <a:spLocks noGrp="1"/>
          </p:cNvSpPr>
          <p:nvPr>
            <p:ph type="body" sz="quarter" idx="14" hasCustomPrompt="1"/>
          </p:nvPr>
        </p:nvSpPr>
        <p:spPr>
          <a:xfrm>
            <a:off x="2395538" y="1327150"/>
            <a:ext cx="9491662" cy="4697132"/>
          </a:xfrm>
        </p:spPr>
        <p:txBody>
          <a:bodyPr>
            <a:noAutofit/>
          </a:bodyPr>
          <a:lstStyle>
            <a:lvl1pPr marL="358775" indent="-358775">
              <a:spcBef>
                <a:spcPts val="0"/>
              </a:spcBef>
              <a:spcAft>
                <a:spcPts val="1200"/>
              </a:spcAft>
              <a:buFont typeface="+mj-lt"/>
              <a:buAutoNum type="arabicPeriod"/>
              <a:defRPr sz="2000">
                <a:latin typeface="Tahoma" panose="020B0604030504040204" pitchFamily="34" charset="0"/>
                <a:ea typeface="Tahoma" panose="020B0604030504040204" pitchFamily="34" charset="0"/>
                <a:cs typeface="Tahoma" panose="020B0604030504040204" pitchFamily="34" charset="0"/>
              </a:defRPr>
            </a:lvl1pPr>
            <a:lvl2pPr>
              <a:defRPr sz="2000">
                <a:latin typeface="Tahoma" panose="020B0604030504040204" pitchFamily="34" charset="0"/>
                <a:ea typeface="Tahoma" panose="020B0604030504040204" pitchFamily="34" charset="0"/>
                <a:cs typeface="Tahoma" panose="020B0604030504040204" pitchFamily="34" charset="0"/>
              </a:defRPr>
            </a:lvl2pPr>
            <a:lvl3pPr>
              <a:defRPr sz="2000">
                <a:latin typeface="Tahoma" panose="020B0604030504040204" pitchFamily="34" charset="0"/>
                <a:ea typeface="Tahoma" panose="020B0604030504040204" pitchFamily="34" charset="0"/>
                <a:cs typeface="Tahoma" panose="020B0604030504040204" pitchFamily="34" charset="0"/>
              </a:defRPr>
            </a:lvl3pPr>
            <a:lvl4pPr>
              <a:defRPr sz="20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your content</a:t>
            </a:r>
          </a:p>
        </p:txBody>
      </p:sp>
      <p:sp>
        <p:nvSpPr>
          <p:cNvPr id="5" name="Slide Number Placeholder 4">
            <a:extLst>
              <a:ext uri="{FF2B5EF4-FFF2-40B4-BE49-F238E27FC236}">
                <a16:creationId xmlns:a16="http://schemas.microsoft.com/office/drawing/2014/main" id="{287C2B04-AD3F-5AE7-A092-58BA38A39876}"/>
              </a:ext>
            </a:extLst>
          </p:cNvPr>
          <p:cNvSpPr>
            <a:spLocks noGrp="1"/>
          </p:cNvSpPr>
          <p:nvPr>
            <p:ph type="sldNum" sz="quarter" idx="12"/>
          </p:nvPr>
        </p:nvSpPr>
        <p:spPr>
          <a:xfrm>
            <a:off x="11719386" y="6478641"/>
            <a:ext cx="379083" cy="365125"/>
          </a:xfrm>
        </p:spPr>
        <p:txBody>
          <a:bodyPr lIns="0" tIns="0" rIns="0" bIns="0"/>
          <a:lstStyle>
            <a:lvl1pPr algn="ctr">
              <a:defRPr sz="1300" b="1">
                <a:solidFill>
                  <a:schemeClr val="tx1"/>
                </a:solidFill>
              </a:defRPr>
            </a:lvl1pPr>
          </a:lstStyle>
          <a:p>
            <a:fld id="{FE6A19FF-BD22-4ACD-9EF8-7D69A11F3519}" type="slidenum">
              <a:rPr lang="en-ID" smtClean="0">
                <a:solidFill>
                  <a:prstClr val="black"/>
                </a:solidFill>
              </a:rPr>
              <a:pPr/>
              <a:t>‹#›</a:t>
            </a:fld>
            <a:endParaRPr lang="en-ID">
              <a:solidFill>
                <a:prstClr val="black"/>
              </a:solidFill>
            </a:endParaRPr>
          </a:p>
        </p:txBody>
      </p:sp>
      <p:sp>
        <p:nvSpPr>
          <p:cNvPr id="2" name="TextBox 1">
            <a:extLst>
              <a:ext uri="{FF2B5EF4-FFF2-40B4-BE49-F238E27FC236}">
                <a16:creationId xmlns:a16="http://schemas.microsoft.com/office/drawing/2014/main" id="{18E78BE5-29AA-412E-D01C-EE89923E552D}"/>
              </a:ext>
            </a:extLst>
          </p:cNvPr>
          <p:cNvSpPr txBox="1"/>
          <p:nvPr userDrawn="1"/>
        </p:nvSpPr>
        <p:spPr>
          <a:xfrm>
            <a:off x="8873067" y="6530399"/>
            <a:ext cx="2688166" cy="261610"/>
          </a:xfrm>
          <a:prstGeom prst="rect">
            <a:avLst/>
          </a:prstGeom>
          <a:noFill/>
        </p:spPr>
        <p:txBody>
          <a:bodyPr wrap="square" rtlCol="0">
            <a:spAutoFit/>
          </a:bodyPr>
          <a:lstStyle/>
          <a:p>
            <a:pPr algn="ctr"/>
            <a:r>
              <a:rPr lang="en-US" sz="1100" b="1">
                <a:solidFill>
                  <a:prstClr val="white"/>
                </a:solidFill>
                <a:latin typeface="Segoe UI" panose="020B0502040204020203" pitchFamily="34" charset="0"/>
                <a:ea typeface="Tahoma" panose="020B0604030504040204" pitchFamily="34" charset="0"/>
                <a:cs typeface="Segoe UI" panose="020B0502040204020203" pitchFamily="34" charset="0"/>
              </a:rPr>
              <a:t>INDONESIAN TREASURY</a:t>
            </a:r>
            <a:endParaRPr lang="en-ID" sz="1100" b="1">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303446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314B-4E7D-4A23-A69F-4A295F6B9E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8B963-25D1-4834-9FF6-E77E5F73A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D1C99-C8D6-47D6-88AB-25528238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3094F-70CB-46ED-9D83-DB65A70D9A15}"/>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6" name="Footer Placeholder 5">
            <a:extLst>
              <a:ext uri="{FF2B5EF4-FFF2-40B4-BE49-F238E27FC236}">
                <a16:creationId xmlns:a16="http://schemas.microsoft.com/office/drawing/2014/main" id="{6BB619E2-8032-464A-8503-3E2E5D520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7A8B9-93CC-4848-AC81-73E62ED9DF97}"/>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329068386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BBC4-E6A0-4F43-B5C4-7286AE397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32F91B-9DDF-4FAB-A36F-3CDF93EE7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97278-401E-4695-A812-259D7752F409}"/>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5" name="Footer Placeholder 4">
            <a:extLst>
              <a:ext uri="{FF2B5EF4-FFF2-40B4-BE49-F238E27FC236}">
                <a16:creationId xmlns:a16="http://schemas.microsoft.com/office/drawing/2014/main" id="{1551A11E-DEDC-411B-BD7D-705AB2297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3C225-E91C-4DF1-BC17-DFDD847F4C60}"/>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266417379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E9E65-0F44-48EC-9F47-072568C953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08F78B-40B0-477A-BC31-048A8EE445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DBD94-28B0-4544-9EC0-8F0316F1A73E}"/>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5" name="Footer Placeholder 4">
            <a:extLst>
              <a:ext uri="{FF2B5EF4-FFF2-40B4-BE49-F238E27FC236}">
                <a16:creationId xmlns:a16="http://schemas.microsoft.com/office/drawing/2014/main" id="{016701FE-BAC9-4F1A-A182-C3CADEC23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D1E91-067C-40E0-A7B6-3407077B90D1}"/>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282988745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Background Polos">
    <p:spTree>
      <p:nvGrpSpPr>
        <p:cNvPr id="1" name=""/>
        <p:cNvGrpSpPr/>
        <p:nvPr/>
      </p:nvGrpSpPr>
      <p:grpSpPr>
        <a:xfrm>
          <a:off x="0" y="0"/>
          <a:ext cx="0" cy="0"/>
          <a:chOff x="0" y="0"/>
          <a:chExt cx="0" cy="0"/>
        </a:xfrm>
      </p:grpSpPr>
      <p:pic>
        <p:nvPicPr>
          <p:cNvPr id="8" name="Google Shape;73;p1">
            <a:extLst>
              <a:ext uri="{FF2B5EF4-FFF2-40B4-BE49-F238E27FC236}">
                <a16:creationId xmlns:a16="http://schemas.microsoft.com/office/drawing/2014/main" id="{19FD6839-F700-45B5-86C0-F686413735C6}"/>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1245606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3"/>
        <p:cNvGrpSpPr/>
        <p:nvPr/>
      </p:nvGrpSpPr>
      <p:grpSpPr>
        <a:xfrm>
          <a:off x="0" y="0"/>
          <a:ext cx="0" cy="0"/>
          <a:chOff x="0" y="0"/>
          <a:chExt cx="0" cy="0"/>
        </a:xfrm>
      </p:grpSpPr>
      <p:sp>
        <p:nvSpPr>
          <p:cNvPr id="24" name="Google Shape;24;p60"/>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1">
                <a:solidFill>
                  <a:schemeClr val="dk1"/>
                </a:solidFill>
                <a:latin typeface="Roboto"/>
                <a:ea typeface="Roboto"/>
                <a:cs typeface="Roboto"/>
                <a:sym typeface="Roboto"/>
              </a:defRPr>
            </a:lvl1pPr>
            <a:lvl2pPr marL="0" lvl="1" indent="0" algn="r">
              <a:spcBef>
                <a:spcPts val="0"/>
              </a:spcBef>
              <a:buNone/>
              <a:defRPr sz="1050" b="1">
                <a:solidFill>
                  <a:schemeClr val="dk1"/>
                </a:solidFill>
                <a:latin typeface="Roboto"/>
                <a:ea typeface="Roboto"/>
                <a:cs typeface="Roboto"/>
                <a:sym typeface="Roboto"/>
              </a:defRPr>
            </a:lvl2pPr>
            <a:lvl3pPr marL="0" lvl="2" indent="0" algn="r">
              <a:spcBef>
                <a:spcPts val="0"/>
              </a:spcBef>
              <a:buNone/>
              <a:defRPr sz="1050" b="1">
                <a:solidFill>
                  <a:schemeClr val="dk1"/>
                </a:solidFill>
                <a:latin typeface="Roboto"/>
                <a:ea typeface="Roboto"/>
                <a:cs typeface="Roboto"/>
                <a:sym typeface="Roboto"/>
              </a:defRPr>
            </a:lvl3pPr>
            <a:lvl4pPr marL="0" lvl="3" indent="0" algn="r">
              <a:spcBef>
                <a:spcPts val="0"/>
              </a:spcBef>
              <a:buNone/>
              <a:defRPr sz="1050" b="1">
                <a:solidFill>
                  <a:schemeClr val="dk1"/>
                </a:solidFill>
                <a:latin typeface="Roboto"/>
                <a:ea typeface="Roboto"/>
                <a:cs typeface="Roboto"/>
                <a:sym typeface="Roboto"/>
              </a:defRPr>
            </a:lvl4pPr>
            <a:lvl5pPr marL="0" lvl="4" indent="0" algn="r">
              <a:spcBef>
                <a:spcPts val="0"/>
              </a:spcBef>
              <a:buNone/>
              <a:defRPr sz="1050" b="1">
                <a:solidFill>
                  <a:schemeClr val="dk1"/>
                </a:solidFill>
                <a:latin typeface="Roboto"/>
                <a:ea typeface="Roboto"/>
                <a:cs typeface="Roboto"/>
                <a:sym typeface="Roboto"/>
              </a:defRPr>
            </a:lvl5pPr>
            <a:lvl6pPr marL="0" lvl="5" indent="0" algn="r">
              <a:spcBef>
                <a:spcPts val="0"/>
              </a:spcBef>
              <a:buNone/>
              <a:defRPr sz="1050" b="1">
                <a:solidFill>
                  <a:schemeClr val="dk1"/>
                </a:solidFill>
                <a:latin typeface="Roboto"/>
                <a:ea typeface="Roboto"/>
                <a:cs typeface="Roboto"/>
                <a:sym typeface="Roboto"/>
              </a:defRPr>
            </a:lvl6pPr>
            <a:lvl7pPr marL="0" lvl="6" indent="0" algn="r">
              <a:spcBef>
                <a:spcPts val="0"/>
              </a:spcBef>
              <a:buNone/>
              <a:defRPr sz="1050" b="1">
                <a:solidFill>
                  <a:schemeClr val="dk1"/>
                </a:solidFill>
                <a:latin typeface="Roboto"/>
                <a:ea typeface="Roboto"/>
                <a:cs typeface="Roboto"/>
                <a:sym typeface="Roboto"/>
              </a:defRPr>
            </a:lvl7pPr>
            <a:lvl8pPr marL="0" lvl="7" indent="0" algn="r">
              <a:spcBef>
                <a:spcPts val="0"/>
              </a:spcBef>
              <a:buNone/>
              <a:defRPr sz="1050" b="1">
                <a:solidFill>
                  <a:schemeClr val="dk1"/>
                </a:solidFill>
                <a:latin typeface="Roboto"/>
                <a:ea typeface="Roboto"/>
                <a:cs typeface="Roboto"/>
                <a:sym typeface="Roboto"/>
              </a:defRPr>
            </a:lvl8pPr>
            <a:lvl9pPr marL="0" lvl="8" indent="0" algn="r">
              <a:spcBef>
                <a:spcPts val="0"/>
              </a:spcBef>
              <a:buNone/>
              <a:defRPr sz="1050" b="1">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3" name="Google Shape;73;p1">
            <a:extLst>
              <a:ext uri="{FF2B5EF4-FFF2-40B4-BE49-F238E27FC236}">
                <a16:creationId xmlns:a16="http://schemas.microsoft.com/office/drawing/2014/main" id="{F9C8AF45-B80E-4058-B38C-16E8D0FB88FB}"/>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227514731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si">
    <p:spTree>
      <p:nvGrpSpPr>
        <p:cNvPr id="1" name=""/>
        <p:cNvGrpSpPr/>
        <p:nvPr/>
      </p:nvGrpSpPr>
      <p:grpSpPr>
        <a:xfrm>
          <a:off x="0" y="0"/>
          <a:ext cx="0" cy="0"/>
          <a:chOff x="0" y="0"/>
          <a:chExt cx="0" cy="0"/>
        </a:xfrm>
      </p:grpSpPr>
      <p:pic>
        <p:nvPicPr>
          <p:cNvPr id="3" name="Picture 2" descr="A building with a blue background&#10;&#10;Description automatically generated">
            <a:extLst>
              <a:ext uri="{FF2B5EF4-FFF2-40B4-BE49-F238E27FC236}">
                <a16:creationId xmlns:a16="http://schemas.microsoft.com/office/drawing/2014/main" id="{4FB2068C-5E5F-BA50-5D99-3A27C86353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6CF77575-6582-CE28-6502-6033CA855C1D}"/>
              </a:ext>
            </a:extLst>
          </p:cNvPr>
          <p:cNvSpPr>
            <a:spLocks noGrp="1"/>
          </p:cNvSpPr>
          <p:nvPr>
            <p:ph type="title" hasCustomPrompt="1"/>
          </p:nvPr>
        </p:nvSpPr>
        <p:spPr>
          <a:xfrm>
            <a:off x="825622" y="1271016"/>
            <a:ext cx="10025257" cy="663129"/>
          </a:xfrm>
        </p:spPr>
        <p:txBody>
          <a:bodyPr>
            <a:normAutofit/>
          </a:bodyPr>
          <a:lstStyle>
            <a:lvl1pPr>
              <a:defRPr sz="3600" b="1">
                <a:solidFill>
                  <a:srgbClr val="F8CB46"/>
                </a:solidFill>
              </a:defRPr>
            </a:lvl1pPr>
          </a:lstStyle>
          <a:p>
            <a:r>
              <a:rPr lang="da-DK"/>
              <a:t>Lorem Ipsum Dolor Sit Amet</a:t>
            </a:r>
            <a:endParaRPr lang="en-ID"/>
          </a:p>
        </p:txBody>
      </p:sp>
      <p:sp>
        <p:nvSpPr>
          <p:cNvPr id="10" name="Text Placeholder 2">
            <a:extLst>
              <a:ext uri="{FF2B5EF4-FFF2-40B4-BE49-F238E27FC236}">
                <a16:creationId xmlns:a16="http://schemas.microsoft.com/office/drawing/2014/main" id="{9E9B7B7E-7BD2-2CC6-2708-CC9F1DCEAB21}"/>
              </a:ext>
            </a:extLst>
          </p:cNvPr>
          <p:cNvSpPr>
            <a:spLocks noGrp="1"/>
          </p:cNvSpPr>
          <p:nvPr>
            <p:ph type="body" idx="1"/>
          </p:nvPr>
        </p:nvSpPr>
        <p:spPr>
          <a:xfrm>
            <a:off x="825622" y="2365756"/>
            <a:ext cx="7046595" cy="2885439"/>
          </a:xfrm>
        </p:spPr>
        <p:txBody>
          <a:bodyPr>
            <a:normAutofit/>
          </a:bodyPr>
          <a:lstStyle>
            <a:lvl1pPr marL="0" indent="0">
              <a:lnSpc>
                <a:spcPct val="100000"/>
              </a:lnSpc>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13" name="Google Shape;222;p4">
            <a:extLst>
              <a:ext uri="{FF2B5EF4-FFF2-40B4-BE49-F238E27FC236}">
                <a16:creationId xmlns:a16="http://schemas.microsoft.com/office/drawing/2014/main" id="{D95ECB3F-DF61-DC8E-3CEC-6CCB5452D2FF}"/>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92273" y="114522"/>
            <a:ext cx="1805420" cy="416625"/>
          </a:xfrm>
          <a:prstGeom prst="rect">
            <a:avLst/>
          </a:prstGeom>
          <a:noFill/>
          <a:ln>
            <a:noFill/>
          </a:ln>
        </p:spPr>
      </p:pic>
      <p:sp>
        <p:nvSpPr>
          <p:cNvPr id="14" name="Rectangle: Rounded Corners 13">
            <a:extLst>
              <a:ext uri="{FF2B5EF4-FFF2-40B4-BE49-F238E27FC236}">
                <a16:creationId xmlns:a16="http://schemas.microsoft.com/office/drawing/2014/main" id="{EEE4B4A8-36DB-2281-7227-D8BADB1B0F0D}"/>
              </a:ext>
            </a:extLst>
          </p:cNvPr>
          <p:cNvSpPr/>
          <p:nvPr userDrawn="1"/>
        </p:nvSpPr>
        <p:spPr>
          <a:xfrm>
            <a:off x="8553863" y="116775"/>
            <a:ext cx="1488185" cy="293986"/>
          </a:xfrm>
          <a:prstGeom prst="roundRect">
            <a:avLst>
              <a:gd name="adj" fmla="val 26387"/>
            </a:avLst>
          </a:prstGeom>
          <a:solidFill>
            <a:srgbClr val="F8C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0">
                <a:solidFill>
                  <a:schemeClr val="tx1"/>
                </a:solidFill>
                <a:effectLst/>
                <a:latin typeface="+mj-lt"/>
              </a:rPr>
              <a:t> Strictly Confidential</a:t>
            </a:r>
            <a:endParaRPr lang="en-ID" sz="1100">
              <a:solidFill>
                <a:schemeClr val="tx1"/>
              </a:solidFill>
              <a:latin typeface="+mj-lt"/>
            </a:endParaRPr>
          </a:p>
        </p:txBody>
      </p:sp>
      <p:pic>
        <p:nvPicPr>
          <p:cNvPr id="4" name="Picture 3" descr="A black and white logo&#10;&#10;Description automatically generated">
            <a:extLst>
              <a:ext uri="{FF2B5EF4-FFF2-40B4-BE49-F238E27FC236}">
                <a16:creationId xmlns:a16="http://schemas.microsoft.com/office/drawing/2014/main" id="{D1291404-F3A2-BDBA-07AE-86816B1F281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1493" t="34191" r="10534" b="31008"/>
          <a:stretch/>
        </p:blipFill>
        <p:spPr>
          <a:xfrm>
            <a:off x="81934" y="6446657"/>
            <a:ext cx="1184891" cy="297408"/>
          </a:xfrm>
          <a:prstGeom prst="rect">
            <a:avLst/>
          </a:prstGeom>
        </p:spPr>
      </p:pic>
    </p:spTree>
    <p:extLst>
      <p:ext uri="{BB962C8B-B14F-4D97-AF65-F5344CB8AC3E}">
        <p14:creationId xmlns:p14="http://schemas.microsoft.com/office/powerpoint/2010/main" val="95866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si-Putih">
    <p:spTree>
      <p:nvGrpSpPr>
        <p:cNvPr id="1" name=""/>
        <p:cNvGrpSpPr/>
        <p:nvPr/>
      </p:nvGrpSpPr>
      <p:grpSpPr>
        <a:xfrm>
          <a:off x="0" y="0"/>
          <a:ext cx="0" cy="0"/>
          <a:chOff x="0" y="0"/>
          <a:chExt cx="0" cy="0"/>
        </a:xfrm>
      </p:grpSpPr>
      <p:pic>
        <p:nvPicPr>
          <p:cNvPr id="5" name="Picture 4" descr="A close-up of a flag&#10;&#10;Description automatically generated">
            <a:extLst>
              <a:ext uri="{FF2B5EF4-FFF2-40B4-BE49-F238E27FC236}">
                <a16:creationId xmlns:a16="http://schemas.microsoft.com/office/drawing/2014/main" id="{BCC8CB31-1A6D-2039-77D1-D4ED9506A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30" y="0"/>
            <a:ext cx="12192000" cy="6858000"/>
          </a:xfrm>
          <a:prstGeom prst="rect">
            <a:avLst/>
          </a:prstGeom>
        </p:spPr>
      </p:pic>
      <p:sp>
        <p:nvSpPr>
          <p:cNvPr id="7" name="Rectangle: Rounded Corners 6">
            <a:extLst>
              <a:ext uri="{FF2B5EF4-FFF2-40B4-BE49-F238E27FC236}">
                <a16:creationId xmlns:a16="http://schemas.microsoft.com/office/drawing/2014/main" id="{2BFA632A-88F2-AF57-FD81-41809E6F5633}"/>
              </a:ext>
            </a:extLst>
          </p:cNvPr>
          <p:cNvSpPr/>
          <p:nvPr userDrawn="1"/>
        </p:nvSpPr>
        <p:spPr>
          <a:xfrm>
            <a:off x="10514867" y="157999"/>
            <a:ext cx="1488185" cy="293986"/>
          </a:xfrm>
          <a:prstGeom prst="roundRect">
            <a:avLst>
              <a:gd name="adj" fmla="val 26387"/>
            </a:avLst>
          </a:prstGeom>
          <a:solidFill>
            <a:srgbClr val="222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0">
                <a:solidFill>
                  <a:schemeClr val="bg1"/>
                </a:solidFill>
                <a:effectLst/>
                <a:latin typeface="+mj-lt"/>
              </a:rPr>
              <a:t> Strictly Confidential</a:t>
            </a:r>
            <a:endParaRPr lang="en-ID" sz="1100">
              <a:solidFill>
                <a:schemeClr val="bg1"/>
              </a:solidFill>
              <a:latin typeface="+mj-lt"/>
            </a:endParaRPr>
          </a:p>
        </p:txBody>
      </p:sp>
      <p:pic>
        <p:nvPicPr>
          <p:cNvPr id="8" name="Google Shape;73;p1">
            <a:extLst>
              <a:ext uri="{FF2B5EF4-FFF2-40B4-BE49-F238E27FC236}">
                <a16:creationId xmlns:a16="http://schemas.microsoft.com/office/drawing/2014/main" id="{B6093A5D-2450-0263-E4AA-C14704758058}"/>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r="73627" b="-8997"/>
          <a:stretch/>
        </p:blipFill>
        <p:spPr>
          <a:xfrm>
            <a:off x="101545" y="68647"/>
            <a:ext cx="450905" cy="419858"/>
          </a:xfrm>
          <a:prstGeom prst="rect">
            <a:avLst/>
          </a:prstGeom>
          <a:noFill/>
          <a:ln>
            <a:noFill/>
          </a:ln>
        </p:spPr>
      </p:pic>
      <p:pic>
        <p:nvPicPr>
          <p:cNvPr id="4" name="Picture 3" descr="A yellow and blue text on a black background&#10;&#10;Description automatically generated">
            <a:extLst>
              <a:ext uri="{FF2B5EF4-FFF2-40B4-BE49-F238E27FC236}">
                <a16:creationId xmlns:a16="http://schemas.microsoft.com/office/drawing/2014/main" id="{1ADE7F26-3CF0-5088-AE3F-75D4764AFD0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3262" t="34754" r="10893" b="31958"/>
          <a:stretch/>
        </p:blipFill>
        <p:spPr>
          <a:xfrm>
            <a:off x="24130" y="6233406"/>
            <a:ext cx="1109345" cy="273874"/>
          </a:xfrm>
          <a:prstGeom prst="rect">
            <a:avLst/>
          </a:prstGeom>
        </p:spPr>
      </p:pic>
    </p:spTree>
    <p:extLst>
      <p:ext uri="{BB962C8B-B14F-4D97-AF65-F5344CB8AC3E}">
        <p14:creationId xmlns:p14="http://schemas.microsoft.com/office/powerpoint/2010/main" val="3955015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Background Polo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62854A-AD67-5D47-8E91-9D039004EF71}"/>
              </a:ext>
            </a:extLst>
          </p:cNvPr>
          <p:cNvGrpSpPr/>
          <p:nvPr userDrawn="1"/>
        </p:nvGrpSpPr>
        <p:grpSpPr>
          <a:xfrm>
            <a:off x="263353" y="6610486"/>
            <a:ext cx="11377785" cy="51403"/>
            <a:chOff x="77148" y="5617762"/>
            <a:chExt cx="11377785" cy="51403"/>
          </a:xfrm>
        </p:grpSpPr>
        <p:sp>
          <p:nvSpPr>
            <p:cNvPr id="12" name="Rectangle 11">
              <a:extLst>
                <a:ext uri="{FF2B5EF4-FFF2-40B4-BE49-F238E27FC236}">
                  <a16:creationId xmlns:a16="http://schemas.microsoft.com/office/drawing/2014/main" id="{435B55A1-3C43-0A46-921A-A0B51D88E34E}"/>
                </a:ext>
              </a:extLst>
            </p:cNvPr>
            <p:cNvSpPr/>
            <p:nvPr/>
          </p:nvSpPr>
          <p:spPr>
            <a:xfrm>
              <a:off x="5981234" y="5617762"/>
              <a:ext cx="3961010" cy="51402"/>
            </a:xfrm>
            <a:prstGeom prst="rect">
              <a:avLst/>
            </a:prstGeom>
            <a:solidFill>
              <a:srgbClr val="235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17839F-14F1-2E40-9489-F0E15959CEF9}"/>
                </a:ext>
              </a:extLst>
            </p:cNvPr>
            <p:cNvSpPr/>
            <p:nvPr/>
          </p:nvSpPr>
          <p:spPr>
            <a:xfrm>
              <a:off x="9942245" y="5617762"/>
              <a:ext cx="1512688" cy="51402"/>
            </a:xfrm>
            <a:prstGeom prst="rect">
              <a:avLst/>
            </a:prstGeom>
            <a:solidFill>
              <a:srgbClr val="F3B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AFE4E6-8C92-E149-AE31-94D102858D57}"/>
                </a:ext>
              </a:extLst>
            </p:cNvPr>
            <p:cNvSpPr/>
            <p:nvPr/>
          </p:nvSpPr>
          <p:spPr>
            <a:xfrm>
              <a:off x="77148" y="5617763"/>
              <a:ext cx="5904086" cy="51402"/>
            </a:xfrm>
            <a:prstGeom prst="rect">
              <a:avLst/>
            </a:prstGeom>
            <a:solidFill>
              <a:srgbClr val="337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2">
            <a:extLst>
              <a:ext uri="{FF2B5EF4-FFF2-40B4-BE49-F238E27FC236}">
                <a16:creationId xmlns:a16="http://schemas.microsoft.com/office/drawing/2014/main" id="{86C544B2-2AFA-B04F-870E-26A7D52FC775}"/>
              </a:ext>
            </a:extLst>
          </p:cNvPr>
          <p:cNvSpPr txBox="1">
            <a:spLocks/>
          </p:cNvSpPr>
          <p:nvPr userDrawn="1"/>
        </p:nvSpPr>
        <p:spPr>
          <a:xfrm>
            <a:off x="9329464" y="645333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86F4AD-0CCF-964B-B654-20164D9F9E75}" type="slidenum">
              <a:rPr lang="en-US" smtClean="0"/>
              <a:pPr/>
              <a:t>‹#›</a:t>
            </a:fld>
            <a:endParaRPr lang="en-US"/>
          </a:p>
        </p:txBody>
      </p:sp>
      <p:sp>
        <p:nvSpPr>
          <p:cNvPr id="11" name="object 8">
            <a:extLst>
              <a:ext uri="{FF2B5EF4-FFF2-40B4-BE49-F238E27FC236}">
                <a16:creationId xmlns:a16="http://schemas.microsoft.com/office/drawing/2014/main" id="{EBD8B280-C919-4639-B56A-5C491BBF6C4E}"/>
              </a:ext>
            </a:extLst>
          </p:cNvPr>
          <p:cNvSpPr>
            <a:spLocks noChangeAspect="1"/>
          </p:cNvSpPr>
          <p:nvPr userDrawn="1"/>
        </p:nvSpPr>
        <p:spPr>
          <a:xfrm>
            <a:off x="119016" y="70883"/>
            <a:ext cx="543906" cy="483298"/>
          </a:xfrm>
          <a:prstGeom prst="rect">
            <a:avLst/>
          </a:prstGeom>
          <a:blipFill>
            <a:blip r:embed="rId2" cstate="email">
              <a:extLst>
                <a:ext uri="{28A0092B-C50C-407E-A947-70E740481C1C}">
                  <a14:useLocalDpi xmlns:a14="http://schemas.microsoft.com/office/drawing/2010/main"/>
                </a:ext>
              </a:extLst>
            </a:blip>
            <a:stretch>
              <a:fillRect/>
            </a:stretch>
          </a:blipFill>
          <a:ln w="12700">
            <a:miter lim="400000"/>
          </a:ln>
        </p:spPr>
        <p:txBody>
          <a:bodyPr lIns="45719" rIns="45719"/>
          <a:lstStyle/>
          <a:p>
            <a:pPr>
              <a:defRPr sz="2400"/>
            </a:pPr>
            <a:endParaRPr sz="2400">
              <a:solidFill>
                <a:prstClr val="black"/>
              </a:solidFill>
            </a:endParaRPr>
          </a:p>
        </p:txBody>
      </p:sp>
      <p:pic>
        <p:nvPicPr>
          <p:cNvPr id="8" name="Google Shape;339;p10">
            <a:extLst>
              <a:ext uri="{FF2B5EF4-FFF2-40B4-BE49-F238E27FC236}">
                <a16:creationId xmlns:a16="http://schemas.microsoft.com/office/drawing/2014/main" id="{86234297-6B7F-4F5A-8DCE-E8B9070E0159}"/>
              </a:ext>
            </a:extLst>
          </p:cNvPr>
          <p:cNvPicPr preferRelativeResize="0">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1333600" y="120525"/>
            <a:ext cx="707436" cy="341296"/>
          </a:xfrm>
          <a:prstGeom prst="rect">
            <a:avLst/>
          </a:prstGeom>
          <a:noFill/>
          <a:ln>
            <a:noFill/>
          </a:ln>
        </p:spPr>
      </p:pic>
    </p:spTree>
    <p:extLst>
      <p:ext uri="{BB962C8B-B14F-4D97-AF65-F5344CB8AC3E}">
        <p14:creationId xmlns:p14="http://schemas.microsoft.com/office/powerpoint/2010/main" val="517521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9D32-D29D-4FFE-BA7A-63502BC0E4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C2391-318B-4B5A-8371-B517F95472F5}"/>
              </a:ext>
            </a:extLst>
          </p:cNvPr>
          <p:cNvSpPr>
            <a:spLocks noGrp="1"/>
          </p:cNvSpPr>
          <p:nvPr>
            <p:ph type="dt" sz="half" idx="10"/>
          </p:nvPr>
        </p:nvSpPr>
        <p:spPr/>
        <p:txBody>
          <a:bodyPr/>
          <a:lstStyle/>
          <a:p>
            <a:fld id="{39C96F87-47E3-429B-95D1-2DEE32C12B3F}" type="datetimeFigureOut">
              <a:rPr lang="en-US" smtClean="0"/>
              <a:t>10/27/2025</a:t>
            </a:fld>
            <a:endParaRPr lang="en-US"/>
          </a:p>
        </p:txBody>
      </p:sp>
      <p:sp>
        <p:nvSpPr>
          <p:cNvPr id="4" name="Footer Placeholder 3">
            <a:extLst>
              <a:ext uri="{FF2B5EF4-FFF2-40B4-BE49-F238E27FC236}">
                <a16:creationId xmlns:a16="http://schemas.microsoft.com/office/drawing/2014/main" id="{7B4FFDC4-783C-4118-96EF-5596AF06E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B219FD-8602-4311-827C-A11A045F7E2C}"/>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7" name="Picture 6">
            <a:extLst>
              <a:ext uri="{FF2B5EF4-FFF2-40B4-BE49-F238E27FC236}">
                <a16:creationId xmlns:a16="http://schemas.microsoft.com/office/drawing/2014/main" id="{57675D34-45B0-4A57-81E5-BFAB49689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5"/>
            <a:ext cx="12192000" cy="6854429"/>
          </a:xfrm>
          <a:prstGeom prst="rect">
            <a:avLst/>
          </a:prstGeom>
        </p:spPr>
      </p:pic>
      <p:pic>
        <p:nvPicPr>
          <p:cNvPr id="8" name="Google Shape;73;p1">
            <a:extLst>
              <a:ext uri="{FF2B5EF4-FFF2-40B4-BE49-F238E27FC236}">
                <a16:creationId xmlns:a16="http://schemas.microsoft.com/office/drawing/2014/main" id="{9F6DE0E0-3A29-4756-B463-8BBBC13FCDD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1880226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si-3">
    <p:spTree>
      <p:nvGrpSpPr>
        <p:cNvPr id="1" name=""/>
        <p:cNvGrpSpPr/>
        <p:nvPr/>
      </p:nvGrpSpPr>
      <p:grpSpPr>
        <a:xfrm>
          <a:off x="0" y="0"/>
          <a:ext cx="0" cy="0"/>
          <a:chOff x="0" y="0"/>
          <a:chExt cx="0" cy="0"/>
        </a:xfrm>
      </p:grpSpPr>
      <p:pic>
        <p:nvPicPr>
          <p:cNvPr id="6" name="Picture 5" descr="A white background with blue and yellow squares&#10;&#10;Description automatically generated">
            <a:extLst>
              <a:ext uri="{FF2B5EF4-FFF2-40B4-BE49-F238E27FC236}">
                <a16:creationId xmlns:a16="http://schemas.microsoft.com/office/drawing/2014/main" id="{55107947-2AC7-714F-830D-3F80A8A108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DFFAB7B-0030-338D-1144-82BBC9B76BF3}"/>
              </a:ext>
            </a:extLst>
          </p:cNvPr>
          <p:cNvSpPr>
            <a:spLocks noGrp="1"/>
          </p:cNvSpPr>
          <p:nvPr>
            <p:ph type="title" hasCustomPrompt="1"/>
          </p:nvPr>
        </p:nvSpPr>
        <p:spPr>
          <a:xfrm>
            <a:off x="825622" y="1271016"/>
            <a:ext cx="10025257" cy="663129"/>
          </a:xfrm>
        </p:spPr>
        <p:txBody>
          <a:bodyPr>
            <a:normAutofit/>
          </a:bodyPr>
          <a:lstStyle>
            <a:lvl1pPr>
              <a:defRPr sz="3600" b="1">
                <a:solidFill>
                  <a:srgbClr val="222966"/>
                </a:solidFill>
              </a:defRPr>
            </a:lvl1pPr>
          </a:lstStyle>
          <a:p>
            <a:r>
              <a:rPr lang="da-DK"/>
              <a:t>Lorem Ipsum Dolor Sit Amet</a:t>
            </a:r>
            <a:endParaRPr lang="en-ID"/>
          </a:p>
        </p:txBody>
      </p:sp>
      <p:sp>
        <p:nvSpPr>
          <p:cNvPr id="7" name="Content Placeholder 2">
            <a:extLst>
              <a:ext uri="{FF2B5EF4-FFF2-40B4-BE49-F238E27FC236}">
                <a16:creationId xmlns:a16="http://schemas.microsoft.com/office/drawing/2014/main" id="{81D7D520-282E-31BF-CBB7-C3848DCA979D}"/>
              </a:ext>
            </a:extLst>
          </p:cNvPr>
          <p:cNvSpPr>
            <a:spLocks noGrp="1"/>
          </p:cNvSpPr>
          <p:nvPr>
            <p:ph idx="1"/>
          </p:nvPr>
        </p:nvSpPr>
        <p:spPr>
          <a:xfrm>
            <a:off x="777240" y="2183907"/>
            <a:ext cx="5110481" cy="3942574"/>
          </a:xfrm>
        </p:spPr>
        <p:txBody>
          <a:bodyPr>
            <a:normAutofit/>
          </a:bodyPr>
          <a:lstStyle>
            <a:lvl1pPr marL="0" indent="0">
              <a:lnSpc>
                <a:spcPct val="100000"/>
              </a:lnSpc>
              <a:buNone/>
              <a:defRPr sz="1400">
                <a:solidFill>
                  <a:schemeClr val="tx1"/>
                </a:solidFill>
                <a:latin typeface="+mn-lt"/>
              </a:defRPr>
            </a:lvl1pPr>
            <a:lvl2pPr>
              <a:defRPr sz="18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endParaRPr lang="en-ID"/>
          </a:p>
        </p:txBody>
      </p:sp>
      <p:sp>
        <p:nvSpPr>
          <p:cNvPr id="8" name="Content Placeholder 2">
            <a:extLst>
              <a:ext uri="{FF2B5EF4-FFF2-40B4-BE49-F238E27FC236}">
                <a16:creationId xmlns:a16="http://schemas.microsoft.com/office/drawing/2014/main" id="{D48CBB48-BAC8-BA23-B57A-2E3F293E3092}"/>
              </a:ext>
            </a:extLst>
          </p:cNvPr>
          <p:cNvSpPr>
            <a:spLocks noGrp="1"/>
          </p:cNvSpPr>
          <p:nvPr>
            <p:ph idx="10"/>
          </p:nvPr>
        </p:nvSpPr>
        <p:spPr>
          <a:xfrm>
            <a:off x="5958840" y="2183905"/>
            <a:ext cx="5110481" cy="3942575"/>
          </a:xfrm>
        </p:spPr>
        <p:txBody>
          <a:bodyPr>
            <a:normAutofit/>
          </a:bodyPr>
          <a:lstStyle>
            <a:lvl1pPr marL="0" indent="0">
              <a:lnSpc>
                <a:spcPct val="100000"/>
              </a:lnSpc>
              <a:buNone/>
              <a:defRPr sz="1400">
                <a:solidFill>
                  <a:schemeClr val="tx1"/>
                </a:solidFill>
                <a:latin typeface="+mn-lt"/>
              </a:defRPr>
            </a:lvl1pPr>
            <a:lvl2pPr>
              <a:defRPr sz="18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endParaRPr lang="en-ID"/>
          </a:p>
        </p:txBody>
      </p:sp>
      <p:sp>
        <p:nvSpPr>
          <p:cNvPr id="14" name="Rectangle: Rounded Corners 13">
            <a:extLst>
              <a:ext uri="{FF2B5EF4-FFF2-40B4-BE49-F238E27FC236}">
                <a16:creationId xmlns:a16="http://schemas.microsoft.com/office/drawing/2014/main" id="{59F50826-E1B8-42B0-D00D-AA80A5210935}"/>
              </a:ext>
            </a:extLst>
          </p:cNvPr>
          <p:cNvSpPr/>
          <p:nvPr userDrawn="1"/>
        </p:nvSpPr>
        <p:spPr>
          <a:xfrm>
            <a:off x="10416988" y="135965"/>
            <a:ext cx="1641149" cy="293986"/>
          </a:xfrm>
          <a:prstGeom prst="roundRect">
            <a:avLst>
              <a:gd name="adj" fmla="val 26387"/>
            </a:avLst>
          </a:prstGeom>
          <a:solidFill>
            <a:srgbClr val="222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1">
                <a:solidFill>
                  <a:schemeClr val="bg1"/>
                </a:solidFill>
                <a:effectLst/>
                <a:latin typeface="+mj-lt"/>
              </a:rPr>
              <a:t> Strictly Confidential</a:t>
            </a:r>
            <a:endParaRPr lang="en-ID" sz="1100" i="1">
              <a:solidFill>
                <a:schemeClr val="bg1"/>
              </a:solidFill>
              <a:latin typeface="+mj-lt"/>
            </a:endParaRPr>
          </a:p>
        </p:txBody>
      </p:sp>
      <p:pic>
        <p:nvPicPr>
          <p:cNvPr id="2" name="Picture 1" descr="A yellow and blue text on a black background&#10;&#10;Description automatically generated">
            <a:extLst>
              <a:ext uri="{FF2B5EF4-FFF2-40B4-BE49-F238E27FC236}">
                <a16:creationId xmlns:a16="http://schemas.microsoft.com/office/drawing/2014/main" id="{B559C9D4-E92D-9A29-56ED-B153DC4C820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3262" t="34754" r="10893" b="31958"/>
          <a:stretch/>
        </p:blipFill>
        <p:spPr>
          <a:xfrm>
            <a:off x="24130" y="6233406"/>
            <a:ext cx="1109345" cy="273874"/>
          </a:xfrm>
          <a:prstGeom prst="rect">
            <a:avLst/>
          </a:prstGeom>
        </p:spPr>
      </p:pic>
      <p:pic>
        <p:nvPicPr>
          <p:cNvPr id="3" name="Google Shape;73;p1">
            <a:extLst>
              <a:ext uri="{FF2B5EF4-FFF2-40B4-BE49-F238E27FC236}">
                <a16:creationId xmlns:a16="http://schemas.microsoft.com/office/drawing/2014/main" id="{7A68A9E0-0B3F-4145-ADC3-7BCF9674580D}"/>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r="73627" b="-8997"/>
          <a:stretch/>
        </p:blipFill>
        <p:spPr>
          <a:xfrm>
            <a:off x="101545" y="68647"/>
            <a:ext cx="450905" cy="419858"/>
          </a:xfrm>
          <a:prstGeom prst="rect">
            <a:avLst/>
          </a:prstGeom>
          <a:noFill/>
          <a:ln>
            <a:noFill/>
          </a:ln>
        </p:spPr>
      </p:pic>
    </p:spTree>
    <p:extLst>
      <p:ext uri="{BB962C8B-B14F-4D97-AF65-F5344CB8AC3E}">
        <p14:creationId xmlns:p14="http://schemas.microsoft.com/office/powerpoint/2010/main" val="2207843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2AD31D55-DE8E-C84D-8706-5E48BF739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3145" y="232366"/>
            <a:ext cx="6904312" cy="4611559"/>
          </a:xfrm>
          <a:prstGeom prst="rect">
            <a:avLst/>
          </a:prstGeom>
        </p:spPr>
      </p:pic>
      <p:sp>
        <p:nvSpPr>
          <p:cNvPr id="7" name="Freeform: Shape 6">
            <a:extLst>
              <a:ext uri="{FF2B5EF4-FFF2-40B4-BE49-F238E27FC236}">
                <a16:creationId xmlns:a16="http://schemas.microsoft.com/office/drawing/2014/main" id="{EB572523-E47E-49B4-F3E5-AC8404B57CCC}"/>
              </a:ext>
            </a:extLst>
          </p:cNvPr>
          <p:cNvSpPr/>
          <p:nvPr userDrawn="1"/>
        </p:nvSpPr>
        <p:spPr>
          <a:xfrm>
            <a:off x="0" y="0"/>
            <a:ext cx="12192000" cy="6464408"/>
          </a:xfrm>
          <a:custGeom>
            <a:avLst/>
            <a:gdLst>
              <a:gd name="connsiteX0" fmla="*/ 6582995 w 12192000"/>
              <a:gd name="connsiteY0" fmla="*/ 289912 h 6464408"/>
              <a:gd name="connsiteX1" fmla="*/ 5096784 w 12192000"/>
              <a:gd name="connsiteY1" fmla="*/ 1776123 h 6464408"/>
              <a:gd name="connsiteX2" fmla="*/ 5096784 w 12192000"/>
              <a:gd name="connsiteY2" fmla="*/ 4715203 h 6464408"/>
              <a:gd name="connsiteX3" fmla="*/ 5096785 w 12192000"/>
              <a:gd name="connsiteY3" fmla="*/ 4715223 h 6464408"/>
              <a:gd name="connsiteX4" fmla="*/ 5096785 w 12192000"/>
              <a:gd name="connsiteY4" fmla="*/ 6201414 h 6464408"/>
              <a:gd name="connsiteX5" fmla="*/ 6582995 w 12192000"/>
              <a:gd name="connsiteY5" fmla="*/ 6201414 h 6464408"/>
              <a:gd name="connsiteX6" fmla="*/ 9406392 w 12192000"/>
              <a:gd name="connsiteY6" fmla="*/ 6201414 h 6464408"/>
              <a:gd name="connsiteX7" fmla="*/ 10456646 w 12192000"/>
              <a:gd name="connsiteY7" fmla="*/ 6201414 h 6464408"/>
              <a:gd name="connsiteX8" fmla="*/ 11942857 w 12192000"/>
              <a:gd name="connsiteY8" fmla="*/ 6201414 h 6464408"/>
              <a:gd name="connsiteX9" fmla="*/ 11942858 w 12192000"/>
              <a:gd name="connsiteY9" fmla="*/ 6201414 h 6464408"/>
              <a:gd name="connsiteX10" fmla="*/ 11942858 w 12192000"/>
              <a:gd name="connsiteY10" fmla="*/ 2170706 h 6464408"/>
              <a:gd name="connsiteX11" fmla="*/ 11942857 w 12192000"/>
              <a:gd name="connsiteY11" fmla="*/ 2170706 h 6464408"/>
              <a:gd name="connsiteX12" fmla="*/ 11942857 w 12192000"/>
              <a:gd name="connsiteY12" fmla="*/ 1776123 h 6464408"/>
              <a:gd name="connsiteX13" fmla="*/ 11942857 w 12192000"/>
              <a:gd name="connsiteY13" fmla="*/ 289912 h 6464408"/>
              <a:gd name="connsiteX14" fmla="*/ 9406392 w 12192000"/>
              <a:gd name="connsiteY14" fmla="*/ 289912 h 6464408"/>
              <a:gd name="connsiteX15" fmla="*/ 0 w 12192000"/>
              <a:gd name="connsiteY15" fmla="*/ 0 h 6464408"/>
              <a:gd name="connsiteX16" fmla="*/ 12192000 w 12192000"/>
              <a:gd name="connsiteY16" fmla="*/ 0 h 6464408"/>
              <a:gd name="connsiteX17" fmla="*/ 12192000 w 12192000"/>
              <a:gd name="connsiteY17" fmla="*/ 6464408 h 6464408"/>
              <a:gd name="connsiteX18" fmla="*/ 0 w 12192000"/>
              <a:gd name="connsiteY18" fmla="*/ 6464408 h 64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464408">
                <a:moveTo>
                  <a:pt x="6582995" y="289912"/>
                </a:moveTo>
                <a:cubicBezTo>
                  <a:pt x="5762183" y="289912"/>
                  <a:pt x="5096784" y="955311"/>
                  <a:pt x="5096784" y="1776123"/>
                </a:cubicBezTo>
                <a:lnTo>
                  <a:pt x="5096784" y="4715203"/>
                </a:lnTo>
                <a:lnTo>
                  <a:pt x="5096785" y="4715223"/>
                </a:lnTo>
                <a:lnTo>
                  <a:pt x="5096785" y="6201414"/>
                </a:lnTo>
                <a:lnTo>
                  <a:pt x="6582995" y="6201414"/>
                </a:lnTo>
                <a:lnTo>
                  <a:pt x="9406392" y="6201414"/>
                </a:lnTo>
                <a:lnTo>
                  <a:pt x="10456646" y="6201414"/>
                </a:lnTo>
                <a:lnTo>
                  <a:pt x="11942857" y="6201414"/>
                </a:lnTo>
                <a:lnTo>
                  <a:pt x="11942858" y="6201414"/>
                </a:lnTo>
                <a:lnTo>
                  <a:pt x="11942858" y="2170706"/>
                </a:lnTo>
                <a:lnTo>
                  <a:pt x="11942857" y="2170706"/>
                </a:lnTo>
                <a:lnTo>
                  <a:pt x="11942857" y="1776123"/>
                </a:lnTo>
                <a:lnTo>
                  <a:pt x="11942857" y="289912"/>
                </a:lnTo>
                <a:lnTo>
                  <a:pt x="9406392" y="289912"/>
                </a:lnTo>
                <a:close/>
                <a:moveTo>
                  <a:pt x="0" y="0"/>
                </a:moveTo>
                <a:lnTo>
                  <a:pt x="12192000" y="0"/>
                </a:lnTo>
                <a:lnTo>
                  <a:pt x="12192000" y="6464408"/>
                </a:lnTo>
                <a:lnTo>
                  <a:pt x="0" y="64644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white"/>
              </a:solidFill>
            </a:endParaRPr>
          </a:p>
        </p:txBody>
      </p:sp>
      <p:pic>
        <p:nvPicPr>
          <p:cNvPr id="8" name="Picture 7">
            <a:extLst>
              <a:ext uri="{FF2B5EF4-FFF2-40B4-BE49-F238E27FC236}">
                <a16:creationId xmlns:a16="http://schemas.microsoft.com/office/drawing/2014/main" id="{17EF9097-8AC0-3F69-E902-8ECFC9ED2CF8}"/>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8195" b="16437"/>
          <a:stretch/>
        </p:blipFill>
        <p:spPr>
          <a:xfrm>
            <a:off x="0" y="-1"/>
            <a:ext cx="5096784" cy="6858002"/>
          </a:xfrm>
          <a:prstGeom prst="rect">
            <a:avLst/>
          </a:prstGeom>
        </p:spPr>
      </p:pic>
      <p:sp>
        <p:nvSpPr>
          <p:cNvPr id="9" name="Rectangle 8">
            <a:extLst>
              <a:ext uri="{FF2B5EF4-FFF2-40B4-BE49-F238E27FC236}">
                <a16:creationId xmlns:a16="http://schemas.microsoft.com/office/drawing/2014/main" id="{38669DE7-981A-C282-691F-F6B90029F0BE}"/>
              </a:ext>
            </a:extLst>
          </p:cNvPr>
          <p:cNvSpPr/>
          <p:nvPr userDrawn="1"/>
        </p:nvSpPr>
        <p:spPr>
          <a:xfrm>
            <a:off x="0" y="6464410"/>
            <a:ext cx="12192000" cy="393590"/>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0" name="TextBox 9">
            <a:extLst>
              <a:ext uri="{FF2B5EF4-FFF2-40B4-BE49-F238E27FC236}">
                <a16:creationId xmlns:a16="http://schemas.microsoft.com/office/drawing/2014/main" id="{97DAF4C0-015E-7F73-947A-02828171CA75}"/>
              </a:ext>
            </a:extLst>
          </p:cNvPr>
          <p:cNvSpPr txBox="1"/>
          <p:nvPr userDrawn="1"/>
        </p:nvSpPr>
        <p:spPr>
          <a:xfrm>
            <a:off x="187912" y="6530399"/>
            <a:ext cx="3851890" cy="261610"/>
          </a:xfrm>
          <a:prstGeom prst="rect">
            <a:avLst/>
          </a:prstGeom>
          <a:noFill/>
        </p:spPr>
        <p:txBody>
          <a:bodyPr wrap="square" rtlCol="0">
            <a:spAutoFit/>
          </a:bodyPr>
          <a:lstStyle/>
          <a:p>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2022 Direktorat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Jenderal</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Perbendaharaan</a:t>
            </a:r>
            <a:endParaRPr lang="en-ID" sz="11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7AD219FD-5F36-3DAF-1FB6-4C17C863E72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71674" y="6494540"/>
            <a:ext cx="1242041" cy="333329"/>
          </a:xfrm>
          <a:prstGeom prst="rect">
            <a:avLst/>
          </a:prstGeom>
        </p:spPr>
      </p:pic>
      <p:pic>
        <p:nvPicPr>
          <p:cNvPr id="12" name="Picture 11" descr="Logo&#10;&#10;Description automatically generated">
            <a:extLst>
              <a:ext uri="{FF2B5EF4-FFF2-40B4-BE49-F238E27FC236}">
                <a16:creationId xmlns:a16="http://schemas.microsoft.com/office/drawing/2014/main" id="{CE7EBB2B-3AFC-8D41-1B29-E5BF08FE45C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573" t="17697" r="28141" b="13544"/>
          <a:stretch/>
        </p:blipFill>
        <p:spPr>
          <a:xfrm>
            <a:off x="1258754" y="347662"/>
            <a:ext cx="533024" cy="587964"/>
          </a:xfrm>
          <a:prstGeom prst="rect">
            <a:avLst/>
          </a:prstGeom>
        </p:spPr>
      </p:pic>
      <p:pic>
        <p:nvPicPr>
          <p:cNvPr id="13" name="Picture 2">
            <a:extLst>
              <a:ext uri="{FF2B5EF4-FFF2-40B4-BE49-F238E27FC236}">
                <a16:creationId xmlns:a16="http://schemas.microsoft.com/office/drawing/2014/main" id="{46237816-CA2F-3819-7B4A-4646A48B90FC}"/>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9722" t="28845" r="19861" b="29167"/>
          <a:stretch/>
        </p:blipFill>
        <p:spPr bwMode="auto">
          <a:xfrm>
            <a:off x="274543" y="344616"/>
            <a:ext cx="846014" cy="587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sign, clipart&#10;&#10;Description automatically generated">
            <a:extLst>
              <a:ext uri="{FF2B5EF4-FFF2-40B4-BE49-F238E27FC236}">
                <a16:creationId xmlns:a16="http://schemas.microsoft.com/office/drawing/2014/main" id="{DB5B454D-B914-BBD8-CC1E-5A8242F561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71822" y="442967"/>
            <a:ext cx="992851" cy="489613"/>
          </a:xfrm>
          <a:prstGeom prst="rect">
            <a:avLst/>
          </a:prstGeom>
        </p:spPr>
      </p:pic>
      <p:cxnSp>
        <p:nvCxnSpPr>
          <p:cNvPr id="16" name="Straight Connector 15">
            <a:extLst>
              <a:ext uri="{FF2B5EF4-FFF2-40B4-BE49-F238E27FC236}">
                <a16:creationId xmlns:a16="http://schemas.microsoft.com/office/drawing/2014/main" id="{A6D58168-05D1-9694-5954-F57E4FAD4421}"/>
              </a:ext>
            </a:extLst>
          </p:cNvPr>
          <p:cNvCxnSpPr>
            <a:cxnSpLocks/>
          </p:cNvCxnSpPr>
          <p:nvPr userDrawn="1"/>
        </p:nvCxnSpPr>
        <p:spPr>
          <a:xfrm>
            <a:off x="290484" y="5367867"/>
            <a:ext cx="4531283" cy="0"/>
          </a:xfrm>
          <a:prstGeom prst="line">
            <a:avLst/>
          </a:prstGeom>
          <a:ln w="19050">
            <a:solidFill>
              <a:srgbClr val="005FAC"/>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64A3465-6D2B-48C7-9F73-3153FEC93100}"/>
              </a:ext>
            </a:extLst>
          </p:cNvPr>
          <p:cNvSpPr/>
          <p:nvPr userDrawn="1"/>
        </p:nvSpPr>
        <p:spPr>
          <a:xfrm>
            <a:off x="0" y="6201212"/>
            <a:ext cx="5096783" cy="265500"/>
          </a:xfrm>
          <a:custGeom>
            <a:avLst/>
            <a:gdLst>
              <a:gd name="connsiteX0" fmla="*/ 263837 w 5096783"/>
              <a:gd name="connsiteY0" fmla="*/ 0 h 265500"/>
              <a:gd name="connsiteX1" fmla="*/ 263837 w 5096783"/>
              <a:gd name="connsiteY1" fmla="*/ 202 h 265500"/>
              <a:gd name="connsiteX2" fmla="*/ 5096783 w 5096783"/>
              <a:gd name="connsiteY2" fmla="*/ 202 h 265500"/>
              <a:gd name="connsiteX3" fmla="*/ 5096783 w 5096783"/>
              <a:gd name="connsiteY3" fmla="*/ 263198 h 265500"/>
              <a:gd name="connsiteX4" fmla="*/ 263837 w 5096783"/>
              <a:gd name="connsiteY4" fmla="*/ 263198 h 265500"/>
              <a:gd name="connsiteX5" fmla="*/ 263837 w 5096783"/>
              <a:gd name="connsiteY5" fmla="*/ 263837 h 265500"/>
              <a:gd name="connsiteX6" fmla="*/ 5 w 5096783"/>
              <a:gd name="connsiteY6" fmla="*/ 265500 h 265500"/>
              <a:gd name="connsiteX7" fmla="*/ 76689 w 5096783"/>
              <a:gd name="connsiteY7" fmla="*/ 77865 h 265500"/>
              <a:gd name="connsiteX8" fmla="*/ 211918 w 5096783"/>
              <a:gd name="connsiteY8" fmla="*/ 5158 h 265500"/>
              <a:gd name="connsiteX9" fmla="*/ 260350 w 5096783"/>
              <a:gd name="connsiteY9" fmla="*/ 347 h 265500"/>
              <a:gd name="connsiteX10" fmla="*/ 260350 w 5096783"/>
              <a:gd name="connsiteY10" fmla="*/ 202 h 265500"/>
              <a:gd name="connsiteX11" fmla="*/ 261804 w 5096783"/>
              <a:gd name="connsiteY11" fmla="*/ 202 h 2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6783" h="265500">
                <a:moveTo>
                  <a:pt x="263837" y="0"/>
                </a:moveTo>
                <a:lnTo>
                  <a:pt x="263837" y="202"/>
                </a:lnTo>
                <a:lnTo>
                  <a:pt x="5096783" y="202"/>
                </a:lnTo>
                <a:lnTo>
                  <a:pt x="5096783" y="263198"/>
                </a:lnTo>
                <a:lnTo>
                  <a:pt x="263837" y="263198"/>
                </a:lnTo>
                <a:lnTo>
                  <a:pt x="263837" y="263837"/>
                </a:lnTo>
                <a:lnTo>
                  <a:pt x="5" y="265500"/>
                </a:lnTo>
                <a:cubicBezTo>
                  <a:pt x="-438" y="195239"/>
                  <a:pt x="27163" y="127704"/>
                  <a:pt x="76689" y="77865"/>
                </a:cubicBezTo>
                <a:cubicBezTo>
                  <a:pt x="113834" y="40486"/>
                  <a:pt x="161010" y="15377"/>
                  <a:pt x="211918" y="5158"/>
                </a:cubicBezTo>
                <a:lnTo>
                  <a:pt x="260350" y="347"/>
                </a:lnTo>
                <a:lnTo>
                  <a:pt x="260350" y="202"/>
                </a:lnTo>
                <a:lnTo>
                  <a:pt x="261804" y="202"/>
                </a:lnTo>
                <a:close/>
              </a:path>
            </a:pathLst>
          </a:cu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23" name="Text Placeholder 22">
            <a:extLst>
              <a:ext uri="{FF2B5EF4-FFF2-40B4-BE49-F238E27FC236}">
                <a16:creationId xmlns:a16="http://schemas.microsoft.com/office/drawing/2014/main" id="{F3105105-44CB-5C16-25BD-5F53EBA24176}"/>
              </a:ext>
            </a:extLst>
          </p:cNvPr>
          <p:cNvSpPr>
            <a:spLocks noGrp="1"/>
          </p:cNvSpPr>
          <p:nvPr>
            <p:ph type="body" sz="quarter" idx="10" hasCustomPrompt="1"/>
          </p:nvPr>
        </p:nvSpPr>
        <p:spPr>
          <a:xfrm>
            <a:off x="195114" y="3518483"/>
            <a:ext cx="4782402" cy="400050"/>
          </a:xfrm>
        </p:spPr>
        <p:txBody>
          <a:bodyPr>
            <a:normAutofit/>
          </a:bodyPr>
          <a:lstStyle>
            <a:lvl1pPr marL="0" indent="0">
              <a:buNone/>
              <a:defRPr sz="2000">
                <a:solidFill>
                  <a:srgbClr val="005FA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Tema/Sub Judul/Periode</a:t>
            </a:r>
          </a:p>
        </p:txBody>
      </p:sp>
      <p:sp>
        <p:nvSpPr>
          <p:cNvPr id="25" name="Text Placeholder 24">
            <a:extLst>
              <a:ext uri="{FF2B5EF4-FFF2-40B4-BE49-F238E27FC236}">
                <a16:creationId xmlns:a16="http://schemas.microsoft.com/office/drawing/2014/main" id="{04DB9C55-19F5-519A-89D1-522DD31DAA15}"/>
              </a:ext>
            </a:extLst>
          </p:cNvPr>
          <p:cNvSpPr>
            <a:spLocks noGrp="1"/>
          </p:cNvSpPr>
          <p:nvPr>
            <p:ph type="body" sz="quarter" idx="11" hasCustomPrompt="1"/>
          </p:nvPr>
        </p:nvSpPr>
        <p:spPr>
          <a:xfrm>
            <a:off x="195114" y="2155602"/>
            <a:ext cx="4782402" cy="1331037"/>
          </a:xfrm>
        </p:spPr>
        <p:txBody>
          <a:bodyPr anchor="b">
            <a:noAutofit/>
          </a:bodyPr>
          <a:lstStyle>
            <a:lvl1pPr marL="0" indent="0">
              <a:buNone/>
              <a:defRPr sz="4400" b="1">
                <a:latin typeface="Tahoma" panose="020B0604030504040204" pitchFamily="34" charset="0"/>
                <a:ea typeface="Tahoma" panose="020B0604030504040204" pitchFamily="34" charset="0"/>
                <a:cs typeface="Tahoma" panose="020B0604030504040204" pitchFamily="34" charset="0"/>
              </a:defRPr>
            </a:lvl1pPr>
          </a:lstStyle>
          <a:p>
            <a:pPr lvl="0"/>
            <a:r>
              <a:rPr lang="en-US"/>
              <a:t>TOPIK RAPAT/ PEMBAHASAN</a:t>
            </a:r>
          </a:p>
        </p:txBody>
      </p:sp>
      <p:sp>
        <p:nvSpPr>
          <p:cNvPr id="28" name="Text Placeholder 27">
            <a:extLst>
              <a:ext uri="{FF2B5EF4-FFF2-40B4-BE49-F238E27FC236}">
                <a16:creationId xmlns:a16="http://schemas.microsoft.com/office/drawing/2014/main" id="{8696A84E-387F-3A24-EC27-859CD190845F}"/>
              </a:ext>
            </a:extLst>
          </p:cNvPr>
          <p:cNvSpPr>
            <a:spLocks noGrp="1"/>
          </p:cNvSpPr>
          <p:nvPr>
            <p:ph type="body" sz="quarter" idx="12" hasCustomPrompt="1"/>
          </p:nvPr>
        </p:nvSpPr>
        <p:spPr>
          <a:xfrm>
            <a:off x="194411" y="5491267"/>
            <a:ext cx="4627355" cy="278051"/>
          </a:xfrm>
        </p:spPr>
        <p:txBody>
          <a:bodyPr tIns="0" bIns="0">
            <a:noAutofit/>
          </a:bodyPr>
          <a:lstStyle>
            <a:lvl1pPr marL="0" indent="0">
              <a:spcBef>
                <a:spcPts val="0"/>
              </a:spcBef>
              <a:buNone/>
              <a:defRPr sz="1600" b="1">
                <a:latin typeface="Tahoma" panose="020B0604030504040204" pitchFamily="34" charset="0"/>
                <a:ea typeface="Tahoma" panose="020B0604030504040204" pitchFamily="34" charset="0"/>
                <a:cs typeface="Tahoma" panose="020B0604030504040204" pitchFamily="34" charset="0"/>
              </a:defRPr>
            </a:lvl1pPr>
          </a:lstStyle>
          <a:p>
            <a:pPr lvl="0"/>
            <a:r>
              <a:rPr lang="en-US"/>
              <a:t>Nama Unit</a:t>
            </a:r>
          </a:p>
        </p:txBody>
      </p:sp>
      <p:sp>
        <p:nvSpPr>
          <p:cNvPr id="30" name="Text Placeholder 29">
            <a:extLst>
              <a:ext uri="{FF2B5EF4-FFF2-40B4-BE49-F238E27FC236}">
                <a16:creationId xmlns:a16="http://schemas.microsoft.com/office/drawing/2014/main" id="{6CAEF880-ED38-7BDB-0AE8-0460D6097A03}"/>
              </a:ext>
            </a:extLst>
          </p:cNvPr>
          <p:cNvSpPr>
            <a:spLocks noGrp="1"/>
          </p:cNvSpPr>
          <p:nvPr>
            <p:ph type="body" sz="quarter" idx="13" hasCustomPrompt="1"/>
          </p:nvPr>
        </p:nvSpPr>
        <p:spPr>
          <a:xfrm>
            <a:off x="194409" y="5775342"/>
            <a:ext cx="4627357" cy="359879"/>
          </a:xfrm>
        </p:spPr>
        <p:txBody>
          <a:bodyPr tIns="0" bIns="0">
            <a:normAutofit/>
          </a:bodyPr>
          <a:lstStyle>
            <a:lvl1pPr marL="0" indent="0">
              <a:buNone/>
              <a:defRPr sz="1500">
                <a:latin typeface="Tahoma" panose="020B0604030504040204" pitchFamily="34" charset="0"/>
                <a:ea typeface="Tahoma" panose="020B0604030504040204" pitchFamily="34" charset="0"/>
                <a:cs typeface="Tahoma" panose="020B0604030504040204" pitchFamily="34" charset="0"/>
              </a:defRPr>
            </a:lvl1pPr>
          </a:lstStyle>
          <a:p>
            <a:pPr lvl="0"/>
            <a:r>
              <a:rPr lang="en-US"/>
              <a:t>Tanggal</a:t>
            </a:r>
            <a:endParaRPr lang="en-ID"/>
          </a:p>
        </p:txBody>
      </p:sp>
      <p:pic>
        <p:nvPicPr>
          <p:cNvPr id="5" name="Picture 4">
            <a:extLst>
              <a:ext uri="{FF2B5EF4-FFF2-40B4-BE49-F238E27FC236}">
                <a16:creationId xmlns:a16="http://schemas.microsoft.com/office/drawing/2014/main" id="{CEF134C8-68B3-62F8-32AB-FA249A3D25A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29975" y="500000"/>
            <a:ext cx="846014" cy="375545"/>
          </a:xfrm>
          <a:prstGeom prst="rect">
            <a:avLst/>
          </a:prstGeom>
        </p:spPr>
      </p:pic>
    </p:spTree>
    <p:extLst>
      <p:ext uri="{BB962C8B-B14F-4D97-AF65-F5344CB8AC3E}">
        <p14:creationId xmlns:p14="http://schemas.microsoft.com/office/powerpoint/2010/main" val="1807492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Isi-Putih">
    <p:spTree>
      <p:nvGrpSpPr>
        <p:cNvPr id="1" name=""/>
        <p:cNvGrpSpPr/>
        <p:nvPr/>
      </p:nvGrpSpPr>
      <p:grpSpPr>
        <a:xfrm>
          <a:off x="0" y="0"/>
          <a:ext cx="0" cy="0"/>
          <a:chOff x="0" y="0"/>
          <a:chExt cx="0" cy="0"/>
        </a:xfrm>
      </p:grpSpPr>
      <p:pic>
        <p:nvPicPr>
          <p:cNvPr id="5" name="Picture 4" descr="A close-up of a flag&#10;&#10;Description automatically generated">
            <a:extLst>
              <a:ext uri="{FF2B5EF4-FFF2-40B4-BE49-F238E27FC236}">
                <a16:creationId xmlns:a16="http://schemas.microsoft.com/office/drawing/2014/main" id="{BCC8CB31-1A6D-2039-77D1-D4ED9506A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30" y="0"/>
            <a:ext cx="12192000" cy="6858000"/>
          </a:xfrm>
          <a:prstGeom prst="rect">
            <a:avLst/>
          </a:prstGeom>
        </p:spPr>
      </p:pic>
      <p:sp>
        <p:nvSpPr>
          <p:cNvPr id="2" name="Title 1">
            <a:extLst>
              <a:ext uri="{FF2B5EF4-FFF2-40B4-BE49-F238E27FC236}">
                <a16:creationId xmlns:a16="http://schemas.microsoft.com/office/drawing/2014/main" id="{6CF77575-6582-CE28-6502-6033CA855C1D}"/>
              </a:ext>
            </a:extLst>
          </p:cNvPr>
          <p:cNvSpPr>
            <a:spLocks noGrp="1"/>
          </p:cNvSpPr>
          <p:nvPr>
            <p:ph type="title" hasCustomPrompt="1"/>
          </p:nvPr>
        </p:nvSpPr>
        <p:spPr>
          <a:xfrm>
            <a:off x="825622" y="1271016"/>
            <a:ext cx="10025257" cy="663129"/>
          </a:xfrm>
        </p:spPr>
        <p:txBody>
          <a:bodyPr>
            <a:normAutofit/>
          </a:bodyPr>
          <a:lstStyle>
            <a:lvl1pPr>
              <a:defRPr sz="3600" b="1">
                <a:solidFill>
                  <a:schemeClr val="tx1"/>
                </a:solidFill>
              </a:defRPr>
            </a:lvl1pPr>
          </a:lstStyle>
          <a:p>
            <a:r>
              <a:rPr lang="da-DK"/>
              <a:t>Lorem Ipsum Dolor Sit Amet</a:t>
            </a:r>
            <a:endParaRPr lang="en-ID"/>
          </a:p>
        </p:txBody>
      </p:sp>
      <p:sp>
        <p:nvSpPr>
          <p:cNvPr id="10" name="Text Placeholder 2">
            <a:extLst>
              <a:ext uri="{FF2B5EF4-FFF2-40B4-BE49-F238E27FC236}">
                <a16:creationId xmlns:a16="http://schemas.microsoft.com/office/drawing/2014/main" id="{9E9B7B7E-7BD2-2CC6-2708-CC9F1DCEAB21}"/>
              </a:ext>
            </a:extLst>
          </p:cNvPr>
          <p:cNvSpPr>
            <a:spLocks noGrp="1"/>
          </p:cNvSpPr>
          <p:nvPr>
            <p:ph type="body" idx="1"/>
          </p:nvPr>
        </p:nvSpPr>
        <p:spPr>
          <a:xfrm>
            <a:off x="825622" y="2365756"/>
            <a:ext cx="7046595" cy="2885439"/>
          </a:xfrm>
        </p:spPr>
        <p:txBody>
          <a:bodyPr>
            <a:normAutofit/>
          </a:bodyPr>
          <a:lstStyle>
            <a:lvl1pPr marL="0" indent="0">
              <a:lnSpc>
                <a:spcPct val="100000"/>
              </a:lnSpc>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sp>
        <p:nvSpPr>
          <p:cNvPr id="7" name="Rectangle: Rounded Corners 6">
            <a:extLst>
              <a:ext uri="{FF2B5EF4-FFF2-40B4-BE49-F238E27FC236}">
                <a16:creationId xmlns:a16="http://schemas.microsoft.com/office/drawing/2014/main" id="{2BFA632A-88F2-AF57-FD81-41809E6F5633}"/>
              </a:ext>
            </a:extLst>
          </p:cNvPr>
          <p:cNvSpPr/>
          <p:nvPr userDrawn="1"/>
        </p:nvSpPr>
        <p:spPr>
          <a:xfrm>
            <a:off x="10514867" y="157999"/>
            <a:ext cx="1488185" cy="293986"/>
          </a:xfrm>
          <a:prstGeom prst="roundRect">
            <a:avLst>
              <a:gd name="adj" fmla="val 26387"/>
            </a:avLst>
          </a:prstGeom>
          <a:solidFill>
            <a:srgbClr val="222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0">
                <a:solidFill>
                  <a:schemeClr val="bg1"/>
                </a:solidFill>
                <a:effectLst/>
                <a:latin typeface="+mj-lt"/>
              </a:rPr>
              <a:t> Strictly Confidential</a:t>
            </a:r>
            <a:endParaRPr lang="en-ID" sz="1100">
              <a:solidFill>
                <a:schemeClr val="bg1"/>
              </a:solidFill>
              <a:latin typeface="+mj-lt"/>
            </a:endParaRPr>
          </a:p>
        </p:txBody>
      </p:sp>
      <p:pic>
        <p:nvPicPr>
          <p:cNvPr id="8" name="Google Shape;73;p1">
            <a:extLst>
              <a:ext uri="{FF2B5EF4-FFF2-40B4-BE49-F238E27FC236}">
                <a16:creationId xmlns:a16="http://schemas.microsoft.com/office/drawing/2014/main" id="{B6093A5D-2450-0263-E4AA-C14704758058}"/>
              </a:ext>
            </a:extLst>
          </p:cNvPr>
          <p:cNvPicPr preferRelativeResize="0"/>
          <p:nvPr userDrawn="1"/>
        </p:nvPicPr>
        <p:blipFill rotWithShape="1">
          <a:blip r:embed="rId3">
            <a:alphaModFix/>
          </a:blip>
          <a:srcRect r="73627" b="-8997"/>
          <a:stretch/>
        </p:blipFill>
        <p:spPr>
          <a:xfrm>
            <a:off x="101545" y="68647"/>
            <a:ext cx="450905" cy="419858"/>
          </a:xfrm>
          <a:prstGeom prst="rect">
            <a:avLst/>
          </a:prstGeom>
          <a:noFill/>
          <a:ln>
            <a:noFill/>
          </a:ln>
        </p:spPr>
      </p:pic>
      <p:pic>
        <p:nvPicPr>
          <p:cNvPr id="4" name="Picture 3" descr="A yellow and blue text on a black background&#10;&#10;Description automatically generated">
            <a:extLst>
              <a:ext uri="{FF2B5EF4-FFF2-40B4-BE49-F238E27FC236}">
                <a16:creationId xmlns:a16="http://schemas.microsoft.com/office/drawing/2014/main" id="{1ADE7F26-3CF0-5088-AE3F-75D4764AFD0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62" t="34754" r="10893" b="31958"/>
          <a:stretch/>
        </p:blipFill>
        <p:spPr>
          <a:xfrm>
            <a:off x="24130" y="6233406"/>
            <a:ext cx="1109345" cy="273874"/>
          </a:xfrm>
          <a:prstGeom prst="rect">
            <a:avLst/>
          </a:prstGeom>
        </p:spPr>
      </p:pic>
    </p:spTree>
    <p:extLst>
      <p:ext uri="{BB962C8B-B14F-4D97-AF65-F5344CB8AC3E}">
        <p14:creationId xmlns:p14="http://schemas.microsoft.com/office/powerpoint/2010/main" val="4078918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492630-5A81-413E-8943-7D76A535A1B2}"/>
              </a:ext>
            </a:extLst>
          </p:cNvPr>
          <p:cNvPicPr>
            <a:picLocks noChangeAspect="1"/>
          </p:cNvPicPr>
          <p:nvPr userDrawn="1"/>
        </p:nvPicPr>
        <p:blipFill rotWithShape="1">
          <a:blip r:embed="rId2">
            <a:alphaModFix amt="30000"/>
          </a:blip>
          <a:srcRect b="15626"/>
          <a:stretch/>
        </p:blipFill>
        <p:spPr>
          <a:xfrm>
            <a:off x="0" y="-3311"/>
            <a:ext cx="12192000" cy="6861311"/>
          </a:xfrm>
          <a:prstGeom prst="rect">
            <a:avLst/>
          </a:prstGeom>
        </p:spPr>
      </p:pic>
      <p:sp>
        <p:nvSpPr>
          <p:cNvPr id="2" name="Rectangle: Rounded Corners 1">
            <a:extLst>
              <a:ext uri="{FF2B5EF4-FFF2-40B4-BE49-F238E27FC236}">
                <a16:creationId xmlns:a16="http://schemas.microsoft.com/office/drawing/2014/main" id="{EF4AA7AA-8908-4EDA-B995-F66CCB6D410A}"/>
              </a:ext>
            </a:extLst>
          </p:cNvPr>
          <p:cNvSpPr/>
          <p:nvPr userDrawn="1"/>
        </p:nvSpPr>
        <p:spPr>
          <a:xfrm>
            <a:off x="307962" y="-200124"/>
            <a:ext cx="879716" cy="1098638"/>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A9F97FE-8F27-4284-8F62-1D5E32DB7B0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4120" r="69566" b="35846"/>
          <a:stretch/>
        </p:blipFill>
        <p:spPr>
          <a:xfrm>
            <a:off x="307962" y="0"/>
            <a:ext cx="801648" cy="791110"/>
          </a:xfrm>
          <a:prstGeom prst="rect">
            <a:avLst/>
          </a:prstGeom>
        </p:spPr>
      </p:pic>
      <p:sp>
        <p:nvSpPr>
          <p:cNvPr id="5" name="Slide Number Placeholder 5">
            <a:extLst>
              <a:ext uri="{FF2B5EF4-FFF2-40B4-BE49-F238E27FC236}">
                <a16:creationId xmlns:a16="http://schemas.microsoft.com/office/drawing/2014/main" id="{94F8CB95-49B2-B086-FBA2-757044213ECC}"/>
              </a:ext>
            </a:extLst>
          </p:cNvPr>
          <p:cNvSpPr>
            <a:spLocks noGrp="1"/>
          </p:cNvSpPr>
          <p:nvPr>
            <p:ph type="sldNum" sz="quarter" idx="4"/>
          </p:nvPr>
        </p:nvSpPr>
        <p:spPr>
          <a:xfrm>
            <a:off x="9387543" y="6428065"/>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Arial Nova" panose="020B0504020202020204" pitchFamily="34" charset="0"/>
                <a:cs typeface="Poppins" panose="00000500000000000000" pitchFamily="50" charset="0"/>
              </a:defRPr>
            </a:lvl1pPr>
          </a:lstStyle>
          <a:p>
            <a:fld id="{DCC9305A-A202-4CB5-8249-8A48C441D461}" type="slidenum">
              <a:rPr lang="en-ID" smtClean="0"/>
              <a:pPr/>
              <a:t>‹#›</a:t>
            </a:fld>
            <a:endParaRPr lang="en-ID"/>
          </a:p>
        </p:txBody>
      </p:sp>
    </p:spTree>
    <p:extLst>
      <p:ext uri="{BB962C8B-B14F-4D97-AF65-F5344CB8AC3E}">
        <p14:creationId xmlns:p14="http://schemas.microsoft.com/office/powerpoint/2010/main" val="814935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B7104-CDFD-4478-B523-FCCC4FEE21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Date Placeholder 3">
            <a:extLst>
              <a:ext uri="{FF2B5EF4-FFF2-40B4-BE49-F238E27FC236}">
                <a16:creationId xmlns:a16="http://schemas.microsoft.com/office/drawing/2014/main" id="{48F8ADEF-4BAA-455E-B9F1-752B71E06B12}"/>
              </a:ext>
            </a:extLst>
          </p:cNvPr>
          <p:cNvSpPr>
            <a:spLocks noGrp="1"/>
          </p:cNvSpPr>
          <p:nvPr>
            <p:ph type="dt" sz="half" idx="10"/>
          </p:nvPr>
        </p:nvSpPr>
        <p:spPr/>
        <p:txBody>
          <a:bodyPr/>
          <a:lstStyle/>
          <a:p>
            <a:fld id="{35509BD1-9009-4BD0-B5A1-078A0DEF61DB}" type="datetime1">
              <a:rPr lang="en-US" smtClean="0"/>
              <a:t>10/27/2025</a:t>
            </a:fld>
            <a:endParaRPr lang="en-US"/>
          </a:p>
        </p:txBody>
      </p:sp>
      <p:sp>
        <p:nvSpPr>
          <p:cNvPr id="5" name="Footer Placeholder 4">
            <a:extLst>
              <a:ext uri="{FF2B5EF4-FFF2-40B4-BE49-F238E27FC236}">
                <a16:creationId xmlns:a16="http://schemas.microsoft.com/office/drawing/2014/main" id="{974B44F4-0608-4A62-8053-ABF6A811A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3919-5C1C-496F-BDBB-2266C8B7348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5" name="Google Shape;73;p1">
            <a:extLst>
              <a:ext uri="{FF2B5EF4-FFF2-40B4-BE49-F238E27FC236}">
                <a16:creationId xmlns:a16="http://schemas.microsoft.com/office/drawing/2014/main" id="{BE01C1DF-9D60-4CA1-B070-49CAEC6C455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486998" y="240308"/>
            <a:ext cx="2074003" cy="491973"/>
          </a:xfrm>
          <a:prstGeom prst="rect">
            <a:avLst/>
          </a:prstGeom>
          <a:noFill/>
          <a:ln>
            <a:noFill/>
          </a:ln>
        </p:spPr>
      </p:pic>
    </p:spTree>
    <p:extLst>
      <p:ext uri="{BB962C8B-B14F-4D97-AF65-F5344CB8AC3E}">
        <p14:creationId xmlns:p14="http://schemas.microsoft.com/office/powerpoint/2010/main" val="2601767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A692-D801-4557-B2AC-8BDE667B7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B8A91-C8A2-457E-A877-12EDBA53D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F8ADEF-4BAA-455E-B9F1-752B71E06B12}"/>
              </a:ext>
            </a:extLst>
          </p:cNvPr>
          <p:cNvSpPr>
            <a:spLocks noGrp="1"/>
          </p:cNvSpPr>
          <p:nvPr>
            <p:ph type="dt" sz="half" idx="10"/>
          </p:nvPr>
        </p:nvSpPr>
        <p:spPr/>
        <p:txBody>
          <a:bodyPr/>
          <a:lstStyle/>
          <a:p>
            <a:fld id="{28C0E4EE-FAD3-4C67-B854-ACA56BBB7EC9}" type="datetime1">
              <a:rPr lang="en-US" smtClean="0"/>
              <a:t>10/27/2025</a:t>
            </a:fld>
            <a:endParaRPr lang="en-US"/>
          </a:p>
        </p:txBody>
      </p:sp>
      <p:pic>
        <p:nvPicPr>
          <p:cNvPr id="13" name="Picture 12">
            <a:extLst>
              <a:ext uri="{FF2B5EF4-FFF2-40B4-BE49-F238E27FC236}">
                <a16:creationId xmlns:a16="http://schemas.microsoft.com/office/drawing/2014/main" id="{AF8551A6-E2DB-496D-8683-FAF0DDF4A8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72" y="3582"/>
            <a:ext cx="12185630" cy="6854417"/>
          </a:xfrm>
          <a:prstGeom prst="rect">
            <a:avLst/>
          </a:prstGeom>
        </p:spPr>
      </p:pic>
      <p:sp>
        <p:nvSpPr>
          <p:cNvPr id="5" name="Footer Placeholder 4">
            <a:extLst>
              <a:ext uri="{FF2B5EF4-FFF2-40B4-BE49-F238E27FC236}">
                <a16:creationId xmlns:a16="http://schemas.microsoft.com/office/drawing/2014/main" id="{974B44F4-0608-4A62-8053-ABF6A811A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3919-5C1C-496F-BDBB-2266C8B7348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5" name="Google Shape;73;p1">
            <a:extLst>
              <a:ext uri="{FF2B5EF4-FFF2-40B4-BE49-F238E27FC236}">
                <a16:creationId xmlns:a16="http://schemas.microsoft.com/office/drawing/2014/main" id="{BE01C1DF-9D60-4CA1-B070-49CAEC6C455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3300854" y="1354213"/>
            <a:ext cx="2074003" cy="491973"/>
          </a:xfrm>
          <a:prstGeom prst="rect">
            <a:avLst/>
          </a:prstGeom>
          <a:noFill/>
          <a:ln>
            <a:noFill/>
          </a:ln>
        </p:spPr>
      </p:pic>
      <p:pic>
        <p:nvPicPr>
          <p:cNvPr id="8" name="Picture 7">
            <a:extLst>
              <a:ext uri="{FF2B5EF4-FFF2-40B4-BE49-F238E27FC236}">
                <a16:creationId xmlns:a16="http://schemas.microsoft.com/office/drawing/2014/main" id="{1AFCE4B7-ED87-488A-99CE-44AB13D12D3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oogle Shape;73;p1">
            <a:extLst>
              <a:ext uri="{FF2B5EF4-FFF2-40B4-BE49-F238E27FC236}">
                <a16:creationId xmlns:a16="http://schemas.microsoft.com/office/drawing/2014/main" id="{2D704016-08C1-491A-9D83-764D1D3A30B5}"/>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3453254" y="1506613"/>
            <a:ext cx="2074003" cy="491973"/>
          </a:xfrm>
          <a:prstGeom prst="rect">
            <a:avLst/>
          </a:prstGeom>
          <a:noFill/>
          <a:ln>
            <a:noFill/>
          </a:ln>
        </p:spPr>
      </p:pic>
    </p:spTree>
    <p:extLst>
      <p:ext uri="{BB962C8B-B14F-4D97-AF65-F5344CB8AC3E}">
        <p14:creationId xmlns:p14="http://schemas.microsoft.com/office/powerpoint/2010/main" val="2122817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A692-D801-4557-B2AC-8BDE667B7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B8A91-C8A2-457E-A877-12EDBA53D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F8ADEF-4BAA-455E-B9F1-752B71E06B12}"/>
              </a:ext>
            </a:extLst>
          </p:cNvPr>
          <p:cNvSpPr>
            <a:spLocks noGrp="1"/>
          </p:cNvSpPr>
          <p:nvPr>
            <p:ph type="dt" sz="half" idx="10"/>
          </p:nvPr>
        </p:nvSpPr>
        <p:spPr/>
        <p:txBody>
          <a:bodyPr/>
          <a:lstStyle/>
          <a:p>
            <a:fld id="{5368672B-5C6E-4CCB-AF22-41B7272FE9C1}" type="datetime1">
              <a:rPr lang="en-US" smtClean="0"/>
              <a:t>10/27/2025</a:t>
            </a:fld>
            <a:endParaRPr lang="en-US"/>
          </a:p>
        </p:txBody>
      </p:sp>
      <p:pic>
        <p:nvPicPr>
          <p:cNvPr id="13" name="Picture 12">
            <a:extLst>
              <a:ext uri="{FF2B5EF4-FFF2-40B4-BE49-F238E27FC236}">
                <a16:creationId xmlns:a16="http://schemas.microsoft.com/office/drawing/2014/main" id="{AF8551A6-E2DB-496D-8683-FAF0DDF4A8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72" y="3582"/>
            <a:ext cx="12185630" cy="6854417"/>
          </a:xfrm>
          <a:prstGeom prst="rect">
            <a:avLst/>
          </a:prstGeom>
        </p:spPr>
      </p:pic>
      <p:sp>
        <p:nvSpPr>
          <p:cNvPr id="5" name="Footer Placeholder 4">
            <a:extLst>
              <a:ext uri="{FF2B5EF4-FFF2-40B4-BE49-F238E27FC236}">
                <a16:creationId xmlns:a16="http://schemas.microsoft.com/office/drawing/2014/main" id="{974B44F4-0608-4A62-8053-ABF6A811A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3919-5C1C-496F-BDBB-2266C8B7348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5" name="Google Shape;73;p1">
            <a:extLst>
              <a:ext uri="{FF2B5EF4-FFF2-40B4-BE49-F238E27FC236}">
                <a16:creationId xmlns:a16="http://schemas.microsoft.com/office/drawing/2014/main" id="{BE01C1DF-9D60-4CA1-B070-49CAEC6C455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3300854" y="1354213"/>
            <a:ext cx="2074003" cy="491973"/>
          </a:xfrm>
          <a:prstGeom prst="rect">
            <a:avLst/>
          </a:prstGeom>
          <a:noFill/>
          <a:ln>
            <a:noFill/>
          </a:ln>
        </p:spPr>
      </p:pic>
    </p:spTree>
    <p:extLst>
      <p:ext uri="{BB962C8B-B14F-4D97-AF65-F5344CB8AC3E}">
        <p14:creationId xmlns:p14="http://schemas.microsoft.com/office/powerpoint/2010/main" val="4068276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860794-6E46-4FB9-A3CF-03EF9CDECB73}"/>
              </a:ext>
            </a:extLst>
          </p:cNvPr>
          <p:cNvPicPr>
            <a:picLocks noChangeAspect="1"/>
          </p:cNvPicPr>
          <p:nvPr userDrawn="1"/>
        </p:nvPicPr>
        <p:blipFill>
          <a:blip r:embed="rId2"/>
          <a:stretch>
            <a:fillRect/>
          </a:stretch>
        </p:blipFill>
        <p:spPr>
          <a:xfrm>
            <a:off x="0" y="11159"/>
            <a:ext cx="12211903" cy="6846841"/>
          </a:xfrm>
          <a:prstGeom prst="rect">
            <a:avLst/>
          </a:prstGeom>
        </p:spPr>
      </p:pic>
      <p:sp>
        <p:nvSpPr>
          <p:cNvPr id="4" name="Date Placeholder 3">
            <a:extLst>
              <a:ext uri="{FF2B5EF4-FFF2-40B4-BE49-F238E27FC236}">
                <a16:creationId xmlns:a16="http://schemas.microsoft.com/office/drawing/2014/main" id="{5176361D-3312-4179-81DB-C536B68B5094}"/>
              </a:ext>
            </a:extLst>
          </p:cNvPr>
          <p:cNvSpPr>
            <a:spLocks noGrp="1"/>
          </p:cNvSpPr>
          <p:nvPr>
            <p:ph type="dt" sz="half" idx="10"/>
          </p:nvPr>
        </p:nvSpPr>
        <p:spPr/>
        <p:txBody>
          <a:bodyPr/>
          <a:lstStyle/>
          <a:p>
            <a:fld id="{5421B6CA-C605-41F2-943F-2D92962C9FF8}" type="datetime1">
              <a:rPr lang="en-US" smtClean="0"/>
              <a:t>10/27/2025</a:t>
            </a:fld>
            <a:endParaRPr lang="en-US"/>
          </a:p>
        </p:txBody>
      </p:sp>
      <p:sp>
        <p:nvSpPr>
          <p:cNvPr id="5" name="Footer Placeholder 4">
            <a:extLst>
              <a:ext uri="{FF2B5EF4-FFF2-40B4-BE49-F238E27FC236}">
                <a16:creationId xmlns:a16="http://schemas.microsoft.com/office/drawing/2014/main" id="{E69CF625-B58F-494F-9E40-B467D5B80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8AE2D-F1F7-43B3-88BF-22A62FD9C436}"/>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3" name="Google Shape;222;p4">
            <a:extLst>
              <a:ext uri="{FF2B5EF4-FFF2-40B4-BE49-F238E27FC236}">
                <a16:creationId xmlns:a16="http://schemas.microsoft.com/office/drawing/2014/main" id="{2EA81119-DD60-4F63-AF5A-71826C193224}"/>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5072977" y="1302885"/>
            <a:ext cx="2046046" cy="488513"/>
          </a:xfrm>
          <a:prstGeom prst="rect">
            <a:avLst/>
          </a:prstGeom>
          <a:noFill/>
          <a:ln>
            <a:noFill/>
          </a:ln>
        </p:spPr>
      </p:pic>
    </p:spTree>
    <p:extLst>
      <p:ext uri="{BB962C8B-B14F-4D97-AF65-F5344CB8AC3E}">
        <p14:creationId xmlns:p14="http://schemas.microsoft.com/office/powerpoint/2010/main" val="31557226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860794-6E46-4FB9-A3CF-03EF9CDECB73}"/>
              </a:ext>
            </a:extLst>
          </p:cNvPr>
          <p:cNvPicPr>
            <a:picLocks noChangeAspect="1"/>
          </p:cNvPicPr>
          <p:nvPr userDrawn="1"/>
        </p:nvPicPr>
        <p:blipFill>
          <a:blip r:embed="rId2"/>
          <a:stretch>
            <a:fillRect/>
          </a:stretch>
        </p:blipFill>
        <p:spPr>
          <a:xfrm>
            <a:off x="0" y="11159"/>
            <a:ext cx="12211903" cy="6846841"/>
          </a:xfrm>
          <a:prstGeom prst="rect">
            <a:avLst/>
          </a:prstGeom>
        </p:spPr>
      </p:pic>
      <p:sp>
        <p:nvSpPr>
          <p:cNvPr id="4" name="Date Placeholder 3">
            <a:extLst>
              <a:ext uri="{FF2B5EF4-FFF2-40B4-BE49-F238E27FC236}">
                <a16:creationId xmlns:a16="http://schemas.microsoft.com/office/drawing/2014/main" id="{5176361D-3312-4179-81DB-C536B68B5094}"/>
              </a:ext>
            </a:extLst>
          </p:cNvPr>
          <p:cNvSpPr>
            <a:spLocks noGrp="1"/>
          </p:cNvSpPr>
          <p:nvPr>
            <p:ph type="dt" sz="half" idx="10"/>
          </p:nvPr>
        </p:nvSpPr>
        <p:spPr/>
        <p:txBody>
          <a:bodyPr/>
          <a:lstStyle/>
          <a:p>
            <a:fld id="{D9C25BF3-3E61-4692-88C1-360AB778DB58}" type="datetime1">
              <a:rPr lang="en-US" smtClean="0"/>
              <a:t>10/27/2025</a:t>
            </a:fld>
            <a:endParaRPr lang="en-US"/>
          </a:p>
        </p:txBody>
      </p:sp>
      <p:sp>
        <p:nvSpPr>
          <p:cNvPr id="5" name="Footer Placeholder 4">
            <a:extLst>
              <a:ext uri="{FF2B5EF4-FFF2-40B4-BE49-F238E27FC236}">
                <a16:creationId xmlns:a16="http://schemas.microsoft.com/office/drawing/2014/main" id="{E69CF625-B58F-494F-9E40-B467D5B80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8AE2D-F1F7-43B3-88BF-22A62FD9C436}"/>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996974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659C-B595-41B9-8171-42D0679DC3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A4B2F4-F636-477E-A48A-19A8982C7B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607E1D-E487-4D30-BD03-B6661429F34B}"/>
              </a:ext>
            </a:extLst>
          </p:cNvPr>
          <p:cNvSpPr>
            <a:spLocks noGrp="1"/>
          </p:cNvSpPr>
          <p:nvPr>
            <p:ph type="dt" sz="half" idx="10"/>
          </p:nvPr>
        </p:nvSpPr>
        <p:spPr/>
        <p:txBody>
          <a:bodyPr/>
          <a:lstStyle/>
          <a:p>
            <a:fld id="{07D40479-B133-4BE9-A6C9-A8195166DCD0}" type="datetime1">
              <a:rPr lang="en-US" smtClean="0"/>
              <a:t>10/27/2025</a:t>
            </a:fld>
            <a:endParaRPr lang="en-US"/>
          </a:p>
        </p:txBody>
      </p:sp>
      <p:sp>
        <p:nvSpPr>
          <p:cNvPr id="5" name="Footer Placeholder 4">
            <a:extLst>
              <a:ext uri="{FF2B5EF4-FFF2-40B4-BE49-F238E27FC236}">
                <a16:creationId xmlns:a16="http://schemas.microsoft.com/office/drawing/2014/main" id="{78A63BE3-BB58-4540-88B6-66E94F04F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67900-4F01-4557-AB05-CA05E0E27117}"/>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9" name="Picture 8">
            <a:extLst>
              <a:ext uri="{FF2B5EF4-FFF2-40B4-BE49-F238E27FC236}">
                <a16:creationId xmlns:a16="http://schemas.microsoft.com/office/drawing/2014/main" id="{19308BA2-FAA5-4124-91D2-61587B15B27F}"/>
              </a:ext>
            </a:extLst>
          </p:cNvPr>
          <p:cNvPicPr>
            <a:picLocks noChangeAspect="1"/>
          </p:cNvPicPr>
          <p:nvPr userDrawn="1"/>
        </p:nvPicPr>
        <p:blipFill>
          <a:blip r:embed="rId2" cstate="email">
            <a:extLst>
              <a:ext uri="{28A0092B-C50C-407E-A947-70E740481C1C}">
                <a14:useLocalDpi xmlns:a14="http://schemas.microsoft.com/office/drawing/2010/main"/>
              </a:ext>
            </a:extLst>
          </a:blip>
          <a:srcRect t="20" b="20"/>
          <a:stretch/>
        </p:blipFill>
        <p:spPr>
          <a:xfrm>
            <a:off x="-1" y="0"/>
            <a:ext cx="12196949" cy="6858000"/>
          </a:xfrm>
          <a:prstGeom prst="rect">
            <a:avLst/>
          </a:prstGeom>
        </p:spPr>
      </p:pic>
      <p:pic>
        <p:nvPicPr>
          <p:cNvPr id="10" name="Google Shape;73;p1">
            <a:extLst>
              <a:ext uri="{FF2B5EF4-FFF2-40B4-BE49-F238E27FC236}">
                <a16:creationId xmlns:a16="http://schemas.microsoft.com/office/drawing/2014/main" id="{278F830C-B91D-4F38-9CA0-41A8FD6648C1}"/>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646373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8F78E7-3A01-4AC1-B7A0-A8AE9A685D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Date Placeholder 4">
            <a:extLst>
              <a:ext uri="{FF2B5EF4-FFF2-40B4-BE49-F238E27FC236}">
                <a16:creationId xmlns:a16="http://schemas.microsoft.com/office/drawing/2014/main" id="{4B5FA41A-AA8E-4D38-B73B-7AE9B25C79F7}"/>
              </a:ext>
            </a:extLst>
          </p:cNvPr>
          <p:cNvSpPr>
            <a:spLocks noGrp="1"/>
          </p:cNvSpPr>
          <p:nvPr>
            <p:ph type="dt" sz="half" idx="10"/>
          </p:nvPr>
        </p:nvSpPr>
        <p:spPr/>
        <p:txBody>
          <a:bodyPr/>
          <a:lstStyle/>
          <a:p>
            <a:fld id="{A1C9CBAF-B650-418D-8D62-CA9A8C7B2338}" type="datetime1">
              <a:rPr lang="en-US" smtClean="0"/>
              <a:t>10/27/2025</a:t>
            </a:fld>
            <a:endParaRPr lang="en-US"/>
          </a:p>
        </p:txBody>
      </p:sp>
      <p:sp>
        <p:nvSpPr>
          <p:cNvPr id="6" name="Footer Placeholder 5">
            <a:extLst>
              <a:ext uri="{FF2B5EF4-FFF2-40B4-BE49-F238E27FC236}">
                <a16:creationId xmlns:a16="http://schemas.microsoft.com/office/drawing/2014/main" id="{E5EBC0B4-204B-496B-9FCA-0E51D1980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DED52-75C3-455D-99EC-9B9C583FA003}"/>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9" name="Google Shape;73;p1">
            <a:extLst>
              <a:ext uri="{FF2B5EF4-FFF2-40B4-BE49-F238E27FC236}">
                <a16:creationId xmlns:a16="http://schemas.microsoft.com/office/drawing/2014/main" id="{53A187DE-43AB-4241-93E6-4098C024461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290704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6D8A-09BF-45EB-A95C-6380CBDAF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4D19E-09DC-4041-AB3F-EDA2CECC0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CF13E4-C92D-46C4-ABA4-894D4D5C30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FA41A-AA8E-4D38-B73B-7AE9B25C79F7}"/>
              </a:ext>
            </a:extLst>
          </p:cNvPr>
          <p:cNvSpPr>
            <a:spLocks noGrp="1"/>
          </p:cNvSpPr>
          <p:nvPr>
            <p:ph type="dt" sz="half" idx="10"/>
          </p:nvPr>
        </p:nvSpPr>
        <p:spPr/>
        <p:txBody>
          <a:bodyPr/>
          <a:lstStyle/>
          <a:p>
            <a:fld id="{04FD7E8A-D884-4DD2-AB78-632BFA207992}" type="datetime1">
              <a:rPr lang="en-US" smtClean="0"/>
              <a:t>10/27/2025</a:t>
            </a:fld>
            <a:endParaRPr lang="en-US"/>
          </a:p>
        </p:txBody>
      </p:sp>
      <p:sp>
        <p:nvSpPr>
          <p:cNvPr id="6" name="Footer Placeholder 5">
            <a:extLst>
              <a:ext uri="{FF2B5EF4-FFF2-40B4-BE49-F238E27FC236}">
                <a16:creationId xmlns:a16="http://schemas.microsoft.com/office/drawing/2014/main" id="{E5EBC0B4-204B-496B-9FCA-0E51D1980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DED52-75C3-455D-99EC-9B9C583FA003}"/>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1" name="Picture 10">
            <a:extLst>
              <a:ext uri="{FF2B5EF4-FFF2-40B4-BE49-F238E27FC236}">
                <a16:creationId xmlns:a16="http://schemas.microsoft.com/office/drawing/2014/main" id="{C6911D23-FBDE-4588-9859-9DA72B9920B8}"/>
              </a:ext>
            </a:extLst>
          </p:cNvPr>
          <p:cNvPicPr>
            <a:picLocks noChangeAspect="1"/>
          </p:cNvPicPr>
          <p:nvPr userDrawn="1"/>
        </p:nvPicPr>
        <p:blipFill>
          <a:blip r:embed="rId2" cstate="email">
            <a:extLst>
              <a:ext uri="{28A0092B-C50C-407E-A947-70E740481C1C}">
                <a14:useLocalDpi xmlns:a14="http://schemas.microsoft.com/office/drawing/2010/main"/>
              </a:ext>
            </a:extLst>
          </a:blip>
          <a:srcRect t="194" b="194"/>
          <a:stretch/>
        </p:blipFill>
        <p:spPr>
          <a:xfrm>
            <a:off x="-66674" y="0"/>
            <a:ext cx="12258674" cy="6868750"/>
          </a:xfrm>
          <a:prstGeom prst="rect">
            <a:avLst/>
          </a:prstGeom>
        </p:spPr>
      </p:pic>
      <p:pic>
        <p:nvPicPr>
          <p:cNvPr id="9" name="Google Shape;73;p1">
            <a:extLst>
              <a:ext uri="{FF2B5EF4-FFF2-40B4-BE49-F238E27FC236}">
                <a16:creationId xmlns:a16="http://schemas.microsoft.com/office/drawing/2014/main" id="{53A187DE-43AB-4241-93E6-4098C024461A}"/>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144617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
    <p:bg>
      <p:bgPr>
        <a:solidFill>
          <a:schemeClr val="bg1">
            <a:lumMod val="85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B572523-E47E-49B4-F3E5-AC8404B57CCC}"/>
              </a:ext>
            </a:extLst>
          </p:cNvPr>
          <p:cNvSpPr/>
          <p:nvPr userDrawn="1"/>
        </p:nvSpPr>
        <p:spPr>
          <a:xfrm>
            <a:off x="0" y="0"/>
            <a:ext cx="12192000" cy="6464408"/>
          </a:xfrm>
          <a:custGeom>
            <a:avLst/>
            <a:gdLst>
              <a:gd name="connsiteX0" fmla="*/ 6582995 w 12192000"/>
              <a:gd name="connsiteY0" fmla="*/ 289912 h 6464408"/>
              <a:gd name="connsiteX1" fmla="*/ 5096784 w 12192000"/>
              <a:gd name="connsiteY1" fmla="*/ 1776123 h 6464408"/>
              <a:gd name="connsiteX2" fmla="*/ 5096784 w 12192000"/>
              <a:gd name="connsiteY2" fmla="*/ 4715203 h 6464408"/>
              <a:gd name="connsiteX3" fmla="*/ 5096785 w 12192000"/>
              <a:gd name="connsiteY3" fmla="*/ 4715223 h 6464408"/>
              <a:gd name="connsiteX4" fmla="*/ 5096785 w 12192000"/>
              <a:gd name="connsiteY4" fmla="*/ 6201414 h 6464408"/>
              <a:gd name="connsiteX5" fmla="*/ 6582995 w 12192000"/>
              <a:gd name="connsiteY5" fmla="*/ 6201414 h 6464408"/>
              <a:gd name="connsiteX6" fmla="*/ 9406392 w 12192000"/>
              <a:gd name="connsiteY6" fmla="*/ 6201414 h 6464408"/>
              <a:gd name="connsiteX7" fmla="*/ 10456646 w 12192000"/>
              <a:gd name="connsiteY7" fmla="*/ 6201414 h 6464408"/>
              <a:gd name="connsiteX8" fmla="*/ 11942857 w 12192000"/>
              <a:gd name="connsiteY8" fmla="*/ 6201414 h 6464408"/>
              <a:gd name="connsiteX9" fmla="*/ 11942858 w 12192000"/>
              <a:gd name="connsiteY9" fmla="*/ 6201414 h 6464408"/>
              <a:gd name="connsiteX10" fmla="*/ 11942858 w 12192000"/>
              <a:gd name="connsiteY10" fmla="*/ 2170706 h 6464408"/>
              <a:gd name="connsiteX11" fmla="*/ 11942857 w 12192000"/>
              <a:gd name="connsiteY11" fmla="*/ 2170706 h 6464408"/>
              <a:gd name="connsiteX12" fmla="*/ 11942857 w 12192000"/>
              <a:gd name="connsiteY12" fmla="*/ 1776123 h 6464408"/>
              <a:gd name="connsiteX13" fmla="*/ 11942857 w 12192000"/>
              <a:gd name="connsiteY13" fmla="*/ 289912 h 6464408"/>
              <a:gd name="connsiteX14" fmla="*/ 9406392 w 12192000"/>
              <a:gd name="connsiteY14" fmla="*/ 289912 h 6464408"/>
              <a:gd name="connsiteX15" fmla="*/ 0 w 12192000"/>
              <a:gd name="connsiteY15" fmla="*/ 0 h 6464408"/>
              <a:gd name="connsiteX16" fmla="*/ 12192000 w 12192000"/>
              <a:gd name="connsiteY16" fmla="*/ 0 h 6464408"/>
              <a:gd name="connsiteX17" fmla="*/ 12192000 w 12192000"/>
              <a:gd name="connsiteY17" fmla="*/ 6464408 h 6464408"/>
              <a:gd name="connsiteX18" fmla="*/ 0 w 12192000"/>
              <a:gd name="connsiteY18" fmla="*/ 6464408 h 64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464408">
                <a:moveTo>
                  <a:pt x="6582995" y="289912"/>
                </a:moveTo>
                <a:cubicBezTo>
                  <a:pt x="5762183" y="289912"/>
                  <a:pt x="5096784" y="955311"/>
                  <a:pt x="5096784" y="1776123"/>
                </a:cubicBezTo>
                <a:lnTo>
                  <a:pt x="5096784" y="4715203"/>
                </a:lnTo>
                <a:lnTo>
                  <a:pt x="5096785" y="4715223"/>
                </a:lnTo>
                <a:lnTo>
                  <a:pt x="5096785" y="6201414"/>
                </a:lnTo>
                <a:lnTo>
                  <a:pt x="6582995" y="6201414"/>
                </a:lnTo>
                <a:lnTo>
                  <a:pt x="9406392" y="6201414"/>
                </a:lnTo>
                <a:lnTo>
                  <a:pt x="10456646" y="6201414"/>
                </a:lnTo>
                <a:lnTo>
                  <a:pt x="11942857" y="6201414"/>
                </a:lnTo>
                <a:lnTo>
                  <a:pt x="11942858" y="6201414"/>
                </a:lnTo>
                <a:lnTo>
                  <a:pt x="11942858" y="2170706"/>
                </a:lnTo>
                <a:lnTo>
                  <a:pt x="11942857" y="2170706"/>
                </a:lnTo>
                <a:lnTo>
                  <a:pt x="11942857" y="1776123"/>
                </a:lnTo>
                <a:lnTo>
                  <a:pt x="11942857" y="289912"/>
                </a:lnTo>
                <a:lnTo>
                  <a:pt x="9406392" y="289912"/>
                </a:lnTo>
                <a:close/>
                <a:moveTo>
                  <a:pt x="0" y="0"/>
                </a:moveTo>
                <a:lnTo>
                  <a:pt x="12192000" y="0"/>
                </a:lnTo>
                <a:lnTo>
                  <a:pt x="12192000" y="6464408"/>
                </a:lnTo>
                <a:lnTo>
                  <a:pt x="0" y="64644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white"/>
              </a:solidFill>
            </a:endParaRPr>
          </a:p>
        </p:txBody>
      </p:sp>
      <p:pic>
        <p:nvPicPr>
          <p:cNvPr id="8" name="Picture 7">
            <a:extLst>
              <a:ext uri="{FF2B5EF4-FFF2-40B4-BE49-F238E27FC236}">
                <a16:creationId xmlns:a16="http://schemas.microsoft.com/office/drawing/2014/main" id="{17EF9097-8AC0-3F69-E902-8ECFC9ED2CF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195" b="16437"/>
          <a:stretch/>
        </p:blipFill>
        <p:spPr>
          <a:xfrm>
            <a:off x="0" y="-1"/>
            <a:ext cx="5096784" cy="6858002"/>
          </a:xfrm>
          <a:prstGeom prst="rect">
            <a:avLst/>
          </a:prstGeom>
        </p:spPr>
      </p:pic>
      <p:sp>
        <p:nvSpPr>
          <p:cNvPr id="9" name="Rectangle 8">
            <a:extLst>
              <a:ext uri="{FF2B5EF4-FFF2-40B4-BE49-F238E27FC236}">
                <a16:creationId xmlns:a16="http://schemas.microsoft.com/office/drawing/2014/main" id="{38669DE7-981A-C282-691F-F6B90029F0BE}"/>
              </a:ext>
            </a:extLst>
          </p:cNvPr>
          <p:cNvSpPr/>
          <p:nvPr userDrawn="1"/>
        </p:nvSpPr>
        <p:spPr>
          <a:xfrm>
            <a:off x="0" y="6464410"/>
            <a:ext cx="12192000" cy="393590"/>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0" name="TextBox 9">
            <a:extLst>
              <a:ext uri="{FF2B5EF4-FFF2-40B4-BE49-F238E27FC236}">
                <a16:creationId xmlns:a16="http://schemas.microsoft.com/office/drawing/2014/main" id="{97DAF4C0-015E-7F73-947A-02828171CA75}"/>
              </a:ext>
            </a:extLst>
          </p:cNvPr>
          <p:cNvSpPr txBox="1"/>
          <p:nvPr userDrawn="1"/>
        </p:nvSpPr>
        <p:spPr>
          <a:xfrm>
            <a:off x="187912" y="6530399"/>
            <a:ext cx="3851890" cy="261610"/>
          </a:xfrm>
          <a:prstGeom prst="rect">
            <a:avLst/>
          </a:prstGeom>
          <a:noFill/>
        </p:spPr>
        <p:txBody>
          <a:bodyPr wrap="square" rtlCol="0">
            <a:spAutoFit/>
          </a:bodyPr>
          <a:lstStyle/>
          <a:p>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2022 Direktorat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Jenderal</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Perbendaharaan</a:t>
            </a:r>
            <a:endParaRPr lang="en-ID" sz="11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7AD219FD-5F36-3DAF-1FB6-4C17C863E7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1674" y="6494540"/>
            <a:ext cx="1242041" cy="333329"/>
          </a:xfrm>
          <a:prstGeom prst="rect">
            <a:avLst/>
          </a:prstGeom>
        </p:spPr>
      </p:pic>
      <p:pic>
        <p:nvPicPr>
          <p:cNvPr id="12" name="Picture 11" descr="Logo&#10;&#10;Description automatically generated">
            <a:extLst>
              <a:ext uri="{FF2B5EF4-FFF2-40B4-BE49-F238E27FC236}">
                <a16:creationId xmlns:a16="http://schemas.microsoft.com/office/drawing/2014/main" id="{CE7EBB2B-3AFC-8D41-1B29-E5BF08FE45C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8573" t="17697" r="28141" b="13544"/>
          <a:stretch/>
        </p:blipFill>
        <p:spPr>
          <a:xfrm>
            <a:off x="1258754" y="347662"/>
            <a:ext cx="533024" cy="587964"/>
          </a:xfrm>
          <a:prstGeom prst="rect">
            <a:avLst/>
          </a:prstGeom>
        </p:spPr>
      </p:pic>
      <p:pic>
        <p:nvPicPr>
          <p:cNvPr id="13" name="Picture 2">
            <a:extLst>
              <a:ext uri="{FF2B5EF4-FFF2-40B4-BE49-F238E27FC236}">
                <a16:creationId xmlns:a16="http://schemas.microsoft.com/office/drawing/2014/main" id="{46237816-CA2F-3819-7B4A-4646A48B90FC}"/>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9722" t="28845" r="19861" b="29167"/>
          <a:stretch/>
        </p:blipFill>
        <p:spPr bwMode="auto">
          <a:xfrm>
            <a:off x="274543" y="344616"/>
            <a:ext cx="846014" cy="587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sign, clipart&#10;&#10;Description automatically generated">
            <a:extLst>
              <a:ext uri="{FF2B5EF4-FFF2-40B4-BE49-F238E27FC236}">
                <a16:creationId xmlns:a16="http://schemas.microsoft.com/office/drawing/2014/main" id="{DB5B454D-B914-BBD8-CC1E-5A8242F5619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71822" y="442967"/>
            <a:ext cx="992851" cy="489613"/>
          </a:xfrm>
          <a:prstGeom prst="rect">
            <a:avLst/>
          </a:prstGeom>
        </p:spPr>
      </p:pic>
      <p:cxnSp>
        <p:nvCxnSpPr>
          <p:cNvPr id="16" name="Straight Connector 15">
            <a:extLst>
              <a:ext uri="{FF2B5EF4-FFF2-40B4-BE49-F238E27FC236}">
                <a16:creationId xmlns:a16="http://schemas.microsoft.com/office/drawing/2014/main" id="{A6D58168-05D1-9694-5954-F57E4FAD4421}"/>
              </a:ext>
            </a:extLst>
          </p:cNvPr>
          <p:cNvCxnSpPr>
            <a:cxnSpLocks/>
          </p:cNvCxnSpPr>
          <p:nvPr userDrawn="1"/>
        </p:nvCxnSpPr>
        <p:spPr>
          <a:xfrm>
            <a:off x="290484" y="5367867"/>
            <a:ext cx="4531283" cy="0"/>
          </a:xfrm>
          <a:prstGeom prst="line">
            <a:avLst/>
          </a:prstGeom>
          <a:ln w="19050">
            <a:solidFill>
              <a:srgbClr val="005FAC"/>
            </a:solidFill>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64A3465-6D2B-48C7-9F73-3153FEC93100}"/>
              </a:ext>
            </a:extLst>
          </p:cNvPr>
          <p:cNvSpPr/>
          <p:nvPr userDrawn="1"/>
        </p:nvSpPr>
        <p:spPr>
          <a:xfrm>
            <a:off x="0" y="6201212"/>
            <a:ext cx="5096783" cy="265500"/>
          </a:xfrm>
          <a:custGeom>
            <a:avLst/>
            <a:gdLst>
              <a:gd name="connsiteX0" fmla="*/ 263837 w 5096783"/>
              <a:gd name="connsiteY0" fmla="*/ 0 h 265500"/>
              <a:gd name="connsiteX1" fmla="*/ 263837 w 5096783"/>
              <a:gd name="connsiteY1" fmla="*/ 202 h 265500"/>
              <a:gd name="connsiteX2" fmla="*/ 5096783 w 5096783"/>
              <a:gd name="connsiteY2" fmla="*/ 202 h 265500"/>
              <a:gd name="connsiteX3" fmla="*/ 5096783 w 5096783"/>
              <a:gd name="connsiteY3" fmla="*/ 263198 h 265500"/>
              <a:gd name="connsiteX4" fmla="*/ 263837 w 5096783"/>
              <a:gd name="connsiteY4" fmla="*/ 263198 h 265500"/>
              <a:gd name="connsiteX5" fmla="*/ 263837 w 5096783"/>
              <a:gd name="connsiteY5" fmla="*/ 263837 h 265500"/>
              <a:gd name="connsiteX6" fmla="*/ 5 w 5096783"/>
              <a:gd name="connsiteY6" fmla="*/ 265500 h 265500"/>
              <a:gd name="connsiteX7" fmla="*/ 76689 w 5096783"/>
              <a:gd name="connsiteY7" fmla="*/ 77865 h 265500"/>
              <a:gd name="connsiteX8" fmla="*/ 211918 w 5096783"/>
              <a:gd name="connsiteY8" fmla="*/ 5158 h 265500"/>
              <a:gd name="connsiteX9" fmla="*/ 260350 w 5096783"/>
              <a:gd name="connsiteY9" fmla="*/ 347 h 265500"/>
              <a:gd name="connsiteX10" fmla="*/ 260350 w 5096783"/>
              <a:gd name="connsiteY10" fmla="*/ 202 h 265500"/>
              <a:gd name="connsiteX11" fmla="*/ 261804 w 5096783"/>
              <a:gd name="connsiteY11" fmla="*/ 202 h 2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6783" h="265500">
                <a:moveTo>
                  <a:pt x="263837" y="0"/>
                </a:moveTo>
                <a:lnTo>
                  <a:pt x="263837" y="202"/>
                </a:lnTo>
                <a:lnTo>
                  <a:pt x="5096783" y="202"/>
                </a:lnTo>
                <a:lnTo>
                  <a:pt x="5096783" y="263198"/>
                </a:lnTo>
                <a:lnTo>
                  <a:pt x="263837" y="263198"/>
                </a:lnTo>
                <a:lnTo>
                  <a:pt x="263837" y="263837"/>
                </a:lnTo>
                <a:lnTo>
                  <a:pt x="5" y="265500"/>
                </a:lnTo>
                <a:cubicBezTo>
                  <a:pt x="-438" y="195239"/>
                  <a:pt x="27163" y="127704"/>
                  <a:pt x="76689" y="77865"/>
                </a:cubicBezTo>
                <a:cubicBezTo>
                  <a:pt x="113834" y="40486"/>
                  <a:pt x="161010" y="15377"/>
                  <a:pt x="211918" y="5158"/>
                </a:cubicBezTo>
                <a:lnTo>
                  <a:pt x="260350" y="347"/>
                </a:lnTo>
                <a:lnTo>
                  <a:pt x="260350" y="202"/>
                </a:lnTo>
                <a:lnTo>
                  <a:pt x="261804" y="202"/>
                </a:lnTo>
                <a:close/>
              </a:path>
            </a:pathLst>
          </a:cu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23" name="Text Placeholder 22">
            <a:extLst>
              <a:ext uri="{FF2B5EF4-FFF2-40B4-BE49-F238E27FC236}">
                <a16:creationId xmlns:a16="http://schemas.microsoft.com/office/drawing/2014/main" id="{F3105105-44CB-5C16-25BD-5F53EBA24176}"/>
              </a:ext>
            </a:extLst>
          </p:cNvPr>
          <p:cNvSpPr>
            <a:spLocks noGrp="1"/>
          </p:cNvSpPr>
          <p:nvPr>
            <p:ph type="body" sz="quarter" idx="10" hasCustomPrompt="1"/>
          </p:nvPr>
        </p:nvSpPr>
        <p:spPr>
          <a:xfrm>
            <a:off x="195114" y="3518483"/>
            <a:ext cx="4782402" cy="400050"/>
          </a:xfrm>
        </p:spPr>
        <p:txBody>
          <a:bodyPr>
            <a:normAutofit/>
          </a:bodyPr>
          <a:lstStyle>
            <a:lvl1pPr marL="0" indent="0">
              <a:buNone/>
              <a:defRPr sz="2000">
                <a:solidFill>
                  <a:srgbClr val="005FA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Tema/Sub Judul/Periode</a:t>
            </a:r>
          </a:p>
        </p:txBody>
      </p:sp>
      <p:sp>
        <p:nvSpPr>
          <p:cNvPr id="25" name="Text Placeholder 24">
            <a:extLst>
              <a:ext uri="{FF2B5EF4-FFF2-40B4-BE49-F238E27FC236}">
                <a16:creationId xmlns:a16="http://schemas.microsoft.com/office/drawing/2014/main" id="{04DB9C55-19F5-519A-89D1-522DD31DAA15}"/>
              </a:ext>
            </a:extLst>
          </p:cNvPr>
          <p:cNvSpPr>
            <a:spLocks noGrp="1"/>
          </p:cNvSpPr>
          <p:nvPr>
            <p:ph type="body" sz="quarter" idx="11" hasCustomPrompt="1"/>
          </p:nvPr>
        </p:nvSpPr>
        <p:spPr>
          <a:xfrm>
            <a:off x="195114" y="2155602"/>
            <a:ext cx="4782402" cy="1331037"/>
          </a:xfrm>
        </p:spPr>
        <p:txBody>
          <a:bodyPr anchor="b">
            <a:noAutofit/>
          </a:bodyPr>
          <a:lstStyle>
            <a:lvl1pPr marL="0" indent="0">
              <a:buNone/>
              <a:defRPr sz="4400" b="1">
                <a:latin typeface="Tahoma" panose="020B0604030504040204" pitchFamily="34" charset="0"/>
                <a:ea typeface="Tahoma" panose="020B0604030504040204" pitchFamily="34" charset="0"/>
                <a:cs typeface="Tahoma" panose="020B0604030504040204" pitchFamily="34" charset="0"/>
              </a:defRPr>
            </a:lvl1pPr>
          </a:lstStyle>
          <a:p>
            <a:pPr lvl="0"/>
            <a:r>
              <a:rPr lang="en-US"/>
              <a:t>TOPIK RAPAT/ PEMBAHASAN</a:t>
            </a:r>
          </a:p>
        </p:txBody>
      </p:sp>
      <p:sp>
        <p:nvSpPr>
          <p:cNvPr id="28" name="Text Placeholder 27">
            <a:extLst>
              <a:ext uri="{FF2B5EF4-FFF2-40B4-BE49-F238E27FC236}">
                <a16:creationId xmlns:a16="http://schemas.microsoft.com/office/drawing/2014/main" id="{8696A84E-387F-3A24-EC27-859CD190845F}"/>
              </a:ext>
            </a:extLst>
          </p:cNvPr>
          <p:cNvSpPr>
            <a:spLocks noGrp="1"/>
          </p:cNvSpPr>
          <p:nvPr>
            <p:ph type="body" sz="quarter" idx="12" hasCustomPrompt="1"/>
          </p:nvPr>
        </p:nvSpPr>
        <p:spPr>
          <a:xfrm>
            <a:off x="194411" y="5491267"/>
            <a:ext cx="4627355" cy="278051"/>
          </a:xfrm>
        </p:spPr>
        <p:txBody>
          <a:bodyPr tIns="0" bIns="0">
            <a:noAutofit/>
          </a:bodyPr>
          <a:lstStyle>
            <a:lvl1pPr marL="0" indent="0">
              <a:spcBef>
                <a:spcPts val="0"/>
              </a:spcBef>
              <a:buNone/>
              <a:defRPr sz="1600" b="1">
                <a:latin typeface="Tahoma" panose="020B0604030504040204" pitchFamily="34" charset="0"/>
                <a:ea typeface="Tahoma" panose="020B0604030504040204" pitchFamily="34" charset="0"/>
                <a:cs typeface="Tahoma" panose="020B0604030504040204" pitchFamily="34" charset="0"/>
              </a:defRPr>
            </a:lvl1pPr>
          </a:lstStyle>
          <a:p>
            <a:pPr lvl="0"/>
            <a:r>
              <a:rPr lang="en-US"/>
              <a:t>Nama Unit</a:t>
            </a:r>
          </a:p>
        </p:txBody>
      </p:sp>
      <p:sp>
        <p:nvSpPr>
          <p:cNvPr id="30" name="Text Placeholder 29">
            <a:extLst>
              <a:ext uri="{FF2B5EF4-FFF2-40B4-BE49-F238E27FC236}">
                <a16:creationId xmlns:a16="http://schemas.microsoft.com/office/drawing/2014/main" id="{6CAEF880-ED38-7BDB-0AE8-0460D6097A03}"/>
              </a:ext>
            </a:extLst>
          </p:cNvPr>
          <p:cNvSpPr>
            <a:spLocks noGrp="1"/>
          </p:cNvSpPr>
          <p:nvPr>
            <p:ph type="body" sz="quarter" idx="13" hasCustomPrompt="1"/>
          </p:nvPr>
        </p:nvSpPr>
        <p:spPr>
          <a:xfrm>
            <a:off x="194409" y="5775342"/>
            <a:ext cx="4627357" cy="359879"/>
          </a:xfrm>
        </p:spPr>
        <p:txBody>
          <a:bodyPr tIns="0" bIns="0">
            <a:normAutofit/>
          </a:bodyPr>
          <a:lstStyle>
            <a:lvl1pPr marL="0" indent="0">
              <a:buNone/>
              <a:defRPr sz="1500">
                <a:latin typeface="Tahoma" panose="020B0604030504040204" pitchFamily="34" charset="0"/>
                <a:ea typeface="Tahoma" panose="020B0604030504040204" pitchFamily="34" charset="0"/>
                <a:cs typeface="Tahoma" panose="020B0604030504040204" pitchFamily="34" charset="0"/>
              </a:defRPr>
            </a:lvl1pPr>
          </a:lstStyle>
          <a:p>
            <a:pPr lvl="0"/>
            <a:r>
              <a:rPr lang="en-US"/>
              <a:t>Tanggal</a:t>
            </a:r>
            <a:endParaRPr lang="en-ID"/>
          </a:p>
        </p:txBody>
      </p:sp>
      <p:pic>
        <p:nvPicPr>
          <p:cNvPr id="5" name="Picture 4">
            <a:extLst>
              <a:ext uri="{FF2B5EF4-FFF2-40B4-BE49-F238E27FC236}">
                <a16:creationId xmlns:a16="http://schemas.microsoft.com/office/drawing/2014/main" id="{CEF134C8-68B3-62F8-32AB-FA249A3D25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29975" y="500000"/>
            <a:ext cx="846014" cy="375545"/>
          </a:xfrm>
          <a:prstGeom prst="rect">
            <a:avLst/>
          </a:prstGeom>
        </p:spPr>
      </p:pic>
    </p:spTree>
    <p:extLst>
      <p:ext uri="{BB962C8B-B14F-4D97-AF65-F5344CB8AC3E}">
        <p14:creationId xmlns:p14="http://schemas.microsoft.com/office/powerpoint/2010/main" val="3360372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C486AB-3EE7-4881-962D-516B59D309F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5000" contrast="37000"/>
                    </a14:imgEffect>
                  </a14:imgLayer>
                </a14:imgProps>
              </a:ext>
              <a:ext uri="{28A0092B-C50C-407E-A947-70E740481C1C}">
                <a14:useLocalDpi xmlns:a14="http://schemas.microsoft.com/office/drawing/2010/main"/>
              </a:ext>
            </a:extLst>
          </a:blip>
          <a:srcRect b="12806"/>
          <a:stretch/>
        </p:blipFill>
        <p:spPr>
          <a:xfrm>
            <a:off x="0" y="1"/>
            <a:ext cx="12192000" cy="4053525"/>
          </a:xfrm>
          <a:prstGeom prst="rect">
            <a:avLst/>
          </a:prstGeom>
        </p:spPr>
      </p:pic>
      <p:sp>
        <p:nvSpPr>
          <p:cNvPr id="2" name="Title 1">
            <a:extLst>
              <a:ext uri="{FF2B5EF4-FFF2-40B4-BE49-F238E27FC236}">
                <a16:creationId xmlns:a16="http://schemas.microsoft.com/office/drawing/2014/main" id="{F663796E-7AA3-4A39-AAE7-C484395227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4299DE-7AA1-4B95-BD0E-7CD2AE44C8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CA531-8FAC-42C1-9651-8BE200717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F604F7-DAD6-42D3-AF57-BDB4E1758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3B4BAA-E464-4ADB-BE0B-7A0830B130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1D66F-C41C-4BC9-990E-708657B648B1}"/>
              </a:ext>
            </a:extLst>
          </p:cNvPr>
          <p:cNvSpPr>
            <a:spLocks noGrp="1"/>
          </p:cNvSpPr>
          <p:nvPr>
            <p:ph type="dt" sz="half" idx="10"/>
          </p:nvPr>
        </p:nvSpPr>
        <p:spPr/>
        <p:txBody>
          <a:bodyPr/>
          <a:lstStyle/>
          <a:p>
            <a:fld id="{F5964CB0-FF70-4AD6-B1B5-1285BE69C72D}" type="datetime1">
              <a:rPr lang="en-US" smtClean="0"/>
              <a:t>10/27/2025</a:t>
            </a:fld>
            <a:endParaRPr lang="en-US"/>
          </a:p>
        </p:txBody>
      </p:sp>
      <p:sp>
        <p:nvSpPr>
          <p:cNvPr id="8" name="Footer Placeholder 7">
            <a:extLst>
              <a:ext uri="{FF2B5EF4-FFF2-40B4-BE49-F238E27FC236}">
                <a16:creationId xmlns:a16="http://schemas.microsoft.com/office/drawing/2014/main" id="{06194907-FA80-4406-B96B-3D1F1C6EA2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04EE10-42FB-4B65-A046-ECEE0FFA4EF1}"/>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2" name="Google Shape;73;p1">
            <a:extLst>
              <a:ext uri="{FF2B5EF4-FFF2-40B4-BE49-F238E27FC236}">
                <a16:creationId xmlns:a16="http://schemas.microsoft.com/office/drawing/2014/main" id="{A84ACA8C-8C99-45BB-B452-F854C5C6BE79}"/>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
        <p:nvSpPr>
          <p:cNvPr id="10" name="Rectangle 9">
            <a:extLst>
              <a:ext uri="{FF2B5EF4-FFF2-40B4-BE49-F238E27FC236}">
                <a16:creationId xmlns:a16="http://schemas.microsoft.com/office/drawing/2014/main" id="{3BE533BF-9F4D-45E0-8FB2-57521F9EAB4C}"/>
              </a:ext>
            </a:extLst>
          </p:cNvPr>
          <p:cNvSpPr/>
          <p:nvPr userDrawn="1"/>
        </p:nvSpPr>
        <p:spPr>
          <a:xfrm>
            <a:off x="0" y="6189663"/>
            <a:ext cx="3581400" cy="668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983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C486AB-3EE7-4881-962D-516B59D309F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5000" contrast="37000"/>
                    </a14:imgEffect>
                  </a14:imgLayer>
                </a14:imgProps>
              </a:ext>
              <a:ext uri="{28A0092B-C50C-407E-A947-70E740481C1C}">
                <a14:useLocalDpi xmlns:a14="http://schemas.microsoft.com/office/drawing/2010/main"/>
              </a:ext>
            </a:extLst>
          </a:blip>
          <a:srcRect b="12806"/>
          <a:stretch/>
        </p:blipFill>
        <p:spPr>
          <a:xfrm>
            <a:off x="0" y="1"/>
            <a:ext cx="12192000" cy="4053525"/>
          </a:xfrm>
          <a:prstGeom prst="rect">
            <a:avLst/>
          </a:prstGeom>
        </p:spPr>
      </p:pic>
      <p:pic>
        <p:nvPicPr>
          <p:cNvPr id="12" name="Google Shape;73;p1">
            <a:extLst>
              <a:ext uri="{FF2B5EF4-FFF2-40B4-BE49-F238E27FC236}">
                <a16:creationId xmlns:a16="http://schemas.microsoft.com/office/drawing/2014/main" id="{A84ACA8C-8C99-45BB-B452-F854C5C6BE79}"/>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849304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97C2391-318B-4B5A-8371-B517F95472F5}"/>
              </a:ext>
            </a:extLst>
          </p:cNvPr>
          <p:cNvSpPr>
            <a:spLocks noGrp="1"/>
          </p:cNvSpPr>
          <p:nvPr>
            <p:ph type="dt" sz="half" idx="10"/>
          </p:nvPr>
        </p:nvSpPr>
        <p:spPr/>
        <p:txBody>
          <a:bodyPr/>
          <a:lstStyle/>
          <a:p>
            <a:fld id="{80708706-5ED8-48DA-A9D9-8F6E1DD9FC45}" type="datetime1">
              <a:rPr lang="en-US" smtClean="0"/>
              <a:t>10/27/2025</a:t>
            </a:fld>
            <a:endParaRPr lang="en-US"/>
          </a:p>
        </p:txBody>
      </p:sp>
      <p:sp>
        <p:nvSpPr>
          <p:cNvPr id="4" name="Footer Placeholder 3">
            <a:extLst>
              <a:ext uri="{FF2B5EF4-FFF2-40B4-BE49-F238E27FC236}">
                <a16:creationId xmlns:a16="http://schemas.microsoft.com/office/drawing/2014/main" id="{7B4FFDC4-783C-4118-96EF-5596AF06EDD1}"/>
              </a:ext>
            </a:extLst>
          </p:cNvPr>
          <p:cNvSpPr>
            <a:spLocks noGrp="1"/>
          </p:cNvSpPr>
          <p:nvPr>
            <p:ph type="ftr" sz="quarter" idx="11"/>
          </p:nvPr>
        </p:nvSpPr>
        <p:spPr/>
        <p:txBody>
          <a:bodyPr/>
          <a:lstStyle/>
          <a:p>
            <a:endParaRPr lang="en-US"/>
          </a:p>
        </p:txBody>
      </p:sp>
      <p:pic>
        <p:nvPicPr>
          <p:cNvPr id="9" name="Picture 8">
            <a:extLst>
              <a:ext uri="{FF2B5EF4-FFF2-40B4-BE49-F238E27FC236}">
                <a16:creationId xmlns:a16="http://schemas.microsoft.com/office/drawing/2014/main" id="{C1DB4BF8-47BE-4279-8256-DCCCD8CB3347}"/>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9202" t="-481" r="110" b="81087"/>
          <a:stretch/>
        </p:blipFill>
        <p:spPr>
          <a:xfrm>
            <a:off x="0" y="-37418"/>
            <a:ext cx="12191999" cy="1041176"/>
          </a:xfrm>
          <a:prstGeom prst="rect">
            <a:avLst/>
          </a:prstGeom>
        </p:spPr>
      </p:pic>
      <p:sp>
        <p:nvSpPr>
          <p:cNvPr id="5" name="Slide Number Placeholder 4">
            <a:extLst>
              <a:ext uri="{FF2B5EF4-FFF2-40B4-BE49-F238E27FC236}">
                <a16:creationId xmlns:a16="http://schemas.microsoft.com/office/drawing/2014/main" id="{3AB219FD-8602-4311-827C-A11A045F7E2C}"/>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8" name="Google Shape;73;p1">
            <a:extLst>
              <a:ext uri="{FF2B5EF4-FFF2-40B4-BE49-F238E27FC236}">
                <a16:creationId xmlns:a16="http://schemas.microsoft.com/office/drawing/2014/main" id="{9F6DE0E0-3A29-4756-B463-8BBBC13FCDD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93853"/>
            <a:ext cx="1641239" cy="389317"/>
          </a:xfrm>
          <a:prstGeom prst="rect">
            <a:avLst/>
          </a:prstGeom>
          <a:noFill/>
          <a:ln>
            <a:noFill/>
          </a:ln>
        </p:spPr>
      </p:pic>
    </p:spTree>
    <p:extLst>
      <p:ext uri="{BB962C8B-B14F-4D97-AF65-F5344CB8AC3E}">
        <p14:creationId xmlns:p14="http://schemas.microsoft.com/office/powerpoint/2010/main" val="16922858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D2A42E-3D06-4D43-93C0-291597E80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36CDC938-DD50-485E-961C-A433F19DBCD7}"/>
              </a:ext>
            </a:extLst>
          </p:cNvPr>
          <p:cNvSpPr>
            <a:spLocks noGrp="1"/>
          </p:cNvSpPr>
          <p:nvPr>
            <p:ph type="dt" sz="half" idx="10"/>
          </p:nvPr>
        </p:nvSpPr>
        <p:spPr/>
        <p:txBody>
          <a:bodyPr/>
          <a:lstStyle/>
          <a:p>
            <a:fld id="{AC013D1D-FE45-4765-86DA-13CB24BC5409}" type="datetime1">
              <a:rPr lang="en-US" smtClean="0"/>
              <a:t>10/27/2025</a:t>
            </a:fld>
            <a:endParaRPr lang="en-US"/>
          </a:p>
        </p:txBody>
      </p:sp>
      <p:sp>
        <p:nvSpPr>
          <p:cNvPr id="3" name="Footer Placeholder 2">
            <a:extLst>
              <a:ext uri="{FF2B5EF4-FFF2-40B4-BE49-F238E27FC236}">
                <a16:creationId xmlns:a16="http://schemas.microsoft.com/office/drawing/2014/main" id="{2D7C72B8-E5FC-4607-ABBB-E480DC2DB1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57CBF-BADC-4F0D-8FEA-DFC6366949C5}"/>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7" name="Google Shape;73;p1">
            <a:extLst>
              <a:ext uri="{FF2B5EF4-FFF2-40B4-BE49-F238E27FC236}">
                <a16:creationId xmlns:a16="http://schemas.microsoft.com/office/drawing/2014/main" id="{1B7D2126-4F12-4295-8B27-277F34EFF6C3}"/>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3382789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49D3CF-7317-4E1D-AAB9-4AAE22C25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Date Placeholder 4">
            <a:extLst>
              <a:ext uri="{FF2B5EF4-FFF2-40B4-BE49-F238E27FC236}">
                <a16:creationId xmlns:a16="http://schemas.microsoft.com/office/drawing/2014/main" id="{1E90DC21-A713-44D5-BA9B-45C42EBBD260}"/>
              </a:ext>
            </a:extLst>
          </p:cNvPr>
          <p:cNvSpPr>
            <a:spLocks noGrp="1"/>
          </p:cNvSpPr>
          <p:nvPr>
            <p:ph type="dt" sz="half" idx="10"/>
          </p:nvPr>
        </p:nvSpPr>
        <p:spPr/>
        <p:txBody>
          <a:bodyPr/>
          <a:lstStyle/>
          <a:p>
            <a:fld id="{1DC8FCE0-AD6D-47D0-B3EE-3D7650DD8765}" type="datetime1">
              <a:rPr lang="en-US" smtClean="0"/>
              <a:t>10/27/2025</a:t>
            </a:fld>
            <a:endParaRPr lang="en-US"/>
          </a:p>
        </p:txBody>
      </p:sp>
      <p:sp>
        <p:nvSpPr>
          <p:cNvPr id="6" name="Footer Placeholder 5">
            <a:extLst>
              <a:ext uri="{FF2B5EF4-FFF2-40B4-BE49-F238E27FC236}">
                <a16:creationId xmlns:a16="http://schemas.microsoft.com/office/drawing/2014/main" id="{1003B4AC-9271-4C44-8014-624A2085A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774D1-3C6E-4190-B3A5-51284FF9B4D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10" name="Google Shape;73;p1">
            <a:extLst>
              <a:ext uri="{FF2B5EF4-FFF2-40B4-BE49-F238E27FC236}">
                <a16:creationId xmlns:a16="http://schemas.microsoft.com/office/drawing/2014/main" id="{070CD12B-8708-407E-9FF5-3407039C1F9C}"/>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3987489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CDC938-DD50-485E-961C-A433F19DBCD7}"/>
              </a:ext>
            </a:extLst>
          </p:cNvPr>
          <p:cNvSpPr>
            <a:spLocks noGrp="1"/>
          </p:cNvSpPr>
          <p:nvPr>
            <p:ph type="dt" sz="half" idx="10"/>
          </p:nvPr>
        </p:nvSpPr>
        <p:spPr/>
        <p:txBody>
          <a:bodyPr/>
          <a:lstStyle/>
          <a:p>
            <a:fld id="{2010C6F5-C1CF-494C-A37A-1F660CFB788C}" type="datetime1">
              <a:rPr lang="en-US" smtClean="0"/>
              <a:t>10/27/2025</a:t>
            </a:fld>
            <a:endParaRPr lang="en-US"/>
          </a:p>
        </p:txBody>
      </p:sp>
      <p:sp>
        <p:nvSpPr>
          <p:cNvPr id="3" name="Footer Placeholder 2">
            <a:extLst>
              <a:ext uri="{FF2B5EF4-FFF2-40B4-BE49-F238E27FC236}">
                <a16:creationId xmlns:a16="http://schemas.microsoft.com/office/drawing/2014/main" id="{2D7C72B8-E5FC-4607-ABBB-E480DC2DB1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57CBF-BADC-4F0D-8FEA-DFC6366949C5}"/>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6" name="Picture 5">
            <a:extLst>
              <a:ext uri="{FF2B5EF4-FFF2-40B4-BE49-F238E27FC236}">
                <a16:creationId xmlns:a16="http://schemas.microsoft.com/office/drawing/2014/main" id="{34C2794B-B63F-4C54-A211-90AFEB51FB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117380"/>
            <a:ext cx="12192000" cy="6854430"/>
          </a:xfrm>
          <a:prstGeom prst="rect">
            <a:avLst/>
          </a:prstGeom>
        </p:spPr>
      </p:pic>
      <p:pic>
        <p:nvPicPr>
          <p:cNvPr id="7" name="Google Shape;73;p1">
            <a:extLst>
              <a:ext uri="{FF2B5EF4-FFF2-40B4-BE49-F238E27FC236}">
                <a16:creationId xmlns:a16="http://schemas.microsoft.com/office/drawing/2014/main" id="{1B7D2126-4F12-4295-8B27-277F34EFF6C3}"/>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260647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7B8E9-2E0C-46C4-AECD-A12ED3EC3F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BED088-ACE7-4B61-BC65-24E8F06051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6D75DC-B9D3-4799-966A-06ECE938A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0DC21-A713-44D5-BA9B-45C42EBBD260}"/>
              </a:ext>
            </a:extLst>
          </p:cNvPr>
          <p:cNvSpPr>
            <a:spLocks noGrp="1"/>
          </p:cNvSpPr>
          <p:nvPr>
            <p:ph type="dt" sz="half" idx="10"/>
          </p:nvPr>
        </p:nvSpPr>
        <p:spPr/>
        <p:txBody>
          <a:bodyPr/>
          <a:lstStyle/>
          <a:p>
            <a:fld id="{2C935F11-78CB-4C0C-9291-848CF7A4CA1F}" type="datetime1">
              <a:rPr lang="en-US" smtClean="0"/>
              <a:t>10/27/2025</a:t>
            </a:fld>
            <a:endParaRPr lang="en-US"/>
          </a:p>
        </p:txBody>
      </p:sp>
      <p:sp>
        <p:nvSpPr>
          <p:cNvPr id="6" name="Footer Placeholder 5">
            <a:extLst>
              <a:ext uri="{FF2B5EF4-FFF2-40B4-BE49-F238E27FC236}">
                <a16:creationId xmlns:a16="http://schemas.microsoft.com/office/drawing/2014/main" id="{1003B4AC-9271-4C44-8014-624A2085AF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774D1-3C6E-4190-B3A5-51284FF9B4DE}"/>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9" name="Picture 8">
            <a:extLst>
              <a:ext uri="{FF2B5EF4-FFF2-40B4-BE49-F238E27FC236}">
                <a16:creationId xmlns:a16="http://schemas.microsoft.com/office/drawing/2014/main" id="{2F0DCCA0-11A7-4AB2-AE98-07C6931AF0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3"/>
            <a:ext cx="12192000" cy="6858000"/>
          </a:xfrm>
          <a:prstGeom prst="rect">
            <a:avLst/>
          </a:prstGeom>
        </p:spPr>
      </p:pic>
      <p:pic>
        <p:nvPicPr>
          <p:cNvPr id="10" name="Google Shape;73;p1">
            <a:extLst>
              <a:ext uri="{FF2B5EF4-FFF2-40B4-BE49-F238E27FC236}">
                <a16:creationId xmlns:a16="http://schemas.microsoft.com/office/drawing/2014/main" id="{070CD12B-8708-407E-9FF5-3407039C1F9C}"/>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2138312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72B7-330B-4D25-A4AE-6D1F6D94A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FCD5EF-B697-4626-828F-06C048DBE1D0}"/>
              </a:ext>
            </a:extLst>
          </p:cNvPr>
          <p:cNvSpPr>
            <a:spLocks noGrp="1"/>
          </p:cNvSpPr>
          <p:nvPr>
            <p:ph type="dt" sz="half" idx="10"/>
          </p:nvPr>
        </p:nvSpPr>
        <p:spPr/>
        <p:txBody>
          <a:bodyPr/>
          <a:lstStyle/>
          <a:p>
            <a:fld id="{F5B31EC4-5142-4F6F-A4A7-AE76D549C080}" type="datetime1">
              <a:rPr lang="en-US" smtClean="0"/>
              <a:t>10/27/2025</a:t>
            </a:fld>
            <a:endParaRPr lang="en-US"/>
          </a:p>
        </p:txBody>
      </p:sp>
      <p:sp>
        <p:nvSpPr>
          <p:cNvPr id="4" name="Footer Placeholder 3">
            <a:extLst>
              <a:ext uri="{FF2B5EF4-FFF2-40B4-BE49-F238E27FC236}">
                <a16:creationId xmlns:a16="http://schemas.microsoft.com/office/drawing/2014/main" id="{6E92A176-463C-4430-A037-846B268543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8A5B8F-AA66-42CA-9D46-74F1D5BDDD42}"/>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7" name="Picture 6">
            <a:extLst>
              <a:ext uri="{FF2B5EF4-FFF2-40B4-BE49-F238E27FC236}">
                <a16:creationId xmlns:a16="http://schemas.microsoft.com/office/drawing/2014/main" id="{1484980B-3550-4987-B2F0-BE998906431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8" name="Google Shape;73;p1">
            <a:extLst>
              <a:ext uri="{FF2B5EF4-FFF2-40B4-BE49-F238E27FC236}">
                <a16:creationId xmlns:a16="http://schemas.microsoft.com/office/drawing/2014/main" id="{4EBFD94C-AEC6-4AED-AA2E-107BCBD071F8}"/>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36662060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C314B-4E7D-4A23-A69F-4A295F6B9E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8B963-25D1-4834-9FF6-E77E5F73A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D1C99-C8D6-47D6-88AB-25528238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3094F-70CB-46ED-9D83-DB65A70D9A15}"/>
              </a:ext>
            </a:extLst>
          </p:cNvPr>
          <p:cNvSpPr>
            <a:spLocks noGrp="1"/>
          </p:cNvSpPr>
          <p:nvPr>
            <p:ph type="dt" sz="half" idx="10"/>
          </p:nvPr>
        </p:nvSpPr>
        <p:spPr/>
        <p:txBody>
          <a:bodyPr/>
          <a:lstStyle/>
          <a:p>
            <a:fld id="{7702C3D7-90AF-48EE-B151-885E252BF3AE}" type="datetime1">
              <a:rPr lang="en-US" smtClean="0"/>
              <a:t>10/27/2025</a:t>
            </a:fld>
            <a:endParaRPr lang="en-US"/>
          </a:p>
        </p:txBody>
      </p:sp>
      <p:sp>
        <p:nvSpPr>
          <p:cNvPr id="6" name="Footer Placeholder 5">
            <a:extLst>
              <a:ext uri="{FF2B5EF4-FFF2-40B4-BE49-F238E27FC236}">
                <a16:creationId xmlns:a16="http://schemas.microsoft.com/office/drawing/2014/main" id="{6BB619E2-8032-464A-8503-3E2E5D520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7A8B9-93CC-4848-AC81-73E62ED9DF97}"/>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699184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BBC4-E6A0-4F43-B5C4-7286AE3977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32F91B-9DDF-4FAB-A36F-3CDF93EE7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97278-401E-4695-A812-259D7752F409}"/>
              </a:ext>
            </a:extLst>
          </p:cNvPr>
          <p:cNvSpPr>
            <a:spLocks noGrp="1"/>
          </p:cNvSpPr>
          <p:nvPr>
            <p:ph type="dt" sz="half" idx="10"/>
          </p:nvPr>
        </p:nvSpPr>
        <p:spPr/>
        <p:txBody>
          <a:bodyPr/>
          <a:lstStyle/>
          <a:p>
            <a:fld id="{1BE0CA43-3468-4F3E-882D-E104F5E0D596}" type="datetime1">
              <a:rPr lang="en-US" smtClean="0"/>
              <a:t>10/27/2025</a:t>
            </a:fld>
            <a:endParaRPr lang="en-US"/>
          </a:p>
        </p:txBody>
      </p:sp>
      <p:sp>
        <p:nvSpPr>
          <p:cNvPr id="5" name="Footer Placeholder 4">
            <a:extLst>
              <a:ext uri="{FF2B5EF4-FFF2-40B4-BE49-F238E27FC236}">
                <a16:creationId xmlns:a16="http://schemas.microsoft.com/office/drawing/2014/main" id="{1551A11E-DEDC-411B-BD7D-705AB2297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3C225-E91C-4DF1-BC17-DFDD847F4C60}"/>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2504747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aman Pembatas">
    <p:spTree>
      <p:nvGrpSpPr>
        <p:cNvPr id="1" name=""/>
        <p:cNvGrpSpPr/>
        <p:nvPr/>
      </p:nvGrpSpPr>
      <p:grpSpPr>
        <a:xfrm>
          <a:off x="0" y="0"/>
          <a:ext cx="0" cy="0"/>
          <a:chOff x="0" y="0"/>
          <a:chExt cx="0" cy="0"/>
        </a:xfrm>
      </p:grpSpPr>
      <p:pic>
        <p:nvPicPr>
          <p:cNvPr id="6" name="Picture 5" descr="A picture containing text">
            <a:extLst>
              <a:ext uri="{FF2B5EF4-FFF2-40B4-BE49-F238E27FC236}">
                <a16:creationId xmlns:a16="http://schemas.microsoft.com/office/drawing/2014/main" id="{92FC304E-6E28-B8B8-2897-3D88F78D1D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3" b="42708"/>
          <a:stretch/>
        </p:blipFill>
        <p:spPr>
          <a:xfrm>
            <a:off x="1" y="0"/>
            <a:ext cx="12191999" cy="6792009"/>
          </a:xfrm>
          <a:prstGeom prst="rect">
            <a:avLst/>
          </a:prstGeom>
        </p:spPr>
      </p:pic>
      <p:pic>
        <p:nvPicPr>
          <p:cNvPr id="7" name="Picture 6">
            <a:extLst>
              <a:ext uri="{FF2B5EF4-FFF2-40B4-BE49-F238E27FC236}">
                <a16:creationId xmlns:a16="http://schemas.microsoft.com/office/drawing/2014/main" id="{0468BB25-B896-DBF6-9EF6-AF80EC25FCB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23993" r="21575" b="4664"/>
          <a:stretch>
            <a:fillRect/>
          </a:stretch>
        </p:blipFill>
        <p:spPr bwMode="auto">
          <a:xfrm>
            <a:off x="2088030" y="-5379"/>
            <a:ext cx="2492939" cy="1423569"/>
          </a:xfrm>
          <a:custGeom>
            <a:avLst/>
            <a:gdLst>
              <a:gd name="connsiteX0" fmla="*/ 2492939 w 2492939"/>
              <a:gd name="connsiteY0" fmla="*/ 0 h 1423569"/>
              <a:gd name="connsiteX1" fmla="*/ 2075986 w 2492939"/>
              <a:gd name="connsiteY1" fmla="*/ 1006615 h 1423569"/>
              <a:gd name="connsiteX2" fmla="*/ 1210074 w 2492939"/>
              <a:gd name="connsiteY2" fmla="*/ 1416603 h 1423569"/>
              <a:gd name="connsiteX3" fmla="*/ 1069869 w 2492939"/>
              <a:gd name="connsiteY3" fmla="*/ 1423544 h 1423569"/>
              <a:gd name="connsiteX4" fmla="*/ 1069869 w 2492939"/>
              <a:gd name="connsiteY4" fmla="*/ 1423569 h 1423569"/>
              <a:gd name="connsiteX5" fmla="*/ 1069371 w 2492939"/>
              <a:gd name="connsiteY5" fmla="*/ 1423569 h 1423569"/>
              <a:gd name="connsiteX6" fmla="*/ 0 w 2492939"/>
              <a:gd name="connsiteY6" fmla="*/ 1423569 h 1423569"/>
              <a:gd name="connsiteX7" fmla="*/ 0 w 2492939"/>
              <a:gd name="connsiteY7" fmla="*/ 1 h 1423569"/>
              <a:gd name="connsiteX8" fmla="*/ 1069371 w 2492939"/>
              <a:gd name="connsiteY8" fmla="*/ 1 h 1423569"/>
              <a:gd name="connsiteX9" fmla="*/ 1069371 w 2492939"/>
              <a:gd name="connsiteY9" fmla="*/ 0 h 1423569"/>
              <a:gd name="connsiteX10" fmla="*/ 2492939 w 2492939"/>
              <a:gd name="connsiteY10" fmla="*/ 0 h 14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2939" h="1423569">
                <a:moveTo>
                  <a:pt x="2492939" y="0"/>
                </a:moveTo>
                <a:cubicBezTo>
                  <a:pt x="2492939" y="377554"/>
                  <a:pt x="2342956" y="739644"/>
                  <a:pt x="2075986" y="1006615"/>
                </a:cubicBezTo>
                <a:cubicBezTo>
                  <a:pt x="1842386" y="1240214"/>
                  <a:pt x="1535961" y="1384245"/>
                  <a:pt x="1210074" y="1416603"/>
                </a:cubicBezTo>
                <a:lnTo>
                  <a:pt x="1069869" y="1423544"/>
                </a:lnTo>
                <a:lnTo>
                  <a:pt x="1069869" y="1423569"/>
                </a:lnTo>
                <a:lnTo>
                  <a:pt x="1069371" y="1423569"/>
                </a:lnTo>
                <a:lnTo>
                  <a:pt x="0" y="1423569"/>
                </a:lnTo>
                <a:lnTo>
                  <a:pt x="0" y="1"/>
                </a:lnTo>
                <a:lnTo>
                  <a:pt x="1069371" y="1"/>
                </a:lnTo>
                <a:lnTo>
                  <a:pt x="1069371" y="0"/>
                </a:lnTo>
                <a:cubicBezTo>
                  <a:pt x="1543893" y="0"/>
                  <a:pt x="2018416" y="0"/>
                  <a:pt x="2492939" y="0"/>
                </a:cubicBezTo>
                <a:close/>
              </a:path>
            </a:pathLst>
          </a:cu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F3D034EB-7D60-E417-3310-7F55CC1854B8}"/>
              </a:ext>
            </a:extLst>
          </p:cNvPr>
          <p:cNvSpPr/>
          <p:nvPr userDrawn="1"/>
        </p:nvSpPr>
        <p:spPr>
          <a:xfrm rot="16200000" flipH="1">
            <a:off x="1578700" y="-1584079"/>
            <a:ext cx="1423569" cy="4580968"/>
          </a:xfrm>
          <a:custGeom>
            <a:avLst/>
            <a:gdLst>
              <a:gd name="connsiteX0" fmla="*/ 2 w 2131172"/>
              <a:gd name="connsiteY0" fmla="*/ 0 h 6858000"/>
              <a:gd name="connsiteX1" fmla="*/ 2131172 w 2131172"/>
              <a:gd name="connsiteY1" fmla="*/ 0 h 6858000"/>
              <a:gd name="connsiteX2" fmla="*/ 2131172 w 2131172"/>
              <a:gd name="connsiteY2" fmla="*/ 4726829 h 6858000"/>
              <a:gd name="connsiteX3" fmla="*/ 2131172 w 2131172"/>
              <a:gd name="connsiteY3" fmla="*/ 4727575 h 6858000"/>
              <a:gd name="connsiteX4" fmla="*/ 2131135 w 2131172"/>
              <a:gd name="connsiteY4" fmla="*/ 4727575 h 6858000"/>
              <a:gd name="connsiteX5" fmla="*/ 2120744 w 2131172"/>
              <a:gd name="connsiteY5" fmla="*/ 4937470 h 6858000"/>
              <a:gd name="connsiteX6" fmla="*/ 1506966 w 2131172"/>
              <a:gd name="connsiteY6" fmla="*/ 6233795 h 6858000"/>
              <a:gd name="connsiteX7" fmla="*/ 0 w 2131172"/>
              <a:gd name="connsiteY7" fmla="*/ 6858000 h 6858000"/>
              <a:gd name="connsiteX8" fmla="*/ 1 w 2131172"/>
              <a:gd name="connsiteY8" fmla="*/ 4726829 h 6858000"/>
              <a:gd name="connsiteX9" fmla="*/ 2 w 2131172"/>
              <a:gd name="connsiteY9" fmla="*/ 47268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172" h="6858000">
                <a:moveTo>
                  <a:pt x="2" y="0"/>
                </a:moveTo>
                <a:lnTo>
                  <a:pt x="2131172" y="0"/>
                </a:lnTo>
                <a:lnTo>
                  <a:pt x="2131172" y="4726829"/>
                </a:lnTo>
                <a:lnTo>
                  <a:pt x="2131172" y="4727575"/>
                </a:lnTo>
                <a:lnTo>
                  <a:pt x="2131135" y="4727575"/>
                </a:lnTo>
                <a:lnTo>
                  <a:pt x="2120744" y="4937470"/>
                </a:lnTo>
                <a:cubicBezTo>
                  <a:pt x="2072302" y="5425344"/>
                  <a:pt x="1856679" y="5884082"/>
                  <a:pt x="1506966" y="6233795"/>
                </a:cubicBezTo>
                <a:cubicBezTo>
                  <a:pt x="1107294" y="6633467"/>
                  <a:pt x="565222" y="6858000"/>
                  <a:pt x="0" y="6858000"/>
                </a:cubicBezTo>
                <a:cubicBezTo>
                  <a:pt x="0" y="6147610"/>
                  <a:pt x="1" y="5437219"/>
                  <a:pt x="1" y="4726829"/>
                </a:cubicBezTo>
                <a:lnTo>
                  <a:pt x="2" y="4726829"/>
                </a:lnTo>
                <a:close/>
              </a:path>
            </a:pathLst>
          </a:custGeom>
          <a:gradFill>
            <a:gsLst>
              <a:gs pos="52000">
                <a:srgbClr val="005FAC"/>
              </a:gs>
              <a:gs pos="100000">
                <a:srgbClr val="005FAC">
                  <a:alpha val="4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9" name="Rectangle 8">
            <a:extLst>
              <a:ext uri="{FF2B5EF4-FFF2-40B4-BE49-F238E27FC236}">
                <a16:creationId xmlns:a16="http://schemas.microsoft.com/office/drawing/2014/main" id="{1E716F25-5D78-ACCA-EB4C-720FC7CF64C9}"/>
              </a:ext>
            </a:extLst>
          </p:cNvPr>
          <p:cNvSpPr/>
          <p:nvPr userDrawn="1"/>
        </p:nvSpPr>
        <p:spPr>
          <a:xfrm>
            <a:off x="0" y="6464410"/>
            <a:ext cx="12192000" cy="393590"/>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0" name="TextBox 9">
            <a:extLst>
              <a:ext uri="{FF2B5EF4-FFF2-40B4-BE49-F238E27FC236}">
                <a16:creationId xmlns:a16="http://schemas.microsoft.com/office/drawing/2014/main" id="{E7454C10-8D77-E137-6EEB-6D2B275C7E20}"/>
              </a:ext>
            </a:extLst>
          </p:cNvPr>
          <p:cNvSpPr txBox="1"/>
          <p:nvPr userDrawn="1"/>
        </p:nvSpPr>
        <p:spPr>
          <a:xfrm>
            <a:off x="187912" y="6530399"/>
            <a:ext cx="3851890" cy="261610"/>
          </a:xfrm>
          <a:prstGeom prst="rect">
            <a:avLst/>
          </a:prstGeom>
          <a:noFill/>
        </p:spPr>
        <p:txBody>
          <a:bodyPr wrap="square" rtlCol="0">
            <a:spAutoFit/>
          </a:bodyPr>
          <a:lstStyle/>
          <a:p>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2022 Direktorat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Jenderal</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Perbendaharaan</a:t>
            </a:r>
            <a:endParaRPr lang="en-ID" sz="11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picture containing text, clipart&#10;&#10;Description automatically generated">
            <a:extLst>
              <a:ext uri="{FF2B5EF4-FFF2-40B4-BE49-F238E27FC236}">
                <a16:creationId xmlns:a16="http://schemas.microsoft.com/office/drawing/2014/main" id="{9169E375-A14C-900A-F2EE-55AD03E337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1674" y="6494540"/>
            <a:ext cx="1242041" cy="333329"/>
          </a:xfrm>
          <a:prstGeom prst="rect">
            <a:avLst/>
          </a:prstGeom>
        </p:spPr>
      </p:pic>
      <p:pic>
        <p:nvPicPr>
          <p:cNvPr id="12" name="Picture 11" descr="Logo&#10;&#10;Description automatically generated">
            <a:extLst>
              <a:ext uri="{FF2B5EF4-FFF2-40B4-BE49-F238E27FC236}">
                <a16:creationId xmlns:a16="http://schemas.microsoft.com/office/drawing/2014/main" id="{8BEC96AF-5DF4-29F8-4782-EBB39EC4F4C1}"/>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28573" t="17697" r="28141" b="13544"/>
          <a:stretch/>
        </p:blipFill>
        <p:spPr>
          <a:xfrm>
            <a:off x="1258754" y="347662"/>
            <a:ext cx="533024" cy="587964"/>
          </a:xfrm>
          <a:prstGeom prst="rect">
            <a:avLst/>
          </a:prstGeom>
        </p:spPr>
      </p:pic>
      <p:pic>
        <p:nvPicPr>
          <p:cNvPr id="13" name="Picture 12" descr="A picture containing text, sign, clipart&#10;&#10;Description automatically generated">
            <a:extLst>
              <a:ext uri="{FF2B5EF4-FFF2-40B4-BE49-F238E27FC236}">
                <a16:creationId xmlns:a16="http://schemas.microsoft.com/office/drawing/2014/main" id="{65785581-7DFC-D8B7-BF36-51690C0049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71822" y="442967"/>
            <a:ext cx="992851" cy="489613"/>
          </a:xfrm>
          <a:prstGeom prst="rect">
            <a:avLst/>
          </a:prstGeom>
        </p:spPr>
      </p:pic>
      <p:pic>
        <p:nvPicPr>
          <p:cNvPr id="14" name="Picture 13" descr="Logo&#10;&#10;Description automatically generated">
            <a:extLst>
              <a:ext uri="{FF2B5EF4-FFF2-40B4-BE49-F238E27FC236}">
                <a16:creationId xmlns:a16="http://schemas.microsoft.com/office/drawing/2014/main" id="{B7B72415-CA79-901F-AC3A-A5FB16C733E4}"/>
              </a:ext>
            </a:extLst>
          </p:cNvPr>
          <p:cNvPicPr>
            <a:picLocks noChangeAspect="1"/>
          </p:cNvPicPr>
          <p:nvPr userDrawn="1"/>
        </p:nvPicPr>
        <p:blipFill rotWithShape="1">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13512" t="62292" r="6283" b="6560"/>
          <a:stretch/>
        </p:blipFill>
        <p:spPr>
          <a:xfrm>
            <a:off x="1930013" y="429496"/>
            <a:ext cx="898595" cy="418204"/>
          </a:xfrm>
          <a:prstGeom prst="rect">
            <a:avLst/>
          </a:prstGeom>
        </p:spPr>
      </p:pic>
      <p:grpSp>
        <p:nvGrpSpPr>
          <p:cNvPr id="15" name="Group 14">
            <a:extLst>
              <a:ext uri="{FF2B5EF4-FFF2-40B4-BE49-F238E27FC236}">
                <a16:creationId xmlns:a16="http://schemas.microsoft.com/office/drawing/2014/main" id="{9FB336A6-3779-64B0-C2EC-5E3594F0A685}"/>
              </a:ext>
            </a:extLst>
          </p:cNvPr>
          <p:cNvGrpSpPr/>
          <p:nvPr userDrawn="1"/>
        </p:nvGrpSpPr>
        <p:grpSpPr>
          <a:xfrm>
            <a:off x="274543" y="345756"/>
            <a:ext cx="846014" cy="586824"/>
            <a:chOff x="306248" y="132775"/>
            <a:chExt cx="1006877" cy="698404"/>
          </a:xfrm>
        </p:grpSpPr>
        <p:pic>
          <p:nvPicPr>
            <p:cNvPr id="16" name="Picture 15" descr="Logo, company name&#10;&#10;Description automatically generated with medium confidence">
              <a:extLst>
                <a:ext uri="{FF2B5EF4-FFF2-40B4-BE49-F238E27FC236}">
                  <a16:creationId xmlns:a16="http://schemas.microsoft.com/office/drawing/2014/main" id="{10A322AB-7EB7-5508-58B8-95CE7D1FEA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61010" y="132775"/>
              <a:ext cx="737235" cy="526596"/>
            </a:xfrm>
            <a:prstGeom prst="rect">
              <a:avLst/>
            </a:prstGeom>
          </p:spPr>
        </p:pic>
        <p:pic>
          <p:nvPicPr>
            <p:cNvPr id="17" name="Picture 2">
              <a:extLst>
                <a:ext uri="{FF2B5EF4-FFF2-40B4-BE49-F238E27FC236}">
                  <a16:creationId xmlns:a16="http://schemas.microsoft.com/office/drawing/2014/main" id="{56AFD807-94FC-A94E-4190-CAEBEDE157F1}"/>
                </a:ext>
              </a:extLst>
            </p:cNvPr>
            <p:cNvPicPr>
              <a:picLocks noChangeAspect="1" noChangeArrowheads="1"/>
            </p:cNvPicPr>
            <p:nvPr userDrawn="1"/>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19722" t="59595" r="19861" b="29167"/>
            <a:stretch/>
          </p:blipFill>
          <p:spPr bwMode="auto">
            <a:xfrm>
              <a:off x="306248" y="643890"/>
              <a:ext cx="1006877" cy="18728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Placeholder 19">
            <a:extLst>
              <a:ext uri="{FF2B5EF4-FFF2-40B4-BE49-F238E27FC236}">
                <a16:creationId xmlns:a16="http://schemas.microsoft.com/office/drawing/2014/main" id="{3F744327-851F-E74A-C3F2-1DCB6A344E44}"/>
              </a:ext>
            </a:extLst>
          </p:cNvPr>
          <p:cNvSpPr>
            <a:spLocks noGrp="1"/>
          </p:cNvSpPr>
          <p:nvPr>
            <p:ph type="body" sz="quarter" idx="13" hasCustomPrompt="1"/>
          </p:nvPr>
        </p:nvSpPr>
        <p:spPr>
          <a:xfrm>
            <a:off x="861207" y="2459360"/>
            <a:ext cx="9491847" cy="754740"/>
          </a:xfrm>
        </p:spPr>
        <p:txBody>
          <a:bodyPr anchor="b">
            <a:normAutofit/>
          </a:bodyPr>
          <a:lstStyle>
            <a:lvl1pPr marL="0" indent="0">
              <a:buNone/>
              <a:defRPr sz="4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your content</a:t>
            </a:r>
            <a:endParaRPr lang="en-ID"/>
          </a:p>
        </p:txBody>
      </p:sp>
      <p:sp>
        <p:nvSpPr>
          <p:cNvPr id="21" name="Text Placeholder 19">
            <a:extLst>
              <a:ext uri="{FF2B5EF4-FFF2-40B4-BE49-F238E27FC236}">
                <a16:creationId xmlns:a16="http://schemas.microsoft.com/office/drawing/2014/main" id="{9C002730-55F6-2D4B-A3F0-E51B91DCD4A5}"/>
              </a:ext>
            </a:extLst>
          </p:cNvPr>
          <p:cNvSpPr>
            <a:spLocks noGrp="1"/>
          </p:cNvSpPr>
          <p:nvPr>
            <p:ph type="body" sz="quarter" idx="14" hasCustomPrompt="1"/>
          </p:nvPr>
        </p:nvSpPr>
        <p:spPr>
          <a:xfrm>
            <a:off x="861206" y="3247581"/>
            <a:ext cx="9491847" cy="754740"/>
          </a:xfrm>
        </p:spPr>
        <p:txBody>
          <a:bodyPr>
            <a:normAutofit/>
          </a:bodyPr>
          <a:lstStyle>
            <a:lvl1pPr marL="0" indent="0">
              <a:buNone/>
              <a:defRPr sz="2000" b="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your content</a:t>
            </a:r>
            <a:endParaRPr lang="en-ID"/>
          </a:p>
        </p:txBody>
      </p:sp>
    </p:spTree>
    <p:extLst>
      <p:ext uri="{BB962C8B-B14F-4D97-AF65-F5344CB8AC3E}">
        <p14:creationId xmlns:p14="http://schemas.microsoft.com/office/powerpoint/2010/main" val="18691141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E9E65-0F44-48EC-9F47-072568C953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08F78B-40B0-477A-BC31-048A8EE445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DBD94-28B0-4544-9EC0-8F0316F1A73E}"/>
              </a:ext>
            </a:extLst>
          </p:cNvPr>
          <p:cNvSpPr>
            <a:spLocks noGrp="1"/>
          </p:cNvSpPr>
          <p:nvPr>
            <p:ph type="dt" sz="half" idx="10"/>
          </p:nvPr>
        </p:nvSpPr>
        <p:spPr/>
        <p:txBody>
          <a:bodyPr/>
          <a:lstStyle/>
          <a:p>
            <a:fld id="{59CB9C18-69FB-43E8-9AFC-F0F0A6AFAD92}" type="datetime1">
              <a:rPr lang="en-US" smtClean="0"/>
              <a:t>10/27/2025</a:t>
            </a:fld>
            <a:endParaRPr lang="en-US"/>
          </a:p>
        </p:txBody>
      </p:sp>
      <p:sp>
        <p:nvSpPr>
          <p:cNvPr id="5" name="Footer Placeholder 4">
            <a:extLst>
              <a:ext uri="{FF2B5EF4-FFF2-40B4-BE49-F238E27FC236}">
                <a16:creationId xmlns:a16="http://schemas.microsoft.com/office/drawing/2014/main" id="{016701FE-BAC9-4F1A-A182-C3CADEC23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BD1E91-067C-40E0-A7B6-3407077B90D1}"/>
              </a:ext>
            </a:extLst>
          </p:cNvPr>
          <p:cNvSpPr>
            <a:spLocks noGrp="1"/>
          </p:cNvSpPr>
          <p:nvPr>
            <p:ph type="sldNum" sz="quarter" idx="12"/>
          </p:nvPr>
        </p:nvSpPr>
        <p:spPr/>
        <p:txBody>
          <a:bodyPr/>
          <a:lstStyle/>
          <a:p>
            <a:fld id="{00C2E72B-DF5A-4016-8452-BC7B3F76A623}" type="slidenum">
              <a:rPr lang="en-US" smtClean="0"/>
              <a:t>‹#›</a:t>
            </a:fld>
            <a:endParaRPr lang="en-US"/>
          </a:p>
        </p:txBody>
      </p:sp>
    </p:spTree>
    <p:extLst>
      <p:ext uri="{BB962C8B-B14F-4D97-AF65-F5344CB8AC3E}">
        <p14:creationId xmlns:p14="http://schemas.microsoft.com/office/powerpoint/2010/main" val="45802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ackground Polos">
    <p:spTree>
      <p:nvGrpSpPr>
        <p:cNvPr id="1" name=""/>
        <p:cNvGrpSpPr/>
        <p:nvPr/>
      </p:nvGrpSpPr>
      <p:grpSpPr>
        <a:xfrm>
          <a:off x="0" y="0"/>
          <a:ext cx="0" cy="0"/>
          <a:chOff x="0" y="0"/>
          <a:chExt cx="0" cy="0"/>
        </a:xfrm>
      </p:grpSpPr>
      <p:pic>
        <p:nvPicPr>
          <p:cNvPr id="8" name="Google Shape;73;p1">
            <a:extLst>
              <a:ext uri="{FF2B5EF4-FFF2-40B4-BE49-F238E27FC236}">
                <a16:creationId xmlns:a16="http://schemas.microsoft.com/office/drawing/2014/main" id="{19FD6839-F700-45B5-86C0-F686413735C6}"/>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3771050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3"/>
        <p:cNvGrpSpPr/>
        <p:nvPr/>
      </p:nvGrpSpPr>
      <p:grpSpPr>
        <a:xfrm>
          <a:off x="0" y="0"/>
          <a:ext cx="0" cy="0"/>
          <a:chOff x="0" y="0"/>
          <a:chExt cx="0" cy="0"/>
        </a:xfrm>
      </p:grpSpPr>
      <p:sp>
        <p:nvSpPr>
          <p:cNvPr id="24" name="Google Shape;24;p60"/>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1">
                <a:solidFill>
                  <a:schemeClr val="dk1"/>
                </a:solidFill>
                <a:latin typeface="Roboto"/>
                <a:ea typeface="Roboto"/>
                <a:cs typeface="Roboto"/>
                <a:sym typeface="Roboto"/>
              </a:defRPr>
            </a:lvl1pPr>
            <a:lvl2pPr marL="0" lvl="1" indent="0" algn="r">
              <a:spcBef>
                <a:spcPts val="0"/>
              </a:spcBef>
              <a:buNone/>
              <a:defRPr sz="1050" b="1">
                <a:solidFill>
                  <a:schemeClr val="dk1"/>
                </a:solidFill>
                <a:latin typeface="Roboto"/>
                <a:ea typeface="Roboto"/>
                <a:cs typeface="Roboto"/>
                <a:sym typeface="Roboto"/>
              </a:defRPr>
            </a:lvl2pPr>
            <a:lvl3pPr marL="0" lvl="2" indent="0" algn="r">
              <a:spcBef>
                <a:spcPts val="0"/>
              </a:spcBef>
              <a:buNone/>
              <a:defRPr sz="1050" b="1">
                <a:solidFill>
                  <a:schemeClr val="dk1"/>
                </a:solidFill>
                <a:latin typeface="Roboto"/>
                <a:ea typeface="Roboto"/>
                <a:cs typeface="Roboto"/>
                <a:sym typeface="Roboto"/>
              </a:defRPr>
            </a:lvl3pPr>
            <a:lvl4pPr marL="0" lvl="3" indent="0" algn="r">
              <a:spcBef>
                <a:spcPts val="0"/>
              </a:spcBef>
              <a:buNone/>
              <a:defRPr sz="1050" b="1">
                <a:solidFill>
                  <a:schemeClr val="dk1"/>
                </a:solidFill>
                <a:latin typeface="Roboto"/>
                <a:ea typeface="Roboto"/>
                <a:cs typeface="Roboto"/>
                <a:sym typeface="Roboto"/>
              </a:defRPr>
            </a:lvl4pPr>
            <a:lvl5pPr marL="0" lvl="4" indent="0" algn="r">
              <a:spcBef>
                <a:spcPts val="0"/>
              </a:spcBef>
              <a:buNone/>
              <a:defRPr sz="1050" b="1">
                <a:solidFill>
                  <a:schemeClr val="dk1"/>
                </a:solidFill>
                <a:latin typeface="Roboto"/>
                <a:ea typeface="Roboto"/>
                <a:cs typeface="Roboto"/>
                <a:sym typeface="Roboto"/>
              </a:defRPr>
            </a:lvl5pPr>
            <a:lvl6pPr marL="0" lvl="5" indent="0" algn="r">
              <a:spcBef>
                <a:spcPts val="0"/>
              </a:spcBef>
              <a:buNone/>
              <a:defRPr sz="1050" b="1">
                <a:solidFill>
                  <a:schemeClr val="dk1"/>
                </a:solidFill>
                <a:latin typeface="Roboto"/>
                <a:ea typeface="Roboto"/>
                <a:cs typeface="Roboto"/>
                <a:sym typeface="Roboto"/>
              </a:defRPr>
            </a:lvl6pPr>
            <a:lvl7pPr marL="0" lvl="6" indent="0" algn="r">
              <a:spcBef>
                <a:spcPts val="0"/>
              </a:spcBef>
              <a:buNone/>
              <a:defRPr sz="1050" b="1">
                <a:solidFill>
                  <a:schemeClr val="dk1"/>
                </a:solidFill>
                <a:latin typeface="Roboto"/>
                <a:ea typeface="Roboto"/>
                <a:cs typeface="Roboto"/>
                <a:sym typeface="Roboto"/>
              </a:defRPr>
            </a:lvl7pPr>
            <a:lvl8pPr marL="0" lvl="7" indent="0" algn="r">
              <a:spcBef>
                <a:spcPts val="0"/>
              </a:spcBef>
              <a:buNone/>
              <a:defRPr sz="1050" b="1">
                <a:solidFill>
                  <a:schemeClr val="dk1"/>
                </a:solidFill>
                <a:latin typeface="Roboto"/>
                <a:ea typeface="Roboto"/>
                <a:cs typeface="Roboto"/>
                <a:sym typeface="Roboto"/>
              </a:defRPr>
            </a:lvl8pPr>
            <a:lvl9pPr marL="0" lvl="8" indent="0" algn="r">
              <a:spcBef>
                <a:spcPts val="0"/>
              </a:spcBef>
              <a:buNone/>
              <a:defRPr sz="1050" b="1">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pic>
        <p:nvPicPr>
          <p:cNvPr id="3" name="Google Shape;73;p1">
            <a:extLst>
              <a:ext uri="{FF2B5EF4-FFF2-40B4-BE49-F238E27FC236}">
                <a16:creationId xmlns:a16="http://schemas.microsoft.com/office/drawing/2014/main" id="{F9C8AF45-B80E-4058-B38C-16E8D0FB88FB}"/>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37524657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si">
    <p:spTree>
      <p:nvGrpSpPr>
        <p:cNvPr id="1" name=""/>
        <p:cNvGrpSpPr/>
        <p:nvPr/>
      </p:nvGrpSpPr>
      <p:grpSpPr>
        <a:xfrm>
          <a:off x="0" y="0"/>
          <a:ext cx="0" cy="0"/>
          <a:chOff x="0" y="0"/>
          <a:chExt cx="0" cy="0"/>
        </a:xfrm>
      </p:grpSpPr>
      <p:pic>
        <p:nvPicPr>
          <p:cNvPr id="3" name="Picture 2" descr="A building with a blue background&#10;&#10;Description automatically generated">
            <a:extLst>
              <a:ext uri="{FF2B5EF4-FFF2-40B4-BE49-F238E27FC236}">
                <a16:creationId xmlns:a16="http://schemas.microsoft.com/office/drawing/2014/main" id="{4FB2068C-5E5F-BA50-5D99-3A27C86353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6CF77575-6582-CE28-6502-6033CA855C1D}"/>
              </a:ext>
            </a:extLst>
          </p:cNvPr>
          <p:cNvSpPr>
            <a:spLocks noGrp="1"/>
          </p:cNvSpPr>
          <p:nvPr>
            <p:ph type="title" hasCustomPrompt="1"/>
          </p:nvPr>
        </p:nvSpPr>
        <p:spPr>
          <a:xfrm>
            <a:off x="825622" y="1271016"/>
            <a:ext cx="10025257" cy="663129"/>
          </a:xfrm>
        </p:spPr>
        <p:txBody>
          <a:bodyPr>
            <a:normAutofit/>
          </a:bodyPr>
          <a:lstStyle>
            <a:lvl1pPr>
              <a:defRPr sz="3600" b="1">
                <a:solidFill>
                  <a:srgbClr val="F8CB46"/>
                </a:solidFill>
              </a:defRPr>
            </a:lvl1pPr>
          </a:lstStyle>
          <a:p>
            <a:r>
              <a:rPr lang="da-DK"/>
              <a:t>Lorem Ipsum Dolor Sit Amet</a:t>
            </a:r>
            <a:endParaRPr lang="en-ID"/>
          </a:p>
        </p:txBody>
      </p:sp>
      <p:sp>
        <p:nvSpPr>
          <p:cNvPr id="10" name="Text Placeholder 2">
            <a:extLst>
              <a:ext uri="{FF2B5EF4-FFF2-40B4-BE49-F238E27FC236}">
                <a16:creationId xmlns:a16="http://schemas.microsoft.com/office/drawing/2014/main" id="{9E9B7B7E-7BD2-2CC6-2708-CC9F1DCEAB21}"/>
              </a:ext>
            </a:extLst>
          </p:cNvPr>
          <p:cNvSpPr>
            <a:spLocks noGrp="1"/>
          </p:cNvSpPr>
          <p:nvPr>
            <p:ph type="body" idx="1"/>
          </p:nvPr>
        </p:nvSpPr>
        <p:spPr>
          <a:xfrm>
            <a:off x="825622" y="2365756"/>
            <a:ext cx="7046595" cy="2885439"/>
          </a:xfrm>
        </p:spPr>
        <p:txBody>
          <a:bodyPr>
            <a:normAutofit/>
          </a:bodyPr>
          <a:lstStyle>
            <a:lvl1pPr marL="0" indent="0">
              <a:lnSpc>
                <a:spcPct val="100000"/>
              </a:lnSpc>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13" name="Google Shape;222;p4">
            <a:extLst>
              <a:ext uri="{FF2B5EF4-FFF2-40B4-BE49-F238E27FC236}">
                <a16:creationId xmlns:a16="http://schemas.microsoft.com/office/drawing/2014/main" id="{D95ECB3F-DF61-DC8E-3CEC-6CCB5452D2FF}"/>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92273" y="114522"/>
            <a:ext cx="1805420" cy="416625"/>
          </a:xfrm>
          <a:prstGeom prst="rect">
            <a:avLst/>
          </a:prstGeom>
          <a:noFill/>
          <a:ln>
            <a:noFill/>
          </a:ln>
        </p:spPr>
      </p:pic>
      <p:sp>
        <p:nvSpPr>
          <p:cNvPr id="14" name="Rectangle: Rounded Corners 13">
            <a:extLst>
              <a:ext uri="{FF2B5EF4-FFF2-40B4-BE49-F238E27FC236}">
                <a16:creationId xmlns:a16="http://schemas.microsoft.com/office/drawing/2014/main" id="{EEE4B4A8-36DB-2281-7227-D8BADB1B0F0D}"/>
              </a:ext>
            </a:extLst>
          </p:cNvPr>
          <p:cNvSpPr/>
          <p:nvPr userDrawn="1"/>
        </p:nvSpPr>
        <p:spPr>
          <a:xfrm>
            <a:off x="8553863" y="116775"/>
            <a:ext cx="1488185" cy="293986"/>
          </a:xfrm>
          <a:prstGeom prst="roundRect">
            <a:avLst>
              <a:gd name="adj" fmla="val 26387"/>
            </a:avLst>
          </a:prstGeom>
          <a:solidFill>
            <a:srgbClr val="F8C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0">
                <a:solidFill>
                  <a:schemeClr val="tx1"/>
                </a:solidFill>
                <a:effectLst/>
                <a:latin typeface="+mj-lt"/>
              </a:rPr>
              <a:t> Strictly Confidential</a:t>
            </a:r>
            <a:endParaRPr lang="en-ID" sz="1100">
              <a:solidFill>
                <a:schemeClr val="tx1"/>
              </a:solidFill>
              <a:latin typeface="+mj-lt"/>
            </a:endParaRPr>
          </a:p>
        </p:txBody>
      </p:sp>
      <p:pic>
        <p:nvPicPr>
          <p:cNvPr id="4" name="Picture 3" descr="A black and white logo&#10;&#10;Description automatically generated">
            <a:extLst>
              <a:ext uri="{FF2B5EF4-FFF2-40B4-BE49-F238E27FC236}">
                <a16:creationId xmlns:a16="http://schemas.microsoft.com/office/drawing/2014/main" id="{D1291404-F3A2-BDBA-07AE-86816B1F281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1493" t="34191" r="10534" b="31008"/>
          <a:stretch/>
        </p:blipFill>
        <p:spPr>
          <a:xfrm>
            <a:off x="81934" y="6446657"/>
            <a:ext cx="1184891" cy="297408"/>
          </a:xfrm>
          <a:prstGeom prst="rect">
            <a:avLst/>
          </a:prstGeom>
        </p:spPr>
      </p:pic>
    </p:spTree>
    <p:extLst>
      <p:ext uri="{BB962C8B-B14F-4D97-AF65-F5344CB8AC3E}">
        <p14:creationId xmlns:p14="http://schemas.microsoft.com/office/powerpoint/2010/main" val="1505943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si-Putih">
    <p:spTree>
      <p:nvGrpSpPr>
        <p:cNvPr id="1" name=""/>
        <p:cNvGrpSpPr/>
        <p:nvPr/>
      </p:nvGrpSpPr>
      <p:grpSpPr>
        <a:xfrm>
          <a:off x="0" y="0"/>
          <a:ext cx="0" cy="0"/>
          <a:chOff x="0" y="0"/>
          <a:chExt cx="0" cy="0"/>
        </a:xfrm>
      </p:grpSpPr>
      <p:pic>
        <p:nvPicPr>
          <p:cNvPr id="5" name="Picture 4" descr="A close-up of a flag&#10;&#10;Description automatically generated">
            <a:extLst>
              <a:ext uri="{FF2B5EF4-FFF2-40B4-BE49-F238E27FC236}">
                <a16:creationId xmlns:a16="http://schemas.microsoft.com/office/drawing/2014/main" id="{BCC8CB31-1A6D-2039-77D1-D4ED9506A6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130" y="0"/>
            <a:ext cx="12192000" cy="6858000"/>
          </a:xfrm>
          <a:prstGeom prst="rect">
            <a:avLst/>
          </a:prstGeom>
        </p:spPr>
      </p:pic>
      <p:sp>
        <p:nvSpPr>
          <p:cNvPr id="7" name="Rectangle: Rounded Corners 6">
            <a:extLst>
              <a:ext uri="{FF2B5EF4-FFF2-40B4-BE49-F238E27FC236}">
                <a16:creationId xmlns:a16="http://schemas.microsoft.com/office/drawing/2014/main" id="{2BFA632A-88F2-AF57-FD81-41809E6F5633}"/>
              </a:ext>
            </a:extLst>
          </p:cNvPr>
          <p:cNvSpPr/>
          <p:nvPr userDrawn="1"/>
        </p:nvSpPr>
        <p:spPr>
          <a:xfrm>
            <a:off x="10514867" y="157999"/>
            <a:ext cx="1488185" cy="293986"/>
          </a:xfrm>
          <a:prstGeom prst="roundRect">
            <a:avLst>
              <a:gd name="adj" fmla="val 26387"/>
            </a:avLst>
          </a:prstGeom>
          <a:solidFill>
            <a:srgbClr val="222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0">
                <a:solidFill>
                  <a:schemeClr val="bg1"/>
                </a:solidFill>
                <a:effectLst/>
                <a:latin typeface="+mj-lt"/>
              </a:rPr>
              <a:t> Strictly Confidential</a:t>
            </a:r>
            <a:endParaRPr lang="en-ID" sz="1100">
              <a:solidFill>
                <a:schemeClr val="bg1"/>
              </a:solidFill>
              <a:latin typeface="+mj-lt"/>
            </a:endParaRPr>
          </a:p>
        </p:txBody>
      </p:sp>
      <p:pic>
        <p:nvPicPr>
          <p:cNvPr id="8" name="Google Shape;73;p1">
            <a:extLst>
              <a:ext uri="{FF2B5EF4-FFF2-40B4-BE49-F238E27FC236}">
                <a16:creationId xmlns:a16="http://schemas.microsoft.com/office/drawing/2014/main" id="{B6093A5D-2450-0263-E4AA-C14704758058}"/>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r="73627" b="-8997"/>
          <a:stretch/>
        </p:blipFill>
        <p:spPr>
          <a:xfrm>
            <a:off x="101545" y="68647"/>
            <a:ext cx="450905" cy="419858"/>
          </a:xfrm>
          <a:prstGeom prst="rect">
            <a:avLst/>
          </a:prstGeom>
          <a:noFill/>
          <a:ln>
            <a:noFill/>
          </a:ln>
        </p:spPr>
      </p:pic>
      <p:pic>
        <p:nvPicPr>
          <p:cNvPr id="4" name="Picture 3" descr="A yellow and blue text on a black background&#10;&#10;Description automatically generated">
            <a:extLst>
              <a:ext uri="{FF2B5EF4-FFF2-40B4-BE49-F238E27FC236}">
                <a16:creationId xmlns:a16="http://schemas.microsoft.com/office/drawing/2014/main" id="{1ADE7F26-3CF0-5088-AE3F-75D4764AFD0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3262" t="34754" r="10893" b="31958"/>
          <a:stretch/>
        </p:blipFill>
        <p:spPr>
          <a:xfrm>
            <a:off x="24130" y="6233406"/>
            <a:ext cx="1109345" cy="273874"/>
          </a:xfrm>
          <a:prstGeom prst="rect">
            <a:avLst/>
          </a:prstGeom>
        </p:spPr>
      </p:pic>
    </p:spTree>
    <p:extLst>
      <p:ext uri="{BB962C8B-B14F-4D97-AF65-F5344CB8AC3E}">
        <p14:creationId xmlns:p14="http://schemas.microsoft.com/office/powerpoint/2010/main" val="4114921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Background Polos">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62854A-AD67-5D47-8E91-9D039004EF71}"/>
              </a:ext>
            </a:extLst>
          </p:cNvPr>
          <p:cNvGrpSpPr/>
          <p:nvPr userDrawn="1"/>
        </p:nvGrpSpPr>
        <p:grpSpPr>
          <a:xfrm>
            <a:off x="263353" y="6610486"/>
            <a:ext cx="11377785" cy="51403"/>
            <a:chOff x="77148" y="5617762"/>
            <a:chExt cx="11377785" cy="51403"/>
          </a:xfrm>
        </p:grpSpPr>
        <p:sp>
          <p:nvSpPr>
            <p:cNvPr id="12" name="Rectangle 11">
              <a:extLst>
                <a:ext uri="{FF2B5EF4-FFF2-40B4-BE49-F238E27FC236}">
                  <a16:creationId xmlns:a16="http://schemas.microsoft.com/office/drawing/2014/main" id="{435B55A1-3C43-0A46-921A-A0B51D88E34E}"/>
                </a:ext>
              </a:extLst>
            </p:cNvPr>
            <p:cNvSpPr/>
            <p:nvPr/>
          </p:nvSpPr>
          <p:spPr>
            <a:xfrm>
              <a:off x="5981234" y="5617762"/>
              <a:ext cx="3961010" cy="51402"/>
            </a:xfrm>
            <a:prstGeom prst="rect">
              <a:avLst/>
            </a:prstGeom>
            <a:solidFill>
              <a:srgbClr val="235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B17839F-14F1-2E40-9489-F0E15959CEF9}"/>
                </a:ext>
              </a:extLst>
            </p:cNvPr>
            <p:cNvSpPr/>
            <p:nvPr/>
          </p:nvSpPr>
          <p:spPr>
            <a:xfrm>
              <a:off x="9942245" y="5617762"/>
              <a:ext cx="1512688" cy="51402"/>
            </a:xfrm>
            <a:prstGeom prst="rect">
              <a:avLst/>
            </a:prstGeom>
            <a:solidFill>
              <a:srgbClr val="F3B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AFE4E6-8C92-E149-AE31-94D102858D57}"/>
                </a:ext>
              </a:extLst>
            </p:cNvPr>
            <p:cNvSpPr/>
            <p:nvPr/>
          </p:nvSpPr>
          <p:spPr>
            <a:xfrm>
              <a:off x="77148" y="5617763"/>
              <a:ext cx="5904086" cy="51402"/>
            </a:xfrm>
            <a:prstGeom prst="rect">
              <a:avLst/>
            </a:prstGeom>
            <a:solidFill>
              <a:srgbClr val="337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2">
            <a:extLst>
              <a:ext uri="{FF2B5EF4-FFF2-40B4-BE49-F238E27FC236}">
                <a16:creationId xmlns:a16="http://schemas.microsoft.com/office/drawing/2014/main" id="{86C544B2-2AFA-B04F-870E-26A7D52FC775}"/>
              </a:ext>
            </a:extLst>
          </p:cNvPr>
          <p:cNvSpPr txBox="1">
            <a:spLocks/>
          </p:cNvSpPr>
          <p:nvPr userDrawn="1"/>
        </p:nvSpPr>
        <p:spPr>
          <a:xfrm>
            <a:off x="9329464" y="645333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86F4AD-0CCF-964B-B654-20164D9F9E75}" type="slidenum">
              <a:rPr lang="en-US" smtClean="0"/>
              <a:pPr/>
              <a:t>‹#›</a:t>
            </a:fld>
            <a:endParaRPr lang="en-US"/>
          </a:p>
        </p:txBody>
      </p:sp>
      <p:sp>
        <p:nvSpPr>
          <p:cNvPr id="11" name="object 8">
            <a:extLst>
              <a:ext uri="{FF2B5EF4-FFF2-40B4-BE49-F238E27FC236}">
                <a16:creationId xmlns:a16="http://schemas.microsoft.com/office/drawing/2014/main" id="{EBD8B280-C919-4639-B56A-5C491BBF6C4E}"/>
              </a:ext>
            </a:extLst>
          </p:cNvPr>
          <p:cNvSpPr>
            <a:spLocks noChangeAspect="1"/>
          </p:cNvSpPr>
          <p:nvPr userDrawn="1"/>
        </p:nvSpPr>
        <p:spPr>
          <a:xfrm>
            <a:off x="119016" y="70883"/>
            <a:ext cx="543906" cy="483298"/>
          </a:xfrm>
          <a:prstGeom prst="rect">
            <a:avLst/>
          </a:prstGeom>
          <a:blipFill>
            <a:blip r:embed="rId2" cstate="email">
              <a:extLst>
                <a:ext uri="{28A0092B-C50C-407E-A947-70E740481C1C}">
                  <a14:useLocalDpi xmlns:a14="http://schemas.microsoft.com/office/drawing/2010/main"/>
                </a:ext>
              </a:extLst>
            </a:blip>
            <a:stretch>
              <a:fillRect/>
            </a:stretch>
          </a:blipFill>
          <a:ln w="12700">
            <a:miter lim="400000"/>
          </a:ln>
        </p:spPr>
        <p:txBody>
          <a:bodyPr lIns="45719" rIns="45719"/>
          <a:lstStyle/>
          <a:p>
            <a:pPr>
              <a:defRPr sz="2400"/>
            </a:pPr>
            <a:endParaRPr sz="2400">
              <a:solidFill>
                <a:prstClr val="black"/>
              </a:solidFill>
            </a:endParaRPr>
          </a:p>
        </p:txBody>
      </p:sp>
      <p:pic>
        <p:nvPicPr>
          <p:cNvPr id="8" name="Google Shape;339;p10">
            <a:extLst>
              <a:ext uri="{FF2B5EF4-FFF2-40B4-BE49-F238E27FC236}">
                <a16:creationId xmlns:a16="http://schemas.microsoft.com/office/drawing/2014/main" id="{86234297-6B7F-4F5A-8DCE-E8B9070E0159}"/>
              </a:ext>
            </a:extLst>
          </p:cNvPr>
          <p:cNvPicPr preferRelativeResize="0">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1333600" y="120525"/>
            <a:ext cx="707436" cy="341296"/>
          </a:xfrm>
          <a:prstGeom prst="rect">
            <a:avLst/>
          </a:prstGeom>
          <a:noFill/>
          <a:ln>
            <a:noFill/>
          </a:ln>
        </p:spPr>
      </p:pic>
    </p:spTree>
    <p:extLst>
      <p:ext uri="{BB962C8B-B14F-4D97-AF65-F5344CB8AC3E}">
        <p14:creationId xmlns:p14="http://schemas.microsoft.com/office/powerpoint/2010/main" val="689107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9D32-D29D-4FFE-BA7A-63502BC0E4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7C2391-318B-4B5A-8371-B517F95472F5}"/>
              </a:ext>
            </a:extLst>
          </p:cNvPr>
          <p:cNvSpPr>
            <a:spLocks noGrp="1"/>
          </p:cNvSpPr>
          <p:nvPr>
            <p:ph type="dt" sz="half" idx="10"/>
          </p:nvPr>
        </p:nvSpPr>
        <p:spPr/>
        <p:txBody>
          <a:bodyPr/>
          <a:lstStyle/>
          <a:p>
            <a:fld id="{A60AAD07-D2B9-4C4B-856C-8DB5830AC8BE}" type="datetime1">
              <a:rPr lang="en-US" smtClean="0"/>
              <a:t>10/27/2025</a:t>
            </a:fld>
            <a:endParaRPr lang="en-US"/>
          </a:p>
        </p:txBody>
      </p:sp>
      <p:sp>
        <p:nvSpPr>
          <p:cNvPr id="4" name="Footer Placeholder 3">
            <a:extLst>
              <a:ext uri="{FF2B5EF4-FFF2-40B4-BE49-F238E27FC236}">
                <a16:creationId xmlns:a16="http://schemas.microsoft.com/office/drawing/2014/main" id="{7B4FFDC4-783C-4118-96EF-5596AF06E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B219FD-8602-4311-827C-A11A045F7E2C}"/>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7" name="Picture 6">
            <a:extLst>
              <a:ext uri="{FF2B5EF4-FFF2-40B4-BE49-F238E27FC236}">
                <a16:creationId xmlns:a16="http://schemas.microsoft.com/office/drawing/2014/main" id="{57675D34-45B0-4A57-81E5-BFAB49689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785"/>
            <a:ext cx="12192000" cy="6854429"/>
          </a:xfrm>
          <a:prstGeom prst="rect">
            <a:avLst/>
          </a:prstGeom>
        </p:spPr>
      </p:pic>
      <p:pic>
        <p:nvPicPr>
          <p:cNvPr id="8" name="Google Shape;73;p1">
            <a:extLst>
              <a:ext uri="{FF2B5EF4-FFF2-40B4-BE49-F238E27FC236}">
                <a16:creationId xmlns:a16="http://schemas.microsoft.com/office/drawing/2014/main" id="{9F6DE0E0-3A29-4756-B463-8BBBC13FCDD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75369" y="120747"/>
            <a:ext cx="1641239" cy="389317"/>
          </a:xfrm>
          <a:prstGeom prst="rect">
            <a:avLst/>
          </a:prstGeom>
          <a:noFill/>
          <a:ln>
            <a:noFill/>
          </a:ln>
        </p:spPr>
      </p:pic>
    </p:spTree>
    <p:extLst>
      <p:ext uri="{BB962C8B-B14F-4D97-AF65-F5344CB8AC3E}">
        <p14:creationId xmlns:p14="http://schemas.microsoft.com/office/powerpoint/2010/main" val="3590692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si-3">
    <p:spTree>
      <p:nvGrpSpPr>
        <p:cNvPr id="1" name=""/>
        <p:cNvGrpSpPr/>
        <p:nvPr/>
      </p:nvGrpSpPr>
      <p:grpSpPr>
        <a:xfrm>
          <a:off x="0" y="0"/>
          <a:ext cx="0" cy="0"/>
          <a:chOff x="0" y="0"/>
          <a:chExt cx="0" cy="0"/>
        </a:xfrm>
      </p:grpSpPr>
      <p:pic>
        <p:nvPicPr>
          <p:cNvPr id="6" name="Picture 5" descr="A white background with blue and yellow squares&#10;&#10;Description automatically generated">
            <a:extLst>
              <a:ext uri="{FF2B5EF4-FFF2-40B4-BE49-F238E27FC236}">
                <a16:creationId xmlns:a16="http://schemas.microsoft.com/office/drawing/2014/main" id="{55107947-2AC7-714F-830D-3F80A8A108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DDFFAB7B-0030-338D-1144-82BBC9B76BF3}"/>
              </a:ext>
            </a:extLst>
          </p:cNvPr>
          <p:cNvSpPr>
            <a:spLocks noGrp="1"/>
          </p:cNvSpPr>
          <p:nvPr>
            <p:ph type="title" hasCustomPrompt="1"/>
          </p:nvPr>
        </p:nvSpPr>
        <p:spPr>
          <a:xfrm>
            <a:off x="825622" y="1271016"/>
            <a:ext cx="10025257" cy="663129"/>
          </a:xfrm>
        </p:spPr>
        <p:txBody>
          <a:bodyPr>
            <a:normAutofit/>
          </a:bodyPr>
          <a:lstStyle>
            <a:lvl1pPr>
              <a:defRPr sz="3600" b="1">
                <a:solidFill>
                  <a:srgbClr val="222966"/>
                </a:solidFill>
              </a:defRPr>
            </a:lvl1pPr>
          </a:lstStyle>
          <a:p>
            <a:r>
              <a:rPr lang="da-DK"/>
              <a:t>Lorem Ipsum Dolor Sit Amet</a:t>
            </a:r>
            <a:endParaRPr lang="en-ID"/>
          </a:p>
        </p:txBody>
      </p:sp>
      <p:sp>
        <p:nvSpPr>
          <p:cNvPr id="7" name="Content Placeholder 2">
            <a:extLst>
              <a:ext uri="{FF2B5EF4-FFF2-40B4-BE49-F238E27FC236}">
                <a16:creationId xmlns:a16="http://schemas.microsoft.com/office/drawing/2014/main" id="{81D7D520-282E-31BF-CBB7-C3848DCA979D}"/>
              </a:ext>
            </a:extLst>
          </p:cNvPr>
          <p:cNvSpPr>
            <a:spLocks noGrp="1"/>
          </p:cNvSpPr>
          <p:nvPr>
            <p:ph idx="1"/>
          </p:nvPr>
        </p:nvSpPr>
        <p:spPr>
          <a:xfrm>
            <a:off x="777240" y="2183907"/>
            <a:ext cx="5110481" cy="3942574"/>
          </a:xfrm>
        </p:spPr>
        <p:txBody>
          <a:bodyPr>
            <a:normAutofit/>
          </a:bodyPr>
          <a:lstStyle>
            <a:lvl1pPr marL="0" indent="0">
              <a:lnSpc>
                <a:spcPct val="100000"/>
              </a:lnSpc>
              <a:buNone/>
              <a:defRPr sz="1400">
                <a:solidFill>
                  <a:schemeClr val="tx1"/>
                </a:solidFill>
                <a:latin typeface="+mn-lt"/>
              </a:defRPr>
            </a:lvl1pPr>
            <a:lvl2pPr>
              <a:defRPr sz="18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endParaRPr lang="en-ID"/>
          </a:p>
        </p:txBody>
      </p:sp>
      <p:sp>
        <p:nvSpPr>
          <p:cNvPr id="8" name="Content Placeholder 2">
            <a:extLst>
              <a:ext uri="{FF2B5EF4-FFF2-40B4-BE49-F238E27FC236}">
                <a16:creationId xmlns:a16="http://schemas.microsoft.com/office/drawing/2014/main" id="{D48CBB48-BAC8-BA23-B57A-2E3F293E3092}"/>
              </a:ext>
            </a:extLst>
          </p:cNvPr>
          <p:cNvSpPr>
            <a:spLocks noGrp="1"/>
          </p:cNvSpPr>
          <p:nvPr>
            <p:ph idx="10"/>
          </p:nvPr>
        </p:nvSpPr>
        <p:spPr>
          <a:xfrm>
            <a:off x="5958840" y="2183905"/>
            <a:ext cx="5110481" cy="3942575"/>
          </a:xfrm>
        </p:spPr>
        <p:txBody>
          <a:bodyPr>
            <a:normAutofit/>
          </a:bodyPr>
          <a:lstStyle>
            <a:lvl1pPr marL="0" indent="0">
              <a:lnSpc>
                <a:spcPct val="100000"/>
              </a:lnSpc>
              <a:buNone/>
              <a:defRPr sz="1400">
                <a:solidFill>
                  <a:schemeClr val="tx1"/>
                </a:solidFill>
                <a:latin typeface="+mn-lt"/>
              </a:defRPr>
            </a:lvl1pPr>
            <a:lvl2pPr>
              <a:defRPr sz="1800">
                <a:solidFill>
                  <a:schemeClr val="bg1"/>
                </a:solidFill>
                <a:latin typeface="+mn-lt"/>
              </a:defRPr>
            </a:lvl2pPr>
            <a:lvl3pPr>
              <a:defRPr sz="16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endParaRPr lang="en-ID"/>
          </a:p>
        </p:txBody>
      </p:sp>
      <p:sp>
        <p:nvSpPr>
          <p:cNvPr id="14" name="Rectangle: Rounded Corners 13">
            <a:extLst>
              <a:ext uri="{FF2B5EF4-FFF2-40B4-BE49-F238E27FC236}">
                <a16:creationId xmlns:a16="http://schemas.microsoft.com/office/drawing/2014/main" id="{59F50826-E1B8-42B0-D00D-AA80A5210935}"/>
              </a:ext>
            </a:extLst>
          </p:cNvPr>
          <p:cNvSpPr/>
          <p:nvPr userDrawn="1"/>
        </p:nvSpPr>
        <p:spPr>
          <a:xfrm>
            <a:off x="10416988" y="135965"/>
            <a:ext cx="1641149" cy="293986"/>
          </a:xfrm>
          <a:prstGeom prst="roundRect">
            <a:avLst>
              <a:gd name="adj" fmla="val 26387"/>
            </a:avLst>
          </a:prstGeom>
          <a:solidFill>
            <a:srgbClr val="222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1">
                <a:solidFill>
                  <a:schemeClr val="bg1"/>
                </a:solidFill>
                <a:effectLst/>
                <a:latin typeface="+mj-lt"/>
              </a:rPr>
              <a:t> Strictly Confidential</a:t>
            </a:r>
            <a:endParaRPr lang="en-ID" sz="1100" i="1">
              <a:solidFill>
                <a:schemeClr val="bg1"/>
              </a:solidFill>
              <a:latin typeface="+mj-lt"/>
            </a:endParaRPr>
          </a:p>
        </p:txBody>
      </p:sp>
      <p:pic>
        <p:nvPicPr>
          <p:cNvPr id="2" name="Picture 1" descr="A yellow and blue text on a black background&#10;&#10;Description automatically generated">
            <a:extLst>
              <a:ext uri="{FF2B5EF4-FFF2-40B4-BE49-F238E27FC236}">
                <a16:creationId xmlns:a16="http://schemas.microsoft.com/office/drawing/2014/main" id="{B559C9D4-E92D-9A29-56ED-B153DC4C820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3262" t="34754" r="10893" b="31958"/>
          <a:stretch/>
        </p:blipFill>
        <p:spPr>
          <a:xfrm>
            <a:off x="24130" y="6233406"/>
            <a:ext cx="1109345" cy="273874"/>
          </a:xfrm>
          <a:prstGeom prst="rect">
            <a:avLst/>
          </a:prstGeom>
        </p:spPr>
      </p:pic>
      <p:pic>
        <p:nvPicPr>
          <p:cNvPr id="3" name="Google Shape;73;p1">
            <a:extLst>
              <a:ext uri="{FF2B5EF4-FFF2-40B4-BE49-F238E27FC236}">
                <a16:creationId xmlns:a16="http://schemas.microsoft.com/office/drawing/2014/main" id="{7A68A9E0-0B3F-4145-ADC3-7BCF9674580D}"/>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r="73627" b="-8997"/>
          <a:stretch/>
        </p:blipFill>
        <p:spPr>
          <a:xfrm>
            <a:off x="101545" y="68647"/>
            <a:ext cx="450905" cy="419858"/>
          </a:xfrm>
          <a:prstGeom prst="rect">
            <a:avLst/>
          </a:prstGeom>
          <a:noFill/>
          <a:ln>
            <a:noFill/>
          </a:ln>
        </p:spPr>
      </p:pic>
    </p:spTree>
    <p:extLst>
      <p:ext uri="{BB962C8B-B14F-4D97-AF65-F5344CB8AC3E}">
        <p14:creationId xmlns:p14="http://schemas.microsoft.com/office/powerpoint/2010/main" val="4079183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si-Putih">
    <p:spTree>
      <p:nvGrpSpPr>
        <p:cNvPr id="1" name=""/>
        <p:cNvGrpSpPr/>
        <p:nvPr/>
      </p:nvGrpSpPr>
      <p:grpSpPr>
        <a:xfrm>
          <a:off x="0" y="0"/>
          <a:ext cx="0" cy="0"/>
          <a:chOff x="0" y="0"/>
          <a:chExt cx="0" cy="0"/>
        </a:xfrm>
      </p:grpSpPr>
      <p:pic>
        <p:nvPicPr>
          <p:cNvPr id="5" name="Picture 4" descr="A close-up of a flag&#10;&#10;Description automatically generated">
            <a:extLst>
              <a:ext uri="{FF2B5EF4-FFF2-40B4-BE49-F238E27FC236}">
                <a16:creationId xmlns:a16="http://schemas.microsoft.com/office/drawing/2014/main" id="{BCC8CB31-1A6D-2039-77D1-D4ED9506A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30" y="0"/>
            <a:ext cx="12192000" cy="6858000"/>
          </a:xfrm>
          <a:prstGeom prst="rect">
            <a:avLst/>
          </a:prstGeom>
        </p:spPr>
      </p:pic>
      <p:sp>
        <p:nvSpPr>
          <p:cNvPr id="2" name="Title 1">
            <a:extLst>
              <a:ext uri="{FF2B5EF4-FFF2-40B4-BE49-F238E27FC236}">
                <a16:creationId xmlns:a16="http://schemas.microsoft.com/office/drawing/2014/main" id="{6CF77575-6582-CE28-6502-6033CA855C1D}"/>
              </a:ext>
            </a:extLst>
          </p:cNvPr>
          <p:cNvSpPr>
            <a:spLocks noGrp="1"/>
          </p:cNvSpPr>
          <p:nvPr>
            <p:ph type="title" hasCustomPrompt="1"/>
          </p:nvPr>
        </p:nvSpPr>
        <p:spPr>
          <a:xfrm>
            <a:off x="825622" y="1271016"/>
            <a:ext cx="10025257" cy="663129"/>
          </a:xfrm>
        </p:spPr>
        <p:txBody>
          <a:bodyPr>
            <a:normAutofit/>
          </a:bodyPr>
          <a:lstStyle>
            <a:lvl1pPr>
              <a:defRPr sz="3600" b="1">
                <a:solidFill>
                  <a:schemeClr val="tx1"/>
                </a:solidFill>
              </a:defRPr>
            </a:lvl1pPr>
          </a:lstStyle>
          <a:p>
            <a:r>
              <a:rPr lang="da-DK"/>
              <a:t>Lorem Ipsum Dolor Sit Amet</a:t>
            </a:r>
            <a:endParaRPr lang="en-ID"/>
          </a:p>
        </p:txBody>
      </p:sp>
      <p:sp>
        <p:nvSpPr>
          <p:cNvPr id="10" name="Text Placeholder 2">
            <a:extLst>
              <a:ext uri="{FF2B5EF4-FFF2-40B4-BE49-F238E27FC236}">
                <a16:creationId xmlns:a16="http://schemas.microsoft.com/office/drawing/2014/main" id="{9E9B7B7E-7BD2-2CC6-2708-CC9F1DCEAB21}"/>
              </a:ext>
            </a:extLst>
          </p:cNvPr>
          <p:cNvSpPr>
            <a:spLocks noGrp="1"/>
          </p:cNvSpPr>
          <p:nvPr>
            <p:ph type="body" idx="1"/>
          </p:nvPr>
        </p:nvSpPr>
        <p:spPr>
          <a:xfrm>
            <a:off x="825622" y="2365756"/>
            <a:ext cx="7046595" cy="2885439"/>
          </a:xfrm>
        </p:spPr>
        <p:txBody>
          <a:bodyPr>
            <a:normAutofit/>
          </a:bodyPr>
          <a:lstStyle>
            <a:lvl1pPr marL="0" indent="0">
              <a:lnSpc>
                <a:spcPct val="100000"/>
              </a:lnSpc>
              <a:buNone/>
              <a:defRPr sz="1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sp>
        <p:nvSpPr>
          <p:cNvPr id="7" name="Rectangle: Rounded Corners 6">
            <a:extLst>
              <a:ext uri="{FF2B5EF4-FFF2-40B4-BE49-F238E27FC236}">
                <a16:creationId xmlns:a16="http://schemas.microsoft.com/office/drawing/2014/main" id="{2BFA632A-88F2-AF57-FD81-41809E6F5633}"/>
              </a:ext>
            </a:extLst>
          </p:cNvPr>
          <p:cNvSpPr/>
          <p:nvPr userDrawn="1"/>
        </p:nvSpPr>
        <p:spPr>
          <a:xfrm>
            <a:off x="10514867" y="157999"/>
            <a:ext cx="1488185" cy="293986"/>
          </a:xfrm>
          <a:prstGeom prst="roundRect">
            <a:avLst>
              <a:gd name="adj" fmla="val 26387"/>
            </a:avLst>
          </a:prstGeom>
          <a:solidFill>
            <a:srgbClr val="2229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D" sz="1100" b="0" i="0">
                <a:solidFill>
                  <a:schemeClr val="bg1"/>
                </a:solidFill>
                <a:effectLst/>
                <a:latin typeface="+mj-lt"/>
              </a:rPr>
              <a:t> Strictly Confidential</a:t>
            </a:r>
            <a:endParaRPr lang="en-ID" sz="1100">
              <a:solidFill>
                <a:schemeClr val="bg1"/>
              </a:solidFill>
              <a:latin typeface="+mj-lt"/>
            </a:endParaRPr>
          </a:p>
        </p:txBody>
      </p:sp>
      <p:pic>
        <p:nvPicPr>
          <p:cNvPr id="8" name="Google Shape;73;p1">
            <a:extLst>
              <a:ext uri="{FF2B5EF4-FFF2-40B4-BE49-F238E27FC236}">
                <a16:creationId xmlns:a16="http://schemas.microsoft.com/office/drawing/2014/main" id="{B6093A5D-2450-0263-E4AA-C14704758058}"/>
              </a:ext>
            </a:extLst>
          </p:cNvPr>
          <p:cNvPicPr preferRelativeResize="0"/>
          <p:nvPr userDrawn="1"/>
        </p:nvPicPr>
        <p:blipFill rotWithShape="1">
          <a:blip r:embed="rId3">
            <a:alphaModFix/>
          </a:blip>
          <a:srcRect r="73627" b="-8997"/>
          <a:stretch/>
        </p:blipFill>
        <p:spPr>
          <a:xfrm>
            <a:off x="101545" y="68647"/>
            <a:ext cx="450905" cy="419858"/>
          </a:xfrm>
          <a:prstGeom prst="rect">
            <a:avLst/>
          </a:prstGeom>
          <a:noFill/>
          <a:ln>
            <a:noFill/>
          </a:ln>
        </p:spPr>
      </p:pic>
      <p:pic>
        <p:nvPicPr>
          <p:cNvPr id="4" name="Picture 3" descr="A yellow and blue text on a black background&#10;&#10;Description automatically generated">
            <a:extLst>
              <a:ext uri="{FF2B5EF4-FFF2-40B4-BE49-F238E27FC236}">
                <a16:creationId xmlns:a16="http://schemas.microsoft.com/office/drawing/2014/main" id="{1ADE7F26-3CF0-5088-AE3F-75D4764AFD0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62" t="34754" r="10893" b="31958"/>
          <a:stretch/>
        </p:blipFill>
        <p:spPr>
          <a:xfrm>
            <a:off x="24130" y="6233406"/>
            <a:ext cx="1109345" cy="273874"/>
          </a:xfrm>
          <a:prstGeom prst="rect">
            <a:avLst/>
          </a:prstGeom>
        </p:spPr>
      </p:pic>
    </p:spTree>
    <p:extLst>
      <p:ext uri="{BB962C8B-B14F-4D97-AF65-F5344CB8AC3E}">
        <p14:creationId xmlns:p14="http://schemas.microsoft.com/office/powerpoint/2010/main" val="130545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492630-5A81-413E-8943-7D76A535A1B2}"/>
              </a:ext>
            </a:extLst>
          </p:cNvPr>
          <p:cNvPicPr>
            <a:picLocks noChangeAspect="1"/>
          </p:cNvPicPr>
          <p:nvPr userDrawn="1"/>
        </p:nvPicPr>
        <p:blipFill rotWithShape="1">
          <a:blip r:embed="rId2">
            <a:alphaModFix amt="30000"/>
          </a:blip>
          <a:srcRect b="15626"/>
          <a:stretch/>
        </p:blipFill>
        <p:spPr>
          <a:xfrm>
            <a:off x="0" y="-3311"/>
            <a:ext cx="12192000" cy="6861311"/>
          </a:xfrm>
          <a:prstGeom prst="rect">
            <a:avLst/>
          </a:prstGeom>
        </p:spPr>
      </p:pic>
      <p:sp>
        <p:nvSpPr>
          <p:cNvPr id="2" name="Rectangle: Rounded Corners 1">
            <a:extLst>
              <a:ext uri="{FF2B5EF4-FFF2-40B4-BE49-F238E27FC236}">
                <a16:creationId xmlns:a16="http://schemas.microsoft.com/office/drawing/2014/main" id="{EF4AA7AA-8908-4EDA-B995-F66CCB6D410A}"/>
              </a:ext>
            </a:extLst>
          </p:cNvPr>
          <p:cNvSpPr/>
          <p:nvPr userDrawn="1"/>
        </p:nvSpPr>
        <p:spPr>
          <a:xfrm>
            <a:off x="307962" y="-200124"/>
            <a:ext cx="879716" cy="1098638"/>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6A9F97FE-8F27-4284-8F62-1D5E32DB7B0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4120" r="69566" b="35846"/>
          <a:stretch/>
        </p:blipFill>
        <p:spPr>
          <a:xfrm>
            <a:off x="307962" y="0"/>
            <a:ext cx="801648" cy="791110"/>
          </a:xfrm>
          <a:prstGeom prst="rect">
            <a:avLst/>
          </a:prstGeom>
        </p:spPr>
      </p:pic>
      <p:sp>
        <p:nvSpPr>
          <p:cNvPr id="5" name="Slide Number Placeholder 5">
            <a:extLst>
              <a:ext uri="{FF2B5EF4-FFF2-40B4-BE49-F238E27FC236}">
                <a16:creationId xmlns:a16="http://schemas.microsoft.com/office/drawing/2014/main" id="{94F8CB95-49B2-B086-FBA2-757044213ECC}"/>
              </a:ext>
            </a:extLst>
          </p:cNvPr>
          <p:cNvSpPr>
            <a:spLocks noGrp="1"/>
          </p:cNvSpPr>
          <p:nvPr>
            <p:ph type="sldNum" sz="quarter" idx="4"/>
          </p:nvPr>
        </p:nvSpPr>
        <p:spPr>
          <a:xfrm>
            <a:off x="9387543" y="6428065"/>
            <a:ext cx="2743200" cy="365125"/>
          </a:xfrm>
          <a:prstGeom prst="rect">
            <a:avLst/>
          </a:prstGeom>
        </p:spPr>
        <p:txBody>
          <a:bodyPr vert="horz" lIns="91440" tIns="45720" rIns="91440" bIns="45720" rtlCol="0" anchor="ctr"/>
          <a:lstStyle>
            <a:lvl1pPr algn="r">
              <a:defRPr sz="1200" b="1">
                <a:solidFill>
                  <a:schemeClr val="tx1">
                    <a:tint val="82000"/>
                  </a:schemeClr>
                </a:solidFill>
                <a:latin typeface="Arial Nova" panose="020B0504020202020204" pitchFamily="34" charset="0"/>
                <a:cs typeface="Poppins" panose="00000500000000000000" pitchFamily="50" charset="0"/>
              </a:defRPr>
            </a:lvl1pPr>
          </a:lstStyle>
          <a:p>
            <a:fld id="{DCC9305A-A202-4CB5-8249-8A48C441D461}" type="slidenum">
              <a:rPr lang="en-ID" smtClean="0"/>
              <a:pPr/>
              <a:t>‹#›</a:t>
            </a:fld>
            <a:endParaRPr lang="en-ID"/>
          </a:p>
        </p:txBody>
      </p:sp>
    </p:spTree>
    <p:extLst>
      <p:ext uri="{BB962C8B-B14F-4D97-AF65-F5344CB8AC3E}">
        <p14:creationId xmlns:p14="http://schemas.microsoft.com/office/powerpoint/2010/main" val="2796664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nten Papara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A0F6A47-EF2C-B55C-DEBE-B45E0D739488}"/>
              </a:ext>
            </a:extLst>
          </p:cNvPr>
          <p:cNvSpPr>
            <a:spLocks noGrp="1"/>
          </p:cNvSpPr>
          <p:nvPr>
            <p:ph type="body" sz="quarter" idx="13" hasCustomPrompt="1"/>
          </p:nvPr>
        </p:nvSpPr>
        <p:spPr>
          <a:xfrm>
            <a:off x="1025794" y="189090"/>
            <a:ext cx="10139082" cy="615244"/>
          </a:xfrm>
        </p:spPr>
        <p:txBody>
          <a:bodyPr anchor="b">
            <a:normAutofit/>
          </a:bodyPr>
          <a:lstStyle>
            <a:lvl1pPr marL="0" indent="0" algn="ctr">
              <a:buNone/>
              <a:defRPr sz="2800" b="1">
                <a:solidFill>
                  <a:srgbClr val="005FAC"/>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your content</a:t>
            </a:r>
            <a:endParaRPr lang="en-ID"/>
          </a:p>
        </p:txBody>
      </p:sp>
      <p:sp>
        <p:nvSpPr>
          <p:cNvPr id="10" name="Rectangle 9">
            <a:extLst>
              <a:ext uri="{FF2B5EF4-FFF2-40B4-BE49-F238E27FC236}">
                <a16:creationId xmlns:a16="http://schemas.microsoft.com/office/drawing/2014/main" id="{DBFADF80-2DE3-D370-C5FF-A9697CBD324E}"/>
              </a:ext>
            </a:extLst>
          </p:cNvPr>
          <p:cNvSpPr/>
          <p:nvPr userDrawn="1"/>
        </p:nvSpPr>
        <p:spPr>
          <a:xfrm>
            <a:off x="11712133" y="6464410"/>
            <a:ext cx="393590" cy="393590"/>
          </a:xfrm>
          <a:prstGeom prst="rect">
            <a:avLst/>
          </a:pr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1" name="Freeform: Shape 10">
            <a:extLst>
              <a:ext uri="{FF2B5EF4-FFF2-40B4-BE49-F238E27FC236}">
                <a16:creationId xmlns:a16="http://schemas.microsoft.com/office/drawing/2014/main" id="{63B60809-1D41-B9C9-1B3E-35B8EB46C591}"/>
              </a:ext>
            </a:extLst>
          </p:cNvPr>
          <p:cNvSpPr/>
          <p:nvPr userDrawn="1"/>
        </p:nvSpPr>
        <p:spPr>
          <a:xfrm>
            <a:off x="8638118" y="6464410"/>
            <a:ext cx="2966740" cy="394682"/>
          </a:xfrm>
          <a:custGeom>
            <a:avLst/>
            <a:gdLst>
              <a:gd name="connsiteX0" fmla="*/ 387140 w 2966740"/>
              <a:gd name="connsiteY0" fmla="*/ 0 h 394682"/>
              <a:gd name="connsiteX1" fmla="*/ 394679 w 2966740"/>
              <a:gd name="connsiteY1" fmla="*/ 0 h 394682"/>
              <a:gd name="connsiteX2" fmla="*/ 2966740 w 2966740"/>
              <a:gd name="connsiteY2" fmla="*/ 0 h 394682"/>
              <a:gd name="connsiteX3" fmla="*/ 2966740 w 2966740"/>
              <a:gd name="connsiteY3" fmla="*/ 393590 h 394682"/>
              <a:gd name="connsiteX4" fmla="*/ 394679 w 2966740"/>
              <a:gd name="connsiteY4" fmla="*/ 393590 h 394682"/>
              <a:gd name="connsiteX5" fmla="*/ 394679 w 2966740"/>
              <a:gd name="connsiteY5" fmla="*/ 394682 h 394682"/>
              <a:gd name="connsiteX6" fmla="*/ 0 w 2966740"/>
              <a:gd name="connsiteY6" fmla="*/ 393026 h 394682"/>
              <a:gd name="connsiteX7" fmla="*/ 315360 w 2966740"/>
              <a:gd name="connsiteY7" fmla="*/ 7974 h 394682"/>
              <a:gd name="connsiteX8" fmla="*/ 387140 w 2966740"/>
              <a:gd name="connsiteY8" fmla="*/ 758 h 39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740" h="394682">
                <a:moveTo>
                  <a:pt x="387140" y="0"/>
                </a:moveTo>
                <a:lnTo>
                  <a:pt x="394679" y="0"/>
                </a:lnTo>
                <a:lnTo>
                  <a:pt x="2966740" y="0"/>
                </a:lnTo>
                <a:lnTo>
                  <a:pt x="2966740" y="393590"/>
                </a:lnTo>
                <a:lnTo>
                  <a:pt x="394679" y="393590"/>
                </a:lnTo>
                <a:lnTo>
                  <a:pt x="394679" y="394682"/>
                </a:lnTo>
                <a:lnTo>
                  <a:pt x="0" y="393026"/>
                </a:lnTo>
                <a:cubicBezTo>
                  <a:pt x="798" y="202863"/>
                  <a:pt x="135982" y="44575"/>
                  <a:pt x="315360" y="7974"/>
                </a:cubicBezTo>
                <a:lnTo>
                  <a:pt x="387140" y="758"/>
                </a:lnTo>
                <a:close/>
              </a:path>
            </a:pathLst>
          </a:cu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13" name="TextBox 12">
            <a:extLst>
              <a:ext uri="{FF2B5EF4-FFF2-40B4-BE49-F238E27FC236}">
                <a16:creationId xmlns:a16="http://schemas.microsoft.com/office/drawing/2014/main" id="{9DFCCD50-4A8D-1FC9-4A34-E5A627473267}"/>
              </a:ext>
            </a:extLst>
          </p:cNvPr>
          <p:cNvSpPr txBox="1"/>
          <p:nvPr userDrawn="1"/>
        </p:nvSpPr>
        <p:spPr>
          <a:xfrm>
            <a:off x="8873067" y="6530399"/>
            <a:ext cx="2688166" cy="261610"/>
          </a:xfrm>
          <a:prstGeom prst="rect">
            <a:avLst/>
          </a:prstGeom>
          <a:noFill/>
        </p:spPr>
        <p:txBody>
          <a:bodyPr wrap="square" rtlCol="0">
            <a:spAutoFit/>
          </a:bodyPr>
          <a:lstStyle/>
          <a:p>
            <a:pPr algn="ctr"/>
            <a:r>
              <a:rPr lang="en-US" sz="1100" b="1">
                <a:solidFill>
                  <a:prstClr val="white"/>
                </a:solidFill>
                <a:latin typeface="Segoe UI" panose="020B0502040204020203" pitchFamily="34" charset="0"/>
                <a:ea typeface="Tahoma" panose="020B0604030504040204" pitchFamily="34" charset="0"/>
                <a:cs typeface="Segoe UI" panose="020B0502040204020203" pitchFamily="34" charset="0"/>
              </a:rPr>
              <a:t>INDONESIAN TREASURY</a:t>
            </a:r>
            <a:endParaRPr lang="en-ID" sz="1100" b="1">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pic>
        <p:nvPicPr>
          <p:cNvPr id="2" name="Picture 1" descr="Logo&#10;&#10;Description automatically generated">
            <a:extLst>
              <a:ext uri="{FF2B5EF4-FFF2-40B4-BE49-F238E27FC236}">
                <a16:creationId xmlns:a16="http://schemas.microsoft.com/office/drawing/2014/main" id="{1C7A30DD-712C-87B6-64FD-F3672D0E701B}"/>
              </a:ext>
            </a:extLst>
          </p:cNvPr>
          <p:cNvPicPr preferRelativeResize="0">
            <a:picLocks/>
          </p:cNvPicPr>
          <p:nvPr userDrawn="1"/>
        </p:nvPicPr>
        <p:blipFill rotWithShape="1">
          <a:blip r:embed="rId2" cstate="print">
            <a:extLst>
              <a:ext uri="{28A0092B-C50C-407E-A947-70E740481C1C}">
                <a14:useLocalDpi xmlns:a14="http://schemas.microsoft.com/office/drawing/2010/main" val="0"/>
              </a:ext>
            </a:extLst>
          </a:blip>
          <a:srcRect l="27858" t="17679" r="27858" b="20804"/>
          <a:stretch/>
        </p:blipFill>
        <p:spPr>
          <a:xfrm>
            <a:off x="11290941" y="189090"/>
            <a:ext cx="712800" cy="670765"/>
          </a:xfrm>
          <a:prstGeom prst="rect">
            <a:avLst/>
          </a:prstGeom>
        </p:spPr>
      </p:pic>
      <p:pic>
        <p:nvPicPr>
          <p:cNvPr id="3" name="Picture 2">
            <a:extLst>
              <a:ext uri="{FF2B5EF4-FFF2-40B4-BE49-F238E27FC236}">
                <a16:creationId xmlns:a16="http://schemas.microsoft.com/office/drawing/2014/main" id="{DD795A4B-E506-CBDE-0DFA-4FEC3E44408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33893" t="29636" r="33831" b="39963"/>
          <a:stretch/>
        </p:blipFill>
        <p:spPr bwMode="auto">
          <a:xfrm>
            <a:off x="188259" y="189091"/>
            <a:ext cx="712135" cy="67076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D3C1FCD-174F-10E2-7865-DB9DB980B13F}"/>
              </a:ext>
            </a:extLst>
          </p:cNvPr>
          <p:cNvGrpSpPr/>
          <p:nvPr userDrawn="1"/>
        </p:nvGrpSpPr>
        <p:grpSpPr>
          <a:xfrm flipH="1">
            <a:off x="1025794" y="834659"/>
            <a:ext cx="10139082" cy="45719"/>
            <a:chOff x="1026126" y="1510749"/>
            <a:chExt cx="10139082" cy="45719"/>
          </a:xfrm>
        </p:grpSpPr>
        <p:sp>
          <p:nvSpPr>
            <p:cNvPr id="12" name="Rectangle: Rounded Corners 11">
              <a:extLst>
                <a:ext uri="{FF2B5EF4-FFF2-40B4-BE49-F238E27FC236}">
                  <a16:creationId xmlns:a16="http://schemas.microsoft.com/office/drawing/2014/main" id="{BC364529-4B18-2174-4FFA-7174CC514C16}"/>
                </a:ext>
              </a:extLst>
            </p:cNvPr>
            <p:cNvSpPr/>
            <p:nvPr/>
          </p:nvSpPr>
          <p:spPr>
            <a:xfrm>
              <a:off x="1026126" y="1510749"/>
              <a:ext cx="1526243" cy="45719"/>
            </a:xfrm>
            <a:prstGeom prst="roundRect">
              <a:avLst>
                <a:gd name="adj" fmla="val 50000"/>
              </a:avLst>
            </a:pr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19" name="Rectangle: Rounded Corners 18">
              <a:extLst>
                <a:ext uri="{FF2B5EF4-FFF2-40B4-BE49-F238E27FC236}">
                  <a16:creationId xmlns:a16="http://schemas.microsoft.com/office/drawing/2014/main" id="{BF33B5F3-64A7-8B98-4316-60C5C7414527}"/>
                </a:ext>
              </a:extLst>
            </p:cNvPr>
            <p:cNvSpPr/>
            <p:nvPr/>
          </p:nvSpPr>
          <p:spPr>
            <a:xfrm>
              <a:off x="2608028" y="1510749"/>
              <a:ext cx="8557180" cy="45719"/>
            </a:xfrm>
            <a:prstGeom prst="roundRect">
              <a:avLst>
                <a:gd name="adj" fmla="val 50000"/>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grpSp>
      <p:sp>
        <p:nvSpPr>
          <p:cNvPr id="21" name="Slide Number Placeholder 4">
            <a:extLst>
              <a:ext uri="{FF2B5EF4-FFF2-40B4-BE49-F238E27FC236}">
                <a16:creationId xmlns:a16="http://schemas.microsoft.com/office/drawing/2014/main" id="{8655AA31-A74D-DB43-5FE8-A4C94022ABE0}"/>
              </a:ext>
            </a:extLst>
          </p:cNvPr>
          <p:cNvSpPr>
            <a:spLocks noGrp="1"/>
          </p:cNvSpPr>
          <p:nvPr>
            <p:ph type="sldNum" sz="quarter" idx="12"/>
          </p:nvPr>
        </p:nvSpPr>
        <p:spPr>
          <a:xfrm>
            <a:off x="11719386" y="6478641"/>
            <a:ext cx="379083" cy="365125"/>
          </a:xfrm>
        </p:spPr>
        <p:txBody>
          <a:bodyPr lIns="0" tIns="0" rIns="0" bIns="0"/>
          <a:lstStyle>
            <a:lvl1pPr algn="ctr">
              <a:defRPr sz="1300" b="1">
                <a:solidFill>
                  <a:schemeClr val="tx1"/>
                </a:solidFill>
              </a:defRPr>
            </a:lvl1pPr>
          </a:lstStyle>
          <a:p>
            <a:fld id="{FE6A19FF-BD22-4ACD-9EF8-7D69A11F3519}" type="slidenum">
              <a:rPr lang="en-ID" smtClean="0">
                <a:solidFill>
                  <a:prstClr val="black"/>
                </a:solidFill>
              </a:rPr>
              <a:pPr/>
              <a:t>‹#›</a:t>
            </a:fld>
            <a:endParaRPr lang="en-ID">
              <a:solidFill>
                <a:prstClr val="black"/>
              </a:solidFill>
            </a:endParaRPr>
          </a:p>
        </p:txBody>
      </p:sp>
      <p:pic>
        <p:nvPicPr>
          <p:cNvPr id="4" name="Picture 3">
            <a:extLst>
              <a:ext uri="{FF2B5EF4-FFF2-40B4-BE49-F238E27FC236}">
                <a16:creationId xmlns:a16="http://schemas.microsoft.com/office/drawing/2014/main" id="{F2B4CABB-4CB2-D6CE-793D-40B902DA60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8259" y="6476256"/>
            <a:ext cx="659655" cy="292820"/>
          </a:xfrm>
          <a:prstGeom prst="rect">
            <a:avLst/>
          </a:prstGeom>
        </p:spPr>
      </p:pic>
    </p:spTree>
    <p:extLst>
      <p:ext uri="{BB962C8B-B14F-4D97-AF65-F5344CB8AC3E}">
        <p14:creationId xmlns:p14="http://schemas.microsoft.com/office/powerpoint/2010/main" val="12714438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CDC938-DD50-485E-961C-A433F19DBCD7}"/>
              </a:ext>
            </a:extLst>
          </p:cNvPr>
          <p:cNvSpPr>
            <a:spLocks noGrp="1"/>
          </p:cNvSpPr>
          <p:nvPr>
            <p:ph type="dt" sz="half" idx="10"/>
          </p:nvPr>
        </p:nvSpPr>
        <p:spPr/>
        <p:txBody>
          <a:bodyPr/>
          <a:lstStyle/>
          <a:p>
            <a:fld id="{37E63E0F-A9CA-4626-BEAF-69966624DC4E}" type="datetime1">
              <a:rPr lang="en-US" smtClean="0"/>
              <a:t>10/27/2025</a:t>
            </a:fld>
            <a:endParaRPr lang="en-US"/>
          </a:p>
        </p:txBody>
      </p:sp>
      <p:sp>
        <p:nvSpPr>
          <p:cNvPr id="3" name="Footer Placeholder 2">
            <a:extLst>
              <a:ext uri="{FF2B5EF4-FFF2-40B4-BE49-F238E27FC236}">
                <a16:creationId xmlns:a16="http://schemas.microsoft.com/office/drawing/2014/main" id="{2D7C72B8-E5FC-4607-ABBB-E480DC2DB1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57CBF-BADC-4F0D-8FEA-DFC6366949C5}"/>
              </a:ext>
            </a:extLst>
          </p:cNvPr>
          <p:cNvSpPr>
            <a:spLocks noGrp="1"/>
          </p:cNvSpPr>
          <p:nvPr>
            <p:ph type="sldNum" sz="quarter" idx="12"/>
          </p:nvPr>
        </p:nvSpPr>
        <p:spPr/>
        <p:txBody>
          <a:bodyPr/>
          <a:lstStyle/>
          <a:p>
            <a:fld id="{00C2E72B-DF5A-4016-8452-BC7B3F76A623}" type="slidenum">
              <a:rPr lang="en-US" smtClean="0"/>
              <a:t>‹#›</a:t>
            </a:fld>
            <a:endParaRPr lang="en-US"/>
          </a:p>
        </p:txBody>
      </p:sp>
      <p:pic>
        <p:nvPicPr>
          <p:cNvPr id="6" name="Picture 5">
            <a:extLst>
              <a:ext uri="{FF2B5EF4-FFF2-40B4-BE49-F238E27FC236}">
                <a16:creationId xmlns:a16="http://schemas.microsoft.com/office/drawing/2014/main" id="{34C2794B-B63F-4C54-A211-90AFEB51FB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1785"/>
            <a:ext cx="12192000" cy="6854430"/>
          </a:xfrm>
          <a:prstGeom prst="rect">
            <a:avLst/>
          </a:prstGeom>
        </p:spPr>
      </p:pic>
      <p:pic>
        <p:nvPicPr>
          <p:cNvPr id="7" name="Google Shape;73;p1">
            <a:extLst>
              <a:ext uri="{FF2B5EF4-FFF2-40B4-BE49-F238E27FC236}">
                <a16:creationId xmlns:a16="http://schemas.microsoft.com/office/drawing/2014/main" id="{1B7D2126-4F12-4295-8B27-277F34EFF6C3}"/>
              </a:ext>
            </a:extLst>
          </p:cNvPr>
          <p:cNvPicPr preferRelativeResize="0"/>
          <p:nvPr userDrawn="1"/>
        </p:nvPicPr>
        <p:blipFill>
          <a:blip r:embed="rId3" cstate="email">
            <a:extLst>
              <a:ext uri="{28A0092B-C50C-407E-A947-70E740481C1C}">
                <a14:useLocalDpi xmlns:a14="http://schemas.microsoft.com/office/drawing/2010/main"/>
              </a:ext>
            </a:extLst>
          </a:blip>
          <a:srcRect/>
          <a:stretch/>
        </p:blipFill>
        <p:spPr>
          <a:xfrm>
            <a:off x="175369" y="120950"/>
            <a:ext cx="1641239" cy="388910"/>
          </a:xfrm>
          <a:prstGeom prst="rect">
            <a:avLst/>
          </a:prstGeom>
          <a:noFill/>
          <a:ln>
            <a:noFill/>
          </a:ln>
        </p:spPr>
      </p:pic>
    </p:spTree>
    <p:extLst>
      <p:ext uri="{BB962C8B-B14F-4D97-AF65-F5344CB8AC3E}">
        <p14:creationId xmlns:p14="http://schemas.microsoft.com/office/powerpoint/2010/main" val="20118651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0243-4C53-B3E0-976F-50A402EF72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528DE-9026-D1FD-8E6B-568B5B84F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BE6652-90B6-B219-E474-FE42809F4759}"/>
              </a:ext>
            </a:extLst>
          </p:cNvPr>
          <p:cNvSpPr>
            <a:spLocks noGrp="1"/>
          </p:cNvSpPr>
          <p:nvPr>
            <p:ph type="dt" sz="half" idx="10"/>
          </p:nvPr>
        </p:nvSpPr>
        <p:spPr/>
        <p:txBody>
          <a:bodyPr/>
          <a:lstStyle/>
          <a:p>
            <a:fld id="{6D354BD2-5D3D-5943-9E45-B05CDEE7D7EA}" type="datetimeFigureOut">
              <a:t>10/27/2025</a:t>
            </a:fld>
            <a:endParaRPr lang="en-US"/>
          </a:p>
        </p:txBody>
      </p:sp>
      <p:sp>
        <p:nvSpPr>
          <p:cNvPr id="5" name="Footer Placeholder 4">
            <a:extLst>
              <a:ext uri="{FF2B5EF4-FFF2-40B4-BE49-F238E27FC236}">
                <a16:creationId xmlns:a16="http://schemas.microsoft.com/office/drawing/2014/main" id="{D6265841-1E97-42FA-B2E5-6AA8CE0B2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0A502-E20A-B032-EED4-A583E02D7026}"/>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28499573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BFA2-2E03-2234-E447-8E3D94F9F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B85926-42ED-86AB-E02B-B799798C46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6AB0E-A0AA-ED2F-987A-D50F38E1AE5F}"/>
              </a:ext>
            </a:extLst>
          </p:cNvPr>
          <p:cNvSpPr>
            <a:spLocks noGrp="1"/>
          </p:cNvSpPr>
          <p:nvPr>
            <p:ph type="dt" sz="half" idx="10"/>
          </p:nvPr>
        </p:nvSpPr>
        <p:spPr/>
        <p:txBody>
          <a:bodyPr/>
          <a:lstStyle/>
          <a:p>
            <a:fld id="{6D354BD2-5D3D-5943-9E45-B05CDEE7D7EA}" type="datetimeFigureOut">
              <a:t>10/27/2025</a:t>
            </a:fld>
            <a:endParaRPr lang="en-US"/>
          </a:p>
        </p:txBody>
      </p:sp>
      <p:sp>
        <p:nvSpPr>
          <p:cNvPr id="5" name="Footer Placeholder 4">
            <a:extLst>
              <a:ext uri="{FF2B5EF4-FFF2-40B4-BE49-F238E27FC236}">
                <a16:creationId xmlns:a16="http://schemas.microsoft.com/office/drawing/2014/main" id="{642C4C23-0521-7893-D54F-092025D1E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7EBC2-6DC9-4857-673A-3F90A86A936B}"/>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3052857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056B-56A4-688A-794C-6F54E99BD5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08DF71-DAF3-E314-A82E-F982091686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626DF8-9B4E-A8F7-2F25-C39B8EAB383E}"/>
              </a:ext>
            </a:extLst>
          </p:cNvPr>
          <p:cNvSpPr>
            <a:spLocks noGrp="1"/>
          </p:cNvSpPr>
          <p:nvPr>
            <p:ph type="dt" sz="half" idx="10"/>
          </p:nvPr>
        </p:nvSpPr>
        <p:spPr/>
        <p:txBody>
          <a:bodyPr/>
          <a:lstStyle/>
          <a:p>
            <a:fld id="{6D354BD2-5D3D-5943-9E45-B05CDEE7D7EA}" type="datetimeFigureOut">
              <a:t>10/27/2025</a:t>
            </a:fld>
            <a:endParaRPr lang="en-US"/>
          </a:p>
        </p:txBody>
      </p:sp>
      <p:sp>
        <p:nvSpPr>
          <p:cNvPr id="5" name="Footer Placeholder 4">
            <a:extLst>
              <a:ext uri="{FF2B5EF4-FFF2-40B4-BE49-F238E27FC236}">
                <a16:creationId xmlns:a16="http://schemas.microsoft.com/office/drawing/2014/main" id="{DE531543-377B-D87D-6F0C-7D3220DAE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7C5F9-E98E-BA8D-E1FB-D7CD18E225B2}"/>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16041326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9FE1C-615D-55AB-B42A-DA24830D4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9CA8DE-3135-85AE-38B8-FBDA129E1E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21825-720C-0D5E-689C-3C61A813C5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DFE47-00C1-4A4B-82AC-B812DF5B2341}"/>
              </a:ext>
            </a:extLst>
          </p:cNvPr>
          <p:cNvSpPr>
            <a:spLocks noGrp="1"/>
          </p:cNvSpPr>
          <p:nvPr>
            <p:ph type="dt" sz="half" idx="10"/>
          </p:nvPr>
        </p:nvSpPr>
        <p:spPr/>
        <p:txBody>
          <a:bodyPr/>
          <a:lstStyle/>
          <a:p>
            <a:fld id="{6D354BD2-5D3D-5943-9E45-B05CDEE7D7EA}" type="datetimeFigureOut">
              <a:t>10/27/2025</a:t>
            </a:fld>
            <a:endParaRPr lang="en-US"/>
          </a:p>
        </p:txBody>
      </p:sp>
      <p:sp>
        <p:nvSpPr>
          <p:cNvPr id="6" name="Footer Placeholder 5">
            <a:extLst>
              <a:ext uri="{FF2B5EF4-FFF2-40B4-BE49-F238E27FC236}">
                <a16:creationId xmlns:a16="http://schemas.microsoft.com/office/drawing/2014/main" id="{0A72F736-1E64-1589-3203-A72D913AB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6A92B-58DC-D824-82ED-BD7F2F1C05DE}"/>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14979062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65D5-5E4C-516D-60A4-1BD1BA286A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F02EA2-F97B-4EC3-569E-AB22D9C32B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AF3663-7200-164B-DCF8-D42FF77E5F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5C81DA-23E6-8033-5438-B0A7D6F419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08517D-5DB8-2184-474A-55892FB844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DF1C4B-1A5D-894B-93FB-1B979117862A}"/>
              </a:ext>
            </a:extLst>
          </p:cNvPr>
          <p:cNvSpPr>
            <a:spLocks noGrp="1"/>
          </p:cNvSpPr>
          <p:nvPr>
            <p:ph type="dt" sz="half" idx="10"/>
          </p:nvPr>
        </p:nvSpPr>
        <p:spPr/>
        <p:txBody>
          <a:bodyPr/>
          <a:lstStyle/>
          <a:p>
            <a:fld id="{6D354BD2-5D3D-5943-9E45-B05CDEE7D7EA}" type="datetimeFigureOut">
              <a:t>10/27/2025</a:t>
            </a:fld>
            <a:endParaRPr lang="en-US"/>
          </a:p>
        </p:txBody>
      </p:sp>
      <p:sp>
        <p:nvSpPr>
          <p:cNvPr id="8" name="Footer Placeholder 7">
            <a:extLst>
              <a:ext uri="{FF2B5EF4-FFF2-40B4-BE49-F238E27FC236}">
                <a16:creationId xmlns:a16="http://schemas.microsoft.com/office/drawing/2014/main" id="{AE6F2F4D-409C-87F0-91CB-017D6C951A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D26755-4BA7-1D86-EF40-A99E9985EB66}"/>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41597846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6AA5-3E17-2877-9F96-F8CF92B792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15A4F-F3EC-879E-148B-C532A01102EC}"/>
              </a:ext>
            </a:extLst>
          </p:cNvPr>
          <p:cNvSpPr>
            <a:spLocks noGrp="1"/>
          </p:cNvSpPr>
          <p:nvPr>
            <p:ph type="dt" sz="half" idx="10"/>
          </p:nvPr>
        </p:nvSpPr>
        <p:spPr/>
        <p:txBody>
          <a:bodyPr/>
          <a:lstStyle/>
          <a:p>
            <a:fld id="{6D354BD2-5D3D-5943-9E45-B05CDEE7D7EA}" type="datetimeFigureOut">
              <a:t>10/27/2025</a:t>
            </a:fld>
            <a:endParaRPr lang="en-US"/>
          </a:p>
        </p:txBody>
      </p:sp>
      <p:sp>
        <p:nvSpPr>
          <p:cNvPr id="4" name="Footer Placeholder 3">
            <a:extLst>
              <a:ext uri="{FF2B5EF4-FFF2-40B4-BE49-F238E27FC236}">
                <a16:creationId xmlns:a16="http://schemas.microsoft.com/office/drawing/2014/main" id="{0009D27A-523B-BF06-35E5-A92129E353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51885-6CEB-6393-FFDB-30CBFD8C900D}"/>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2233462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CC9DBE-2516-95B9-0960-E3C8E4EF9214}"/>
              </a:ext>
            </a:extLst>
          </p:cNvPr>
          <p:cNvSpPr>
            <a:spLocks noGrp="1"/>
          </p:cNvSpPr>
          <p:nvPr>
            <p:ph type="dt" sz="half" idx="10"/>
          </p:nvPr>
        </p:nvSpPr>
        <p:spPr/>
        <p:txBody>
          <a:bodyPr/>
          <a:lstStyle/>
          <a:p>
            <a:fld id="{6D354BD2-5D3D-5943-9E45-B05CDEE7D7EA}" type="datetimeFigureOut">
              <a:t>10/27/2025</a:t>
            </a:fld>
            <a:endParaRPr lang="en-US"/>
          </a:p>
        </p:txBody>
      </p:sp>
      <p:sp>
        <p:nvSpPr>
          <p:cNvPr id="3" name="Footer Placeholder 2">
            <a:extLst>
              <a:ext uri="{FF2B5EF4-FFF2-40B4-BE49-F238E27FC236}">
                <a16:creationId xmlns:a16="http://schemas.microsoft.com/office/drawing/2014/main" id="{DEF2472F-5B0A-AEA8-A8D1-114ACC903C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0E54BE-6D93-62B6-622C-E6B45CEBC3E0}"/>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13609225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ABBE-82CF-BFCD-2B31-81D18CA2E0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11FB76-BD25-C140-CDC5-8671F12B57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16792E-BE57-D6BA-B7F1-B074EE1A7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56ABB6-F130-D207-A360-38E01B208CDB}"/>
              </a:ext>
            </a:extLst>
          </p:cNvPr>
          <p:cNvSpPr>
            <a:spLocks noGrp="1"/>
          </p:cNvSpPr>
          <p:nvPr>
            <p:ph type="dt" sz="half" idx="10"/>
          </p:nvPr>
        </p:nvSpPr>
        <p:spPr/>
        <p:txBody>
          <a:bodyPr/>
          <a:lstStyle/>
          <a:p>
            <a:fld id="{6D354BD2-5D3D-5943-9E45-B05CDEE7D7EA}" type="datetimeFigureOut">
              <a:t>10/27/2025</a:t>
            </a:fld>
            <a:endParaRPr lang="en-US"/>
          </a:p>
        </p:txBody>
      </p:sp>
      <p:sp>
        <p:nvSpPr>
          <p:cNvPr id="6" name="Footer Placeholder 5">
            <a:extLst>
              <a:ext uri="{FF2B5EF4-FFF2-40B4-BE49-F238E27FC236}">
                <a16:creationId xmlns:a16="http://schemas.microsoft.com/office/drawing/2014/main" id="{4490ECB9-4B12-2F7D-D705-181A6BD20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56EDC-8D38-E50E-2AEC-2F8277F87403}"/>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4172830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25EE-C5E5-85C3-404D-3F2FC9473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EE322-BDE7-F46A-C976-C3882BA77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BC8B02-34B5-CA15-C0B2-910B89F13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8D806-D457-D229-EDEF-18B90AED3DF3}"/>
              </a:ext>
            </a:extLst>
          </p:cNvPr>
          <p:cNvSpPr>
            <a:spLocks noGrp="1"/>
          </p:cNvSpPr>
          <p:nvPr>
            <p:ph type="dt" sz="half" idx="10"/>
          </p:nvPr>
        </p:nvSpPr>
        <p:spPr/>
        <p:txBody>
          <a:bodyPr/>
          <a:lstStyle/>
          <a:p>
            <a:fld id="{6D354BD2-5D3D-5943-9E45-B05CDEE7D7EA}" type="datetimeFigureOut">
              <a:t>10/27/2025</a:t>
            </a:fld>
            <a:endParaRPr lang="en-US"/>
          </a:p>
        </p:txBody>
      </p:sp>
      <p:sp>
        <p:nvSpPr>
          <p:cNvPr id="6" name="Footer Placeholder 5">
            <a:extLst>
              <a:ext uri="{FF2B5EF4-FFF2-40B4-BE49-F238E27FC236}">
                <a16:creationId xmlns:a16="http://schemas.microsoft.com/office/drawing/2014/main" id="{A76F8F75-DA7E-2A94-8C7B-7CE162C11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38305-E621-EFE0-CDBA-60F4B828CAB1}"/>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4092164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rima Kasih">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51FC8-7B25-9815-E0D5-453DE0B177B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b="16437"/>
          <a:stretch/>
        </p:blipFill>
        <p:spPr>
          <a:xfrm>
            <a:off x="0" y="0"/>
            <a:ext cx="12192000" cy="6792009"/>
          </a:xfrm>
          <a:prstGeom prst="rect">
            <a:avLst/>
          </a:prstGeom>
        </p:spPr>
      </p:pic>
      <p:sp>
        <p:nvSpPr>
          <p:cNvPr id="3" name="Rectangle 2">
            <a:extLst>
              <a:ext uri="{FF2B5EF4-FFF2-40B4-BE49-F238E27FC236}">
                <a16:creationId xmlns:a16="http://schemas.microsoft.com/office/drawing/2014/main" id="{3080BA42-932E-DCE8-7680-2CCC733CBA6C}"/>
              </a:ext>
            </a:extLst>
          </p:cNvPr>
          <p:cNvSpPr/>
          <p:nvPr userDrawn="1"/>
        </p:nvSpPr>
        <p:spPr>
          <a:xfrm>
            <a:off x="0" y="6464410"/>
            <a:ext cx="12192000" cy="393590"/>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4" name="TextBox 3">
            <a:extLst>
              <a:ext uri="{FF2B5EF4-FFF2-40B4-BE49-F238E27FC236}">
                <a16:creationId xmlns:a16="http://schemas.microsoft.com/office/drawing/2014/main" id="{DD1A52BC-F74D-81AC-DAC6-E40F519906F6}"/>
              </a:ext>
            </a:extLst>
          </p:cNvPr>
          <p:cNvSpPr txBox="1"/>
          <p:nvPr userDrawn="1"/>
        </p:nvSpPr>
        <p:spPr>
          <a:xfrm>
            <a:off x="187912" y="6530399"/>
            <a:ext cx="3851890" cy="261610"/>
          </a:xfrm>
          <a:prstGeom prst="rect">
            <a:avLst/>
          </a:prstGeom>
          <a:noFill/>
        </p:spPr>
        <p:txBody>
          <a:bodyPr wrap="square" rtlCol="0">
            <a:spAutoFit/>
          </a:bodyPr>
          <a:lstStyle/>
          <a:p>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2023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Direktorat</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Jenderal</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Perbendaharaan</a:t>
            </a:r>
            <a:endParaRPr lang="en-ID" sz="11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AD5016C5-435A-1628-C8FE-D678A44ED83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1674" y="6494540"/>
            <a:ext cx="1242041" cy="333329"/>
          </a:xfrm>
          <a:prstGeom prst="rect">
            <a:avLst/>
          </a:prstGeom>
        </p:spPr>
      </p:pic>
      <p:sp>
        <p:nvSpPr>
          <p:cNvPr id="6" name="TextBox 5">
            <a:extLst>
              <a:ext uri="{FF2B5EF4-FFF2-40B4-BE49-F238E27FC236}">
                <a16:creationId xmlns:a16="http://schemas.microsoft.com/office/drawing/2014/main" id="{456E31DC-98D1-FE5C-9F70-874E40CEC693}"/>
              </a:ext>
            </a:extLst>
          </p:cNvPr>
          <p:cNvSpPr txBox="1"/>
          <p:nvPr userDrawn="1"/>
        </p:nvSpPr>
        <p:spPr>
          <a:xfrm>
            <a:off x="3739950" y="2598003"/>
            <a:ext cx="4712100" cy="830997"/>
          </a:xfrm>
          <a:prstGeom prst="rect">
            <a:avLst/>
          </a:prstGeom>
          <a:noFill/>
        </p:spPr>
        <p:txBody>
          <a:bodyPr wrap="square" rtlCol="0" anchor="b">
            <a:spAutoFit/>
          </a:bodyPr>
          <a:lstStyle/>
          <a:p>
            <a:pPr algn="ctr"/>
            <a:r>
              <a:rPr lang="en-US" sz="4800" b="1">
                <a:solidFill>
                  <a:prstClr val="black"/>
                </a:solidFill>
                <a:latin typeface="Tahoma" panose="020B0604030504040204" pitchFamily="34" charset="0"/>
                <a:ea typeface="Tahoma" panose="020B0604030504040204" pitchFamily="34" charset="0"/>
                <a:cs typeface="Tahoma" panose="020B0604030504040204" pitchFamily="34" charset="0"/>
              </a:rPr>
              <a:t>Terima Kasih</a:t>
            </a:r>
            <a:endParaRPr lang="en-ID" sz="48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232240EA-0CE0-1052-6E4F-76743BAEA0DE}"/>
              </a:ext>
            </a:extLst>
          </p:cNvPr>
          <p:cNvGrpSpPr/>
          <p:nvPr userDrawn="1"/>
        </p:nvGrpSpPr>
        <p:grpSpPr>
          <a:xfrm>
            <a:off x="2113319" y="5516390"/>
            <a:ext cx="7965362" cy="307777"/>
            <a:chOff x="2241067" y="5556837"/>
            <a:chExt cx="7965362" cy="307777"/>
          </a:xfrm>
        </p:grpSpPr>
        <p:pic>
          <p:nvPicPr>
            <p:cNvPr id="8" name="Picture 7">
              <a:extLst>
                <a:ext uri="{FF2B5EF4-FFF2-40B4-BE49-F238E27FC236}">
                  <a16:creationId xmlns:a16="http://schemas.microsoft.com/office/drawing/2014/main" id="{CB6C3EBD-7BAA-FFE4-8C9D-03947D3D17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7081" y="5579684"/>
              <a:ext cx="240100" cy="240100"/>
            </a:xfrm>
            <a:prstGeom prst="rect">
              <a:avLst/>
            </a:prstGeom>
          </p:spPr>
        </p:pic>
        <p:pic>
          <p:nvPicPr>
            <p:cNvPr id="9" name="Picture 8">
              <a:extLst>
                <a:ext uri="{FF2B5EF4-FFF2-40B4-BE49-F238E27FC236}">
                  <a16:creationId xmlns:a16="http://schemas.microsoft.com/office/drawing/2014/main" id="{EE2F7A39-2BD7-F4F6-7394-38329CBFD42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61" b="89844" l="977" r="98633">
                          <a14:foregroundMark x1="8203" y1="45508" x2="8203" y2="45508"/>
                          <a14:foregroundMark x1="6641" y1="49414" x2="6641" y2="49414"/>
                          <a14:foregroundMark x1="94727" y1="56641" x2="94727" y2="56641"/>
                          <a14:foregroundMark x1="98633" y1="56641" x2="98633" y2="56641"/>
                          <a14:foregroundMark x1="1758" y1="33594" x2="977" y2="33594"/>
                          <a14:backgroundMark x1="50195" y1="53320" x2="50195" y2="53320"/>
                        </a14:backgroundRemoval>
                      </a14:imgEffect>
                    </a14:imgLayer>
                  </a14:imgProps>
                </a:ext>
                <a:ext uri="{28A0092B-C50C-407E-A947-70E740481C1C}">
                  <a14:useLocalDpi xmlns:a14="http://schemas.microsoft.com/office/drawing/2010/main" val="0"/>
                </a:ext>
              </a:extLst>
            </a:blip>
            <a:stretch>
              <a:fillRect/>
            </a:stretch>
          </p:blipFill>
          <p:spPr>
            <a:xfrm>
              <a:off x="5447729" y="5584447"/>
              <a:ext cx="240100" cy="240100"/>
            </a:xfrm>
            <a:prstGeom prst="rect">
              <a:avLst/>
            </a:prstGeom>
          </p:spPr>
        </p:pic>
        <p:pic>
          <p:nvPicPr>
            <p:cNvPr id="10" name="Picture 9">
              <a:extLst>
                <a:ext uri="{FF2B5EF4-FFF2-40B4-BE49-F238E27FC236}">
                  <a16:creationId xmlns:a16="http://schemas.microsoft.com/office/drawing/2014/main" id="{E5F67E1D-4A0A-BD22-3009-2A7E028279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1112" y="5579684"/>
              <a:ext cx="240101" cy="240101"/>
            </a:xfrm>
            <a:prstGeom prst="rect">
              <a:avLst/>
            </a:prstGeom>
          </p:spPr>
        </p:pic>
        <p:pic>
          <p:nvPicPr>
            <p:cNvPr id="11" name="Picture 10">
              <a:extLst>
                <a:ext uri="{FF2B5EF4-FFF2-40B4-BE49-F238E27FC236}">
                  <a16:creationId xmlns:a16="http://schemas.microsoft.com/office/drawing/2014/main" id="{8DD450BA-1503-BECB-9E23-8B04166C6D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1067" y="5584447"/>
              <a:ext cx="262968" cy="240101"/>
            </a:xfrm>
            <a:prstGeom prst="rect">
              <a:avLst/>
            </a:prstGeom>
          </p:spPr>
        </p:pic>
        <p:sp>
          <p:nvSpPr>
            <p:cNvPr id="12" name="TextBox 11">
              <a:extLst>
                <a:ext uri="{FF2B5EF4-FFF2-40B4-BE49-F238E27FC236}">
                  <a16:creationId xmlns:a16="http://schemas.microsoft.com/office/drawing/2014/main" id="{3BFED5FE-0F50-90FD-20DA-D27DAF6CD20B}"/>
                </a:ext>
              </a:extLst>
            </p:cNvPr>
            <p:cNvSpPr txBox="1"/>
            <p:nvPr/>
          </p:nvSpPr>
          <p:spPr>
            <a:xfrm>
              <a:off x="2451721" y="5594942"/>
              <a:ext cx="1250663" cy="200055"/>
            </a:xfrm>
            <a:prstGeom prst="rect">
              <a:avLst/>
            </a:prstGeom>
            <a:noFill/>
          </p:spPr>
          <p:txBody>
            <a:bodyPr wrap="none" rtlCol="0">
              <a:spAutoFit/>
            </a:bodyPr>
            <a:lstStyle/>
            <a:p>
              <a:r>
                <a:rPr lang="en-US" sz="700">
                  <a:solidFill>
                    <a:prstClr val="black">
                      <a:lumMod val="65000"/>
                      <a:lumOff val="35000"/>
                    </a:prstClr>
                  </a:solidFill>
                  <a:latin typeface="Arial" panose="020B0604020202020204" pitchFamily="34" charset="0"/>
                  <a:cs typeface="Arial" panose="020B0604020202020204" pitchFamily="34" charset="0"/>
                </a:rPr>
                <a:t>www.</a:t>
              </a:r>
              <a:r>
                <a:rPr lang="en-US" sz="700" b="1">
                  <a:solidFill>
                    <a:prstClr val="black">
                      <a:lumMod val="65000"/>
                      <a:lumOff val="35000"/>
                    </a:prstClr>
                  </a:solidFill>
                  <a:latin typeface="Arial" panose="020B0604020202020204" pitchFamily="34" charset="0"/>
                  <a:cs typeface="Arial" panose="020B0604020202020204" pitchFamily="34" charset="0"/>
                </a:rPr>
                <a:t>djpb</a:t>
              </a:r>
              <a:r>
                <a:rPr lang="en-US" sz="700">
                  <a:solidFill>
                    <a:prstClr val="black">
                      <a:lumMod val="65000"/>
                      <a:lumOff val="35000"/>
                    </a:prstClr>
                  </a:solidFill>
                  <a:latin typeface="Arial" panose="020B0604020202020204" pitchFamily="34" charset="0"/>
                  <a:cs typeface="Arial" panose="020B0604020202020204" pitchFamily="34" charset="0"/>
                </a:rPr>
                <a:t>.kemenkeu.go.id</a:t>
              </a:r>
              <a:endParaRPr lang="id-ID" sz="700">
                <a:solidFill>
                  <a:prstClr val="black">
                    <a:lumMod val="65000"/>
                    <a:lumOff val="35000"/>
                  </a:prst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A079636-3977-6702-AF43-722CDE293F48}"/>
                </a:ext>
              </a:extLst>
            </p:cNvPr>
            <p:cNvSpPr txBox="1"/>
            <p:nvPr/>
          </p:nvSpPr>
          <p:spPr>
            <a:xfrm>
              <a:off x="4087224" y="5599706"/>
              <a:ext cx="1184940" cy="200055"/>
            </a:xfrm>
            <a:prstGeom prst="rect">
              <a:avLst/>
            </a:prstGeom>
            <a:noFill/>
          </p:spPr>
          <p:txBody>
            <a:bodyPr wrap="none" rtlCol="0">
              <a:spAutoFit/>
            </a:bodyPr>
            <a:lstStyle/>
            <a:p>
              <a:r>
                <a:rPr lang="en-US" sz="700">
                  <a:solidFill>
                    <a:prstClr val="black">
                      <a:lumMod val="65000"/>
                      <a:lumOff val="35000"/>
                    </a:prstClr>
                  </a:solidFill>
                  <a:latin typeface="Arial" panose="020B0604020202020204" pitchFamily="34" charset="0"/>
                  <a:cs typeface="Arial" panose="020B0604020202020204" pitchFamily="34" charset="0"/>
                </a:rPr>
                <a:t>@</a:t>
              </a:r>
              <a:r>
                <a:rPr lang="en-US" sz="700" err="1">
                  <a:solidFill>
                    <a:prstClr val="black">
                      <a:lumMod val="65000"/>
                      <a:lumOff val="35000"/>
                    </a:prstClr>
                  </a:solidFill>
                  <a:latin typeface="Arial" panose="020B0604020202020204" pitchFamily="34" charset="0"/>
                  <a:cs typeface="Arial" panose="020B0604020202020204" pitchFamily="34" charset="0"/>
                </a:rPr>
                <a:t>ditjen</a:t>
              </a:r>
              <a:r>
                <a:rPr lang="en-US" sz="700" b="1" err="1">
                  <a:solidFill>
                    <a:prstClr val="black">
                      <a:lumMod val="65000"/>
                      <a:lumOff val="35000"/>
                    </a:prstClr>
                  </a:solidFill>
                  <a:latin typeface="Arial" panose="020B0604020202020204" pitchFamily="34" charset="0"/>
                  <a:cs typeface="Arial" panose="020B0604020202020204" pitchFamily="34" charset="0"/>
                </a:rPr>
                <a:t>perbendaharaan</a:t>
              </a:r>
              <a:endParaRPr lang="id-ID" sz="700" b="1">
                <a:solidFill>
                  <a:prstClr val="black">
                    <a:lumMod val="65000"/>
                    <a:lumOff val="35000"/>
                  </a:prst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38FF92F-1C73-5362-9DD0-4CB852B03E90}"/>
                </a:ext>
              </a:extLst>
            </p:cNvPr>
            <p:cNvSpPr txBox="1"/>
            <p:nvPr/>
          </p:nvSpPr>
          <p:spPr>
            <a:xfrm>
              <a:off x="5661702" y="5604468"/>
              <a:ext cx="955711" cy="200055"/>
            </a:xfrm>
            <a:prstGeom prst="rect">
              <a:avLst/>
            </a:prstGeom>
            <a:noFill/>
          </p:spPr>
          <p:txBody>
            <a:bodyPr wrap="none" rtlCol="0">
              <a:spAutoFit/>
            </a:bodyPr>
            <a:lstStyle/>
            <a:p>
              <a:r>
                <a:rPr lang="en-US" sz="700" b="1" err="1">
                  <a:solidFill>
                    <a:prstClr val="black">
                      <a:lumMod val="65000"/>
                      <a:lumOff val="35000"/>
                    </a:prstClr>
                  </a:solidFill>
                  <a:latin typeface="Arial" panose="020B0604020202020204" pitchFamily="34" charset="0"/>
                  <a:cs typeface="Arial" panose="020B0604020202020204" pitchFamily="34" charset="0"/>
                </a:rPr>
                <a:t>DJPb</a:t>
              </a:r>
              <a:r>
                <a:rPr lang="en-US" sz="700" err="1">
                  <a:solidFill>
                    <a:prstClr val="black">
                      <a:lumMod val="65000"/>
                      <a:lumOff val="35000"/>
                    </a:prstClr>
                  </a:solidFill>
                  <a:latin typeface="Arial" panose="020B0604020202020204" pitchFamily="34" charset="0"/>
                  <a:cs typeface="Arial" panose="020B0604020202020204" pitchFamily="34" charset="0"/>
                </a:rPr>
                <a:t>.KemenkeuRI</a:t>
              </a:r>
              <a:endParaRPr lang="id-ID" sz="700">
                <a:solidFill>
                  <a:prstClr val="black">
                    <a:lumMod val="65000"/>
                    <a:lumOff val="35000"/>
                  </a:prst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0FBCBD5-52B8-AEC3-1B31-93702E6A30A7}"/>
                </a:ext>
              </a:extLst>
            </p:cNvPr>
            <p:cNvSpPr txBox="1"/>
            <p:nvPr/>
          </p:nvSpPr>
          <p:spPr>
            <a:xfrm>
              <a:off x="7007016" y="5556837"/>
              <a:ext cx="1729961" cy="307777"/>
            </a:xfrm>
            <a:prstGeom prst="rect">
              <a:avLst/>
            </a:prstGeom>
            <a:noFill/>
          </p:spPr>
          <p:txBody>
            <a:bodyPr wrap="none" rtlCol="0">
              <a:spAutoFit/>
            </a:bodyPr>
            <a:lstStyle/>
            <a:p>
              <a:r>
                <a:rPr lang="en-US" sz="700" b="1" err="1">
                  <a:solidFill>
                    <a:prstClr val="black">
                      <a:lumMod val="65000"/>
                      <a:lumOff val="35000"/>
                    </a:prstClr>
                  </a:solidFill>
                  <a:latin typeface="Arial" panose="020B0604020202020204" pitchFamily="34" charset="0"/>
                  <a:cs typeface="Arial" panose="020B0604020202020204" pitchFamily="34" charset="0"/>
                </a:rPr>
                <a:t>Direktorat</a:t>
              </a:r>
              <a:r>
                <a:rPr lang="en-US" sz="700" b="1">
                  <a:solidFill>
                    <a:prstClr val="black">
                      <a:lumMod val="65000"/>
                      <a:lumOff val="35000"/>
                    </a:prstClr>
                  </a:solidFill>
                  <a:latin typeface="Arial" panose="020B0604020202020204" pitchFamily="34" charset="0"/>
                  <a:cs typeface="Arial" panose="020B0604020202020204" pitchFamily="34" charset="0"/>
                </a:rPr>
                <a:t> </a:t>
              </a:r>
              <a:r>
                <a:rPr lang="en-US" sz="700" b="1" err="1">
                  <a:solidFill>
                    <a:prstClr val="black">
                      <a:lumMod val="65000"/>
                      <a:lumOff val="35000"/>
                    </a:prstClr>
                  </a:solidFill>
                  <a:latin typeface="Arial" panose="020B0604020202020204" pitchFamily="34" charset="0"/>
                  <a:cs typeface="Arial" panose="020B0604020202020204" pitchFamily="34" charset="0"/>
                </a:rPr>
                <a:t>Jenderal</a:t>
              </a:r>
              <a:r>
                <a:rPr lang="en-US" sz="700" b="1">
                  <a:solidFill>
                    <a:prstClr val="black">
                      <a:lumMod val="65000"/>
                      <a:lumOff val="35000"/>
                    </a:prstClr>
                  </a:solidFill>
                  <a:latin typeface="Arial" panose="020B0604020202020204" pitchFamily="34" charset="0"/>
                  <a:cs typeface="Arial" panose="020B0604020202020204" pitchFamily="34" charset="0"/>
                </a:rPr>
                <a:t> </a:t>
              </a:r>
              <a:r>
                <a:rPr lang="en-US" sz="700" b="1" err="1">
                  <a:solidFill>
                    <a:prstClr val="black">
                      <a:lumMod val="65000"/>
                      <a:lumOff val="35000"/>
                    </a:prstClr>
                  </a:solidFill>
                  <a:latin typeface="Arial" panose="020B0604020202020204" pitchFamily="34" charset="0"/>
                  <a:cs typeface="Arial" panose="020B0604020202020204" pitchFamily="34" charset="0"/>
                </a:rPr>
                <a:t>Perbendaharaan</a:t>
              </a:r>
              <a:endParaRPr lang="en-US" sz="700" b="1">
                <a:solidFill>
                  <a:prstClr val="black">
                    <a:lumMod val="65000"/>
                    <a:lumOff val="35000"/>
                  </a:prstClr>
                </a:solidFill>
                <a:latin typeface="Arial" panose="020B0604020202020204" pitchFamily="34" charset="0"/>
                <a:cs typeface="Arial" panose="020B0604020202020204" pitchFamily="34" charset="0"/>
              </a:endParaRPr>
            </a:p>
            <a:p>
              <a:r>
                <a:rPr lang="en-US" sz="700">
                  <a:solidFill>
                    <a:prstClr val="black">
                      <a:lumMod val="65000"/>
                      <a:lumOff val="35000"/>
                    </a:prstClr>
                  </a:solidFill>
                  <a:latin typeface="Arial" panose="020B0604020202020204" pitchFamily="34" charset="0"/>
                  <a:cs typeface="Arial" panose="020B0604020202020204" pitchFamily="34" charset="0"/>
                </a:rPr>
                <a:t>- </a:t>
              </a:r>
              <a:r>
                <a:rPr lang="en-US" sz="700" err="1">
                  <a:solidFill>
                    <a:prstClr val="black">
                      <a:lumMod val="65000"/>
                      <a:lumOff val="35000"/>
                    </a:prstClr>
                  </a:solidFill>
                  <a:latin typeface="Arial" panose="020B0604020202020204" pitchFamily="34" charset="0"/>
                  <a:cs typeface="Arial" panose="020B0604020202020204" pitchFamily="34" charset="0"/>
                </a:rPr>
                <a:t>DJPb</a:t>
              </a:r>
              <a:r>
                <a:rPr lang="en-US" sz="700">
                  <a:solidFill>
                    <a:prstClr val="black">
                      <a:lumMod val="65000"/>
                      <a:lumOff val="35000"/>
                    </a:prstClr>
                  </a:solidFill>
                  <a:latin typeface="Arial" panose="020B0604020202020204" pitchFamily="34" charset="0"/>
                  <a:cs typeface="Arial" panose="020B0604020202020204" pitchFamily="34" charset="0"/>
                </a:rPr>
                <a:t> </a:t>
              </a:r>
              <a:r>
                <a:rPr lang="en-US" sz="700" err="1">
                  <a:solidFill>
                    <a:prstClr val="black">
                      <a:lumMod val="65000"/>
                      <a:lumOff val="35000"/>
                    </a:prstClr>
                  </a:solidFill>
                  <a:latin typeface="Arial" panose="020B0604020202020204" pitchFamily="34" charset="0"/>
                  <a:cs typeface="Arial" panose="020B0604020202020204" pitchFamily="34" charset="0"/>
                </a:rPr>
                <a:t>Kemenkeu</a:t>
              </a:r>
              <a:r>
                <a:rPr lang="en-US" sz="700">
                  <a:solidFill>
                    <a:prstClr val="black">
                      <a:lumMod val="65000"/>
                      <a:lumOff val="35000"/>
                    </a:prstClr>
                  </a:solidFill>
                  <a:latin typeface="Arial" panose="020B0604020202020204" pitchFamily="34" charset="0"/>
                  <a:cs typeface="Arial" panose="020B0604020202020204" pitchFamily="34" charset="0"/>
                </a:rPr>
                <a:t> RI</a:t>
              </a:r>
              <a:endParaRPr lang="id-ID" sz="700">
                <a:solidFill>
                  <a:prstClr val="black">
                    <a:lumMod val="65000"/>
                    <a:lumOff val="35000"/>
                  </a:prst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0F300A5-423F-CF16-27ED-95CB930A1C28}"/>
                </a:ext>
              </a:extLst>
            </p:cNvPr>
            <p:cNvSpPr txBox="1"/>
            <p:nvPr/>
          </p:nvSpPr>
          <p:spPr>
            <a:xfrm>
              <a:off x="9144920" y="5594942"/>
              <a:ext cx="1061509" cy="200055"/>
            </a:xfrm>
            <a:prstGeom prst="rect">
              <a:avLst/>
            </a:prstGeom>
            <a:noFill/>
          </p:spPr>
          <p:txBody>
            <a:bodyPr wrap="none" rtlCol="0">
              <a:spAutoFit/>
            </a:bodyPr>
            <a:lstStyle/>
            <a:p>
              <a:r>
                <a:rPr lang="en-US" sz="700">
                  <a:solidFill>
                    <a:prstClr val="black">
                      <a:lumMod val="65000"/>
                      <a:lumOff val="35000"/>
                    </a:prstClr>
                  </a:solidFill>
                  <a:latin typeface="Arial" panose="020B0604020202020204" pitchFamily="34" charset="0"/>
                  <a:cs typeface="Arial" panose="020B0604020202020204" pitchFamily="34" charset="0"/>
                </a:rPr>
                <a:t>@</a:t>
              </a:r>
              <a:r>
                <a:rPr lang="en-US" sz="700" b="1" err="1">
                  <a:solidFill>
                    <a:prstClr val="black">
                      <a:lumMod val="65000"/>
                      <a:lumOff val="35000"/>
                    </a:prstClr>
                  </a:solidFill>
                  <a:latin typeface="Arial" panose="020B0604020202020204" pitchFamily="34" charset="0"/>
                  <a:cs typeface="Arial" panose="020B0604020202020204" pitchFamily="34" charset="0"/>
                </a:rPr>
                <a:t>DJPb</a:t>
              </a:r>
              <a:r>
                <a:rPr lang="en-US" sz="700" err="1">
                  <a:solidFill>
                    <a:prstClr val="black">
                      <a:lumMod val="65000"/>
                      <a:lumOff val="35000"/>
                    </a:prstClr>
                  </a:solidFill>
                  <a:latin typeface="Arial" panose="020B0604020202020204" pitchFamily="34" charset="0"/>
                  <a:cs typeface="Arial" panose="020B0604020202020204" pitchFamily="34" charset="0"/>
                </a:rPr>
                <a:t>Kemenkeu_RI</a:t>
              </a:r>
              <a:endParaRPr lang="id-ID" sz="700">
                <a:solidFill>
                  <a:prstClr val="black">
                    <a:lumMod val="65000"/>
                    <a:lumOff val="35000"/>
                  </a:prstClr>
                </a:solidFill>
                <a:latin typeface="Arial" panose="020B0604020202020204" pitchFamily="34" charset="0"/>
                <a:cs typeface="Arial" panose="020B0604020202020204" pitchFamily="34" charset="0"/>
              </a:endParaRPr>
            </a:p>
          </p:txBody>
        </p:sp>
        <p:pic>
          <p:nvPicPr>
            <p:cNvPr id="17" name="Picture 16" descr="Icon&#10;&#10;Description automatically generated">
              <a:extLst>
                <a:ext uri="{FF2B5EF4-FFF2-40B4-BE49-F238E27FC236}">
                  <a16:creationId xmlns:a16="http://schemas.microsoft.com/office/drawing/2014/main" id="{EB665A4C-B979-27F6-9846-2048D5EA7B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1757" y="5577954"/>
              <a:ext cx="258485" cy="258485"/>
            </a:xfrm>
            <a:prstGeom prst="rect">
              <a:avLst/>
            </a:prstGeom>
          </p:spPr>
        </p:pic>
      </p:grpSp>
      <p:sp>
        <p:nvSpPr>
          <p:cNvPr id="18" name="Freeform: Shape 17">
            <a:extLst>
              <a:ext uri="{FF2B5EF4-FFF2-40B4-BE49-F238E27FC236}">
                <a16:creationId xmlns:a16="http://schemas.microsoft.com/office/drawing/2014/main" id="{A94E5DC3-CE59-6E9B-21E4-DD41A711ABDC}"/>
              </a:ext>
            </a:extLst>
          </p:cNvPr>
          <p:cNvSpPr/>
          <p:nvPr userDrawn="1"/>
        </p:nvSpPr>
        <p:spPr>
          <a:xfrm>
            <a:off x="0" y="6201212"/>
            <a:ext cx="5096783" cy="265500"/>
          </a:xfrm>
          <a:custGeom>
            <a:avLst/>
            <a:gdLst>
              <a:gd name="connsiteX0" fmla="*/ 263837 w 5096783"/>
              <a:gd name="connsiteY0" fmla="*/ 0 h 265500"/>
              <a:gd name="connsiteX1" fmla="*/ 263837 w 5096783"/>
              <a:gd name="connsiteY1" fmla="*/ 202 h 265500"/>
              <a:gd name="connsiteX2" fmla="*/ 5096783 w 5096783"/>
              <a:gd name="connsiteY2" fmla="*/ 202 h 265500"/>
              <a:gd name="connsiteX3" fmla="*/ 5096783 w 5096783"/>
              <a:gd name="connsiteY3" fmla="*/ 263198 h 265500"/>
              <a:gd name="connsiteX4" fmla="*/ 263837 w 5096783"/>
              <a:gd name="connsiteY4" fmla="*/ 263198 h 265500"/>
              <a:gd name="connsiteX5" fmla="*/ 263837 w 5096783"/>
              <a:gd name="connsiteY5" fmla="*/ 263837 h 265500"/>
              <a:gd name="connsiteX6" fmla="*/ 5 w 5096783"/>
              <a:gd name="connsiteY6" fmla="*/ 265500 h 265500"/>
              <a:gd name="connsiteX7" fmla="*/ 76689 w 5096783"/>
              <a:gd name="connsiteY7" fmla="*/ 77865 h 265500"/>
              <a:gd name="connsiteX8" fmla="*/ 211918 w 5096783"/>
              <a:gd name="connsiteY8" fmla="*/ 5158 h 265500"/>
              <a:gd name="connsiteX9" fmla="*/ 260350 w 5096783"/>
              <a:gd name="connsiteY9" fmla="*/ 347 h 265500"/>
              <a:gd name="connsiteX10" fmla="*/ 260350 w 5096783"/>
              <a:gd name="connsiteY10" fmla="*/ 202 h 265500"/>
              <a:gd name="connsiteX11" fmla="*/ 261804 w 5096783"/>
              <a:gd name="connsiteY11" fmla="*/ 202 h 2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6783" h="265500">
                <a:moveTo>
                  <a:pt x="263837" y="0"/>
                </a:moveTo>
                <a:lnTo>
                  <a:pt x="263837" y="202"/>
                </a:lnTo>
                <a:lnTo>
                  <a:pt x="5096783" y="202"/>
                </a:lnTo>
                <a:lnTo>
                  <a:pt x="5096783" y="263198"/>
                </a:lnTo>
                <a:lnTo>
                  <a:pt x="263837" y="263198"/>
                </a:lnTo>
                <a:lnTo>
                  <a:pt x="263837" y="263837"/>
                </a:lnTo>
                <a:lnTo>
                  <a:pt x="5" y="265500"/>
                </a:lnTo>
                <a:cubicBezTo>
                  <a:pt x="-438" y="195239"/>
                  <a:pt x="27163" y="127704"/>
                  <a:pt x="76689" y="77865"/>
                </a:cubicBezTo>
                <a:cubicBezTo>
                  <a:pt x="113834" y="40486"/>
                  <a:pt x="161010" y="15377"/>
                  <a:pt x="211918" y="5158"/>
                </a:cubicBezTo>
                <a:lnTo>
                  <a:pt x="260350" y="347"/>
                </a:lnTo>
                <a:lnTo>
                  <a:pt x="260350" y="202"/>
                </a:lnTo>
                <a:lnTo>
                  <a:pt x="261804" y="202"/>
                </a:lnTo>
                <a:close/>
              </a:path>
            </a:pathLst>
          </a:cu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sp>
        <p:nvSpPr>
          <p:cNvPr id="19" name="Freeform: Shape 18">
            <a:extLst>
              <a:ext uri="{FF2B5EF4-FFF2-40B4-BE49-F238E27FC236}">
                <a16:creationId xmlns:a16="http://schemas.microsoft.com/office/drawing/2014/main" id="{1B5C4306-2955-F1B7-4524-9CC35FAA9FE2}"/>
              </a:ext>
            </a:extLst>
          </p:cNvPr>
          <p:cNvSpPr/>
          <p:nvPr userDrawn="1"/>
        </p:nvSpPr>
        <p:spPr>
          <a:xfrm flipV="1">
            <a:off x="7095217" y="0"/>
            <a:ext cx="5096783" cy="265500"/>
          </a:xfrm>
          <a:custGeom>
            <a:avLst/>
            <a:gdLst>
              <a:gd name="connsiteX0" fmla="*/ 263837 w 5096783"/>
              <a:gd name="connsiteY0" fmla="*/ 0 h 265500"/>
              <a:gd name="connsiteX1" fmla="*/ 263837 w 5096783"/>
              <a:gd name="connsiteY1" fmla="*/ 202 h 265500"/>
              <a:gd name="connsiteX2" fmla="*/ 5096783 w 5096783"/>
              <a:gd name="connsiteY2" fmla="*/ 202 h 265500"/>
              <a:gd name="connsiteX3" fmla="*/ 5096783 w 5096783"/>
              <a:gd name="connsiteY3" fmla="*/ 263198 h 265500"/>
              <a:gd name="connsiteX4" fmla="*/ 263837 w 5096783"/>
              <a:gd name="connsiteY4" fmla="*/ 263198 h 265500"/>
              <a:gd name="connsiteX5" fmla="*/ 263837 w 5096783"/>
              <a:gd name="connsiteY5" fmla="*/ 263837 h 265500"/>
              <a:gd name="connsiteX6" fmla="*/ 5 w 5096783"/>
              <a:gd name="connsiteY6" fmla="*/ 265500 h 265500"/>
              <a:gd name="connsiteX7" fmla="*/ 76689 w 5096783"/>
              <a:gd name="connsiteY7" fmla="*/ 77865 h 265500"/>
              <a:gd name="connsiteX8" fmla="*/ 211918 w 5096783"/>
              <a:gd name="connsiteY8" fmla="*/ 5158 h 265500"/>
              <a:gd name="connsiteX9" fmla="*/ 260350 w 5096783"/>
              <a:gd name="connsiteY9" fmla="*/ 347 h 265500"/>
              <a:gd name="connsiteX10" fmla="*/ 260350 w 5096783"/>
              <a:gd name="connsiteY10" fmla="*/ 202 h 265500"/>
              <a:gd name="connsiteX11" fmla="*/ 261804 w 5096783"/>
              <a:gd name="connsiteY11" fmla="*/ 202 h 2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6783" h="265500">
                <a:moveTo>
                  <a:pt x="263837" y="0"/>
                </a:moveTo>
                <a:lnTo>
                  <a:pt x="263837" y="202"/>
                </a:lnTo>
                <a:lnTo>
                  <a:pt x="5096783" y="202"/>
                </a:lnTo>
                <a:lnTo>
                  <a:pt x="5096783" y="263198"/>
                </a:lnTo>
                <a:lnTo>
                  <a:pt x="263837" y="263198"/>
                </a:lnTo>
                <a:lnTo>
                  <a:pt x="263837" y="263837"/>
                </a:lnTo>
                <a:lnTo>
                  <a:pt x="5" y="265500"/>
                </a:lnTo>
                <a:cubicBezTo>
                  <a:pt x="-438" y="195239"/>
                  <a:pt x="27163" y="127704"/>
                  <a:pt x="76689" y="77865"/>
                </a:cubicBezTo>
                <a:cubicBezTo>
                  <a:pt x="113834" y="40486"/>
                  <a:pt x="161010" y="15377"/>
                  <a:pt x="211918" y="5158"/>
                </a:cubicBezTo>
                <a:lnTo>
                  <a:pt x="260350" y="347"/>
                </a:lnTo>
                <a:lnTo>
                  <a:pt x="260350" y="202"/>
                </a:lnTo>
                <a:lnTo>
                  <a:pt x="261804" y="202"/>
                </a:lnTo>
                <a:close/>
              </a:path>
            </a:pathLst>
          </a:cu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prstClr val="black"/>
              </a:solidFill>
            </a:endParaRPr>
          </a:p>
        </p:txBody>
      </p:sp>
      <p:pic>
        <p:nvPicPr>
          <p:cNvPr id="20" name="Picture 19" descr="Logo&#10;&#10;Description automatically generated">
            <a:extLst>
              <a:ext uri="{FF2B5EF4-FFF2-40B4-BE49-F238E27FC236}">
                <a16:creationId xmlns:a16="http://schemas.microsoft.com/office/drawing/2014/main" id="{04F6AEB3-37D2-9536-A189-C7B056A62DA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28573" t="17697" r="28141" b="13544"/>
          <a:stretch/>
        </p:blipFill>
        <p:spPr>
          <a:xfrm>
            <a:off x="1258754" y="347662"/>
            <a:ext cx="533024" cy="587964"/>
          </a:xfrm>
          <a:prstGeom prst="rect">
            <a:avLst/>
          </a:prstGeom>
        </p:spPr>
      </p:pic>
      <p:pic>
        <p:nvPicPr>
          <p:cNvPr id="21" name="Picture 2">
            <a:extLst>
              <a:ext uri="{FF2B5EF4-FFF2-40B4-BE49-F238E27FC236}">
                <a16:creationId xmlns:a16="http://schemas.microsoft.com/office/drawing/2014/main" id="{FAFAC063-FCD2-F682-5C7E-105B7F9D9A8C}"/>
              </a:ext>
            </a:extLst>
          </p:cNvPr>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19722" t="28845" r="19861" b="29167"/>
          <a:stretch/>
        </p:blipFill>
        <p:spPr bwMode="auto">
          <a:xfrm>
            <a:off x="274543" y="344616"/>
            <a:ext cx="846014" cy="5879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text, sign, clipart&#10;&#10;Description automatically generated">
            <a:extLst>
              <a:ext uri="{FF2B5EF4-FFF2-40B4-BE49-F238E27FC236}">
                <a16:creationId xmlns:a16="http://schemas.microsoft.com/office/drawing/2014/main" id="{A818B16F-6CF1-4F8D-0544-1B45814A5A5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71822" y="442967"/>
            <a:ext cx="992851" cy="489613"/>
          </a:xfrm>
          <a:prstGeom prst="rect">
            <a:avLst/>
          </a:prstGeom>
        </p:spPr>
      </p:pic>
      <p:pic>
        <p:nvPicPr>
          <p:cNvPr id="24" name="Picture 23">
            <a:extLst>
              <a:ext uri="{FF2B5EF4-FFF2-40B4-BE49-F238E27FC236}">
                <a16:creationId xmlns:a16="http://schemas.microsoft.com/office/drawing/2014/main" id="{D713B91F-6050-DAF8-7631-92208EBB12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53280" y="450825"/>
            <a:ext cx="846014" cy="375545"/>
          </a:xfrm>
          <a:prstGeom prst="rect">
            <a:avLst/>
          </a:prstGeom>
        </p:spPr>
      </p:pic>
    </p:spTree>
    <p:extLst>
      <p:ext uri="{BB962C8B-B14F-4D97-AF65-F5344CB8AC3E}">
        <p14:creationId xmlns:p14="http://schemas.microsoft.com/office/powerpoint/2010/main" val="4658686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E4D02-382E-6FD7-992D-538F837FD7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A09B37-50CE-F54F-CAD9-595994F8EC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A9CDD-2C15-4074-8B25-9BC37D5475B7}"/>
              </a:ext>
            </a:extLst>
          </p:cNvPr>
          <p:cNvSpPr>
            <a:spLocks noGrp="1"/>
          </p:cNvSpPr>
          <p:nvPr>
            <p:ph type="dt" sz="half" idx="10"/>
          </p:nvPr>
        </p:nvSpPr>
        <p:spPr/>
        <p:txBody>
          <a:bodyPr/>
          <a:lstStyle/>
          <a:p>
            <a:fld id="{6D354BD2-5D3D-5943-9E45-B05CDEE7D7EA}" type="datetimeFigureOut">
              <a:t>10/27/2025</a:t>
            </a:fld>
            <a:endParaRPr lang="en-US"/>
          </a:p>
        </p:txBody>
      </p:sp>
      <p:sp>
        <p:nvSpPr>
          <p:cNvPr id="5" name="Footer Placeholder 4">
            <a:extLst>
              <a:ext uri="{FF2B5EF4-FFF2-40B4-BE49-F238E27FC236}">
                <a16:creationId xmlns:a16="http://schemas.microsoft.com/office/drawing/2014/main" id="{0F690400-C0C8-F330-9730-387D67CFB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E4E253-2901-E8FD-0D9A-9E785FC3A16D}"/>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5630468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F7EC7-99AF-C089-7949-C9A5D286F0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DE44B3-D200-14DB-6BED-50730477B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480BFB-667B-D9B5-C231-830E4F201091}"/>
              </a:ext>
            </a:extLst>
          </p:cNvPr>
          <p:cNvSpPr>
            <a:spLocks noGrp="1"/>
          </p:cNvSpPr>
          <p:nvPr>
            <p:ph type="dt" sz="half" idx="10"/>
          </p:nvPr>
        </p:nvSpPr>
        <p:spPr/>
        <p:txBody>
          <a:bodyPr/>
          <a:lstStyle/>
          <a:p>
            <a:fld id="{6D354BD2-5D3D-5943-9E45-B05CDEE7D7EA}" type="datetimeFigureOut">
              <a:t>10/27/2025</a:t>
            </a:fld>
            <a:endParaRPr lang="en-US"/>
          </a:p>
        </p:txBody>
      </p:sp>
      <p:sp>
        <p:nvSpPr>
          <p:cNvPr id="5" name="Footer Placeholder 4">
            <a:extLst>
              <a:ext uri="{FF2B5EF4-FFF2-40B4-BE49-F238E27FC236}">
                <a16:creationId xmlns:a16="http://schemas.microsoft.com/office/drawing/2014/main" id="{6F92031C-78C0-113C-01EB-0A0BA276F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19D91-A34D-63AE-98CE-17AFBF31CE6A}"/>
              </a:ext>
            </a:extLst>
          </p:cNvPr>
          <p:cNvSpPr>
            <a:spLocks noGrp="1"/>
          </p:cNvSpPr>
          <p:nvPr>
            <p:ph type="sldNum" sz="quarter" idx="12"/>
          </p:nvPr>
        </p:nvSpPr>
        <p:spPr/>
        <p:txBody>
          <a:bodyPr/>
          <a:lstStyle/>
          <a:p>
            <a:fld id="{29E56A87-54C8-1B43-84DA-AAC66F713888}" type="slidenum">
              <a:t>‹#›</a:t>
            </a:fld>
            <a:endParaRPr lang="en-US"/>
          </a:p>
        </p:txBody>
      </p:sp>
    </p:spTree>
    <p:extLst>
      <p:ext uri="{BB962C8B-B14F-4D97-AF65-F5344CB8AC3E}">
        <p14:creationId xmlns:p14="http://schemas.microsoft.com/office/powerpoint/2010/main" val="40584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mbatas Lampiran">
    <p:spTree>
      <p:nvGrpSpPr>
        <p:cNvPr id="1" name=""/>
        <p:cNvGrpSpPr/>
        <p:nvPr/>
      </p:nvGrpSpPr>
      <p:grpSpPr>
        <a:xfrm>
          <a:off x="0" y="0"/>
          <a:ext cx="0" cy="0"/>
          <a:chOff x="0" y="0"/>
          <a:chExt cx="0" cy="0"/>
        </a:xfrm>
      </p:grpSpPr>
      <p:pic>
        <p:nvPicPr>
          <p:cNvPr id="2" name="Picture 1" descr="A picture containing text">
            <a:extLst>
              <a:ext uri="{FF2B5EF4-FFF2-40B4-BE49-F238E27FC236}">
                <a16:creationId xmlns:a16="http://schemas.microsoft.com/office/drawing/2014/main" id="{70FB1093-8AA6-72E2-824D-6DFAB89C47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3" b="42708"/>
          <a:stretch/>
        </p:blipFill>
        <p:spPr>
          <a:xfrm>
            <a:off x="1" y="0"/>
            <a:ext cx="12191999" cy="6792009"/>
          </a:xfrm>
          <a:prstGeom prst="rect">
            <a:avLst/>
          </a:prstGeom>
        </p:spPr>
      </p:pic>
      <p:sp>
        <p:nvSpPr>
          <p:cNvPr id="3" name="Rectangle 2">
            <a:extLst>
              <a:ext uri="{FF2B5EF4-FFF2-40B4-BE49-F238E27FC236}">
                <a16:creationId xmlns:a16="http://schemas.microsoft.com/office/drawing/2014/main" id="{E7CDE18B-00F8-452A-AA67-0F4C72C3887E}"/>
              </a:ext>
            </a:extLst>
          </p:cNvPr>
          <p:cNvSpPr/>
          <p:nvPr userDrawn="1"/>
        </p:nvSpPr>
        <p:spPr>
          <a:xfrm>
            <a:off x="0" y="6464410"/>
            <a:ext cx="12192000" cy="393590"/>
          </a:xfrm>
          <a:prstGeom prst="rect">
            <a:avLst/>
          </a:prstGeom>
          <a:solidFill>
            <a:srgbClr val="0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prstClr val="white"/>
              </a:solidFill>
            </a:endParaRPr>
          </a:p>
        </p:txBody>
      </p:sp>
      <p:sp>
        <p:nvSpPr>
          <p:cNvPr id="4" name="TextBox 3">
            <a:extLst>
              <a:ext uri="{FF2B5EF4-FFF2-40B4-BE49-F238E27FC236}">
                <a16:creationId xmlns:a16="http://schemas.microsoft.com/office/drawing/2014/main" id="{322C8B33-C11F-2D14-204B-E96940CD33A3}"/>
              </a:ext>
            </a:extLst>
          </p:cNvPr>
          <p:cNvSpPr txBox="1"/>
          <p:nvPr userDrawn="1"/>
        </p:nvSpPr>
        <p:spPr>
          <a:xfrm>
            <a:off x="187912" y="6530399"/>
            <a:ext cx="3851890" cy="261610"/>
          </a:xfrm>
          <a:prstGeom prst="rect">
            <a:avLst/>
          </a:prstGeom>
          <a:noFill/>
        </p:spPr>
        <p:txBody>
          <a:bodyPr wrap="square" rtlCol="0">
            <a:spAutoFit/>
          </a:bodyPr>
          <a:lstStyle/>
          <a:p>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2022 Direktorat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Jenderal</a:t>
            </a:r>
            <a:r>
              <a:rPr lang="en-US" sz="110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100" err="1">
                <a:solidFill>
                  <a:prstClr val="white"/>
                </a:solidFill>
                <a:latin typeface="Tahoma" panose="020B0604030504040204" pitchFamily="34" charset="0"/>
                <a:ea typeface="Tahoma" panose="020B0604030504040204" pitchFamily="34" charset="0"/>
                <a:cs typeface="Tahoma" panose="020B0604030504040204" pitchFamily="34" charset="0"/>
              </a:rPr>
              <a:t>Perbendaharaan</a:t>
            </a:r>
            <a:endParaRPr lang="en-ID" sz="11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947110D5-4353-99FF-95B6-F89A9201E3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71674" y="6494540"/>
            <a:ext cx="1242041" cy="333329"/>
          </a:xfrm>
          <a:prstGeom prst="rect">
            <a:avLst/>
          </a:prstGeom>
        </p:spPr>
      </p:pic>
      <p:sp>
        <p:nvSpPr>
          <p:cNvPr id="6" name="Rectangle: Rounded Corners 5">
            <a:extLst>
              <a:ext uri="{FF2B5EF4-FFF2-40B4-BE49-F238E27FC236}">
                <a16:creationId xmlns:a16="http://schemas.microsoft.com/office/drawing/2014/main" id="{BB1E44DB-0B41-7812-721A-CE1981D82FD6}"/>
              </a:ext>
            </a:extLst>
          </p:cNvPr>
          <p:cNvSpPr/>
          <p:nvPr userDrawn="1"/>
        </p:nvSpPr>
        <p:spPr>
          <a:xfrm>
            <a:off x="2451100" y="2349610"/>
            <a:ext cx="7289800" cy="838200"/>
          </a:xfrm>
          <a:prstGeom prst="roundRect">
            <a:avLst>
              <a:gd name="adj" fmla="val 50000"/>
            </a:avLst>
          </a:prstGeom>
          <a:solidFill>
            <a:srgbClr val="FC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600">
                <a:solidFill>
                  <a:sysClr val="windowText" lastClr="000000"/>
                </a:solidFill>
                <a:latin typeface="Tahoma" panose="020B0604030504040204" pitchFamily="34" charset="0"/>
                <a:ea typeface="Tahoma" panose="020B0604030504040204" pitchFamily="34" charset="0"/>
                <a:cs typeface="Tahoma" panose="020B0604030504040204" pitchFamily="34" charset="0"/>
              </a:rPr>
              <a:t>LAMPIRAN</a:t>
            </a:r>
            <a:endParaRPr lang="en-ID" sz="4000" b="1" spc="6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Logo&#10;&#10;Description automatically generated">
            <a:extLst>
              <a:ext uri="{FF2B5EF4-FFF2-40B4-BE49-F238E27FC236}">
                <a16:creationId xmlns:a16="http://schemas.microsoft.com/office/drawing/2014/main" id="{D3E21834-6307-7902-C144-D6BBD3C988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512" t="62292" r="6283" b="6560"/>
          <a:stretch/>
        </p:blipFill>
        <p:spPr>
          <a:xfrm>
            <a:off x="5646702" y="5799355"/>
            <a:ext cx="898595" cy="418204"/>
          </a:xfrm>
          <a:prstGeom prst="rect">
            <a:avLst/>
          </a:prstGeom>
        </p:spPr>
      </p:pic>
    </p:spTree>
    <p:extLst>
      <p:ext uri="{BB962C8B-B14F-4D97-AF65-F5344CB8AC3E}">
        <p14:creationId xmlns:p14="http://schemas.microsoft.com/office/powerpoint/2010/main" val="1321070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2AEE93-23E2-4F34-6BAD-F48972D7D8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CDCB74D5-7561-E269-9371-71B98B9C02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9FEEA09-87C9-2A35-9F9D-719D3B69A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A1E0D-9403-4993-8CE0-A684A63C3888}" type="datetime1">
              <a:rPr lang="en-US" smtClean="0">
                <a:solidFill>
                  <a:prstClr val="black">
                    <a:tint val="75000"/>
                  </a:prstClr>
                </a:solidFill>
              </a:rPr>
              <a:t>10/27/2025</a:t>
            </a:fld>
            <a:endParaRPr lang="en-ID">
              <a:solidFill>
                <a:prstClr val="black">
                  <a:tint val="75000"/>
                </a:prstClr>
              </a:solidFill>
            </a:endParaRPr>
          </a:p>
        </p:txBody>
      </p:sp>
      <p:sp>
        <p:nvSpPr>
          <p:cNvPr id="5" name="Footer Placeholder 4">
            <a:extLst>
              <a:ext uri="{FF2B5EF4-FFF2-40B4-BE49-F238E27FC236}">
                <a16:creationId xmlns:a16="http://schemas.microsoft.com/office/drawing/2014/main" id="{4E1133FE-CEE2-9196-2DC4-67BC852445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D">
                <a:solidFill>
                  <a:prstClr val="black">
                    <a:tint val="75000"/>
                  </a:prstClr>
                </a:solidFill>
              </a:rPr>
              <a:t>INDONESIAN TREASURY</a:t>
            </a:r>
          </a:p>
        </p:txBody>
      </p:sp>
      <p:sp>
        <p:nvSpPr>
          <p:cNvPr id="6" name="Slide Number Placeholder 5">
            <a:extLst>
              <a:ext uri="{FF2B5EF4-FFF2-40B4-BE49-F238E27FC236}">
                <a16:creationId xmlns:a16="http://schemas.microsoft.com/office/drawing/2014/main" id="{FB6EC641-E4B5-6727-CBC9-326A6D331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A19FF-BD22-4ACD-9EF8-7D69A11F3519}" type="slidenum">
              <a:rPr lang="en-ID" smtClean="0">
                <a:solidFill>
                  <a:prstClr val="black">
                    <a:tint val="75000"/>
                  </a:prstClr>
                </a:solidFill>
              </a:rPr>
              <a:pPr/>
              <a:t>‹#›</a:t>
            </a:fld>
            <a:endParaRPr lang="en-ID">
              <a:solidFill>
                <a:prstClr val="black">
                  <a:tint val="75000"/>
                </a:prstClr>
              </a:solidFill>
            </a:endParaRPr>
          </a:p>
        </p:txBody>
      </p:sp>
    </p:spTree>
    <p:extLst>
      <p:ext uri="{BB962C8B-B14F-4D97-AF65-F5344CB8AC3E}">
        <p14:creationId xmlns:p14="http://schemas.microsoft.com/office/powerpoint/2010/main" val="105570001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9" r:id="rId11"/>
    <p:sldLayoutId id="214748368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009644" y="2956941"/>
            <a:ext cx="4172711" cy="848360"/>
          </a:xfrm>
          <a:prstGeom prst="rect">
            <a:avLst/>
          </a:prstGeom>
        </p:spPr>
        <p:txBody>
          <a:bodyPr wrap="square" lIns="0" tIns="0" rIns="0" bIns="0">
            <a:spAutoFit/>
          </a:bodyPr>
          <a:lstStyle>
            <a:lvl1pPr>
              <a:defRPr sz="5400" b="1" i="0">
                <a:solidFill>
                  <a:schemeClr val="tx1"/>
                </a:solidFill>
                <a:latin typeface="Calibri"/>
                <a:cs typeface="Calibri"/>
              </a:defRPr>
            </a:lvl1pPr>
          </a:lstStyle>
          <a:p>
            <a:endParaRPr/>
          </a:p>
        </p:txBody>
      </p:sp>
      <p:sp>
        <p:nvSpPr>
          <p:cNvPr id="3" name="Holder 3"/>
          <p:cNvSpPr>
            <a:spLocks noGrp="1"/>
          </p:cNvSpPr>
          <p:nvPr>
            <p:ph type="body" idx="1"/>
          </p:nvPr>
        </p:nvSpPr>
        <p:spPr>
          <a:xfrm>
            <a:off x="197243" y="1401825"/>
            <a:ext cx="5605780" cy="47872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10/27/2025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10426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F87D1-5678-4CCD-AC5A-9AF65A2CD3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9F842D-FB9C-46A1-8712-2F62DD4CE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B9821-A901-4400-81D9-1EE5CD7DD3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96F87-47E3-429B-95D1-2DEE32C12B3F}" type="datetimeFigureOut">
              <a:rPr lang="en-US" smtClean="0"/>
              <a:t>10/27/2025</a:t>
            </a:fld>
            <a:endParaRPr lang="en-US"/>
          </a:p>
        </p:txBody>
      </p:sp>
      <p:sp>
        <p:nvSpPr>
          <p:cNvPr id="5" name="Footer Placeholder 4">
            <a:extLst>
              <a:ext uri="{FF2B5EF4-FFF2-40B4-BE49-F238E27FC236}">
                <a16:creationId xmlns:a16="http://schemas.microsoft.com/office/drawing/2014/main" id="{BBF0CA96-21F8-4A17-8769-14D2EF93B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B7C54F-4A98-4B47-AACA-B449FA659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2E72B-DF5A-4016-8452-BC7B3F76A623}" type="slidenum">
              <a:rPr lang="en-US" smtClean="0"/>
              <a:t>‹#›</a:t>
            </a:fld>
            <a:endParaRPr lang="en-US"/>
          </a:p>
        </p:txBody>
      </p:sp>
    </p:spTree>
    <p:extLst>
      <p:ext uri="{BB962C8B-B14F-4D97-AF65-F5344CB8AC3E}">
        <p14:creationId xmlns:p14="http://schemas.microsoft.com/office/powerpoint/2010/main" val="211379799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F87D1-5678-4CCD-AC5A-9AF65A2CD3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9F842D-FB9C-46A1-8712-2F62DD4CE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B9821-A901-4400-81D9-1EE5CD7DD3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6F62D-D01A-4E2A-9083-94A666C5CD77}" type="datetime1">
              <a:rPr lang="en-US" smtClean="0"/>
              <a:t>10/27/2025</a:t>
            </a:fld>
            <a:endParaRPr lang="en-US"/>
          </a:p>
        </p:txBody>
      </p:sp>
      <p:sp>
        <p:nvSpPr>
          <p:cNvPr id="5" name="Footer Placeholder 4">
            <a:extLst>
              <a:ext uri="{FF2B5EF4-FFF2-40B4-BE49-F238E27FC236}">
                <a16:creationId xmlns:a16="http://schemas.microsoft.com/office/drawing/2014/main" id="{BBF0CA96-21F8-4A17-8769-14D2EF93B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B7C54F-4A98-4B47-AACA-B449FA659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2E72B-DF5A-4016-8452-BC7B3F76A623}" type="slidenum">
              <a:rPr lang="en-US" smtClean="0"/>
              <a:t>‹#›</a:t>
            </a:fld>
            <a:endParaRPr lang="en-US"/>
          </a:p>
        </p:txBody>
      </p:sp>
    </p:spTree>
    <p:extLst>
      <p:ext uri="{BB962C8B-B14F-4D97-AF65-F5344CB8AC3E}">
        <p14:creationId xmlns:p14="http://schemas.microsoft.com/office/powerpoint/2010/main" val="215712627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4A30B1-4317-6340-2075-2AEF276C03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318CC9-E552-57BB-B3A9-52CCEC575E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01B8F-09F7-9229-5507-FA898D4924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54BD2-5D3D-5943-9E45-B05CDEE7D7EA}" type="datetimeFigureOut">
              <a:t>10/27/2025</a:t>
            </a:fld>
            <a:endParaRPr lang="en-US"/>
          </a:p>
        </p:txBody>
      </p:sp>
      <p:sp>
        <p:nvSpPr>
          <p:cNvPr id="5" name="Footer Placeholder 4">
            <a:extLst>
              <a:ext uri="{FF2B5EF4-FFF2-40B4-BE49-F238E27FC236}">
                <a16:creationId xmlns:a16="http://schemas.microsoft.com/office/drawing/2014/main" id="{A0D97D4F-BAF3-53A1-68E5-783825D34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43A367-EC09-F420-718A-24A479418C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56A87-54C8-1B43-84DA-AAC66F713888}" type="slidenum">
              <a:t>‹#›</a:t>
            </a:fld>
            <a:endParaRPr lang="en-US"/>
          </a:p>
        </p:txBody>
      </p:sp>
    </p:spTree>
    <p:extLst>
      <p:ext uri="{BB962C8B-B14F-4D97-AF65-F5344CB8AC3E}">
        <p14:creationId xmlns:p14="http://schemas.microsoft.com/office/powerpoint/2010/main" val="271096528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chart" Target="../charts/char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52.xml"/><Relationship Id="rId5" Type="http://schemas.openxmlformats.org/officeDocument/2006/relationships/chart" Target="../charts/char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2.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chart" Target="../charts/chart9.xml"/></Relationships>
</file>

<file path=ppt/slides/_rels/slide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7110-F2C6-0242-5A98-4FC75656CF6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6C290B5-745A-AF58-8A66-852DE46B5B8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2232DF5-7319-3CCD-059E-56A945469CD2}"/>
              </a:ext>
            </a:extLst>
          </p:cNvPr>
          <p:cNvPicPr>
            <a:picLocks noChangeAspect="1"/>
          </p:cNvPicPr>
          <p:nvPr/>
        </p:nvPicPr>
        <p:blipFill>
          <a:blip r:embed="rId2"/>
          <a:stretch>
            <a:fillRect/>
          </a:stretch>
        </p:blipFill>
        <p:spPr>
          <a:xfrm>
            <a:off x="188" y="0"/>
            <a:ext cx="12191624" cy="6858000"/>
          </a:xfrm>
          <a:prstGeom prst="rect">
            <a:avLst/>
          </a:prstGeom>
        </p:spPr>
      </p:pic>
      <p:grpSp>
        <p:nvGrpSpPr>
          <p:cNvPr id="6" name="Google Shape;92;p1">
            <a:extLst>
              <a:ext uri="{FF2B5EF4-FFF2-40B4-BE49-F238E27FC236}">
                <a16:creationId xmlns:a16="http://schemas.microsoft.com/office/drawing/2014/main" id="{2208673C-D671-37B8-5A00-95F625913C34}"/>
              </a:ext>
            </a:extLst>
          </p:cNvPr>
          <p:cNvGrpSpPr/>
          <p:nvPr/>
        </p:nvGrpSpPr>
        <p:grpSpPr>
          <a:xfrm>
            <a:off x="-234824" y="3176"/>
            <a:ext cx="4163887" cy="1004680"/>
            <a:chOff x="0" y="-66675"/>
            <a:chExt cx="812800" cy="286231"/>
          </a:xfrm>
        </p:grpSpPr>
        <p:sp>
          <p:nvSpPr>
            <p:cNvPr id="7" name="Google Shape;93;p1">
              <a:extLst>
                <a:ext uri="{FF2B5EF4-FFF2-40B4-BE49-F238E27FC236}">
                  <a16:creationId xmlns:a16="http://schemas.microsoft.com/office/drawing/2014/main" id="{C3060E6A-F242-F3BE-E286-90A07E6A037F}"/>
                </a:ext>
              </a:extLst>
            </p:cNvPr>
            <p:cNvSpPr/>
            <p:nvPr/>
          </p:nvSpPr>
          <p:spPr>
            <a:xfrm>
              <a:off x="0" y="0"/>
              <a:ext cx="812800" cy="219556"/>
            </a:xfrm>
            <a:custGeom>
              <a:avLst/>
              <a:gdLst/>
              <a:ahLst/>
              <a:cxnLst/>
              <a:rect l="l" t="t" r="r" b="b"/>
              <a:pathLst>
                <a:path w="812800" h="219556" extrusionOk="0">
                  <a:moveTo>
                    <a:pt x="109778" y="0"/>
                  </a:moveTo>
                  <a:lnTo>
                    <a:pt x="703022" y="0"/>
                  </a:lnTo>
                  <a:cubicBezTo>
                    <a:pt x="732137" y="0"/>
                    <a:pt x="760059" y="11566"/>
                    <a:pt x="780647" y="32153"/>
                  </a:cubicBezTo>
                  <a:cubicBezTo>
                    <a:pt x="801234" y="52741"/>
                    <a:pt x="812800" y="80663"/>
                    <a:pt x="812800" y="109778"/>
                  </a:cubicBezTo>
                  <a:lnTo>
                    <a:pt x="812800" y="109778"/>
                  </a:lnTo>
                  <a:cubicBezTo>
                    <a:pt x="812800" y="170407"/>
                    <a:pt x="763651" y="219556"/>
                    <a:pt x="703022" y="219556"/>
                  </a:cubicBezTo>
                  <a:lnTo>
                    <a:pt x="109778" y="219556"/>
                  </a:lnTo>
                  <a:cubicBezTo>
                    <a:pt x="80663" y="219556"/>
                    <a:pt x="52741" y="207990"/>
                    <a:pt x="32153" y="187403"/>
                  </a:cubicBezTo>
                  <a:cubicBezTo>
                    <a:pt x="11566" y="166816"/>
                    <a:pt x="0" y="138893"/>
                    <a:pt x="0" y="109778"/>
                  </a:cubicBezTo>
                  <a:lnTo>
                    <a:pt x="0" y="109778"/>
                  </a:lnTo>
                  <a:cubicBezTo>
                    <a:pt x="0" y="80663"/>
                    <a:pt x="11566" y="52741"/>
                    <a:pt x="32153" y="32153"/>
                  </a:cubicBezTo>
                  <a:cubicBezTo>
                    <a:pt x="52741" y="11566"/>
                    <a:pt x="80663" y="0"/>
                    <a:pt x="1097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94;p1">
              <a:extLst>
                <a:ext uri="{FF2B5EF4-FFF2-40B4-BE49-F238E27FC236}">
                  <a16:creationId xmlns:a16="http://schemas.microsoft.com/office/drawing/2014/main" id="{DA2BBBEA-3056-ACB7-3A0B-E49A525362B0}"/>
                </a:ext>
              </a:extLst>
            </p:cNvPr>
            <p:cNvSpPr txBox="1"/>
            <p:nvPr/>
          </p:nvSpPr>
          <p:spPr>
            <a:xfrm>
              <a:off x="0" y="-66675"/>
              <a:ext cx="812800" cy="286231"/>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8661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9" name="Google Shape;95;p1">
            <a:extLst>
              <a:ext uri="{FF2B5EF4-FFF2-40B4-BE49-F238E27FC236}">
                <a16:creationId xmlns:a16="http://schemas.microsoft.com/office/drawing/2014/main" id="{5ABB9DEC-F898-ACF3-5AC6-A9D5ABCFA7F7}"/>
              </a:ext>
            </a:extLst>
          </p:cNvPr>
          <p:cNvSpPr/>
          <p:nvPr/>
        </p:nvSpPr>
        <p:spPr>
          <a:xfrm>
            <a:off x="184001" y="370135"/>
            <a:ext cx="1723260" cy="407707"/>
          </a:xfrm>
          <a:custGeom>
            <a:avLst/>
            <a:gdLst/>
            <a:ahLst/>
            <a:cxnLst/>
            <a:rect l="l" t="t" r="r" b="b"/>
            <a:pathLst>
              <a:path w="2074164" h="490728" extrusionOk="0">
                <a:moveTo>
                  <a:pt x="0" y="0"/>
                </a:moveTo>
                <a:lnTo>
                  <a:pt x="2074164" y="0"/>
                </a:lnTo>
                <a:lnTo>
                  <a:pt x="2074164" y="490728"/>
                </a:lnTo>
                <a:lnTo>
                  <a:pt x="0" y="490728"/>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C44B28-E246-E335-F138-241730F6405D}"/>
              </a:ext>
            </a:extLst>
          </p:cNvPr>
          <p:cNvSpPr/>
          <p:nvPr/>
        </p:nvSpPr>
        <p:spPr>
          <a:xfrm>
            <a:off x="1189041" y="5735637"/>
            <a:ext cx="2005220" cy="456026"/>
          </a:xfrm>
          <a:prstGeom prst="rect">
            <a:avLst/>
          </a:prstGeom>
          <a:solidFill>
            <a:srgbClr val="F7E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3CFE841D-2F65-B873-F2FA-AE2B4C29D64D}"/>
              </a:ext>
            </a:extLst>
          </p:cNvPr>
          <p:cNvSpPr txBox="1">
            <a:spLocks/>
          </p:cNvSpPr>
          <p:nvPr/>
        </p:nvSpPr>
        <p:spPr>
          <a:xfrm>
            <a:off x="968087" y="2308714"/>
            <a:ext cx="6809177" cy="2152315"/>
          </a:xfrm>
          <a:prstGeom prst="rect">
            <a:avLst/>
          </a:prstGeom>
        </p:spPr>
        <p:txBody>
          <a:bodyPr vert="horz" lIns="91440" tIns="45720" rIns="91440" bIns="45720" rtlCol="0" anchor="b">
            <a:noAutofit/>
          </a:bodyPr>
          <a:lstStyle>
            <a:lvl1pPr algn="ctr" defTabSz="1371600" rtl="0" eaLnBrk="1" latinLnBrk="0" hangingPunct="1">
              <a:lnSpc>
                <a:spcPct val="90000"/>
              </a:lnSpc>
              <a:spcBef>
                <a:spcPct val="0"/>
              </a:spcBef>
              <a:buNone/>
              <a:defRPr sz="6600" b="0" kern="1200">
                <a:solidFill>
                  <a:schemeClr val="bg1"/>
                </a:solidFill>
                <a:latin typeface="Roboto" panose="02000000000000000000" pitchFamily="2" charset="0"/>
                <a:ea typeface="Roboto" panose="02000000000000000000" pitchFamily="2" charset="0"/>
                <a:cs typeface="+mj-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j-cs"/>
              </a:rPr>
              <a:t>Analisis Belanja APBN untuk Penanganan Inflasi di Sumatera Utara</a:t>
            </a:r>
          </a:p>
        </p:txBody>
      </p:sp>
      <p:sp>
        <p:nvSpPr>
          <p:cNvPr id="14" name="TextBox 13">
            <a:extLst>
              <a:ext uri="{FF2B5EF4-FFF2-40B4-BE49-F238E27FC236}">
                <a16:creationId xmlns:a16="http://schemas.microsoft.com/office/drawing/2014/main" id="{63F71FF0-9401-C55D-1DDA-94630C0CE34B}"/>
              </a:ext>
            </a:extLst>
          </p:cNvPr>
          <p:cNvSpPr txBox="1"/>
          <p:nvPr/>
        </p:nvSpPr>
        <p:spPr>
          <a:xfrm>
            <a:off x="978958" y="1238485"/>
            <a:ext cx="679830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E-Learning Strategi Pengendalian Inflasi Daerah di Provinsi Sumatera Utara</a:t>
            </a:r>
            <a:endParaRPr kumimoji="0" lang="id-ID" sz="2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5" name="Subtitle 2">
            <a:extLst>
              <a:ext uri="{FF2B5EF4-FFF2-40B4-BE49-F238E27FC236}">
                <a16:creationId xmlns:a16="http://schemas.microsoft.com/office/drawing/2014/main" id="{9D527723-0AF3-ADC8-9931-4C295DF59C4F}"/>
              </a:ext>
            </a:extLst>
          </p:cNvPr>
          <p:cNvSpPr txBox="1">
            <a:spLocks/>
          </p:cNvSpPr>
          <p:nvPr/>
        </p:nvSpPr>
        <p:spPr>
          <a:xfrm>
            <a:off x="1139663" y="5830522"/>
            <a:ext cx="2005220" cy="26625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rgbClr val="0054C5"/>
                </a:solidFill>
                <a:latin typeface="Roboto" panose="02000000000000000000" pitchFamily="2" charset="0"/>
                <a:ea typeface="Roboto" panose="02000000000000000000" pitchFamily="2" charset="0"/>
                <a:cs typeface="+mn-cs"/>
              </a:defRPr>
            </a:lvl1pPr>
            <a:lvl2pPr marL="685800" indent="0" algn="ctr" defTabSz="914400" rtl="0" eaLnBrk="1" latinLnBrk="0" hangingPunct="1">
              <a:lnSpc>
                <a:spcPct val="90000"/>
              </a:lnSpc>
              <a:spcBef>
                <a:spcPts val="500"/>
              </a:spcBef>
              <a:buFont typeface="Arial" panose="020B0604020202020204" pitchFamily="34" charset="0"/>
              <a:buNone/>
              <a:defRPr sz="3000" kern="1200">
                <a:solidFill>
                  <a:schemeClr val="tx1"/>
                </a:solidFill>
                <a:latin typeface="+mn-lt"/>
                <a:ea typeface="+mn-ea"/>
                <a:cs typeface="+mn-cs"/>
              </a:defRPr>
            </a:lvl2pPr>
            <a:lvl3pPr marL="1371600" indent="0" algn="ctr" defTabSz="914400" rtl="0" eaLnBrk="1" latinLnBrk="0" hangingPunct="1">
              <a:lnSpc>
                <a:spcPct val="90000"/>
              </a:lnSpc>
              <a:spcBef>
                <a:spcPts val="500"/>
              </a:spcBef>
              <a:buFont typeface="Arial" panose="020B0604020202020204" pitchFamily="34" charset="0"/>
              <a:buNone/>
              <a:defRPr sz="2700" kern="1200">
                <a:solidFill>
                  <a:schemeClr val="tx1"/>
                </a:solidFill>
                <a:latin typeface="+mn-lt"/>
                <a:ea typeface="+mn-ea"/>
                <a:cs typeface="+mn-cs"/>
              </a:defRPr>
            </a:lvl3pPr>
            <a:lvl4pPr marL="2057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2743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34290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6pPr>
            <a:lvl7pPr marL="41148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7pPr>
            <a:lvl8pPr marL="48006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8pPr>
            <a:lvl9pPr marL="5486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1600" b="0" i="0" u="none" strike="noStrike" kern="1200" cap="none" spc="0" normalizeH="0" baseline="0" noProof="0">
                <a:ln>
                  <a:noFill/>
                </a:ln>
                <a:solidFill>
                  <a:srgbClr val="0054C5"/>
                </a:solidFill>
                <a:effectLst/>
                <a:uLnTx/>
                <a:uFillTx/>
                <a:latin typeface="Roboto" panose="02000000000000000000" pitchFamily="2" charset="0"/>
                <a:ea typeface="Roboto" panose="02000000000000000000" pitchFamily="2" charset="0"/>
                <a:cs typeface="+mn-cs"/>
              </a:rPr>
              <a:t>29</a:t>
            </a:r>
            <a:r>
              <a:rPr kumimoji="0" lang="en-US" sz="1600" b="0" i="0" u="none" strike="noStrike" kern="1200" cap="none" spc="0" normalizeH="0" baseline="0" noProof="0">
                <a:ln>
                  <a:noFill/>
                </a:ln>
                <a:solidFill>
                  <a:srgbClr val="0054C5"/>
                </a:solidFill>
                <a:effectLst/>
                <a:uLnTx/>
                <a:uFillTx/>
                <a:latin typeface="Roboto" panose="02000000000000000000" pitchFamily="2" charset="0"/>
                <a:ea typeface="Roboto" panose="02000000000000000000" pitchFamily="2" charset="0"/>
                <a:cs typeface="+mn-cs"/>
              </a:rPr>
              <a:t> Oktober 2025</a:t>
            </a:r>
            <a:endParaRPr kumimoji="0" lang="en-US" sz="2000" b="0" i="0" u="none" strike="noStrike" kern="1200" cap="none" spc="0" normalizeH="0" baseline="0" noProof="0">
              <a:ln>
                <a:noFill/>
              </a:ln>
              <a:solidFill>
                <a:srgbClr val="0054C5"/>
              </a:solidFill>
              <a:effectLst/>
              <a:uLnTx/>
              <a:uFillTx/>
              <a:latin typeface="Roboto" panose="02000000000000000000" pitchFamily="2" charset="0"/>
              <a:ea typeface="Roboto" panose="02000000000000000000" pitchFamily="2" charset="0"/>
              <a:cs typeface="+mn-cs"/>
            </a:endParaRPr>
          </a:p>
        </p:txBody>
      </p:sp>
      <p:sp>
        <p:nvSpPr>
          <p:cNvPr id="16" name="Google Shape;109;p2">
            <a:extLst>
              <a:ext uri="{FF2B5EF4-FFF2-40B4-BE49-F238E27FC236}">
                <a16:creationId xmlns:a16="http://schemas.microsoft.com/office/drawing/2014/main" id="{909FD4E3-2DB8-DC43-6D94-E2356B8F96D9}"/>
              </a:ext>
            </a:extLst>
          </p:cNvPr>
          <p:cNvSpPr/>
          <p:nvPr/>
        </p:nvSpPr>
        <p:spPr>
          <a:xfrm>
            <a:off x="7947889" y="2574265"/>
            <a:ext cx="4675785" cy="4744772"/>
          </a:xfrm>
          <a:custGeom>
            <a:avLst/>
            <a:gdLst/>
            <a:ahLst/>
            <a:cxnLst/>
            <a:rect l="l" t="t" r="r" b="b"/>
            <a:pathLst>
              <a:path w="6350000" h="6350000" extrusionOk="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7E7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D3A8A137-B4EE-4725-9078-C33374C3CB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5889" y="431173"/>
            <a:ext cx="918508" cy="4077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6">
            <a:extLst>
              <a:ext uri="{FF2B5EF4-FFF2-40B4-BE49-F238E27FC236}">
                <a16:creationId xmlns:a16="http://schemas.microsoft.com/office/drawing/2014/main" id="{3AE9D33D-AABB-4ACE-9BDA-0BC04A928B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1074" y="370135"/>
            <a:ext cx="42738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C7E8CF3-E7B2-37DD-B167-4B8E8019A54D}"/>
              </a:ext>
            </a:extLst>
          </p:cNvPr>
          <p:cNvPicPr>
            <a:picLocks noChangeAspect="1"/>
          </p:cNvPicPr>
          <p:nvPr/>
        </p:nvPicPr>
        <p:blipFill>
          <a:blip r:embed="rId6"/>
          <a:srcRect l="19534" r="13607"/>
          <a:stretch>
            <a:fillRect/>
          </a:stretch>
        </p:blipFill>
        <p:spPr>
          <a:xfrm>
            <a:off x="8443136" y="3075708"/>
            <a:ext cx="3685289" cy="3703524"/>
          </a:xfrm>
          <a:prstGeom prst="ellipse">
            <a:avLst/>
          </a:prstGeom>
        </p:spPr>
      </p:pic>
      <p:sp>
        <p:nvSpPr>
          <p:cNvPr id="11" name="Text Placeholder 4">
            <a:extLst>
              <a:ext uri="{FF2B5EF4-FFF2-40B4-BE49-F238E27FC236}">
                <a16:creationId xmlns:a16="http://schemas.microsoft.com/office/drawing/2014/main" id="{1FE5F92B-A1F8-E161-246F-D00F9333B817}"/>
              </a:ext>
            </a:extLst>
          </p:cNvPr>
          <p:cNvSpPr txBox="1">
            <a:spLocks/>
          </p:cNvSpPr>
          <p:nvPr/>
        </p:nvSpPr>
        <p:spPr>
          <a:xfrm>
            <a:off x="1027482" y="4822423"/>
            <a:ext cx="5291992" cy="526574"/>
          </a:xfrm>
          <a:prstGeom prst="rect">
            <a:avLst/>
          </a:prstGeom>
        </p:spPr>
        <p:txBody>
          <a:bodyPr vert="horz" wrap="square" lIns="91440" tIns="0" rIns="91440" bIns="0" rtlCol="0" anchor="t">
            <a:noAutofit/>
          </a:bodyPr>
          <a:lstStyle>
            <a:lvl1pPr marL="0" indent="0">
              <a:buNone/>
              <a:defRPr sz="15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600" b="1" dirty="0" err="1">
                <a:solidFill>
                  <a:schemeClr val="bg1"/>
                </a:solidFill>
                <a:latin typeface="Tahoma"/>
                <a:ea typeface="Tahoma"/>
                <a:cs typeface="Tahoma"/>
              </a:rPr>
              <a:t>Disampaikan</a:t>
            </a:r>
            <a:r>
              <a:rPr lang="en-US" sz="1600" b="1" dirty="0">
                <a:solidFill>
                  <a:schemeClr val="bg1"/>
                </a:solidFill>
                <a:latin typeface="Tahoma"/>
                <a:ea typeface="Tahoma"/>
                <a:cs typeface="Tahoma"/>
              </a:rPr>
              <a:t> </a:t>
            </a:r>
            <a:r>
              <a:rPr lang="en-US" sz="1600" b="1">
                <a:solidFill>
                  <a:schemeClr val="bg1"/>
                </a:solidFill>
                <a:latin typeface="Tahoma"/>
                <a:ea typeface="Tahoma"/>
                <a:cs typeface="Tahoma"/>
              </a:rPr>
              <a:t>: </a:t>
            </a:r>
          </a:p>
          <a:p>
            <a:r>
              <a:rPr lang="en-US" sz="1600" b="1">
                <a:solidFill>
                  <a:schemeClr val="bg1"/>
                </a:solidFill>
                <a:latin typeface="Tahoma"/>
                <a:ea typeface="Tahoma"/>
                <a:cs typeface="Tahoma"/>
              </a:rPr>
              <a:t>Edy Purwanto, S.E., M.AP.</a:t>
            </a:r>
          </a:p>
          <a:p>
            <a:r>
              <a:rPr lang="en-US" sz="1600" b="1">
                <a:solidFill>
                  <a:schemeClr val="bg1"/>
                </a:solidFill>
                <a:latin typeface="Tahoma"/>
                <a:ea typeface="Tahoma"/>
                <a:cs typeface="Tahoma"/>
              </a:rPr>
              <a:t>Kepala Bidang PPA II </a:t>
            </a:r>
            <a:endParaRPr lang="en-US" sz="1600" b="1" dirty="0">
              <a:solidFill>
                <a:schemeClr val="bg1"/>
              </a:solidFill>
              <a:latin typeface="Tahoma"/>
              <a:ea typeface="Tahoma"/>
              <a:cs typeface="Tahoma"/>
            </a:endParaRPr>
          </a:p>
          <a:p>
            <a:endParaRPr lang="en-ID" sz="1600" b="1" dirty="0">
              <a:solidFill>
                <a:schemeClr val="bg1"/>
              </a:solidFill>
            </a:endParaRPr>
          </a:p>
        </p:txBody>
      </p:sp>
    </p:spTree>
    <p:extLst>
      <p:ext uri="{BB962C8B-B14F-4D97-AF65-F5344CB8AC3E}">
        <p14:creationId xmlns:p14="http://schemas.microsoft.com/office/powerpoint/2010/main" val="390438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5822B2FA-F5CB-63E4-AA8D-A03FA800258B}"/>
              </a:ext>
            </a:extLst>
          </p:cNvPr>
          <p:cNvSpPr>
            <a:spLocks noGrp="1"/>
          </p:cNvSpPr>
          <p:nvPr>
            <p:ph type="title"/>
          </p:nvPr>
        </p:nvSpPr>
        <p:spPr>
          <a:xfrm>
            <a:off x="1274241" y="216781"/>
            <a:ext cx="6040959" cy="488394"/>
          </a:xfrm>
        </p:spPr>
        <p:txBody>
          <a:bodyPr>
            <a:normAutofit/>
          </a:bodyPr>
          <a:lstStyle/>
          <a:p>
            <a:r>
              <a:rPr lang="en-US"/>
              <a:t>KOMUNIKASI EFEKTIF</a:t>
            </a:r>
            <a:endParaRPr lang="en-US" dirty="0"/>
          </a:p>
        </p:txBody>
      </p:sp>
      <p:sp>
        <p:nvSpPr>
          <p:cNvPr id="3" name="Slide Number Placeholder 2">
            <a:extLst>
              <a:ext uri="{FF2B5EF4-FFF2-40B4-BE49-F238E27FC236}">
                <a16:creationId xmlns:a16="http://schemas.microsoft.com/office/drawing/2014/main" id="{DCC0EB9A-3317-44C8-9B67-07DF0C03B435}"/>
              </a:ext>
            </a:extLst>
          </p:cNvPr>
          <p:cNvSpPr>
            <a:spLocks noGrp="1"/>
          </p:cNvSpPr>
          <p:nvPr>
            <p:ph type="sldNum" sz="quarter" idx="12"/>
          </p:nvPr>
        </p:nvSpPr>
        <p:spPr/>
        <p:txBody>
          <a:bodyPr/>
          <a:lstStyle/>
          <a:p>
            <a:fld id="{00000000-1234-1234-1234-123412341234}" type="slidenum">
              <a:rPr lang="en-US" smtClean="0">
                <a:solidFill>
                  <a:prstClr val="black"/>
                </a:solidFill>
              </a:rPr>
              <a:pPr/>
              <a:t>10</a:t>
            </a:fld>
            <a:endParaRPr lang="en-US">
              <a:solidFill>
                <a:prstClr val="black"/>
              </a:solidFill>
            </a:endParaRPr>
          </a:p>
        </p:txBody>
      </p:sp>
      <p:sp>
        <p:nvSpPr>
          <p:cNvPr id="10" name="TextBox 9">
            <a:extLst>
              <a:ext uri="{FF2B5EF4-FFF2-40B4-BE49-F238E27FC236}">
                <a16:creationId xmlns:a16="http://schemas.microsoft.com/office/drawing/2014/main" id="{D965DD38-073A-4E84-BD9F-AB6BA39DB19D}"/>
              </a:ext>
            </a:extLst>
          </p:cNvPr>
          <p:cNvSpPr txBox="1"/>
          <p:nvPr/>
        </p:nvSpPr>
        <p:spPr>
          <a:xfrm>
            <a:off x="6241495" y="1014089"/>
            <a:ext cx="5566407" cy="173092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p:spPr>
        <p:style>
          <a:lnRef idx="1">
            <a:schemeClr val="accent4"/>
          </a:lnRef>
          <a:fillRef idx="2">
            <a:schemeClr val="accent4"/>
          </a:fillRef>
          <a:effectRef idx="1">
            <a:schemeClr val="accent4"/>
          </a:effectRef>
          <a:fontRef idx="minor">
            <a:schemeClr val="dk1"/>
          </a:fontRef>
        </p:style>
        <p:txBody>
          <a:bodyPr wrap="square">
            <a:spAutoFit/>
          </a:bodyPr>
          <a:lstStyle/>
          <a:p>
            <a:pPr marL="274638" indent="-274638">
              <a:lnSpc>
                <a:spcPct val="107000"/>
              </a:lnSpc>
              <a:spcAft>
                <a:spcPts val="600"/>
              </a:spcAft>
              <a:buFont typeface="Wingdings" panose="05000000000000000000" pitchFamily="2" charset="2"/>
              <a:buChar char="Ø"/>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D</a:t>
            </a:r>
            <a:r>
              <a:rPr lang="en-ID" sz="1600" err="1">
                <a:solidFill>
                  <a:schemeClr val="tx1"/>
                </a:solidFill>
                <a:latin typeface="Arial" panose="020B0604020202020204" pitchFamily="34" charset="0"/>
                <a:ea typeface="Calibri" panose="020F0502020204030204" pitchFamily="34" charset="0"/>
                <a:cs typeface="Arial" panose="020B0604020202020204" pitchFamily="34" charset="0"/>
              </a:rPr>
              <a:t>ialokasikan</a:t>
            </a:r>
            <a:r>
              <a:rPr lang="en-ID" sz="1600">
                <a:solidFill>
                  <a:schemeClr val="tx1"/>
                </a:solidFill>
                <a:latin typeface="Arial" panose="020B0604020202020204" pitchFamily="34" charset="0"/>
                <a:ea typeface="Calibri" panose="020F0502020204030204" pitchFamily="34" charset="0"/>
                <a:cs typeface="Arial" panose="020B0604020202020204" pitchFamily="34" charset="0"/>
              </a:rPr>
              <a:t> ke Dinas Ketahanan Pangan, Tanaman Pangan dan Hortikultura Provinsi Sumatera Utara, serta ke </a:t>
            </a:r>
            <a:r>
              <a:rPr lang="id-ID" sz="1600">
                <a:solidFill>
                  <a:schemeClr val="tx1"/>
                </a:solidFill>
                <a:latin typeface="Arial" panose="020B0604020202020204" pitchFamily="34" charset="0"/>
                <a:ea typeface="Calibri" panose="020F0502020204030204" pitchFamily="34" charset="0"/>
                <a:cs typeface="Arial" panose="020B0604020202020204" pitchFamily="34" charset="0"/>
              </a:rPr>
              <a:t>9</a:t>
            </a:r>
            <a:r>
              <a:rPr lang="en-ID" sz="1600">
                <a:solidFill>
                  <a:schemeClr val="tx1"/>
                </a:solidFill>
                <a:latin typeface="Arial" panose="020B0604020202020204" pitchFamily="34" charset="0"/>
                <a:ea typeface="Calibri" panose="020F0502020204030204" pitchFamily="34" charset="0"/>
                <a:cs typeface="Arial" panose="020B0604020202020204" pitchFamily="34" charset="0"/>
              </a:rPr>
              <a:t> satker BPS yaitu</a:t>
            </a:r>
            <a:r>
              <a:rPr lang="en-ID" sz="16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id-ID" sz="1600">
                <a:solidFill>
                  <a:schemeClr val="tx1"/>
                </a:solidFill>
                <a:latin typeface="Arial" panose="020B0604020202020204" pitchFamily="34" charset="0"/>
                <a:ea typeface="Calibri" panose="020F0502020204030204" pitchFamily="34" charset="0"/>
                <a:cs typeface="Arial" panose="020B0604020202020204" pitchFamily="34" charset="0"/>
              </a:rPr>
              <a:t> </a:t>
            </a:r>
            <a:r>
              <a:rPr lang="id-ID" sz="1600" dirty="0">
                <a:solidFill>
                  <a:schemeClr val="tx1"/>
                </a:solidFill>
                <a:latin typeface="Arial" panose="020B0604020202020204" pitchFamily="34" charset="0"/>
                <a:ea typeface="Calibri" panose="020F0502020204030204" pitchFamily="34" charset="0"/>
                <a:cs typeface="Arial" panose="020B0604020202020204" pitchFamily="34" charset="0"/>
              </a:rPr>
              <a:t>BPS Provinsi Sumatera Utara </a:t>
            </a:r>
            <a:r>
              <a:rPr lang="id-ID" sz="1600">
                <a:solidFill>
                  <a:schemeClr val="tx1"/>
                </a:solidFill>
                <a:latin typeface="Arial" panose="020B0604020202020204" pitchFamily="34" charset="0"/>
                <a:ea typeface="Calibri" panose="020F0502020204030204" pitchFamily="34" charset="0"/>
                <a:cs typeface="Arial" panose="020B0604020202020204" pitchFamily="34" charset="0"/>
              </a:rPr>
              <a:t>dan 8 </a:t>
            </a:r>
            <a:r>
              <a:rPr lang="id-ID" sz="1600" dirty="0">
                <a:solidFill>
                  <a:schemeClr val="tx1"/>
                </a:solidFill>
                <a:latin typeface="Arial" panose="020B0604020202020204" pitchFamily="34" charset="0"/>
                <a:ea typeface="Calibri" panose="020F0502020204030204" pitchFamily="34" charset="0"/>
                <a:cs typeface="Arial" panose="020B0604020202020204" pitchFamily="34" charset="0"/>
              </a:rPr>
              <a:t>BPS Kabupaten</a:t>
            </a:r>
            <a:r>
              <a:rPr lang="id-ID" sz="1600">
                <a:solidFill>
                  <a:schemeClr val="tx1"/>
                </a:solidFill>
                <a:latin typeface="Arial" panose="020B0604020202020204" pitchFamily="34" charset="0"/>
                <a:ea typeface="Calibri" panose="020F0502020204030204" pitchFamily="34" charset="0"/>
                <a:cs typeface="Arial" panose="020B0604020202020204" pitchFamily="34" charset="0"/>
              </a:rPr>
              <a:t>/Kota Survei IHK</a:t>
            </a:r>
            <a:endParaRPr lang="en-ID" sz="1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74638" indent="-274638">
              <a:lnSpc>
                <a:spcPct val="107000"/>
              </a:lnSpc>
              <a:spcAft>
                <a:spcPts val="600"/>
              </a:spcAft>
              <a:buFont typeface="Wingdings" panose="05000000000000000000" pitchFamily="2" charset="2"/>
              <a:buChar char="Ø"/>
            </a:pP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Pada Klaster Makanan, Minuman, dan Tembakau dan </a:t>
            </a:r>
            <a:r>
              <a:rPr lang="en-ID" sz="1600">
                <a:solidFill>
                  <a:schemeClr val="tx1"/>
                </a:solidFill>
                <a:latin typeface="Arial" panose="020B0604020202020204" pitchFamily="34" charset="0"/>
                <a:ea typeface="Calibri" panose="020F0502020204030204" pitchFamily="34" charset="0"/>
                <a:cs typeface="Arial" panose="020B0604020202020204" pitchFamily="34" charset="0"/>
              </a:rPr>
              <a:t>Kl</a:t>
            </a:r>
            <a:r>
              <a:rPr lang="id-ID" sz="1600" dirty="0">
                <a:solidFill>
                  <a:schemeClr val="tx1"/>
                </a:solidFill>
                <a:latin typeface="Arial" panose="020B0604020202020204" pitchFamily="34" charset="0"/>
                <a:ea typeface="Calibri" panose="020F0502020204030204" pitchFamily="34" charset="0"/>
                <a:cs typeface="Arial" panose="020B0604020202020204" pitchFamily="34" charset="0"/>
              </a:rPr>
              <a:t>a</a:t>
            </a:r>
            <a:r>
              <a:rPr lang="en-ID" sz="1600" err="1">
                <a:solidFill>
                  <a:schemeClr val="tx1"/>
                </a:solidFill>
                <a:latin typeface="Arial" panose="020B0604020202020204" pitchFamily="34" charset="0"/>
                <a:ea typeface="Calibri" panose="020F0502020204030204" pitchFamily="34" charset="0"/>
                <a:cs typeface="Arial" panose="020B0604020202020204" pitchFamily="34" charset="0"/>
              </a:rPr>
              <a:t>ster</a:t>
            </a:r>
            <a:r>
              <a:rPr lang="id-ID" sz="16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600">
                <a:solidFill>
                  <a:schemeClr val="tx1"/>
                </a:solidFill>
                <a:latin typeface="Arial" panose="020B0604020202020204" pitchFamily="34" charset="0"/>
                <a:ea typeface="Calibri" panose="020F0502020204030204" pitchFamily="34" charset="0"/>
                <a:cs typeface="Arial" panose="020B0604020202020204" pitchFamily="34" charset="0"/>
              </a:rPr>
              <a:t>Pendukung Kelompok Pengeluaran</a:t>
            </a:r>
            <a:endParaRPr lang="en-ID" sz="16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476DAE0-6E04-FCC8-0E20-B96FD752D2E5}"/>
              </a:ext>
            </a:extLst>
          </p:cNvPr>
          <p:cNvSpPr/>
          <p:nvPr/>
        </p:nvSpPr>
        <p:spPr>
          <a:xfrm>
            <a:off x="7119650" y="143531"/>
            <a:ext cx="3274030" cy="64911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l"/>
            <a:r>
              <a:rPr lang="en-US" sz="2000" b="1" err="1"/>
              <a:t>Pagu</a:t>
            </a:r>
            <a:r>
              <a:rPr lang="en-US" sz="2000" b="1"/>
              <a:t> </a:t>
            </a:r>
            <a:r>
              <a:rPr lang="id-ID" sz="2000" b="1"/>
              <a:t>Rp</a:t>
            </a:r>
            <a:r>
              <a:rPr lang="en-US" sz="2000" b="1"/>
              <a:t>1,57</a:t>
            </a:r>
            <a:r>
              <a:rPr lang="id-ID" sz="2000" b="1"/>
              <a:t> </a:t>
            </a:r>
            <a:r>
              <a:rPr lang="id-ID" sz="2000" b="1" dirty="0"/>
              <a:t>M</a:t>
            </a:r>
            <a:endParaRPr lang="en-US" sz="2000" b="1" dirty="0"/>
          </a:p>
          <a:p>
            <a:pPr algn="l"/>
            <a:r>
              <a:rPr lang="en-US" sz="2000" b="1" err="1"/>
              <a:t>Realisasi</a:t>
            </a:r>
            <a:r>
              <a:rPr lang="en-US" sz="2000" b="1"/>
              <a:t> </a:t>
            </a:r>
            <a:r>
              <a:rPr lang="id-ID" sz="2000" b="1"/>
              <a:t>Rp</a:t>
            </a:r>
            <a:r>
              <a:rPr lang="en-US" sz="2000" b="1"/>
              <a:t>662,48</a:t>
            </a:r>
            <a:r>
              <a:rPr lang="id-ID" sz="2000" b="1"/>
              <a:t> Jt</a:t>
            </a:r>
            <a:endParaRPr lang="en-ID" sz="2000" b="1" dirty="0"/>
          </a:p>
        </p:txBody>
      </p:sp>
      <p:sp>
        <p:nvSpPr>
          <p:cNvPr id="7" name="Flowchart: Connector 6">
            <a:extLst>
              <a:ext uri="{FF2B5EF4-FFF2-40B4-BE49-F238E27FC236}">
                <a16:creationId xmlns:a16="http://schemas.microsoft.com/office/drawing/2014/main" id="{AC50B32F-D051-E00B-2A26-6D4043714D9E}"/>
              </a:ext>
            </a:extLst>
          </p:cNvPr>
          <p:cNvSpPr/>
          <p:nvPr/>
        </p:nvSpPr>
        <p:spPr>
          <a:xfrm>
            <a:off x="9435738" y="10886"/>
            <a:ext cx="1828800" cy="870558"/>
          </a:xfrm>
          <a:prstGeom prst="flowChartConnector">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D" dirty="0"/>
          </a:p>
        </p:txBody>
      </p:sp>
      <p:sp>
        <p:nvSpPr>
          <p:cNvPr id="8" name="Rectangle 7">
            <a:extLst>
              <a:ext uri="{FF2B5EF4-FFF2-40B4-BE49-F238E27FC236}">
                <a16:creationId xmlns:a16="http://schemas.microsoft.com/office/drawing/2014/main" id="{1D49764B-A5C3-18F8-655F-7FB6185786EA}"/>
              </a:ext>
            </a:extLst>
          </p:cNvPr>
          <p:cNvSpPr/>
          <p:nvPr/>
        </p:nvSpPr>
        <p:spPr>
          <a:xfrm>
            <a:off x="9647862" y="206476"/>
            <a:ext cx="1404552" cy="523220"/>
          </a:xfrm>
          <a:prstGeom prst="rect">
            <a:avLst/>
          </a:prstGeom>
          <a:noFill/>
        </p:spPr>
        <p:txBody>
          <a:bodyPr wrap="none" lIns="91440" tIns="45720" rIns="91440" bIns="45720">
            <a:spAutoFit/>
          </a:bodyPr>
          <a:lstStyle/>
          <a:p>
            <a:pPr algn="ctr"/>
            <a:r>
              <a:rPr lang="en-US" sz="2800" b="1" cap="none" spc="0">
                <a:ln w="0"/>
                <a:solidFill>
                  <a:schemeClr val="tx1"/>
                </a:solidFill>
                <a:effectLst>
                  <a:outerShdw blurRad="38100" dist="25400" dir="5400000" algn="ctr" rotWithShape="0">
                    <a:srgbClr val="6E747A">
                      <a:alpha val="43000"/>
                    </a:srgbClr>
                  </a:outerShdw>
                </a:effectLst>
              </a:rPr>
              <a:t>42,29</a:t>
            </a:r>
            <a:r>
              <a:rPr lang="id-ID" sz="2800" b="1" cap="none" spc="0">
                <a:ln w="0"/>
                <a:solidFill>
                  <a:schemeClr val="tx1"/>
                </a:solidFill>
                <a:effectLst>
                  <a:outerShdw blurRad="38100" dist="25400" dir="5400000" algn="ctr" rotWithShape="0">
                    <a:srgbClr val="6E747A">
                      <a:alpha val="43000"/>
                    </a:srgbClr>
                  </a:outerShdw>
                </a:effectLst>
              </a:rPr>
              <a:t>%</a:t>
            </a:r>
            <a:endParaRPr lang="id-ID" sz="2800" b="1" cap="none" spc="0" dirty="0">
              <a:ln w="0"/>
              <a:solidFill>
                <a:schemeClr val="tx1"/>
              </a:solidFill>
              <a:effectLst>
                <a:outerShdw blurRad="38100" dist="25400" dir="5400000" algn="ctr" rotWithShape="0">
                  <a:srgbClr val="6E747A">
                    <a:alpha val="43000"/>
                  </a:srgbClr>
                </a:outerShdw>
              </a:effectLst>
            </a:endParaRPr>
          </a:p>
        </p:txBody>
      </p:sp>
      <p:sp>
        <p:nvSpPr>
          <p:cNvPr id="19" name="TextBox 18">
            <a:extLst>
              <a:ext uri="{FF2B5EF4-FFF2-40B4-BE49-F238E27FC236}">
                <a16:creationId xmlns:a16="http://schemas.microsoft.com/office/drawing/2014/main" id="{4C801BF2-8D21-4A14-ED33-DC8FC2467181}"/>
              </a:ext>
            </a:extLst>
          </p:cNvPr>
          <p:cNvSpPr txBox="1"/>
          <p:nvPr/>
        </p:nvSpPr>
        <p:spPr>
          <a:xfrm>
            <a:off x="8992882" y="6243267"/>
            <a:ext cx="2611490" cy="276999"/>
          </a:xfrm>
          <a:prstGeom prst="rect">
            <a:avLst/>
          </a:prstGeom>
          <a:noFill/>
        </p:spPr>
        <p:txBody>
          <a:bodyPr wrap="square" rtlCol="0">
            <a:spAutoFit/>
          </a:bodyPr>
          <a:lstStyle/>
          <a:p>
            <a:pPr algn="r"/>
            <a:r>
              <a:rPr lang="id-ID" sz="1200" b="1" i="1">
                <a:latin typeface="Arial" panose="020B0604020202020204" pitchFamily="34" charset="0"/>
                <a:cs typeface="Arial" panose="020B0604020202020204" pitchFamily="34" charset="0"/>
              </a:rPr>
              <a:t>Dalam mil</a:t>
            </a:r>
            <a:r>
              <a:rPr lang="en-US" sz="1200" b="1" i="1">
                <a:latin typeface="Arial" panose="020B0604020202020204" pitchFamily="34" charset="0"/>
                <a:cs typeface="Arial" panose="020B0604020202020204" pitchFamily="34" charset="0"/>
              </a:rPr>
              <a:t>iar</a:t>
            </a:r>
            <a:r>
              <a:rPr lang="id-ID" sz="1200" b="1" i="1">
                <a:latin typeface="Arial" panose="020B0604020202020204" pitchFamily="34" charset="0"/>
                <a:cs typeface="Arial" panose="020B0604020202020204" pitchFamily="34" charset="0"/>
              </a:rPr>
              <a:t> </a:t>
            </a:r>
            <a:r>
              <a:rPr lang="id-ID" sz="1200" b="1" i="1" dirty="0">
                <a:latin typeface="Arial" panose="020B0604020202020204" pitchFamily="34" charset="0"/>
                <a:cs typeface="Arial" panose="020B0604020202020204" pitchFamily="34" charset="0"/>
              </a:rPr>
              <a:t>rupiah</a:t>
            </a:r>
            <a:endParaRPr lang="en-US" sz="1200" b="1" i="1" dirty="0">
              <a:latin typeface="Arial" panose="020B060402020202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8B56A034-0E3C-4893-9E97-B6C3E4B53615}"/>
              </a:ext>
            </a:extLst>
          </p:cNvPr>
          <p:cNvGraphicFramePr>
            <a:graphicFrameLocks/>
          </p:cNvGraphicFramePr>
          <p:nvPr>
            <p:extLst>
              <p:ext uri="{D42A27DB-BD31-4B8C-83A1-F6EECF244321}">
                <p14:modId xmlns:p14="http://schemas.microsoft.com/office/powerpoint/2010/main" val="4112414793"/>
              </p:ext>
            </p:extLst>
          </p:nvPr>
        </p:nvGraphicFramePr>
        <p:xfrm>
          <a:off x="5943600" y="3053926"/>
          <a:ext cx="5836914" cy="3255142"/>
        </p:xfrm>
        <a:graphic>
          <a:graphicData uri="http://schemas.openxmlformats.org/drawingml/2006/chart">
            <c:chart xmlns:c="http://schemas.openxmlformats.org/drawingml/2006/chart" xmlns:r="http://schemas.openxmlformats.org/officeDocument/2006/relationships" r:id="rId3"/>
          </a:graphicData>
        </a:graphic>
      </p:graphicFrame>
      <p:sp>
        <p:nvSpPr>
          <p:cNvPr id="18" name="object 36">
            <a:extLst>
              <a:ext uri="{FF2B5EF4-FFF2-40B4-BE49-F238E27FC236}">
                <a16:creationId xmlns:a16="http://schemas.microsoft.com/office/drawing/2014/main" id="{B83FAEBA-B6B4-4096-A43A-439E39D420CB}"/>
              </a:ext>
            </a:extLst>
          </p:cNvPr>
          <p:cNvSpPr txBox="1"/>
          <p:nvPr/>
        </p:nvSpPr>
        <p:spPr>
          <a:xfrm>
            <a:off x="7080523" y="2852174"/>
            <a:ext cx="3867868"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508F"/>
                </a:solidFill>
                <a:effectLst/>
                <a:uLnTx/>
                <a:uFillTx/>
                <a:latin typeface="Arial"/>
                <a:ea typeface="+mn-ea"/>
                <a:cs typeface="Arial"/>
              </a:rPr>
              <a:t>Alokasi Komunikasi Efektif (miliar rupiah)</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graphicFrame>
        <p:nvGraphicFramePr>
          <p:cNvPr id="20" name="Chart 19">
            <a:extLst>
              <a:ext uri="{FF2B5EF4-FFF2-40B4-BE49-F238E27FC236}">
                <a16:creationId xmlns:a16="http://schemas.microsoft.com/office/drawing/2014/main" id="{17091F81-A2AE-4F7D-9793-E4F7BD09D399}"/>
              </a:ext>
            </a:extLst>
          </p:cNvPr>
          <p:cNvGraphicFramePr>
            <a:graphicFrameLocks/>
          </p:cNvGraphicFramePr>
          <p:nvPr>
            <p:extLst>
              <p:ext uri="{D42A27DB-BD31-4B8C-83A1-F6EECF244321}">
                <p14:modId xmlns:p14="http://schemas.microsoft.com/office/powerpoint/2010/main" val="3550256148"/>
              </p:ext>
            </p:extLst>
          </p:nvPr>
        </p:nvGraphicFramePr>
        <p:xfrm>
          <a:off x="411485" y="881444"/>
          <a:ext cx="5830009" cy="563882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73267FF3-89D3-4365-88EF-A2DB26D4B304}"/>
              </a:ext>
            </a:extLst>
          </p:cNvPr>
          <p:cNvSpPr txBox="1"/>
          <p:nvPr/>
        </p:nvSpPr>
        <p:spPr>
          <a:xfrm>
            <a:off x="1243761" y="6360039"/>
            <a:ext cx="2611490" cy="276999"/>
          </a:xfrm>
          <a:prstGeom prst="rect">
            <a:avLst/>
          </a:prstGeom>
          <a:noFill/>
        </p:spPr>
        <p:txBody>
          <a:bodyPr wrap="square" rtlCol="0">
            <a:spAutoFit/>
          </a:bodyPr>
          <a:lstStyle/>
          <a:p>
            <a:pPr algn="ctr"/>
            <a:r>
              <a:rPr lang="id-ID" sz="1200" b="1" i="1">
                <a:latin typeface="Arial" panose="020B0604020202020204" pitchFamily="34" charset="0"/>
                <a:cs typeface="Arial" panose="020B0604020202020204" pitchFamily="34" charset="0"/>
              </a:rPr>
              <a:t>Dalam </a:t>
            </a:r>
            <a:r>
              <a:rPr lang="en-US" sz="1200" b="1" i="1">
                <a:latin typeface="Arial" panose="020B0604020202020204" pitchFamily="34" charset="0"/>
                <a:cs typeface="Arial" panose="020B0604020202020204" pitchFamily="34" charset="0"/>
              </a:rPr>
              <a:t>juta</a:t>
            </a:r>
            <a:r>
              <a:rPr lang="id-ID" sz="1200" b="1" i="1">
                <a:latin typeface="Arial" panose="020B0604020202020204" pitchFamily="34" charset="0"/>
                <a:cs typeface="Arial" panose="020B0604020202020204" pitchFamily="34" charset="0"/>
              </a:rPr>
              <a:t> </a:t>
            </a:r>
            <a:r>
              <a:rPr lang="id-ID" sz="1200" b="1" i="1" dirty="0">
                <a:latin typeface="Arial" panose="020B0604020202020204" pitchFamily="34" charset="0"/>
                <a:cs typeface="Arial" panose="020B0604020202020204" pitchFamily="34" charset="0"/>
              </a:rPr>
              <a:t>rupiah</a:t>
            </a:r>
            <a:endParaRPr lang="en-US" sz="1200" b="1"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2B3244-7CAD-4158-8D05-6DB19187F5F8}"/>
              </a:ext>
            </a:extLst>
          </p:cNvPr>
          <p:cNvSpPr txBox="1"/>
          <p:nvPr/>
        </p:nvSpPr>
        <p:spPr>
          <a:xfrm>
            <a:off x="5310834" y="6343014"/>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spTree>
    <p:extLst>
      <p:ext uri="{BB962C8B-B14F-4D97-AF65-F5344CB8AC3E}">
        <p14:creationId xmlns:p14="http://schemas.microsoft.com/office/powerpoint/2010/main" val="2273191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5822B2FA-F5CB-63E4-AA8D-A03FA800258B}"/>
              </a:ext>
            </a:extLst>
          </p:cNvPr>
          <p:cNvSpPr>
            <a:spLocks noGrp="1"/>
          </p:cNvSpPr>
          <p:nvPr>
            <p:ph type="title"/>
          </p:nvPr>
        </p:nvSpPr>
        <p:spPr>
          <a:xfrm>
            <a:off x="1274241" y="216781"/>
            <a:ext cx="9674150" cy="488394"/>
          </a:xfrm>
        </p:spPr>
        <p:txBody>
          <a:bodyPr>
            <a:normAutofit fontScale="90000"/>
          </a:bodyPr>
          <a:lstStyle/>
          <a:p>
            <a:r>
              <a:rPr lang="en-US"/>
              <a:t>REALISASI ANGGARAN TERTAGGING INFLASI APBD 2025</a:t>
            </a:r>
            <a:endParaRPr lang="en-US" dirty="0"/>
          </a:p>
        </p:txBody>
      </p:sp>
      <p:sp>
        <p:nvSpPr>
          <p:cNvPr id="3" name="Slide Number Placeholder 2">
            <a:extLst>
              <a:ext uri="{FF2B5EF4-FFF2-40B4-BE49-F238E27FC236}">
                <a16:creationId xmlns:a16="http://schemas.microsoft.com/office/drawing/2014/main" id="{DCC0EB9A-3317-44C8-9B67-07DF0C03B435}"/>
              </a:ext>
            </a:extLst>
          </p:cNvPr>
          <p:cNvSpPr>
            <a:spLocks noGrp="1"/>
          </p:cNvSpPr>
          <p:nvPr>
            <p:ph type="sldNum" sz="quarter" idx="12"/>
          </p:nvPr>
        </p:nvSpPr>
        <p:spPr/>
        <p:txBody>
          <a:bodyPr/>
          <a:lstStyle/>
          <a:p>
            <a:fld id="{00000000-1234-1234-1234-123412341234}" type="slidenum">
              <a:rPr lang="en-US" smtClean="0">
                <a:solidFill>
                  <a:prstClr val="black"/>
                </a:solidFill>
              </a:rPr>
              <a:pPr/>
              <a:t>11</a:t>
            </a:fld>
            <a:endParaRPr lang="en-US">
              <a:solidFill>
                <a:prstClr val="black"/>
              </a:solidFill>
            </a:endParaRPr>
          </a:p>
        </p:txBody>
      </p:sp>
      <p:sp>
        <p:nvSpPr>
          <p:cNvPr id="10" name="TextBox 9">
            <a:extLst>
              <a:ext uri="{FF2B5EF4-FFF2-40B4-BE49-F238E27FC236}">
                <a16:creationId xmlns:a16="http://schemas.microsoft.com/office/drawing/2014/main" id="{D965DD38-073A-4E84-BD9F-AB6BA39DB19D}"/>
              </a:ext>
            </a:extLst>
          </p:cNvPr>
          <p:cNvSpPr txBox="1"/>
          <p:nvPr/>
        </p:nvSpPr>
        <p:spPr>
          <a:xfrm>
            <a:off x="6343854" y="943511"/>
            <a:ext cx="5566409" cy="207358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600"/>
              </a:spcAft>
            </a:pPr>
            <a:r>
              <a:rPr lang="en-US" sz="1400">
                <a:solidFill>
                  <a:schemeClr val="tx1"/>
                </a:solidFill>
                <a:latin typeface="Arial" panose="020B0604020202020204" pitchFamily="34" charset="0"/>
                <a:ea typeface="Calibri" panose="020F0502020204030204" pitchFamily="34" charset="0"/>
                <a:cs typeface="Arial" panose="020B0604020202020204" pitchFamily="34" charset="0"/>
              </a:rPr>
              <a:t>D</a:t>
            </a:r>
            <a:r>
              <a:rPr lang="en-ID" sz="1400">
                <a:solidFill>
                  <a:schemeClr val="tx1"/>
                </a:solidFill>
                <a:latin typeface="Arial" panose="020B0604020202020204" pitchFamily="34" charset="0"/>
                <a:ea typeface="Calibri" panose="020F0502020204030204" pitchFamily="34" charset="0"/>
                <a:cs typeface="Arial" panose="020B0604020202020204" pitchFamily="34" charset="0"/>
              </a:rPr>
              <a:t>ialokasikan </a:t>
            </a:r>
            <a:r>
              <a:rPr lang="en-US" sz="1400">
                <a:solidFill>
                  <a:schemeClr val="tx1"/>
                </a:solidFill>
                <a:latin typeface="Arial" panose="020B0604020202020204" pitchFamily="34" charset="0"/>
                <a:ea typeface="Calibri" panose="020F0502020204030204" pitchFamily="34" charset="0"/>
                <a:cs typeface="Arial" panose="020B0604020202020204" pitchFamily="34" charset="0"/>
              </a:rPr>
              <a:t>ke 7 fungsi yaitu:</a:t>
            </a:r>
            <a:endParaRPr lang="en-ID" sz="1400">
              <a:solidFill>
                <a:schemeClr val="tx1"/>
              </a:solidFill>
              <a:latin typeface="Arial" panose="020B0604020202020204" pitchFamily="34" charset="0"/>
              <a:ea typeface="Calibri" panose="020F0502020204030204" pitchFamily="34" charset="0"/>
              <a:cs typeface="Arial" panose="020B0604020202020204" pitchFamily="34" charset="0"/>
            </a:endParaRPr>
          </a:p>
          <a:p>
            <a:pPr marL="274638" indent="-274638">
              <a:lnSpc>
                <a:spcPct val="107000"/>
              </a:lnSpc>
              <a:buFont typeface="Wingdings" panose="05000000000000000000" pitchFamily="2" charset="2"/>
              <a:buChar char="Ø"/>
            </a:pPr>
            <a:r>
              <a:rPr lang="en-US" sz="1400">
                <a:solidFill>
                  <a:schemeClr val="tx1"/>
                </a:solidFill>
                <a:latin typeface="Arial" panose="020B0604020202020204" pitchFamily="34" charset="0"/>
                <a:ea typeface="Calibri" panose="020F0502020204030204" pitchFamily="34" charset="0"/>
                <a:cs typeface="Arial" panose="020B0604020202020204" pitchFamily="34" charset="0"/>
              </a:rPr>
              <a:t>Transportasi dengan realisasi tertinggi Rp875,67 M.</a:t>
            </a:r>
          </a:p>
          <a:p>
            <a:pPr marL="274638" indent="-274638">
              <a:lnSpc>
                <a:spcPct val="107000"/>
              </a:lnSpc>
              <a:buFont typeface="Wingdings" panose="05000000000000000000" pitchFamily="2" charset="2"/>
              <a:buChar char="Ø"/>
            </a:pPr>
            <a:r>
              <a:rPr lang="fi-FI" sz="1400">
                <a:solidFill>
                  <a:schemeClr val="tx1"/>
                </a:solidFill>
                <a:latin typeface="Arial" panose="020B0604020202020204" pitchFamily="34" charset="0"/>
                <a:ea typeface="Calibri" panose="020F0502020204030204" pitchFamily="34" charset="0"/>
                <a:cs typeface="Arial" panose="020B0604020202020204" pitchFamily="34" charset="0"/>
              </a:rPr>
              <a:t>Pertanian, Kehutanan, Perikanan dan Kelautan dengan realisasi Rp91,46 M.</a:t>
            </a:r>
          </a:p>
          <a:p>
            <a:pPr marL="274638" indent="-274638">
              <a:lnSpc>
                <a:spcPct val="107000"/>
              </a:lnSpc>
              <a:buFont typeface="Wingdings" panose="05000000000000000000" pitchFamily="2" charset="2"/>
              <a:buChar char="Ø"/>
            </a:pPr>
            <a:r>
              <a:rPr lang="fi-FI" sz="1400">
                <a:solidFill>
                  <a:schemeClr val="tx1"/>
                </a:solidFill>
                <a:latin typeface="Arial" panose="020B0604020202020204" pitchFamily="34" charset="0"/>
                <a:ea typeface="Calibri" panose="020F0502020204030204" pitchFamily="34" charset="0"/>
                <a:cs typeface="Arial" panose="020B0604020202020204" pitchFamily="34" charset="0"/>
              </a:rPr>
              <a:t>Pengairan dengan realisasi Rp59,72 M.</a:t>
            </a:r>
          </a:p>
          <a:p>
            <a:pPr marL="274638" indent="-274638">
              <a:lnSpc>
                <a:spcPct val="107000"/>
              </a:lnSpc>
              <a:buFont typeface="Wingdings" panose="05000000000000000000" pitchFamily="2" charset="2"/>
              <a:buChar char="Ø"/>
            </a:pPr>
            <a:r>
              <a:rPr lang="en-ID" sz="1400">
                <a:solidFill>
                  <a:schemeClr val="tx1"/>
                </a:solidFill>
                <a:latin typeface="Arial" panose="020B0604020202020204" pitchFamily="34" charset="0"/>
                <a:ea typeface="Calibri" panose="020F0502020204030204" pitchFamily="34" charset="0"/>
                <a:cs typeface="Arial" panose="020B0604020202020204" pitchFamily="34" charset="0"/>
              </a:rPr>
              <a:t>Perdagangan, Pengembangan Usaha, Koperasi dan UKM dengan realisasi Rp25,68 M.</a:t>
            </a:r>
          </a:p>
          <a:p>
            <a:pPr marL="274638" indent="-274638">
              <a:lnSpc>
                <a:spcPct val="107000"/>
              </a:lnSpc>
              <a:spcAft>
                <a:spcPts val="600"/>
              </a:spcAft>
              <a:buFont typeface="Wingdings" panose="05000000000000000000" pitchFamily="2" charset="2"/>
              <a:buChar char="Ø"/>
            </a:pPr>
            <a:r>
              <a:rPr lang="en-ID" sz="1400">
                <a:solidFill>
                  <a:schemeClr val="tx1"/>
                </a:solidFill>
                <a:latin typeface="Arial" panose="020B0604020202020204" pitchFamily="34" charset="0"/>
                <a:ea typeface="Calibri" panose="020F0502020204030204" pitchFamily="34" charset="0"/>
                <a:cs typeface="Arial" panose="020B0604020202020204" pitchFamily="34" charset="0"/>
              </a:rPr>
              <a:t>3 Fungsi Lainnya dengan realisasi Rp4,93 M.</a:t>
            </a:r>
            <a:endParaRPr lang="en-ID" sz="1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8" name="object 36">
            <a:extLst>
              <a:ext uri="{FF2B5EF4-FFF2-40B4-BE49-F238E27FC236}">
                <a16:creationId xmlns:a16="http://schemas.microsoft.com/office/drawing/2014/main" id="{B83FAEBA-B6B4-4096-A43A-439E39D420CB}"/>
              </a:ext>
            </a:extLst>
          </p:cNvPr>
          <p:cNvSpPr txBox="1"/>
          <p:nvPr/>
        </p:nvSpPr>
        <p:spPr>
          <a:xfrm>
            <a:off x="1676400" y="814889"/>
            <a:ext cx="3130277" cy="44371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508F"/>
                </a:solidFill>
                <a:effectLst/>
                <a:uLnTx/>
                <a:uFillTx/>
                <a:latin typeface="Arial"/>
                <a:ea typeface="+mn-ea"/>
                <a:cs typeface="Arial"/>
              </a:rPr>
              <a:t>Realisasi APBD Tertagging Inflasi (miliar rupiah)</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TextBox 12">
            <a:extLst>
              <a:ext uri="{FF2B5EF4-FFF2-40B4-BE49-F238E27FC236}">
                <a16:creationId xmlns:a16="http://schemas.microsoft.com/office/drawing/2014/main" id="{332B3244-7CAD-4158-8D05-6DB19187F5F8}"/>
              </a:ext>
            </a:extLst>
          </p:cNvPr>
          <p:cNvSpPr txBox="1"/>
          <p:nvPr/>
        </p:nvSpPr>
        <p:spPr>
          <a:xfrm>
            <a:off x="5310834" y="6343014"/>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graphicFrame>
        <p:nvGraphicFramePr>
          <p:cNvPr id="15" name="Chart 14">
            <a:extLst>
              <a:ext uri="{FF2B5EF4-FFF2-40B4-BE49-F238E27FC236}">
                <a16:creationId xmlns:a16="http://schemas.microsoft.com/office/drawing/2014/main" id="{EC1F4A59-7B66-4559-A5B5-329BC51F1E27}"/>
              </a:ext>
            </a:extLst>
          </p:cNvPr>
          <p:cNvGraphicFramePr>
            <a:graphicFrameLocks/>
          </p:cNvGraphicFramePr>
          <p:nvPr>
            <p:extLst>
              <p:ext uri="{D42A27DB-BD31-4B8C-83A1-F6EECF244321}">
                <p14:modId xmlns:p14="http://schemas.microsoft.com/office/powerpoint/2010/main" val="4097087820"/>
              </p:ext>
            </p:extLst>
          </p:nvPr>
        </p:nvGraphicFramePr>
        <p:xfrm>
          <a:off x="6489107" y="3814241"/>
          <a:ext cx="5358600" cy="25018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2FE52BCC-F650-4F6F-9E83-A247545F6624}"/>
              </a:ext>
            </a:extLst>
          </p:cNvPr>
          <p:cNvGraphicFramePr>
            <a:graphicFrameLocks/>
          </p:cNvGraphicFramePr>
          <p:nvPr>
            <p:extLst>
              <p:ext uri="{D42A27DB-BD31-4B8C-83A1-F6EECF244321}">
                <p14:modId xmlns:p14="http://schemas.microsoft.com/office/powerpoint/2010/main" val="3394067963"/>
              </p:ext>
            </p:extLst>
          </p:nvPr>
        </p:nvGraphicFramePr>
        <p:xfrm>
          <a:off x="675801" y="1368315"/>
          <a:ext cx="4699338" cy="2060685"/>
        </p:xfrm>
        <a:graphic>
          <a:graphicData uri="http://schemas.openxmlformats.org/drawingml/2006/chart">
            <c:chart xmlns:c="http://schemas.openxmlformats.org/drawingml/2006/chart" xmlns:r="http://schemas.openxmlformats.org/officeDocument/2006/relationships" r:id="rId4"/>
          </a:graphicData>
        </a:graphic>
      </p:graphicFrame>
      <p:sp>
        <p:nvSpPr>
          <p:cNvPr id="21" name="object 36">
            <a:extLst>
              <a:ext uri="{FF2B5EF4-FFF2-40B4-BE49-F238E27FC236}">
                <a16:creationId xmlns:a16="http://schemas.microsoft.com/office/drawing/2014/main" id="{6B72433D-D837-42AA-B0EA-3770CE5C1363}"/>
              </a:ext>
            </a:extLst>
          </p:cNvPr>
          <p:cNvSpPr txBox="1"/>
          <p:nvPr/>
        </p:nvSpPr>
        <p:spPr>
          <a:xfrm>
            <a:off x="8382000" y="3370530"/>
            <a:ext cx="2087886" cy="44371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508F"/>
                </a:solidFill>
                <a:effectLst/>
                <a:uLnTx/>
                <a:uFillTx/>
                <a:latin typeface="Arial"/>
                <a:ea typeface="+mn-ea"/>
                <a:cs typeface="Arial"/>
              </a:rPr>
              <a:t>Realisasi Per Fungsi (miliar rupiah)</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cxnSp>
        <p:nvCxnSpPr>
          <p:cNvPr id="4" name="Straight Connector 3">
            <a:extLst>
              <a:ext uri="{FF2B5EF4-FFF2-40B4-BE49-F238E27FC236}">
                <a16:creationId xmlns:a16="http://schemas.microsoft.com/office/drawing/2014/main" id="{E93E0FEF-7F24-4881-AE44-A2CAFCE884D4}"/>
              </a:ext>
            </a:extLst>
          </p:cNvPr>
          <p:cNvCxnSpPr>
            <a:cxnSpLocks/>
          </p:cNvCxnSpPr>
          <p:nvPr/>
        </p:nvCxnSpPr>
        <p:spPr>
          <a:xfrm>
            <a:off x="6096000" y="1085456"/>
            <a:ext cx="0" cy="5013858"/>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9" name="Rectangle 8">
            <a:extLst>
              <a:ext uri="{FF2B5EF4-FFF2-40B4-BE49-F238E27FC236}">
                <a16:creationId xmlns:a16="http://schemas.microsoft.com/office/drawing/2014/main" id="{C48F4E26-DCAF-45BA-A6BE-83745DCB3C5F}"/>
              </a:ext>
            </a:extLst>
          </p:cNvPr>
          <p:cNvSpPr/>
          <p:nvPr/>
        </p:nvSpPr>
        <p:spPr>
          <a:xfrm>
            <a:off x="381000" y="3461060"/>
            <a:ext cx="5467147" cy="28819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D"/>
          </a:p>
        </p:txBody>
      </p:sp>
      <p:sp>
        <p:nvSpPr>
          <p:cNvPr id="11" name="TextBox 10">
            <a:extLst>
              <a:ext uri="{FF2B5EF4-FFF2-40B4-BE49-F238E27FC236}">
                <a16:creationId xmlns:a16="http://schemas.microsoft.com/office/drawing/2014/main" id="{6B400C52-08CD-4C0E-85D7-3C5440542E30}"/>
              </a:ext>
            </a:extLst>
          </p:cNvPr>
          <p:cNvSpPr txBox="1"/>
          <p:nvPr/>
        </p:nvSpPr>
        <p:spPr>
          <a:xfrm>
            <a:off x="519099" y="3592385"/>
            <a:ext cx="5329047" cy="2708434"/>
          </a:xfrm>
          <a:prstGeom prst="rect">
            <a:avLst/>
          </a:prstGeom>
          <a:noFill/>
        </p:spPr>
        <p:txBody>
          <a:bodyPr wrap="square" rtlCol="0">
            <a:spAutoFit/>
          </a:bodyPr>
          <a:lstStyle/>
          <a:p>
            <a:pPr>
              <a:spcAft>
                <a:spcPts val="600"/>
              </a:spcAft>
            </a:pPr>
            <a:r>
              <a:rPr lang="en-US" sz="1600">
                <a:latin typeface="Arial" panose="020B0604020202020204" pitchFamily="34" charset="0"/>
                <a:cs typeface="Arial" panose="020B0604020202020204" pitchFamily="34" charset="0"/>
              </a:rPr>
              <a:t>Anggaran tertagging inflasi APBD dialokasikan 4 intervensi yaitu:</a:t>
            </a:r>
          </a:p>
          <a:p>
            <a:pPr marL="285750" indent="-285750">
              <a:buFont typeface="Wingdings" panose="05000000000000000000" pitchFamily="2" charset="2"/>
              <a:buChar char="Ø"/>
            </a:pPr>
            <a:r>
              <a:rPr lang="en-US" sz="1600">
                <a:latin typeface="Arial" panose="020B0604020202020204" pitchFamily="34" charset="0"/>
                <a:cs typeface="Arial" panose="020B0604020202020204" pitchFamily="34" charset="0"/>
              </a:rPr>
              <a:t>Kelancaran distribusi dengan realisasi tertinggi Rp889,43 M</a:t>
            </a:r>
          </a:p>
          <a:p>
            <a:pPr marL="285750" indent="-285750">
              <a:buFont typeface="Wingdings" panose="05000000000000000000" pitchFamily="2" charset="2"/>
              <a:buChar char="Ø"/>
            </a:pPr>
            <a:r>
              <a:rPr lang="en-US" sz="1600">
                <a:latin typeface="Arial" panose="020B0604020202020204" pitchFamily="34" charset="0"/>
                <a:cs typeface="Arial" panose="020B0604020202020204" pitchFamily="34" charset="0"/>
              </a:rPr>
              <a:t>Ketersediaan Pasokan dengan realisasi Rp165,52 M</a:t>
            </a:r>
          </a:p>
          <a:p>
            <a:pPr marL="285750" indent="-285750">
              <a:buFont typeface="Wingdings" panose="05000000000000000000" pitchFamily="2" charset="2"/>
              <a:buChar char="Ø"/>
            </a:pPr>
            <a:r>
              <a:rPr lang="en-US" sz="1600">
                <a:latin typeface="Arial" panose="020B0604020202020204" pitchFamily="34" charset="0"/>
                <a:cs typeface="Arial" panose="020B0604020202020204" pitchFamily="34" charset="0"/>
              </a:rPr>
              <a:t>Komunikasi efektif dengan realisasi Rp2,02 M</a:t>
            </a:r>
          </a:p>
          <a:p>
            <a:pPr marL="285750" indent="-285750">
              <a:spcAft>
                <a:spcPts val="600"/>
              </a:spcAft>
              <a:buFont typeface="Wingdings" panose="05000000000000000000" pitchFamily="2" charset="2"/>
              <a:buChar char="Ø"/>
            </a:pPr>
            <a:r>
              <a:rPr lang="en-US" sz="1600">
                <a:latin typeface="Arial" panose="020B0604020202020204" pitchFamily="34" charset="0"/>
                <a:cs typeface="Arial" panose="020B0604020202020204" pitchFamily="34" charset="0"/>
              </a:rPr>
              <a:t>Keterjangkauan harga dengan realisasi Rp496,31 Jt</a:t>
            </a:r>
          </a:p>
          <a:p>
            <a:r>
              <a:rPr lang="en-ID" sz="1600">
                <a:latin typeface="Arial" panose="020B0604020202020204" pitchFamily="34" charset="0"/>
                <a:cs typeface="Arial" panose="020B0604020202020204" pitchFamily="34" charset="0"/>
              </a:rPr>
              <a:t>Terbagi ke Provinsi dan 33 Kabupaten/Kota, dengan realisasi tertinggi adalah Provinsi Sumut dengan realisasi Rp298,12 M</a:t>
            </a:r>
          </a:p>
        </p:txBody>
      </p:sp>
    </p:spTree>
    <p:extLst>
      <p:ext uri="{BB962C8B-B14F-4D97-AF65-F5344CB8AC3E}">
        <p14:creationId xmlns:p14="http://schemas.microsoft.com/office/powerpoint/2010/main" val="264746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2F8AA3-FFE5-41E9-972C-7F17F4B95A50}"/>
              </a:ext>
            </a:extLst>
          </p:cNvPr>
          <p:cNvSpPr/>
          <p:nvPr/>
        </p:nvSpPr>
        <p:spPr>
          <a:xfrm>
            <a:off x="365942" y="5055654"/>
            <a:ext cx="11467581" cy="94388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D"/>
          </a:p>
        </p:txBody>
      </p:sp>
      <p:sp>
        <p:nvSpPr>
          <p:cNvPr id="42" name="Title 41">
            <a:extLst>
              <a:ext uri="{FF2B5EF4-FFF2-40B4-BE49-F238E27FC236}">
                <a16:creationId xmlns:a16="http://schemas.microsoft.com/office/drawing/2014/main" id="{5822B2FA-F5CB-63E4-AA8D-A03FA800258B}"/>
              </a:ext>
            </a:extLst>
          </p:cNvPr>
          <p:cNvSpPr>
            <a:spLocks noGrp="1"/>
          </p:cNvSpPr>
          <p:nvPr>
            <p:ph type="title"/>
          </p:nvPr>
        </p:nvSpPr>
        <p:spPr>
          <a:xfrm>
            <a:off x="1274241" y="216781"/>
            <a:ext cx="9674150" cy="488394"/>
          </a:xfrm>
        </p:spPr>
        <p:txBody>
          <a:bodyPr>
            <a:normAutofit/>
          </a:bodyPr>
          <a:lstStyle/>
          <a:p>
            <a:r>
              <a:rPr kumimoji="0" lang="en-US" sz="2500" b="1" i="0" u="none" strike="noStrike" kern="1200" cap="none" spc="0" normalizeH="0" baseline="0" noProof="0">
                <a:ln>
                  <a:noFill/>
                </a:ln>
                <a:solidFill>
                  <a:srgbClr val="094E9B"/>
                </a:solidFill>
                <a:effectLst/>
                <a:uLnTx/>
                <a:uFillTx/>
                <a:latin typeface="Tahoma" panose="020B0604030504040204" pitchFamily="34" charset="0"/>
                <a:ea typeface="Tahoma" panose="020B0604030504040204" pitchFamily="34" charset="0"/>
                <a:cs typeface="Tahoma" panose="020B0604030504040204" pitchFamily="34" charset="0"/>
              </a:rPr>
              <a:t>REALISASI ANGGARAN TERTAGGING INFLASI APBD 2025</a:t>
            </a:r>
            <a:endParaRPr lang="en-US" dirty="0"/>
          </a:p>
        </p:txBody>
      </p:sp>
      <p:sp>
        <p:nvSpPr>
          <p:cNvPr id="3" name="Slide Number Placeholder 2">
            <a:extLst>
              <a:ext uri="{FF2B5EF4-FFF2-40B4-BE49-F238E27FC236}">
                <a16:creationId xmlns:a16="http://schemas.microsoft.com/office/drawing/2014/main" id="{DCC0EB9A-3317-44C8-9B67-07DF0C03B435}"/>
              </a:ext>
            </a:extLst>
          </p:cNvPr>
          <p:cNvSpPr>
            <a:spLocks noGrp="1"/>
          </p:cNvSpPr>
          <p:nvPr>
            <p:ph type="sldNum" sz="quarter" idx="12"/>
          </p:nvPr>
        </p:nvSpPr>
        <p:spPr/>
        <p:txBody>
          <a:bodyPr/>
          <a:lstStyle/>
          <a:p>
            <a:fld id="{00000000-1234-1234-1234-123412341234}" type="slidenum">
              <a:rPr lang="en-US" smtClean="0">
                <a:solidFill>
                  <a:prstClr val="black"/>
                </a:solidFill>
              </a:rPr>
              <a:pPr/>
              <a:t>12</a:t>
            </a:fld>
            <a:endParaRPr lang="en-US">
              <a:solidFill>
                <a:prstClr val="black"/>
              </a:solidFill>
            </a:endParaRPr>
          </a:p>
        </p:txBody>
      </p:sp>
      <p:sp>
        <p:nvSpPr>
          <p:cNvPr id="10" name="TextBox 9">
            <a:extLst>
              <a:ext uri="{FF2B5EF4-FFF2-40B4-BE49-F238E27FC236}">
                <a16:creationId xmlns:a16="http://schemas.microsoft.com/office/drawing/2014/main" id="{D965DD38-073A-4E84-BD9F-AB6BA39DB19D}"/>
              </a:ext>
            </a:extLst>
          </p:cNvPr>
          <p:cNvSpPr txBox="1"/>
          <p:nvPr/>
        </p:nvSpPr>
        <p:spPr>
          <a:xfrm>
            <a:off x="545502" y="5121425"/>
            <a:ext cx="11131627" cy="86357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107000"/>
              </a:lnSpc>
              <a:spcAft>
                <a:spcPts val="600"/>
              </a:spcAft>
            </a:pPr>
            <a:r>
              <a:rPr lang="en-US" sz="1600" b="1">
                <a:solidFill>
                  <a:schemeClr val="tx1"/>
                </a:solidFill>
                <a:latin typeface="Arial" panose="020B0604020202020204" pitchFamily="34" charset="0"/>
                <a:ea typeface="Calibri" panose="020F0502020204030204" pitchFamily="34" charset="0"/>
                <a:cs typeface="Arial" panose="020B0604020202020204" pitchFamily="34" charset="0"/>
              </a:rPr>
              <a:t>Realisasi tertinggi adalah Provinsi Sumut dengan realisasi Rp298,12 M, selanjutnya Medan sebesar Rp158,52 M, kemudian Asahan dengan realisasi Rp137,90 M, dan Deli Serdang Rp114,93 M. terkecil adalah Dairi yang baru merealisasikan Rp1,10 persen</a:t>
            </a:r>
            <a:endParaRPr lang="en-ID" sz="1600" b="1">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8" name="object 36">
            <a:extLst>
              <a:ext uri="{FF2B5EF4-FFF2-40B4-BE49-F238E27FC236}">
                <a16:creationId xmlns:a16="http://schemas.microsoft.com/office/drawing/2014/main" id="{B83FAEBA-B6B4-4096-A43A-439E39D420CB}"/>
              </a:ext>
            </a:extLst>
          </p:cNvPr>
          <p:cNvSpPr txBox="1"/>
          <p:nvPr/>
        </p:nvSpPr>
        <p:spPr>
          <a:xfrm>
            <a:off x="2606116" y="873005"/>
            <a:ext cx="7010400" cy="456535"/>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508F"/>
                </a:solidFill>
                <a:effectLst/>
                <a:uLnTx/>
                <a:uFillTx/>
                <a:latin typeface="Arial"/>
                <a:ea typeface="+mn-ea"/>
                <a:cs typeface="Arial"/>
              </a:rPr>
              <a:t>Realisasi APBD Tertagging Inflasi Per Provinsi/Kabupaten/Kota</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508F"/>
                </a:solidFill>
                <a:effectLst/>
                <a:uLnTx/>
                <a:uFillTx/>
                <a:latin typeface="Arial"/>
                <a:ea typeface="+mn-ea"/>
                <a:cs typeface="Arial"/>
              </a:rPr>
              <a:t>(miliar rupiah)</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TextBox 12">
            <a:extLst>
              <a:ext uri="{FF2B5EF4-FFF2-40B4-BE49-F238E27FC236}">
                <a16:creationId xmlns:a16="http://schemas.microsoft.com/office/drawing/2014/main" id="{332B3244-7CAD-4158-8D05-6DB19187F5F8}"/>
              </a:ext>
            </a:extLst>
          </p:cNvPr>
          <p:cNvSpPr txBox="1"/>
          <p:nvPr/>
        </p:nvSpPr>
        <p:spPr>
          <a:xfrm>
            <a:off x="9748837" y="4583016"/>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graphicFrame>
        <p:nvGraphicFramePr>
          <p:cNvPr id="14" name="Chart 13">
            <a:extLst>
              <a:ext uri="{FF2B5EF4-FFF2-40B4-BE49-F238E27FC236}">
                <a16:creationId xmlns:a16="http://schemas.microsoft.com/office/drawing/2014/main" id="{522CBC3A-5178-4E7F-9C28-684D60BC1FFE}"/>
              </a:ext>
            </a:extLst>
          </p:cNvPr>
          <p:cNvGraphicFramePr>
            <a:graphicFrameLocks/>
          </p:cNvGraphicFramePr>
          <p:nvPr>
            <p:extLst>
              <p:ext uri="{D42A27DB-BD31-4B8C-83A1-F6EECF244321}">
                <p14:modId xmlns:p14="http://schemas.microsoft.com/office/powerpoint/2010/main" val="1245483210"/>
              </p:ext>
            </p:extLst>
          </p:nvPr>
        </p:nvGraphicFramePr>
        <p:xfrm>
          <a:off x="0" y="1108488"/>
          <a:ext cx="12184536" cy="35325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0065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930E06-131D-456B-B803-91C66AA75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287" y="5395160"/>
            <a:ext cx="9801225" cy="495300"/>
          </a:xfrm>
          <a:prstGeom prst="rect">
            <a:avLst/>
          </a:prstGeom>
        </p:spPr>
      </p:pic>
      <p:sp>
        <p:nvSpPr>
          <p:cNvPr id="9" name="TextBox 8">
            <a:extLst>
              <a:ext uri="{FF2B5EF4-FFF2-40B4-BE49-F238E27FC236}">
                <a16:creationId xmlns:a16="http://schemas.microsoft.com/office/drawing/2014/main" id="{D2E59F19-D754-42CC-95F9-37CF6946AF0F}"/>
              </a:ext>
            </a:extLst>
          </p:cNvPr>
          <p:cNvSpPr txBox="1"/>
          <p:nvPr/>
        </p:nvSpPr>
        <p:spPr>
          <a:xfrm>
            <a:off x="1564101" y="5424236"/>
            <a:ext cx="1881190"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https://djpb.kemenkeu.go.id/kanwil/Sumut/id/</a:t>
            </a:r>
          </a:p>
        </p:txBody>
      </p:sp>
      <p:sp>
        <p:nvSpPr>
          <p:cNvPr id="12" name="TextBox 11">
            <a:extLst>
              <a:ext uri="{FF2B5EF4-FFF2-40B4-BE49-F238E27FC236}">
                <a16:creationId xmlns:a16="http://schemas.microsoft.com/office/drawing/2014/main" id="{0EFAD603-185A-4391-8D9A-EE4F44A6F505}"/>
              </a:ext>
            </a:extLst>
          </p:cNvPr>
          <p:cNvSpPr txBox="1"/>
          <p:nvPr/>
        </p:nvSpPr>
        <p:spPr>
          <a:xfrm>
            <a:off x="4026563" y="5501180"/>
            <a:ext cx="1925053"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@djpb.</a:t>
            </a:r>
            <a:r>
              <a:rPr kumimoji="0" lang="en-ID" sz="1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Sumut</a:t>
            </a:r>
          </a:p>
        </p:txBody>
      </p:sp>
      <p:sp>
        <p:nvSpPr>
          <p:cNvPr id="13" name="TextBox 12">
            <a:extLst>
              <a:ext uri="{FF2B5EF4-FFF2-40B4-BE49-F238E27FC236}">
                <a16:creationId xmlns:a16="http://schemas.microsoft.com/office/drawing/2014/main" id="{CA764D74-DBC9-4C28-904D-3B4E014C51A9}"/>
              </a:ext>
            </a:extLst>
          </p:cNvPr>
          <p:cNvSpPr txBox="1"/>
          <p:nvPr/>
        </p:nvSpPr>
        <p:spPr>
          <a:xfrm>
            <a:off x="6392774" y="5489148"/>
            <a:ext cx="1620254"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ID" sz="1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KanwilDJPbSumut</a:t>
            </a:r>
          </a:p>
        </p:txBody>
      </p:sp>
      <p:sp>
        <p:nvSpPr>
          <p:cNvPr id="14" name="TextBox 13">
            <a:extLst>
              <a:ext uri="{FF2B5EF4-FFF2-40B4-BE49-F238E27FC236}">
                <a16:creationId xmlns:a16="http://schemas.microsoft.com/office/drawing/2014/main" id="{0CA18494-C37F-47FD-BAF9-16474A219E8A}"/>
              </a:ext>
            </a:extLst>
          </p:cNvPr>
          <p:cNvSpPr txBox="1"/>
          <p:nvPr/>
        </p:nvSpPr>
        <p:spPr>
          <a:xfrm>
            <a:off x="8454186" y="5490350"/>
            <a:ext cx="272314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Kanwil DJPb </a:t>
            </a:r>
            <a:r>
              <a:rPr kumimoji="0" lang="it-IT" sz="1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Provinsi Sumatera Utara</a:t>
            </a:r>
            <a:endParaRPr kumimoji="0" lang="it-IT" sz="1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Subtitle 2">
            <a:extLst>
              <a:ext uri="{FF2B5EF4-FFF2-40B4-BE49-F238E27FC236}">
                <a16:creationId xmlns:a16="http://schemas.microsoft.com/office/drawing/2014/main" id="{727FEF6E-BC62-42F3-8935-1ACC095F08EE}"/>
              </a:ext>
            </a:extLst>
          </p:cNvPr>
          <p:cNvSpPr txBox="1">
            <a:spLocks/>
          </p:cNvSpPr>
          <p:nvPr/>
        </p:nvSpPr>
        <p:spPr>
          <a:xfrm>
            <a:off x="194409" y="6548027"/>
            <a:ext cx="3530009" cy="267431"/>
          </a:xfrm>
          <a:prstGeom prst="rect">
            <a:avLst/>
          </a:prstGeom>
          <a:solidFill>
            <a:srgbClr val="005FAC"/>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200" b="0" i="0" u="none" strike="noStrike" kern="1200" cap="none" spc="0" normalizeH="0" baseline="0" noProof="0" dirty="0">
                <a:ln>
                  <a:noFill/>
                </a:ln>
                <a:solidFill>
                  <a:prstClr val="white"/>
                </a:solidFill>
                <a:effectLst/>
                <a:uLnTx/>
                <a:uFillTx/>
                <a:latin typeface="Calibri" panose="020F0502020204030204"/>
                <a:ea typeface="+mn-ea"/>
                <a:cs typeface="+mn-cs"/>
              </a:rPr>
              <a:t>© 2024 </a:t>
            </a:r>
            <a:r>
              <a:rPr kumimoji="0" lang="en-ID" sz="1200" b="0" i="0" u="none" strike="noStrike" kern="1200" cap="none" spc="0" normalizeH="0" baseline="0" noProof="0" dirty="0" err="1">
                <a:ln>
                  <a:noFill/>
                </a:ln>
                <a:solidFill>
                  <a:prstClr val="white"/>
                </a:solidFill>
                <a:effectLst/>
                <a:uLnTx/>
                <a:uFillTx/>
                <a:latin typeface="Calibri" panose="020F0502020204030204"/>
                <a:ea typeface="+mn-ea"/>
                <a:cs typeface="+mn-cs"/>
              </a:rPr>
              <a:t>Kanwil</a:t>
            </a:r>
            <a:r>
              <a:rPr kumimoji="0" lang="en-ID"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D" sz="1200" b="0" i="0" u="none" strike="noStrike" kern="1200" cap="none" spc="0" normalizeH="0" baseline="0" noProof="0" dirty="0" err="1">
                <a:ln>
                  <a:noFill/>
                </a:ln>
                <a:solidFill>
                  <a:prstClr val="white"/>
                </a:solidFill>
                <a:effectLst/>
                <a:uLnTx/>
                <a:uFillTx/>
                <a:latin typeface="Calibri" panose="020F0502020204030204"/>
                <a:ea typeface="+mn-ea"/>
                <a:cs typeface="+mn-cs"/>
              </a:rPr>
              <a:t>DJPb</a:t>
            </a:r>
            <a:r>
              <a:rPr kumimoji="0" lang="en-ID"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ID" sz="1200" b="0" i="0" u="none" strike="noStrike" kern="1200" cap="none" spc="0" normalizeH="0" baseline="0" noProof="0" err="1">
                <a:ln>
                  <a:noFill/>
                </a:ln>
                <a:solidFill>
                  <a:prstClr val="white"/>
                </a:solidFill>
                <a:effectLst/>
                <a:uLnTx/>
                <a:uFillTx/>
                <a:latin typeface="Calibri" panose="020F0502020204030204"/>
                <a:ea typeface="+mn-ea"/>
                <a:cs typeface="+mn-cs"/>
              </a:rPr>
              <a:t>Provinsi</a:t>
            </a:r>
            <a:r>
              <a:rPr kumimoji="0" lang="en-ID" sz="1200" b="0" i="0" u="none" strike="noStrike" kern="1200" cap="none" spc="0" normalizeH="0" baseline="0" noProof="0">
                <a:ln>
                  <a:noFill/>
                </a:ln>
                <a:solidFill>
                  <a:prstClr val="white"/>
                </a:solidFill>
                <a:effectLst/>
                <a:uLnTx/>
                <a:uFillTx/>
                <a:latin typeface="Calibri" panose="020F0502020204030204"/>
                <a:ea typeface="+mn-ea"/>
                <a:cs typeface="+mn-cs"/>
              </a:rPr>
              <a:t> Sumatera Utara</a:t>
            </a:r>
            <a:endParaRPr kumimoji="0" lang="en-ID"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259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643A99-E331-42DA-9CD4-999EAEFE1D6D}"/>
              </a:ext>
            </a:extLst>
          </p:cNvPr>
          <p:cNvSpPr>
            <a:spLocks noGrp="1"/>
          </p:cNvSpPr>
          <p:nvPr>
            <p:ph type="body" idx="1"/>
          </p:nvPr>
        </p:nvSpPr>
        <p:spPr/>
        <p:txBody>
          <a:bodyPr>
            <a:normAutofit fontScale="85000" lnSpcReduction="10000"/>
          </a:bodyPr>
          <a:lstStyle/>
          <a:p>
            <a:r>
              <a:rPr lang="en-ID" dirty="0"/>
              <a:t>DUKUNGAN KANWIL </a:t>
            </a:r>
            <a:r>
              <a:rPr lang="en-ID" dirty="0" err="1"/>
              <a:t>DJPb</a:t>
            </a:r>
            <a:r>
              <a:rPr lang="en-ID" dirty="0"/>
              <a:t> DALAM PENGENDALIAN INFLASI</a:t>
            </a:r>
          </a:p>
        </p:txBody>
      </p:sp>
      <p:sp>
        <p:nvSpPr>
          <p:cNvPr id="3" name="Slide Number Placeholder 2">
            <a:extLst>
              <a:ext uri="{FF2B5EF4-FFF2-40B4-BE49-F238E27FC236}">
                <a16:creationId xmlns:a16="http://schemas.microsoft.com/office/drawing/2014/main" id="{48720B4C-553A-4196-A42A-4DAA61FB0EBB}"/>
              </a:ext>
            </a:extLst>
          </p:cNvPr>
          <p:cNvSpPr>
            <a:spLocks noGrp="1"/>
          </p:cNvSpPr>
          <p:nvPr>
            <p:ph type="sldNum" idx="12"/>
          </p:nvPr>
        </p:nvSpPr>
        <p:spPr/>
        <p:txBody>
          <a:bodyPr/>
          <a:lstStyle/>
          <a:p>
            <a:fld id="{00000000-1234-1234-1234-123412341234}" type="slidenum">
              <a:rPr lang="en-US" smtClean="0">
                <a:solidFill>
                  <a:prstClr val="black"/>
                </a:solidFill>
              </a:rPr>
              <a:pPr/>
              <a:t>2</a:t>
            </a:fld>
            <a:endParaRPr lang="en-US">
              <a:solidFill>
                <a:prstClr val="black"/>
              </a:solidFill>
            </a:endParaRPr>
          </a:p>
        </p:txBody>
      </p:sp>
      <p:pic>
        <p:nvPicPr>
          <p:cNvPr id="4" name="object 6">
            <a:extLst>
              <a:ext uri="{FF2B5EF4-FFF2-40B4-BE49-F238E27FC236}">
                <a16:creationId xmlns:a16="http://schemas.microsoft.com/office/drawing/2014/main" id="{A0D37660-DB67-4C45-BA56-D3096C350DAC}"/>
              </a:ext>
            </a:extLst>
          </p:cNvPr>
          <p:cNvPicPr/>
          <p:nvPr/>
        </p:nvPicPr>
        <p:blipFill>
          <a:blip r:embed="rId2" cstate="print"/>
          <a:stretch>
            <a:fillRect/>
          </a:stretch>
        </p:blipFill>
        <p:spPr>
          <a:xfrm>
            <a:off x="303276" y="1313681"/>
            <a:ext cx="7174454" cy="4930154"/>
          </a:xfrm>
          <a:prstGeom prst="rect">
            <a:avLst/>
          </a:prstGeom>
        </p:spPr>
      </p:pic>
      <p:pic>
        <p:nvPicPr>
          <p:cNvPr id="5" name="object 11">
            <a:extLst>
              <a:ext uri="{FF2B5EF4-FFF2-40B4-BE49-F238E27FC236}">
                <a16:creationId xmlns:a16="http://schemas.microsoft.com/office/drawing/2014/main" id="{E406EEEB-6A78-4510-9C30-968149610E68}"/>
              </a:ext>
            </a:extLst>
          </p:cNvPr>
          <p:cNvPicPr/>
          <p:nvPr/>
        </p:nvPicPr>
        <p:blipFill>
          <a:blip r:embed="rId3" cstate="print"/>
          <a:stretch>
            <a:fillRect/>
          </a:stretch>
        </p:blipFill>
        <p:spPr>
          <a:xfrm>
            <a:off x="7752588" y="1187196"/>
            <a:ext cx="4136136" cy="5183124"/>
          </a:xfrm>
          <a:prstGeom prst="rect">
            <a:avLst/>
          </a:prstGeom>
        </p:spPr>
      </p:pic>
    </p:spTree>
    <p:extLst>
      <p:ext uri="{BB962C8B-B14F-4D97-AF65-F5344CB8AC3E}">
        <p14:creationId xmlns:p14="http://schemas.microsoft.com/office/powerpoint/2010/main" val="67162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64463"/>
          </a:xfrm>
          <a:prstGeom prst="rect">
            <a:avLst/>
          </a:prstGeom>
        </p:spPr>
      </p:pic>
      <p:sp>
        <p:nvSpPr>
          <p:cNvPr id="3" name="object 3"/>
          <p:cNvSpPr txBox="1">
            <a:spLocks noGrp="1"/>
          </p:cNvSpPr>
          <p:nvPr>
            <p:ph type="title"/>
          </p:nvPr>
        </p:nvSpPr>
        <p:spPr>
          <a:xfrm>
            <a:off x="159512" y="156210"/>
            <a:ext cx="7765288" cy="350737"/>
          </a:xfrm>
          <a:prstGeom prst="rect">
            <a:avLst/>
          </a:prstGeom>
        </p:spPr>
        <p:txBody>
          <a:bodyPr vert="horz" wrap="square" lIns="0" tIns="12065" rIns="0" bIns="0" rtlCol="0">
            <a:spAutoFit/>
          </a:bodyPr>
          <a:lstStyle/>
          <a:p>
            <a:pPr marL="12700">
              <a:lnSpc>
                <a:spcPct val="100000"/>
              </a:lnSpc>
              <a:spcBef>
                <a:spcPts val="95"/>
              </a:spcBef>
            </a:pPr>
            <a:r>
              <a:rPr sz="2200" dirty="0">
                <a:solidFill>
                  <a:srgbClr val="FFFFFF"/>
                </a:solidFill>
                <a:latin typeface="Tahoma"/>
                <a:cs typeface="Tahoma"/>
              </a:rPr>
              <a:t>Evaluasi Pelaksanaan Program </a:t>
            </a:r>
            <a:r>
              <a:rPr sz="2200" dirty="0" err="1">
                <a:solidFill>
                  <a:srgbClr val="FFFFFF"/>
                </a:solidFill>
                <a:latin typeface="Tahoma"/>
                <a:cs typeface="Tahoma"/>
              </a:rPr>
              <a:t>Kerja</a:t>
            </a:r>
            <a:r>
              <a:rPr sz="2200" dirty="0">
                <a:solidFill>
                  <a:srgbClr val="FFFFFF"/>
                </a:solidFill>
                <a:latin typeface="Tahoma"/>
                <a:cs typeface="Tahoma"/>
              </a:rPr>
              <a:t> TPI</a:t>
            </a:r>
            <a:r>
              <a:rPr lang="en-US" sz="2200" dirty="0">
                <a:solidFill>
                  <a:srgbClr val="FFFFFF"/>
                </a:solidFill>
                <a:latin typeface="Tahoma"/>
                <a:cs typeface="Tahoma"/>
              </a:rPr>
              <a:t>D</a:t>
            </a:r>
            <a:r>
              <a:rPr sz="2200" dirty="0">
                <a:solidFill>
                  <a:srgbClr val="FFFFFF"/>
                </a:solidFill>
                <a:latin typeface="Tahoma"/>
                <a:cs typeface="Tahoma"/>
              </a:rPr>
              <a:t> 202</a:t>
            </a:r>
            <a:r>
              <a:rPr lang="en-US" sz="2200" dirty="0">
                <a:solidFill>
                  <a:srgbClr val="FFFFFF"/>
                </a:solidFill>
                <a:latin typeface="Tahoma"/>
                <a:cs typeface="Tahoma"/>
              </a:rPr>
              <a:t>4</a:t>
            </a:r>
            <a:endParaRPr sz="2200" dirty="0">
              <a:latin typeface="Tahoma"/>
              <a:cs typeface="Tahoma"/>
            </a:endParaRPr>
          </a:p>
        </p:txBody>
      </p:sp>
      <p:grpSp>
        <p:nvGrpSpPr>
          <p:cNvPr id="4" name="object 4"/>
          <p:cNvGrpSpPr/>
          <p:nvPr/>
        </p:nvGrpSpPr>
        <p:grpSpPr>
          <a:xfrm>
            <a:off x="133921" y="784670"/>
            <a:ext cx="11924665" cy="349885"/>
            <a:chOff x="133921" y="784670"/>
            <a:chExt cx="11924665" cy="349885"/>
          </a:xfrm>
        </p:grpSpPr>
        <p:sp>
          <p:nvSpPr>
            <p:cNvPr id="5" name="object 5"/>
            <p:cNvSpPr/>
            <p:nvPr/>
          </p:nvSpPr>
          <p:spPr>
            <a:xfrm>
              <a:off x="138684" y="790956"/>
              <a:ext cx="2295525" cy="329565"/>
            </a:xfrm>
            <a:custGeom>
              <a:avLst/>
              <a:gdLst/>
              <a:ahLst/>
              <a:cxnLst/>
              <a:rect l="l" t="t" r="r" b="b"/>
              <a:pathLst>
                <a:path w="2295525" h="329565">
                  <a:moveTo>
                    <a:pt x="2240280" y="0"/>
                  </a:moveTo>
                  <a:lnTo>
                    <a:pt x="53238" y="0"/>
                  </a:lnTo>
                  <a:lnTo>
                    <a:pt x="15532" y="16637"/>
                  </a:lnTo>
                  <a:lnTo>
                    <a:pt x="0" y="54864"/>
                  </a:lnTo>
                  <a:lnTo>
                    <a:pt x="25" y="275971"/>
                  </a:lnTo>
                  <a:lnTo>
                    <a:pt x="16598" y="313690"/>
                  </a:lnTo>
                  <a:lnTo>
                    <a:pt x="54864" y="329184"/>
                  </a:lnTo>
                  <a:lnTo>
                    <a:pt x="2241931" y="329184"/>
                  </a:lnTo>
                  <a:lnTo>
                    <a:pt x="2279650" y="312547"/>
                  </a:lnTo>
                  <a:lnTo>
                    <a:pt x="2295144" y="274320"/>
                  </a:lnTo>
                  <a:lnTo>
                    <a:pt x="2295144" y="53213"/>
                  </a:lnTo>
                  <a:lnTo>
                    <a:pt x="2278507" y="15494"/>
                  </a:lnTo>
                  <a:lnTo>
                    <a:pt x="2240280"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38684" y="790956"/>
              <a:ext cx="2295525" cy="329565"/>
            </a:xfrm>
            <a:custGeom>
              <a:avLst/>
              <a:gdLst/>
              <a:ahLst/>
              <a:cxnLst/>
              <a:rect l="l" t="t" r="r" b="b"/>
              <a:pathLst>
                <a:path w="2295525" h="329565">
                  <a:moveTo>
                    <a:pt x="0" y="54864"/>
                  </a:moveTo>
                  <a:lnTo>
                    <a:pt x="15532" y="16637"/>
                  </a:lnTo>
                  <a:lnTo>
                    <a:pt x="53238" y="0"/>
                  </a:lnTo>
                  <a:lnTo>
                    <a:pt x="54864" y="0"/>
                  </a:lnTo>
                  <a:lnTo>
                    <a:pt x="2240280" y="0"/>
                  </a:lnTo>
                  <a:lnTo>
                    <a:pt x="2278507" y="15494"/>
                  </a:lnTo>
                  <a:lnTo>
                    <a:pt x="2295144" y="53213"/>
                  </a:lnTo>
                  <a:lnTo>
                    <a:pt x="2295144" y="54864"/>
                  </a:lnTo>
                  <a:lnTo>
                    <a:pt x="2295144" y="274320"/>
                  </a:lnTo>
                  <a:lnTo>
                    <a:pt x="2279650" y="312547"/>
                  </a:lnTo>
                  <a:lnTo>
                    <a:pt x="2241931" y="329184"/>
                  </a:lnTo>
                  <a:lnTo>
                    <a:pt x="2240280" y="329184"/>
                  </a:lnTo>
                  <a:lnTo>
                    <a:pt x="54864" y="329184"/>
                  </a:lnTo>
                  <a:lnTo>
                    <a:pt x="16598" y="313690"/>
                  </a:lnTo>
                  <a:lnTo>
                    <a:pt x="25" y="275971"/>
                  </a:lnTo>
                  <a:lnTo>
                    <a:pt x="0" y="274320"/>
                  </a:lnTo>
                  <a:lnTo>
                    <a:pt x="0" y="54864"/>
                  </a:lnTo>
                  <a:close/>
                </a:path>
              </a:pathLst>
            </a:custGeom>
            <a:ln w="9525">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474976" y="789432"/>
              <a:ext cx="4561840" cy="320040"/>
            </a:xfrm>
            <a:custGeom>
              <a:avLst/>
              <a:gdLst/>
              <a:ahLst/>
              <a:cxnLst/>
              <a:rect l="l" t="t" r="r" b="b"/>
              <a:pathLst>
                <a:path w="4561840" h="320040">
                  <a:moveTo>
                    <a:pt x="4507992" y="0"/>
                  </a:moveTo>
                  <a:lnTo>
                    <a:pt x="53340" y="0"/>
                  </a:lnTo>
                  <a:lnTo>
                    <a:pt x="15875" y="15366"/>
                  </a:lnTo>
                  <a:lnTo>
                    <a:pt x="0" y="53339"/>
                  </a:lnTo>
                  <a:lnTo>
                    <a:pt x="0" y="266700"/>
                  </a:lnTo>
                  <a:lnTo>
                    <a:pt x="1778" y="280162"/>
                  </a:lnTo>
                  <a:lnTo>
                    <a:pt x="26162" y="312673"/>
                  </a:lnTo>
                  <a:lnTo>
                    <a:pt x="53340" y="320039"/>
                  </a:lnTo>
                  <a:lnTo>
                    <a:pt x="4507992" y="320039"/>
                  </a:lnTo>
                  <a:lnTo>
                    <a:pt x="4545457" y="304672"/>
                  </a:lnTo>
                  <a:lnTo>
                    <a:pt x="4561332" y="266700"/>
                  </a:lnTo>
                  <a:lnTo>
                    <a:pt x="4561332" y="53339"/>
                  </a:lnTo>
                  <a:lnTo>
                    <a:pt x="4545965" y="15875"/>
                  </a:lnTo>
                  <a:lnTo>
                    <a:pt x="4507992"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2474976" y="789432"/>
              <a:ext cx="4561840" cy="320040"/>
            </a:xfrm>
            <a:custGeom>
              <a:avLst/>
              <a:gdLst/>
              <a:ahLst/>
              <a:cxnLst/>
              <a:rect l="l" t="t" r="r" b="b"/>
              <a:pathLst>
                <a:path w="4561840" h="320040">
                  <a:moveTo>
                    <a:pt x="0" y="53339"/>
                  </a:moveTo>
                  <a:lnTo>
                    <a:pt x="15875" y="15366"/>
                  </a:lnTo>
                  <a:lnTo>
                    <a:pt x="53340" y="0"/>
                  </a:lnTo>
                  <a:lnTo>
                    <a:pt x="4507992" y="0"/>
                  </a:lnTo>
                  <a:lnTo>
                    <a:pt x="4545965" y="15875"/>
                  </a:lnTo>
                  <a:lnTo>
                    <a:pt x="4561332" y="53339"/>
                  </a:lnTo>
                  <a:lnTo>
                    <a:pt x="4561332" y="266700"/>
                  </a:lnTo>
                  <a:lnTo>
                    <a:pt x="4545457" y="304672"/>
                  </a:lnTo>
                  <a:lnTo>
                    <a:pt x="4507992" y="320039"/>
                  </a:lnTo>
                  <a:lnTo>
                    <a:pt x="53340" y="320039"/>
                  </a:lnTo>
                  <a:lnTo>
                    <a:pt x="15367" y="304164"/>
                  </a:lnTo>
                  <a:lnTo>
                    <a:pt x="0" y="266700"/>
                  </a:lnTo>
                  <a:lnTo>
                    <a:pt x="0" y="53339"/>
                  </a:lnTo>
                  <a:close/>
                </a:path>
              </a:pathLst>
            </a:custGeom>
            <a:ln w="9523">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7075931" y="801624"/>
              <a:ext cx="2531745" cy="327660"/>
            </a:xfrm>
            <a:custGeom>
              <a:avLst/>
              <a:gdLst/>
              <a:ahLst/>
              <a:cxnLst/>
              <a:rect l="l" t="t" r="r" b="b"/>
              <a:pathLst>
                <a:path w="2531745" h="327659">
                  <a:moveTo>
                    <a:pt x="2476754" y="0"/>
                  </a:moveTo>
                  <a:lnTo>
                    <a:pt x="53467" y="0"/>
                  </a:lnTo>
                  <a:lnTo>
                    <a:pt x="15621" y="16383"/>
                  </a:lnTo>
                  <a:lnTo>
                    <a:pt x="0" y="54610"/>
                  </a:lnTo>
                  <a:lnTo>
                    <a:pt x="0" y="274192"/>
                  </a:lnTo>
                  <a:lnTo>
                    <a:pt x="16383" y="312038"/>
                  </a:lnTo>
                  <a:lnTo>
                    <a:pt x="54610" y="327660"/>
                  </a:lnTo>
                  <a:lnTo>
                    <a:pt x="2477897" y="327660"/>
                  </a:lnTo>
                  <a:lnTo>
                    <a:pt x="2515743" y="311276"/>
                  </a:lnTo>
                  <a:lnTo>
                    <a:pt x="2531364" y="273050"/>
                  </a:lnTo>
                  <a:lnTo>
                    <a:pt x="2531364" y="53466"/>
                  </a:lnTo>
                  <a:lnTo>
                    <a:pt x="2514981" y="15621"/>
                  </a:lnTo>
                  <a:lnTo>
                    <a:pt x="2476754"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7075931" y="801624"/>
              <a:ext cx="2531745" cy="327660"/>
            </a:xfrm>
            <a:custGeom>
              <a:avLst/>
              <a:gdLst/>
              <a:ahLst/>
              <a:cxnLst/>
              <a:rect l="l" t="t" r="r" b="b"/>
              <a:pathLst>
                <a:path w="2531745" h="327659">
                  <a:moveTo>
                    <a:pt x="0" y="54610"/>
                  </a:moveTo>
                  <a:lnTo>
                    <a:pt x="15621" y="16383"/>
                  </a:lnTo>
                  <a:lnTo>
                    <a:pt x="53467" y="0"/>
                  </a:lnTo>
                  <a:lnTo>
                    <a:pt x="54610" y="0"/>
                  </a:lnTo>
                  <a:lnTo>
                    <a:pt x="2476754" y="0"/>
                  </a:lnTo>
                  <a:lnTo>
                    <a:pt x="2514981" y="15621"/>
                  </a:lnTo>
                  <a:lnTo>
                    <a:pt x="2531364" y="53466"/>
                  </a:lnTo>
                  <a:lnTo>
                    <a:pt x="2531364" y="54610"/>
                  </a:lnTo>
                  <a:lnTo>
                    <a:pt x="2531364" y="273050"/>
                  </a:lnTo>
                  <a:lnTo>
                    <a:pt x="2515743" y="311276"/>
                  </a:lnTo>
                  <a:lnTo>
                    <a:pt x="2477897" y="327660"/>
                  </a:lnTo>
                  <a:lnTo>
                    <a:pt x="2476754" y="327660"/>
                  </a:lnTo>
                  <a:lnTo>
                    <a:pt x="54610" y="327660"/>
                  </a:lnTo>
                  <a:lnTo>
                    <a:pt x="16383" y="312038"/>
                  </a:lnTo>
                  <a:lnTo>
                    <a:pt x="0" y="274192"/>
                  </a:lnTo>
                  <a:lnTo>
                    <a:pt x="0" y="273050"/>
                  </a:lnTo>
                  <a:lnTo>
                    <a:pt x="0" y="54610"/>
                  </a:lnTo>
                  <a:close/>
                </a:path>
              </a:pathLst>
            </a:custGeom>
            <a:ln w="9525">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642348" y="795528"/>
              <a:ext cx="2411095" cy="334010"/>
            </a:xfrm>
            <a:custGeom>
              <a:avLst/>
              <a:gdLst/>
              <a:ahLst/>
              <a:cxnLst/>
              <a:rect l="l" t="t" r="r" b="b"/>
              <a:pathLst>
                <a:path w="2411095" h="334009">
                  <a:moveTo>
                    <a:pt x="2355342" y="0"/>
                  </a:moveTo>
                  <a:lnTo>
                    <a:pt x="52704" y="126"/>
                  </a:lnTo>
                  <a:lnTo>
                    <a:pt x="15367" y="17272"/>
                  </a:lnTo>
                  <a:lnTo>
                    <a:pt x="0" y="55625"/>
                  </a:lnTo>
                  <a:lnTo>
                    <a:pt x="126" y="281050"/>
                  </a:lnTo>
                  <a:lnTo>
                    <a:pt x="17272" y="318388"/>
                  </a:lnTo>
                  <a:lnTo>
                    <a:pt x="55625" y="333756"/>
                  </a:lnTo>
                  <a:lnTo>
                    <a:pt x="2358262" y="333629"/>
                  </a:lnTo>
                  <a:lnTo>
                    <a:pt x="2395601" y="316484"/>
                  </a:lnTo>
                  <a:lnTo>
                    <a:pt x="2410968" y="278130"/>
                  </a:lnTo>
                  <a:lnTo>
                    <a:pt x="2410841" y="52705"/>
                  </a:lnTo>
                  <a:lnTo>
                    <a:pt x="2393696" y="15367"/>
                  </a:lnTo>
                  <a:lnTo>
                    <a:pt x="2355342"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642348" y="795528"/>
              <a:ext cx="2411095" cy="334010"/>
            </a:xfrm>
            <a:custGeom>
              <a:avLst/>
              <a:gdLst/>
              <a:ahLst/>
              <a:cxnLst/>
              <a:rect l="l" t="t" r="r" b="b"/>
              <a:pathLst>
                <a:path w="2411095" h="334009">
                  <a:moveTo>
                    <a:pt x="0" y="55625"/>
                  </a:moveTo>
                  <a:lnTo>
                    <a:pt x="15367" y="17272"/>
                  </a:lnTo>
                  <a:lnTo>
                    <a:pt x="52704" y="126"/>
                  </a:lnTo>
                  <a:lnTo>
                    <a:pt x="55625" y="0"/>
                  </a:lnTo>
                  <a:lnTo>
                    <a:pt x="2355342" y="0"/>
                  </a:lnTo>
                  <a:lnTo>
                    <a:pt x="2393696" y="15367"/>
                  </a:lnTo>
                  <a:lnTo>
                    <a:pt x="2410841" y="52705"/>
                  </a:lnTo>
                  <a:lnTo>
                    <a:pt x="2410968" y="55625"/>
                  </a:lnTo>
                  <a:lnTo>
                    <a:pt x="2410968" y="278130"/>
                  </a:lnTo>
                  <a:lnTo>
                    <a:pt x="2395601" y="316484"/>
                  </a:lnTo>
                  <a:lnTo>
                    <a:pt x="2358262" y="333629"/>
                  </a:lnTo>
                  <a:lnTo>
                    <a:pt x="2355342" y="333756"/>
                  </a:lnTo>
                  <a:lnTo>
                    <a:pt x="55625" y="333756"/>
                  </a:lnTo>
                  <a:lnTo>
                    <a:pt x="17272" y="318388"/>
                  </a:lnTo>
                  <a:lnTo>
                    <a:pt x="126" y="281050"/>
                  </a:lnTo>
                  <a:lnTo>
                    <a:pt x="0" y="278130"/>
                  </a:lnTo>
                  <a:lnTo>
                    <a:pt x="0" y="55625"/>
                  </a:lnTo>
                  <a:close/>
                </a:path>
              </a:pathLst>
            </a:custGeom>
            <a:ln w="9523">
              <a:solidFill>
                <a:srgbClr val="4343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object 13"/>
          <p:cNvSpPr txBox="1"/>
          <p:nvPr/>
        </p:nvSpPr>
        <p:spPr>
          <a:xfrm>
            <a:off x="241491" y="861523"/>
            <a:ext cx="6120701"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tab pos="3510279" algn="l"/>
              </a:tabLst>
              <a:defRPr/>
            </a:pPr>
            <a:r>
              <a:rPr kumimoji="0" sz="1400" b="1" i="0" u="none" strike="noStrike" kern="1200" cap="none" spc="0" normalizeH="0" baseline="0" noProof="0" dirty="0">
                <a:ln>
                  <a:noFill/>
                </a:ln>
                <a:solidFill>
                  <a:srgbClr val="FFFFFF"/>
                </a:solidFill>
                <a:effectLst/>
                <a:uLnTx/>
                <a:uFillTx/>
                <a:latin typeface="Trebuchet MS"/>
                <a:ea typeface="+mn-ea"/>
                <a:cs typeface="Trebuchet MS"/>
              </a:rPr>
              <a:t>KETERJANGKAUAN HARGA	</a:t>
            </a:r>
            <a:r>
              <a:rPr kumimoji="0" sz="2100" b="1" i="0" u="none" strike="noStrike" kern="1200" cap="none" spc="0" normalizeH="0" baseline="1984" noProof="0" dirty="0">
                <a:ln>
                  <a:noFill/>
                </a:ln>
                <a:solidFill>
                  <a:srgbClr val="FFFFFF"/>
                </a:solidFill>
                <a:effectLst/>
                <a:uLnTx/>
                <a:uFillTx/>
                <a:latin typeface="Trebuchet MS"/>
                <a:ea typeface="+mn-ea"/>
                <a:cs typeface="Trebuchet MS"/>
              </a:rPr>
              <a:t>KETERSEDIAAN PASOKAN</a:t>
            </a:r>
            <a:endParaRPr kumimoji="0" sz="2100" b="0" i="0" u="none" strike="noStrike" kern="1200" cap="none" spc="0" normalizeH="0" baseline="1984" noProof="0" dirty="0">
              <a:ln>
                <a:noFill/>
              </a:ln>
              <a:solidFill>
                <a:prstClr val="black"/>
              </a:solidFill>
              <a:effectLst/>
              <a:uLnTx/>
              <a:uFillTx/>
              <a:latin typeface="Trebuchet MS"/>
              <a:ea typeface="+mn-ea"/>
              <a:cs typeface="Trebuchet MS"/>
            </a:endParaRPr>
          </a:p>
        </p:txBody>
      </p:sp>
      <p:sp>
        <p:nvSpPr>
          <p:cNvPr id="14" name="object 14"/>
          <p:cNvSpPr txBox="1"/>
          <p:nvPr/>
        </p:nvSpPr>
        <p:spPr>
          <a:xfrm>
            <a:off x="7266686" y="848904"/>
            <a:ext cx="2187575"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Trebuchet MS"/>
                <a:ea typeface="+mn-ea"/>
                <a:cs typeface="Trebuchet MS"/>
              </a:rPr>
              <a:t>KELANCARAN DISTRIBUSI</a:t>
            </a:r>
            <a:endParaRPr kumimoji="0" sz="14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5" name="object 15"/>
          <p:cNvSpPr txBox="1"/>
          <p:nvPr/>
        </p:nvSpPr>
        <p:spPr>
          <a:xfrm>
            <a:off x="9992296" y="860930"/>
            <a:ext cx="1942973"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Trebuchet MS"/>
                <a:ea typeface="+mn-ea"/>
                <a:cs typeface="Trebuchet MS"/>
              </a:rPr>
              <a:t>KOMUNIKASI EFEKTIF</a:t>
            </a:r>
            <a:endParaRPr kumimoji="0" sz="14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16" name="object 16"/>
          <p:cNvSpPr txBox="1"/>
          <p:nvPr/>
        </p:nvSpPr>
        <p:spPr>
          <a:xfrm>
            <a:off x="2582926" y="1292732"/>
            <a:ext cx="2065655" cy="19367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Calibri"/>
                <a:ea typeface="+mn-ea"/>
                <a:cs typeface="Calibri"/>
              </a:rPr>
              <a:t>PENGUATAN</a:t>
            </a:r>
            <a:r>
              <a:rPr kumimoji="0" sz="1100" b="1" i="0" u="none" strike="noStrike" kern="1200" cap="none" spc="-50" normalizeH="0" baseline="0" noProof="0" dirty="0">
                <a:ln>
                  <a:noFill/>
                </a:ln>
                <a:solidFill>
                  <a:prstClr val="black"/>
                </a:solidFill>
                <a:effectLst/>
                <a:uLnTx/>
                <a:uFillTx/>
                <a:latin typeface="Calibri"/>
                <a:ea typeface="+mn-ea"/>
                <a:cs typeface="Calibri"/>
              </a:rPr>
              <a:t> </a:t>
            </a:r>
            <a:r>
              <a:rPr kumimoji="0" sz="1100" b="1" i="0" u="none" strike="noStrike" kern="1200" cap="none" spc="-5" normalizeH="0" baseline="0" noProof="0" dirty="0">
                <a:ln>
                  <a:noFill/>
                </a:ln>
                <a:solidFill>
                  <a:prstClr val="black"/>
                </a:solidFill>
                <a:effectLst/>
                <a:uLnTx/>
                <a:uFillTx/>
                <a:latin typeface="Calibri"/>
                <a:ea typeface="+mn-ea"/>
                <a:cs typeface="Calibri"/>
              </a:rPr>
              <a:t>PRODUKSI DOMESTIK</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7"/>
          <p:cNvSpPr txBox="1"/>
          <p:nvPr/>
        </p:nvSpPr>
        <p:spPr>
          <a:xfrm>
            <a:off x="2582926" y="1460372"/>
            <a:ext cx="4318635" cy="2598788"/>
          </a:xfrm>
          <a:prstGeom prst="rect">
            <a:avLst/>
          </a:prstGeom>
        </p:spPr>
        <p:txBody>
          <a:bodyPr vert="horz" wrap="square" lIns="0" tIns="13335" rIns="0" bIns="0" rtlCol="0">
            <a:spAutoFit/>
          </a:bodyPr>
          <a:lstStyle/>
          <a:p>
            <a:pPr marL="259079" marR="0" lvl="0" indent="-247015" algn="l" defTabSz="914400" rtl="0" eaLnBrk="1" fontAlgn="auto" latinLnBrk="0" hangingPunct="1">
              <a:lnSpc>
                <a:spcPct val="100000"/>
              </a:lnSpc>
              <a:spcBef>
                <a:spcPts val="105"/>
              </a:spcBef>
              <a:spcAft>
                <a:spcPts val="0"/>
              </a:spcAft>
              <a:buClrTx/>
              <a:buSzTx/>
              <a:buFontTx/>
              <a:buAutoNum type="arabicPeriod"/>
              <a:tabLst>
                <a:tab pos="259079" algn="l"/>
                <a:tab pos="25971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Perluasan</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adopsi</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teknologi</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(IOT) </a:t>
            </a:r>
            <a:r>
              <a:rPr kumimoji="0" sz="1200" b="0" i="0" u="none" strike="noStrike" kern="1200" cap="none" spc="-5" normalizeH="0" baseline="0" noProof="0" dirty="0">
                <a:ln>
                  <a:noFill/>
                </a:ln>
                <a:solidFill>
                  <a:prstClr val="black"/>
                </a:solidFill>
                <a:effectLst/>
                <a:uLnTx/>
                <a:uFillTx/>
                <a:latin typeface="Calibri"/>
                <a:ea typeface="+mn-ea"/>
                <a:cs typeface="Calibri"/>
              </a:rPr>
              <a:t>dalam</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budidaya</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pertanian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59079" marR="0" lvl="0" indent="-247015" algn="l" defTabSz="914400" rtl="0" eaLnBrk="1" fontAlgn="auto" latinLnBrk="0" hangingPunct="1">
              <a:lnSpc>
                <a:spcPct val="100000"/>
              </a:lnSpc>
              <a:spcBef>
                <a:spcPts val="0"/>
              </a:spcBef>
              <a:spcAft>
                <a:spcPts val="0"/>
              </a:spcAft>
              <a:buClrTx/>
              <a:buSzTx/>
              <a:buFontTx/>
              <a:buAutoNum type="arabicPeriod"/>
              <a:tabLst>
                <a:tab pos="259079" algn="l"/>
                <a:tab pos="25971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a:t>
            </a:r>
            <a:r>
              <a:rPr kumimoji="0" sz="1200" b="0" i="0" u="none" strike="noStrike" kern="1200" cap="none" spc="0" normalizeH="0" baseline="0" noProof="0" dirty="0">
                <a:ln>
                  <a:noFill/>
                </a:ln>
                <a:solidFill>
                  <a:prstClr val="black"/>
                </a:solidFill>
                <a:effectLst/>
                <a:uLnTx/>
                <a:uFillTx/>
                <a:latin typeface="Calibri"/>
                <a:ea typeface="+mn-ea"/>
                <a:cs typeface="Calibri"/>
              </a:rPr>
              <a:t>e</a:t>
            </a:r>
            <a:r>
              <a:rPr kumimoji="0" sz="1200" b="0" i="0" u="none" strike="noStrike" kern="1200" cap="none" spc="-5" normalizeH="0" baseline="0" noProof="0" dirty="0">
                <a:ln>
                  <a:noFill/>
                </a:ln>
                <a:solidFill>
                  <a:prstClr val="black"/>
                </a:solidFill>
                <a:effectLst/>
                <a:uLnTx/>
                <a:uFillTx/>
                <a:latin typeface="Calibri"/>
                <a:ea typeface="+mn-ea"/>
                <a:cs typeface="Calibri"/>
              </a:rPr>
              <a:t>ng</a:t>
            </a:r>
            <a:r>
              <a:rPr kumimoji="0" sz="1200" b="0" i="0" u="none" strike="noStrike" kern="1200" cap="none" spc="0" normalizeH="0" baseline="0" noProof="0" dirty="0">
                <a:ln>
                  <a:noFill/>
                </a:ln>
                <a:solidFill>
                  <a:prstClr val="black"/>
                </a:solidFill>
                <a:effectLst/>
                <a:uLnTx/>
                <a:uFillTx/>
                <a:latin typeface="Calibri"/>
                <a:ea typeface="+mn-ea"/>
                <a:cs typeface="Calibri"/>
              </a:rPr>
              <a:t>em</a:t>
            </a:r>
            <a:r>
              <a:rPr kumimoji="0" sz="1200" b="0" i="0" u="none" strike="noStrike" kern="1200" cap="none" spc="-5" normalizeH="0" baseline="0" noProof="0" dirty="0">
                <a:ln>
                  <a:noFill/>
                </a:ln>
                <a:solidFill>
                  <a:prstClr val="black"/>
                </a:solidFill>
                <a:effectLst/>
                <a:uLnTx/>
                <a:uFillTx/>
                <a:latin typeface="Calibri"/>
                <a:ea typeface="+mn-ea"/>
                <a:cs typeface="Calibri"/>
              </a:rPr>
              <a:t>b</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5" normalizeH="0" baseline="0" noProof="0" dirty="0">
                <a:ln>
                  <a:noFill/>
                </a:ln>
                <a:solidFill>
                  <a:prstClr val="black"/>
                </a:solidFill>
                <a:effectLst/>
                <a:uLnTx/>
                <a:uFillTx/>
                <a:latin typeface="Calibri"/>
                <a:ea typeface="+mn-ea"/>
                <a:cs typeface="Calibri"/>
              </a:rPr>
              <a:t>nga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8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kawasan</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10" normalizeH="0" baseline="0" noProof="0" dirty="0">
                <a:ln>
                  <a:noFill/>
                </a:ln>
                <a:solidFill>
                  <a:prstClr val="black"/>
                </a:solidFill>
                <a:effectLst/>
                <a:uLnTx/>
                <a:uFillTx/>
                <a:latin typeface="Calibri"/>
                <a:ea typeface="+mn-ea"/>
                <a:cs typeface="Calibri"/>
              </a:rPr>
              <a:t>n</a:t>
            </a:r>
            <a:r>
              <a:rPr kumimoji="0" sz="1200" b="0" i="0" u="none" strike="noStrike" kern="1200" cap="none" spc="-5" normalizeH="0" baseline="0" noProof="0" dirty="0">
                <a:ln>
                  <a:noFill/>
                </a:ln>
                <a:solidFill>
                  <a:prstClr val="black"/>
                </a:solidFill>
                <a:effectLst/>
                <a:uLnTx/>
                <a:uFillTx/>
                <a:latin typeface="Calibri"/>
                <a:ea typeface="+mn-ea"/>
                <a:cs typeface="Calibri"/>
              </a:rPr>
              <a:t>ga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t>
            </a:r>
            <a:r>
              <a:rPr kumimoji="0" sz="1200" b="0" i="0" u="none" strike="noStrike" kern="1200" cap="none" spc="0" normalizeH="0" baseline="0" noProof="0" dirty="0">
                <a:ln>
                  <a:noFill/>
                </a:ln>
                <a:solidFill>
                  <a:prstClr val="black"/>
                </a:solidFill>
                <a:effectLst/>
                <a:uLnTx/>
                <a:uFillTx/>
                <a:latin typeface="Calibri"/>
                <a:ea typeface="+mn-ea"/>
                <a:cs typeface="Calibri"/>
              </a:rPr>
              <a:t>an</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h</a:t>
            </a:r>
            <a:r>
              <a:rPr kumimoji="0" sz="1200" b="0" i="0" u="none" strike="noStrike" kern="1200" cap="none" spc="5" normalizeH="0" baseline="0" noProof="0" dirty="0">
                <a:ln>
                  <a:noFill/>
                </a:ln>
                <a:solidFill>
                  <a:prstClr val="black"/>
                </a:solidFill>
                <a:effectLst/>
                <a:uLnTx/>
                <a:uFillTx/>
                <a:latin typeface="Calibri"/>
                <a:ea typeface="+mn-ea"/>
                <a:cs typeface="Calibri"/>
              </a:rPr>
              <a:t>o</a:t>
            </a:r>
            <a:r>
              <a:rPr kumimoji="0" sz="1200" b="0" i="0" u="none" strike="noStrike" kern="1200" cap="none" spc="-5" normalizeH="0" baseline="0" noProof="0" dirty="0">
                <a:ln>
                  <a:noFill/>
                </a:ln>
                <a:solidFill>
                  <a:prstClr val="black"/>
                </a:solidFill>
                <a:effectLst/>
                <a:uLnTx/>
                <a:uFillTx/>
                <a:latin typeface="Calibri"/>
                <a:ea typeface="+mn-ea"/>
                <a:cs typeface="Calibri"/>
              </a:rPr>
              <a:t>r</a:t>
            </a:r>
            <a:r>
              <a:rPr kumimoji="0" sz="1200" b="0" i="0" u="none" strike="noStrike" kern="1200" cap="none" spc="0" normalizeH="0" baseline="0" noProof="0" dirty="0">
                <a:ln>
                  <a:noFill/>
                </a:ln>
                <a:solidFill>
                  <a:prstClr val="black"/>
                </a:solidFill>
                <a:effectLst/>
                <a:uLnTx/>
                <a:uFillTx/>
                <a:latin typeface="Calibri"/>
                <a:ea typeface="+mn-ea"/>
                <a:cs typeface="Calibri"/>
              </a:rPr>
              <a:t>t</a:t>
            </a:r>
            <a:r>
              <a:rPr kumimoji="0" sz="1200" b="0" i="0" u="none" strike="noStrike" kern="1200" cap="none" spc="-15" normalizeH="0" baseline="0" noProof="0" dirty="0">
                <a:ln>
                  <a:noFill/>
                </a:ln>
                <a:solidFill>
                  <a:prstClr val="black"/>
                </a:solidFill>
                <a:effectLst/>
                <a:uLnTx/>
                <a:uFillTx/>
                <a:latin typeface="Calibri"/>
                <a:ea typeface="+mn-ea"/>
                <a:cs typeface="Calibri"/>
              </a:rPr>
              <a:t>i</a:t>
            </a:r>
            <a:r>
              <a:rPr kumimoji="0" sz="1200" b="0" i="0" u="none" strike="noStrike" kern="1200" cap="none" spc="0" normalizeH="0" baseline="0" noProof="0" dirty="0">
                <a:ln>
                  <a:noFill/>
                </a:ln>
                <a:solidFill>
                  <a:prstClr val="black"/>
                </a:solidFill>
                <a:effectLst/>
                <a:uLnTx/>
                <a:uFillTx/>
                <a:latin typeface="Calibri"/>
                <a:ea typeface="+mn-ea"/>
                <a:cs typeface="Calibri"/>
              </a:rPr>
              <a:t>k</a:t>
            </a:r>
            <a:r>
              <a:rPr kumimoji="0" sz="1200" b="0" i="0" u="none" strike="noStrike" kern="1200" cap="none" spc="-5" normalizeH="0" baseline="0" noProof="0" dirty="0">
                <a:ln>
                  <a:noFill/>
                </a:ln>
                <a:solidFill>
                  <a:prstClr val="black"/>
                </a:solidFill>
                <a:effectLst/>
                <a:uLnTx/>
                <a:uFillTx/>
                <a:latin typeface="Calibri"/>
                <a:ea typeface="+mn-ea"/>
                <a:cs typeface="Calibri"/>
              </a:rPr>
              <a:t>ul</a:t>
            </a:r>
            <a:r>
              <a:rPr kumimoji="0" sz="1200" b="0" i="0" u="none" strike="noStrike" kern="1200" cap="none" spc="-10" normalizeH="0" baseline="0" noProof="0" dirty="0">
                <a:ln>
                  <a:noFill/>
                </a:ln>
                <a:solidFill>
                  <a:prstClr val="black"/>
                </a:solidFill>
                <a:effectLst/>
                <a:uLnTx/>
                <a:uFillTx/>
                <a:latin typeface="Calibri"/>
                <a:ea typeface="+mn-ea"/>
                <a:cs typeface="Calibri"/>
              </a:rPr>
              <a:t>t</a:t>
            </a:r>
            <a:r>
              <a:rPr kumimoji="0" sz="1200" b="0" i="0" u="none" strike="noStrike" kern="1200" cap="none" spc="-5" normalizeH="0" baseline="0" noProof="0" dirty="0">
                <a:ln>
                  <a:noFill/>
                </a:ln>
                <a:solidFill>
                  <a:prstClr val="black"/>
                </a:solidFill>
                <a:effectLst/>
                <a:uLnTx/>
                <a:uFillTx/>
                <a:latin typeface="Calibri"/>
                <a:ea typeface="+mn-ea"/>
                <a:cs typeface="Calibri"/>
              </a:rPr>
              <a:t>ur</a:t>
            </a:r>
            <a:r>
              <a:rPr kumimoji="0" sz="1200" b="0" i="0" u="none" strike="noStrike" kern="1200" cap="none" spc="0" normalizeH="0" baseline="0" noProof="0" dirty="0">
                <a:ln>
                  <a:noFill/>
                </a:ln>
                <a:solidFill>
                  <a:prstClr val="black"/>
                </a:solidFill>
                <a:effectLst/>
                <a:uLnTx/>
                <a:uFillTx/>
                <a:latin typeface="Calibri"/>
                <a:ea typeface="+mn-ea"/>
                <a:cs typeface="Calibri"/>
              </a:rPr>
              <a:t>a</a:t>
            </a:r>
          </a:p>
          <a:p>
            <a:pPr marL="259079" marR="0" lvl="0" indent="-247015" algn="l" defTabSz="914400" rtl="0" eaLnBrk="1" fontAlgn="auto" latinLnBrk="0" hangingPunct="1">
              <a:lnSpc>
                <a:spcPct val="100000"/>
              </a:lnSpc>
              <a:spcBef>
                <a:spcPts val="0"/>
              </a:spcBef>
              <a:spcAft>
                <a:spcPts val="0"/>
              </a:spcAft>
              <a:buClrTx/>
              <a:buSzTx/>
              <a:buFontTx/>
              <a:buAutoNum type="arabicPeriod"/>
              <a:tabLst>
                <a:tab pos="259079" algn="l"/>
                <a:tab pos="259715" algn="l"/>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Pe</a:t>
            </a:r>
            <a:r>
              <a:rPr kumimoji="0" sz="1200" b="0" i="0" u="none" strike="noStrike" kern="1200" cap="none" spc="-10" normalizeH="0" baseline="0" noProof="0" dirty="0">
                <a:ln>
                  <a:noFill/>
                </a:ln>
                <a:solidFill>
                  <a:prstClr val="black"/>
                </a:solidFill>
                <a:effectLst/>
                <a:uLnTx/>
                <a:uFillTx/>
                <a:latin typeface="Calibri"/>
                <a:ea typeface="+mn-ea"/>
                <a:cs typeface="Calibri"/>
              </a:rPr>
              <a:t>n</a:t>
            </a:r>
            <a:r>
              <a:rPr kumimoji="0" sz="1200" b="0" i="0" u="none" strike="noStrike" kern="1200" cap="none" spc="-5" normalizeH="0" baseline="0" noProof="0" dirty="0">
                <a:ln>
                  <a:noFill/>
                </a:ln>
                <a:solidFill>
                  <a:prstClr val="black"/>
                </a:solidFill>
                <a:effectLst/>
                <a:uLnTx/>
                <a:uFillTx/>
                <a:latin typeface="Calibri"/>
                <a:ea typeface="+mn-ea"/>
                <a:cs typeface="Calibri"/>
              </a:rPr>
              <a:t>g</a:t>
            </a:r>
            <a:r>
              <a:rPr kumimoji="0" sz="1200" b="0" i="0" u="none" strike="noStrike" kern="1200" cap="none" spc="0" normalizeH="0" baseline="0" noProof="0" dirty="0">
                <a:ln>
                  <a:noFill/>
                </a:ln>
                <a:solidFill>
                  <a:prstClr val="black"/>
                </a:solidFill>
                <a:effectLst/>
                <a:uLnTx/>
                <a:uFillTx/>
                <a:latin typeface="Calibri"/>
                <a:ea typeface="+mn-ea"/>
                <a:cs typeface="Calibri"/>
              </a:rPr>
              <a:t>em</a:t>
            </a:r>
            <a:r>
              <a:rPr kumimoji="0" sz="1200" b="0" i="0" u="none" strike="noStrike" kern="1200" cap="none" spc="-5" normalizeH="0" baseline="0" noProof="0" dirty="0">
                <a:ln>
                  <a:noFill/>
                </a:ln>
                <a:solidFill>
                  <a:prstClr val="black"/>
                </a:solidFill>
                <a:effectLst/>
                <a:uLnTx/>
                <a:uFillTx/>
                <a:latin typeface="Calibri"/>
                <a:ea typeface="+mn-ea"/>
                <a:cs typeface="Calibri"/>
              </a:rPr>
              <a:t>b</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10" normalizeH="0" baseline="0" noProof="0" dirty="0">
                <a:ln>
                  <a:noFill/>
                </a:ln>
                <a:solidFill>
                  <a:prstClr val="black"/>
                </a:solidFill>
                <a:effectLst/>
                <a:uLnTx/>
                <a:uFillTx/>
                <a:latin typeface="Calibri"/>
                <a:ea typeface="+mn-ea"/>
                <a:cs typeface="Calibri"/>
              </a:rPr>
              <a:t>n</a:t>
            </a:r>
            <a:r>
              <a:rPr kumimoji="0" sz="1200" b="0" i="0" u="none" strike="noStrike" kern="1200" cap="none" spc="-5" normalizeH="0" baseline="0" noProof="0" dirty="0">
                <a:ln>
                  <a:noFill/>
                </a:ln>
                <a:solidFill>
                  <a:prstClr val="black"/>
                </a:solidFill>
                <a:effectLst/>
                <a:uLnTx/>
                <a:uFillTx/>
                <a:latin typeface="Calibri"/>
                <a:ea typeface="+mn-ea"/>
                <a:cs typeface="Calibri"/>
              </a:rPr>
              <a:t>ga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7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kamp</a:t>
            </a:r>
            <a:r>
              <a:rPr kumimoji="0" sz="1200" b="0" i="0" u="none" strike="noStrike" kern="1200" cap="none" spc="-10" normalizeH="0" baseline="0" noProof="0" dirty="0">
                <a:ln>
                  <a:noFill/>
                </a:ln>
                <a:solidFill>
                  <a:prstClr val="black"/>
                </a:solidFill>
                <a:effectLst/>
                <a:uLnTx/>
                <a:uFillTx/>
                <a:latin typeface="Calibri"/>
                <a:ea typeface="+mn-ea"/>
                <a:cs typeface="Calibri"/>
              </a:rPr>
              <a:t>u</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0" normalizeH="0" baseline="0" noProof="0" dirty="0">
                <a:ln>
                  <a:noFill/>
                </a:ln>
                <a:solidFill>
                  <a:prstClr val="black"/>
                </a:solidFill>
                <a:effectLst/>
                <a:uLnTx/>
                <a:uFillTx/>
                <a:latin typeface="Calibri"/>
                <a:ea typeface="+mn-ea"/>
                <a:cs typeface="Calibri"/>
              </a:rPr>
              <a:t>g</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h</a:t>
            </a:r>
            <a:r>
              <a:rPr kumimoji="0" sz="1200" b="0" i="0" u="none" strike="noStrike" kern="1200" cap="none" spc="0" normalizeH="0" baseline="0" noProof="0" dirty="0">
                <a:ln>
                  <a:noFill/>
                </a:ln>
                <a:solidFill>
                  <a:prstClr val="black"/>
                </a:solidFill>
                <a:effectLst/>
                <a:uLnTx/>
                <a:uFillTx/>
                <a:latin typeface="Calibri"/>
                <a:ea typeface="+mn-ea"/>
                <a:cs typeface="Calibri"/>
              </a:rPr>
              <a:t>o</a:t>
            </a:r>
            <a:r>
              <a:rPr kumimoji="0" sz="1200" b="0" i="0" u="none" strike="noStrike" kern="1200" cap="none" spc="-5" normalizeH="0" baseline="0" noProof="0" dirty="0">
                <a:ln>
                  <a:noFill/>
                </a:ln>
                <a:solidFill>
                  <a:prstClr val="black"/>
                </a:solidFill>
                <a:effectLst/>
                <a:uLnTx/>
                <a:uFillTx/>
                <a:latin typeface="Calibri"/>
                <a:ea typeface="+mn-ea"/>
                <a:cs typeface="Calibri"/>
              </a:rPr>
              <a:t>r</a:t>
            </a:r>
            <a:r>
              <a:rPr kumimoji="0" sz="1200" b="0" i="0" u="none" strike="noStrike" kern="1200" cap="none" spc="0" normalizeH="0" baseline="0" noProof="0" dirty="0">
                <a:ln>
                  <a:noFill/>
                </a:ln>
                <a:solidFill>
                  <a:prstClr val="black"/>
                </a:solidFill>
                <a:effectLst/>
                <a:uLnTx/>
                <a:uFillTx/>
                <a:latin typeface="Calibri"/>
                <a:ea typeface="+mn-ea"/>
                <a:cs typeface="Calibri"/>
              </a:rPr>
              <a:t>t</a:t>
            </a:r>
            <a:r>
              <a:rPr kumimoji="0" sz="1200" b="0" i="0" u="none" strike="noStrike" kern="1200" cap="none" spc="-15" normalizeH="0" baseline="0" noProof="0" dirty="0">
                <a:ln>
                  <a:noFill/>
                </a:ln>
                <a:solidFill>
                  <a:prstClr val="black"/>
                </a:solidFill>
                <a:effectLst/>
                <a:uLnTx/>
                <a:uFillTx/>
                <a:latin typeface="Calibri"/>
                <a:ea typeface="+mn-ea"/>
                <a:cs typeface="Calibri"/>
              </a:rPr>
              <a:t>i</a:t>
            </a:r>
            <a:r>
              <a:rPr kumimoji="0" sz="1200" b="0" i="0" u="none" strike="noStrike" kern="1200" cap="none" spc="0" normalizeH="0" baseline="0" noProof="0" dirty="0">
                <a:ln>
                  <a:noFill/>
                </a:ln>
                <a:solidFill>
                  <a:prstClr val="black"/>
                </a:solidFill>
                <a:effectLst/>
                <a:uLnTx/>
                <a:uFillTx/>
                <a:latin typeface="Calibri"/>
                <a:ea typeface="+mn-ea"/>
                <a:cs typeface="Calibri"/>
              </a:rPr>
              <a:t>k</a:t>
            </a:r>
            <a:r>
              <a:rPr kumimoji="0" sz="1200" b="0" i="0" u="none" strike="noStrike" kern="1200" cap="none" spc="-10" normalizeH="0" baseline="0" noProof="0" dirty="0">
                <a:ln>
                  <a:noFill/>
                </a:ln>
                <a:solidFill>
                  <a:prstClr val="black"/>
                </a:solidFill>
                <a:effectLst/>
                <a:uLnTx/>
                <a:uFillTx/>
                <a:latin typeface="Calibri"/>
                <a:ea typeface="+mn-ea"/>
                <a:cs typeface="Calibri"/>
              </a:rPr>
              <a:t>u</a:t>
            </a:r>
            <a:r>
              <a:rPr kumimoji="0" sz="1200" b="0" i="0" u="none" strike="noStrike" kern="1200" cap="none" spc="-5" normalizeH="0" baseline="0" noProof="0" dirty="0">
                <a:ln>
                  <a:noFill/>
                </a:ln>
                <a:solidFill>
                  <a:prstClr val="black"/>
                </a:solidFill>
                <a:effectLst/>
                <a:uLnTx/>
                <a:uFillTx/>
                <a:latin typeface="Calibri"/>
                <a:ea typeface="+mn-ea"/>
                <a:cs typeface="Calibri"/>
              </a:rPr>
              <a:t>l</a:t>
            </a:r>
            <a:r>
              <a:rPr kumimoji="0" sz="1200" b="0" i="0" u="none" strike="noStrike" kern="1200" cap="none" spc="0" normalizeH="0" baseline="0" noProof="0" dirty="0">
                <a:ln>
                  <a:noFill/>
                </a:ln>
                <a:solidFill>
                  <a:prstClr val="black"/>
                </a:solidFill>
                <a:effectLst/>
                <a:uLnTx/>
                <a:uFillTx/>
                <a:latin typeface="Calibri"/>
                <a:ea typeface="+mn-ea"/>
                <a:cs typeface="Calibri"/>
              </a:rPr>
              <a:t>t</a:t>
            </a:r>
            <a:r>
              <a:rPr kumimoji="0" sz="1200" b="0" i="0" u="none" strike="noStrike" kern="1200" cap="none" spc="-20" normalizeH="0" baseline="0" noProof="0" dirty="0">
                <a:ln>
                  <a:noFill/>
                </a:ln>
                <a:solidFill>
                  <a:prstClr val="black"/>
                </a:solidFill>
                <a:effectLst/>
                <a:uLnTx/>
                <a:uFillTx/>
                <a:latin typeface="Calibri"/>
                <a:ea typeface="+mn-ea"/>
                <a:cs typeface="Calibri"/>
              </a:rPr>
              <a:t>u</a:t>
            </a:r>
            <a:r>
              <a:rPr kumimoji="0" sz="1200" b="0" i="0" u="none" strike="noStrike" kern="1200" cap="none" spc="-5" normalizeH="0" baseline="0" noProof="0" dirty="0">
                <a:ln>
                  <a:noFill/>
                </a:ln>
                <a:solidFill>
                  <a:prstClr val="black"/>
                </a:solidFill>
                <a:effectLst/>
                <a:uLnTx/>
                <a:uFillTx/>
                <a:latin typeface="Calibri"/>
                <a:ea typeface="+mn-ea"/>
                <a:cs typeface="Calibri"/>
              </a:rPr>
              <a:t>r</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un</a:t>
            </a:r>
            <a:r>
              <a:rPr kumimoji="0" sz="1200" b="0" i="0" u="none" strike="noStrike" kern="1200" cap="none" spc="0" normalizeH="0" baseline="0" noProof="0" dirty="0">
                <a:ln>
                  <a:noFill/>
                </a:ln>
                <a:solidFill>
                  <a:prstClr val="black"/>
                </a:solidFill>
                <a:effectLst/>
                <a:uLnTx/>
                <a:uFillTx/>
                <a:latin typeface="Calibri"/>
                <a:ea typeface="+mn-ea"/>
                <a:cs typeface="Calibri"/>
              </a:rPr>
              <a:t>t</a:t>
            </a:r>
            <a:r>
              <a:rPr kumimoji="0" sz="1200" b="0" i="0" u="none" strike="noStrike" kern="1200" cap="none" spc="-5" normalizeH="0" baseline="0" noProof="0" dirty="0">
                <a:ln>
                  <a:noFill/>
                </a:ln>
                <a:solidFill>
                  <a:prstClr val="black"/>
                </a:solidFill>
                <a:effectLst/>
                <a:uLnTx/>
                <a:uFillTx/>
                <a:latin typeface="Calibri"/>
                <a:ea typeface="+mn-ea"/>
                <a:cs typeface="Calibri"/>
              </a:rPr>
              <a:t>u</a:t>
            </a:r>
            <a:r>
              <a:rPr kumimoji="0" sz="1200" b="0" i="0" u="none" strike="noStrike" kern="1200" cap="none" spc="0" normalizeH="0" baseline="0" noProof="0" dirty="0">
                <a:ln>
                  <a:noFill/>
                </a:ln>
                <a:solidFill>
                  <a:prstClr val="black"/>
                </a:solidFill>
                <a:effectLst/>
                <a:uLnTx/>
                <a:uFillTx/>
                <a:latin typeface="Calibri"/>
                <a:ea typeface="+mn-ea"/>
                <a:cs typeface="Calibri"/>
              </a:rPr>
              <a:t>k</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kom</a:t>
            </a:r>
            <a:r>
              <a:rPr kumimoji="0" sz="1200" b="0" i="0" u="none" strike="noStrike" kern="1200" cap="none" spc="-10" normalizeH="0" baseline="0" noProof="0" dirty="0">
                <a:ln>
                  <a:noFill/>
                </a:ln>
                <a:solidFill>
                  <a:prstClr val="black"/>
                </a:solidFill>
                <a:effectLst/>
                <a:uLnTx/>
                <a:uFillTx/>
                <a:latin typeface="Calibri"/>
                <a:ea typeface="+mn-ea"/>
                <a:cs typeface="Calibri"/>
              </a:rPr>
              <a:t>o</a:t>
            </a:r>
            <a:r>
              <a:rPr kumimoji="0" sz="1200" b="0" i="0" u="none" strike="noStrike" kern="1200" cap="none" spc="-5" normalizeH="0" baseline="0" noProof="0" dirty="0">
                <a:ln>
                  <a:noFill/>
                </a:ln>
                <a:solidFill>
                  <a:prstClr val="black"/>
                </a:solidFill>
                <a:effectLst/>
                <a:uLnTx/>
                <a:uFillTx/>
                <a:latin typeface="Calibri"/>
                <a:ea typeface="+mn-ea"/>
                <a:cs typeface="Calibri"/>
              </a:rPr>
              <a:t>di</a:t>
            </a:r>
            <a:r>
              <a:rPr kumimoji="0" sz="1200" b="0" i="0" u="none" strike="noStrike" kern="1200" cap="none" spc="-15" normalizeH="0" baseline="0" noProof="0" dirty="0">
                <a:ln>
                  <a:noFill/>
                </a:ln>
                <a:solidFill>
                  <a:prstClr val="black"/>
                </a:solidFill>
                <a:effectLst/>
                <a:uLnTx/>
                <a:uFillTx/>
                <a:latin typeface="Calibri"/>
                <a:ea typeface="+mn-ea"/>
                <a:cs typeface="Calibri"/>
              </a:rPr>
              <a:t>ta</a:t>
            </a:r>
            <a:r>
              <a:rPr kumimoji="0" sz="1200" b="0" i="0" u="none" strike="noStrike" kern="1200" cap="none" spc="0" normalizeH="0" baseline="0" noProof="0" dirty="0">
                <a:ln>
                  <a:noFill/>
                </a:ln>
                <a:solidFill>
                  <a:prstClr val="black"/>
                </a:solidFill>
                <a:effectLst/>
                <a:uLnTx/>
                <a:uFillTx/>
                <a:latin typeface="Calibri"/>
                <a:ea typeface="+mn-ea"/>
                <a:cs typeface="Calibri"/>
              </a:rPr>
              <a:t>s</a:t>
            </a:r>
            <a:r>
              <a:rPr kumimoji="0" sz="1200" b="0" i="0" u="none" strike="noStrike" kern="1200" cap="none" spc="-7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a:t>
            </a:r>
            <a:r>
              <a:rPr kumimoji="0" sz="1200" b="0" i="0" u="none" strike="noStrike" kern="1200" cap="none" spc="0" normalizeH="0" baseline="0" noProof="0" dirty="0">
                <a:ln>
                  <a:noFill/>
                </a:ln>
                <a:solidFill>
                  <a:prstClr val="black"/>
                </a:solidFill>
                <a:effectLst/>
                <a:uLnTx/>
                <a:uFillTx/>
                <a:latin typeface="Calibri"/>
                <a:ea typeface="+mn-ea"/>
                <a:cs typeface="Calibri"/>
              </a:rPr>
              <a:t>awa</a:t>
            </a:r>
            <a:r>
              <a:rPr kumimoji="0" sz="1200" b="0" i="0" u="none" strike="noStrike" kern="1200" cap="none" spc="-10" normalizeH="0" baseline="0" noProof="0" dirty="0">
                <a:ln>
                  <a:noFill/>
                </a:ln>
                <a:solidFill>
                  <a:prstClr val="black"/>
                </a:solidFill>
                <a:effectLst/>
                <a:uLnTx/>
                <a:uFillTx/>
                <a:latin typeface="Calibri"/>
                <a:ea typeface="+mn-ea"/>
                <a:cs typeface="Calibri"/>
              </a:rPr>
              <a:t>n</a:t>
            </a:r>
            <a:r>
              <a:rPr kumimoji="0" sz="1200" b="0" i="0" u="none" strike="noStrike" kern="1200" cap="none" spc="0" normalizeH="0" baseline="0" noProof="0" dirty="0">
                <a:ln>
                  <a:noFill/>
                </a:ln>
                <a:solidFill>
                  <a:prstClr val="black"/>
                </a:solidFill>
                <a:effectLst/>
                <a:uLnTx/>
                <a:uFillTx/>
                <a:latin typeface="Calibri"/>
                <a:ea typeface="+mn-ea"/>
                <a:cs typeface="Calibri"/>
              </a:rPr>
              <a:t>g</a:t>
            </a:r>
          </a:p>
          <a:p>
            <a:pPr marL="24384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merah</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cabai</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merah</a:t>
            </a:r>
          </a:p>
          <a:p>
            <a:pPr marL="259079" marR="0" lvl="0" indent="-247015" algn="l" defTabSz="914400" rtl="0" eaLnBrk="1" fontAlgn="auto" latinLnBrk="0" hangingPunct="1">
              <a:lnSpc>
                <a:spcPct val="100000"/>
              </a:lnSpc>
              <a:spcBef>
                <a:spcPts val="0"/>
              </a:spcBef>
              <a:spcAft>
                <a:spcPts val="0"/>
              </a:spcAft>
              <a:buClrTx/>
              <a:buSzTx/>
              <a:buFontTx/>
              <a:buAutoNum type="arabicPeriod" startAt="4"/>
              <a:tabLst>
                <a:tab pos="259079" algn="l"/>
                <a:tab pos="25971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Optimalisasi</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bantuan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sarana</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produksi</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r>
              <a:rPr kumimoji="0" sz="1200" b="0" i="0" u="none" strike="noStrike" kern="1200" cap="none" spc="-1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infrastruktur</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pertanian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43840" marR="5080" lvl="0" indent="-231775" algn="l" defTabSz="914400" rtl="0" eaLnBrk="1" fontAlgn="auto" latinLnBrk="0" hangingPunct="1">
              <a:lnSpc>
                <a:spcPct val="100000"/>
              </a:lnSpc>
              <a:spcBef>
                <a:spcPts val="0"/>
              </a:spcBef>
              <a:spcAft>
                <a:spcPts val="0"/>
              </a:spcAft>
              <a:buClrTx/>
              <a:buSzTx/>
              <a:buFontTx/>
              <a:buAutoNum type="arabicPeriod" startAt="4"/>
              <a:tabLst>
                <a:tab pos="259079" algn="l"/>
                <a:tab pos="259715" algn="l"/>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Penerapan praktik </a:t>
            </a:r>
            <a:r>
              <a:rPr kumimoji="0" sz="1200" b="0" i="0" u="none" strike="noStrike" kern="1200" cap="none" spc="-5" normalizeH="0" baseline="0" noProof="0" dirty="0">
                <a:ln>
                  <a:noFill/>
                </a:ln>
                <a:solidFill>
                  <a:prstClr val="black"/>
                </a:solidFill>
                <a:effectLst/>
                <a:uLnTx/>
                <a:uFillTx/>
                <a:latin typeface="Calibri"/>
                <a:ea typeface="+mn-ea"/>
                <a:cs typeface="Calibri"/>
              </a:rPr>
              <a:t>budidaya sesuai </a:t>
            </a:r>
            <a:r>
              <a:rPr kumimoji="0" sz="1200" b="0" i="0" u="none" strike="noStrike" kern="1200" cap="none" spc="-30" normalizeH="0" baseline="0" noProof="0" dirty="0">
                <a:ln>
                  <a:noFill/>
                </a:ln>
                <a:solidFill>
                  <a:prstClr val="black"/>
                </a:solidFill>
                <a:effectLst/>
                <a:uLnTx/>
                <a:uFillTx/>
                <a:latin typeface="Calibri"/>
                <a:ea typeface="+mn-ea"/>
                <a:cs typeface="Calibri"/>
              </a:rPr>
              <a:t>Good </a:t>
            </a:r>
            <a:r>
              <a:rPr kumimoji="0" sz="1200" b="0" i="0" u="none" strike="noStrike" kern="1200" cap="none" spc="-25" normalizeH="0" baseline="0" noProof="0" dirty="0">
                <a:ln>
                  <a:noFill/>
                </a:ln>
                <a:solidFill>
                  <a:prstClr val="black"/>
                </a:solidFill>
                <a:effectLst/>
                <a:uLnTx/>
                <a:uFillTx/>
                <a:latin typeface="Calibri"/>
                <a:ea typeface="+mn-ea"/>
                <a:cs typeface="Calibri"/>
              </a:rPr>
              <a:t>Agricultural Practices </a:t>
            </a:r>
            <a:r>
              <a:rPr kumimoji="0" sz="1200" b="0" i="0" u="none" strike="noStrike" kern="1200" cap="none" spc="0" normalizeH="0" baseline="0" noProof="0" dirty="0">
                <a:ln>
                  <a:noFill/>
                </a:ln>
                <a:solidFill>
                  <a:prstClr val="black"/>
                </a:solidFill>
                <a:effectLst/>
                <a:uLnTx/>
                <a:uFillTx/>
                <a:latin typeface="Calibri"/>
                <a:ea typeface="+mn-ea"/>
                <a:cs typeface="Calibri"/>
              </a:rPr>
              <a:t>dan Good </a:t>
            </a:r>
            <a:r>
              <a:rPr kumimoji="0" sz="1200" b="0" i="0" u="none" strike="noStrike" kern="1200" cap="none" spc="-235" normalizeH="0" baseline="0" noProof="0" dirty="0">
                <a:ln>
                  <a:noFill/>
                </a:ln>
                <a:solidFill>
                  <a:prstClr val="black"/>
                </a:solidFill>
                <a:effectLst/>
                <a:uLnTx/>
                <a:uFillTx/>
                <a:latin typeface="Calibri"/>
                <a:ea typeface="+mn-ea"/>
                <a:cs typeface="Calibri"/>
              </a:rPr>
              <a:t> </a:t>
            </a:r>
            <a:r>
              <a:rPr kumimoji="0" sz="1200" b="0" i="0" u="none" strike="noStrike" kern="1200" cap="none" spc="-15" normalizeH="0" baseline="0" noProof="0" dirty="0">
                <a:ln>
                  <a:noFill/>
                </a:ln>
                <a:solidFill>
                  <a:prstClr val="black"/>
                </a:solidFill>
                <a:effectLst/>
                <a:uLnTx/>
                <a:uFillTx/>
                <a:latin typeface="Calibri"/>
                <a:ea typeface="+mn-ea"/>
                <a:cs typeface="Calibri"/>
              </a:rPr>
              <a:t>Handling</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Practices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59079" marR="0" lvl="0" indent="-247015" algn="l" defTabSz="914400" rtl="0" eaLnBrk="1" fontAlgn="auto" latinLnBrk="0" hangingPunct="1">
              <a:lnSpc>
                <a:spcPct val="100000"/>
              </a:lnSpc>
              <a:spcBef>
                <a:spcPts val="0"/>
              </a:spcBef>
              <a:spcAft>
                <a:spcPts val="0"/>
              </a:spcAft>
              <a:buClrTx/>
              <a:buSzTx/>
              <a:buFontTx/>
              <a:buAutoNum type="arabicPeriod" startAt="4"/>
              <a:tabLst>
                <a:tab pos="259079" algn="l"/>
                <a:tab pos="25971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a:t>
            </a:r>
            <a:r>
              <a:rPr kumimoji="0" sz="1200" b="0" i="0" u="none" strike="noStrike" kern="1200" cap="none" spc="0" normalizeH="0" baseline="0" noProof="0" dirty="0">
                <a:ln>
                  <a:noFill/>
                </a:ln>
                <a:solidFill>
                  <a:prstClr val="black"/>
                </a:solidFill>
                <a:effectLst/>
                <a:uLnTx/>
                <a:uFillTx/>
                <a:latin typeface="Calibri"/>
                <a:ea typeface="+mn-ea"/>
                <a:cs typeface="Calibri"/>
              </a:rPr>
              <a:t>e</a:t>
            </a:r>
            <a:r>
              <a:rPr kumimoji="0" sz="1200" b="0" i="0" u="none" strike="noStrike" kern="1200" cap="none" spc="-5" normalizeH="0" baseline="0" noProof="0" dirty="0">
                <a:ln>
                  <a:noFill/>
                </a:ln>
                <a:solidFill>
                  <a:prstClr val="black"/>
                </a:solidFill>
                <a:effectLst/>
                <a:uLnTx/>
                <a:uFillTx/>
                <a:latin typeface="Calibri"/>
                <a:ea typeface="+mn-ea"/>
                <a:cs typeface="Calibri"/>
              </a:rPr>
              <a:t>ning</a:t>
            </a:r>
            <a:r>
              <a:rPr kumimoji="0" sz="1200" b="0" i="0" u="none" strike="noStrike" kern="1200" cap="none" spc="0" normalizeH="0" baseline="0" noProof="0" dirty="0">
                <a:ln>
                  <a:noFill/>
                </a:ln>
                <a:solidFill>
                  <a:prstClr val="black"/>
                </a:solidFill>
                <a:effectLst/>
                <a:uLnTx/>
                <a:uFillTx/>
                <a:latin typeface="Calibri"/>
                <a:ea typeface="+mn-ea"/>
                <a:cs typeface="Calibri"/>
              </a:rPr>
              <a:t>ka</a:t>
            </a:r>
            <a:r>
              <a:rPr kumimoji="0" sz="1200" b="0" i="0" u="none" strike="noStrike" kern="1200" cap="none" spc="-10" normalizeH="0" baseline="0" noProof="0" dirty="0">
                <a:ln>
                  <a:noFill/>
                </a:ln>
                <a:solidFill>
                  <a:prstClr val="black"/>
                </a:solidFill>
                <a:effectLst/>
                <a:uLnTx/>
                <a:uFillTx/>
                <a:latin typeface="Calibri"/>
                <a:ea typeface="+mn-ea"/>
                <a:cs typeface="Calibri"/>
              </a:rPr>
              <a:t>t</a:t>
            </a:r>
            <a:r>
              <a:rPr kumimoji="0" sz="1200" b="0" i="0" u="none" strike="noStrike" kern="1200" cap="none" spc="-5" normalizeH="0" baseline="0" noProof="0" dirty="0">
                <a:ln>
                  <a:noFill/>
                </a:ln>
                <a:solidFill>
                  <a:prstClr val="black"/>
                </a:solidFill>
                <a:effectLst/>
                <a:uLnTx/>
                <a:uFillTx/>
                <a:latin typeface="Calibri"/>
                <a:ea typeface="+mn-ea"/>
                <a:cs typeface="Calibri"/>
              </a:rPr>
              <a:t>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7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t>
            </a:r>
            <a:r>
              <a:rPr kumimoji="0" sz="1200" b="0" i="0" u="none" strike="noStrike" kern="1200" cap="none" spc="0" normalizeH="0" baseline="0" noProof="0" dirty="0">
                <a:ln>
                  <a:noFill/>
                </a:ln>
                <a:solidFill>
                  <a:prstClr val="black"/>
                </a:solidFill>
                <a:effectLst/>
                <a:uLnTx/>
                <a:uFillTx/>
                <a:latin typeface="Calibri"/>
                <a:ea typeface="+mn-ea"/>
                <a:cs typeface="Calibri"/>
              </a:rPr>
              <a:t>ro</a:t>
            </a:r>
            <a:r>
              <a:rPr kumimoji="0" sz="1200" b="0" i="0" u="none" strike="noStrike" kern="1200" cap="none" spc="-5" normalizeH="0" baseline="0" noProof="0" dirty="0">
                <a:ln>
                  <a:noFill/>
                </a:ln>
                <a:solidFill>
                  <a:prstClr val="black"/>
                </a:solidFill>
                <a:effectLst/>
                <a:uLnTx/>
                <a:uFillTx/>
                <a:latin typeface="Calibri"/>
                <a:ea typeface="+mn-ea"/>
                <a:cs typeface="Calibri"/>
              </a:rPr>
              <a:t>du</a:t>
            </a:r>
            <a:r>
              <a:rPr kumimoji="0" sz="1200" b="0" i="0" u="none" strike="noStrike" kern="1200" cap="none" spc="5" normalizeH="0" baseline="0" noProof="0" dirty="0">
                <a:ln>
                  <a:noFill/>
                </a:ln>
                <a:solidFill>
                  <a:prstClr val="black"/>
                </a:solidFill>
                <a:effectLst/>
                <a:uLnTx/>
                <a:uFillTx/>
                <a:latin typeface="Calibri"/>
                <a:ea typeface="+mn-ea"/>
                <a:cs typeface="Calibri"/>
              </a:rPr>
              <a:t>k</a:t>
            </a:r>
            <a:r>
              <a:rPr kumimoji="0" sz="1200" b="0" i="0" u="none" strike="noStrike" kern="1200" cap="none" spc="0" normalizeH="0" baseline="0" noProof="0" dirty="0">
                <a:ln>
                  <a:noFill/>
                </a:ln>
                <a:solidFill>
                  <a:prstClr val="black"/>
                </a:solidFill>
                <a:effectLst/>
                <a:uLnTx/>
                <a:uFillTx/>
                <a:latin typeface="Calibri"/>
                <a:ea typeface="+mn-ea"/>
                <a:cs typeface="Calibri"/>
              </a:rPr>
              <a:t>si</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ha</a:t>
            </a:r>
            <a:r>
              <a:rPr kumimoji="0" sz="1200" b="0" i="0" u="none" strike="noStrike" kern="1200" cap="none" spc="0" normalizeH="0" baseline="0" noProof="0" dirty="0">
                <a:ln>
                  <a:noFill/>
                </a:ln>
                <a:solidFill>
                  <a:prstClr val="black"/>
                </a:solidFill>
                <a:effectLst/>
                <a:uLnTx/>
                <a:uFillTx/>
                <a:latin typeface="Calibri"/>
                <a:ea typeface="+mn-ea"/>
                <a:cs typeface="Calibri"/>
              </a:rPr>
              <a:t>s</a:t>
            </a:r>
            <a:r>
              <a:rPr kumimoji="0" sz="1200" b="0" i="0" u="none" strike="noStrike" kern="1200" cap="none" spc="-5" normalizeH="0" baseline="0" noProof="0" dirty="0">
                <a:ln>
                  <a:noFill/>
                </a:ln>
                <a:solidFill>
                  <a:prstClr val="black"/>
                </a:solidFill>
                <a:effectLst/>
                <a:uLnTx/>
                <a:uFillTx/>
                <a:latin typeface="Calibri"/>
                <a:ea typeface="+mn-ea"/>
                <a:cs typeface="Calibri"/>
              </a:rPr>
              <a:t>i</a:t>
            </a:r>
            <a:r>
              <a:rPr kumimoji="0" sz="1200" b="0" i="0" u="none" strike="noStrike" kern="1200" cap="none" spc="0" normalizeH="0" baseline="0" noProof="0" dirty="0">
                <a:ln>
                  <a:noFill/>
                </a:ln>
                <a:solidFill>
                  <a:prstClr val="black"/>
                </a:solidFill>
                <a:effectLst/>
                <a:uLnTx/>
                <a:uFillTx/>
                <a:latin typeface="Calibri"/>
                <a:ea typeface="+mn-ea"/>
                <a:cs typeface="Calibri"/>
              </a:rPr>
              <a:t>l</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te</a:t>
            </a:r>
            <a:r>
              <a:rPr kumimoji="0" sz="1200" b="0" i="0" u="none" strike="noStrike" kern="1200" cap="none" spc="-5" normalizeH="0" baseline="0" noProof="0" dirty="0">
                <a:ln>
                  <a:noFill/>
                </a:ln>
                <a:solidFill>
                  <a:prstClr val="black"/>
                </a:solidFill>
                <a:effectLst/>
                <a:uLnTx/>
                <a:uFillTx/>
                <a:latin typeface="Calibri"/>
                <a:ea typeface="+mn-ea"/>
                <a:cs typeface="Calibri"/>
              </a:rPr>
              <a:t>rna</a:t>
            </a:r>
            <a:r>
              <a:rPr kumimoji="0" sz="1200" b="0" i="0" u="none" strike="noStrike" kern="1200" cap="none" spc="0" normalizeH="0" baseline="0" noProof="0" dirty="0">
                <a:ln>
                  <a:noFill/>
                </a:ln>
                <a:solidFill>
                  <a:prstClr val="black"/>
                </a:solidFill>
                <a:effectLst/>
                <a:uLnTx/>
                <a:uFillTx/>
                <a:latin typeface="Calibri"/>
                <a:ea typeface="+mn-ea"/>
                <a:cs typeface="Calibri"/>
              </a:rPr>
              <a:t>k</a:t>
            </a:r>
          </a:p>
          <a:p>
            <a:pPr marL="243840" marR="676910" lvl="0" indent="-231775" algn="l" defTabSz="914400" rtl="0" eaLnBrk="1" fontAlgn="auto" latinLnBrk="0" hangingPunct="1">
              <a:lnSpc>
                <a:spcPct val="100000"/>
              </a:lnSpc>
              <a:spcBef>
                <a:spcPts val="0"/>
              </a:spcBef>
              <a:spcAft>
                <a:spcPts val="0"/>
              </a:spcAft>
              <a:buClrTx/>
              <a:buSzTx/>
              <a:buFontTx/>
              <a:buAutoNum type="arabicPeriod" startAt="4"/>
              <a:tabLst>
                <a:tab pos="259079" algn="l"/>
                <a:tab pos="259715" algn="l"/>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Percepatan</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swasembada</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gula</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melalui</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peningkatan</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produksi </a:t>
            </a:r>
            <a:r>
              <a:rPr kumimoji="0" sz="1200" b="0" i="0" u="none" strike="noStrike" kern="1200" cap="none" spc="-2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hasil</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perkebunan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tebu</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kelapa</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sawit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59079" marR="0" lvl="0" indent="-247015" algn="l" defTabSz="914400" rtl="0" eaLnBrk="1" fontAlgn="auto" latinLnBrk="0" hangingPunct="1">
              <a:lnSpc>
                <a:spcPct val="100000"/>
              </a:lnSpc>
              <a:spcBef>
                <a:spcPts val="0"/>
              </a:spcBef>
              <a:spcAft>
                <a:spcPts val="0"/>
              </a:spcAft>
              <a:buClrTx/>
              <a:buSzTx/>
              <a:buFontTx/>
              <a:buAutoNum type="arabicPeriod" startAt="4"/>
              <a:tabLst>
                <a:tab pos="259079" algn="l"/>
                <a:tab pos="25971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Penguatan</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sarana</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prasarana</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pengolahan</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penyimpanan</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produk</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4384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pangan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59079" marR="0" lvl="0" indent="-247015" algn="l" defTabSz="914400" rtl="0" eaLnBrk="1" fontAlgn="auto" latinLnBrk="0" hangingPunct="1">
              <a:lnSpc>
                <a:spcPct val="100000"/>
              </a:lnSpc>
              <a:spcBef>
                <a:spcPts val="0"/>
              </a:spcBef>
              <a:spcAft>
                <a:spcPts val="0"/>
              </a:spcAft>
              <a:buClrTx/>
              <a:buSzTx/>
              <a:buFontTx/>
              <a:buAutoNum type="arabicPeriod" startAt="9"/>
              <a:tabLst>
                <a:tab pos="259079" algn="l"/>
                <a:tab pos="25971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a:t>
            </a:r>
            <a:r>
              <a:rPr kumimoji="0" sz="1200" b="0" i="0" u="none" strike="noStrike" kern="1200" cap="none" spc="0" normalizeH="0" baseline="0" noProof="0" dirty="0">
                <a:ln>
                  <a:noFill/>
                </a:ln>
                <a:solidFill>
                  <a:prstClr val="black"/>
                </a:solidFill>
                <a:effectLst/>
                <a:uLnTx/>
                <a:uFillTx/>
                <a:latin typeface="Calibri"/>
                <a:ea typeface="+mn-ea"/>
                <a:cs typeface="Calibri"/>
              </a:rPr>
              <a:t>e</a:t>
            </a:r>
            <a:r>
              <a:rPr kumimoji="0" sz="1200" b="0" i="0" u="none" strike="noStrike" kern="1200" cap="none" spc="-5" normalizeH="0" baseline="0" noProof="0" dirty="0">
                <a:ln>
                  <a:noFill/>
                </a:ln>
                <a:solidFill>
                  <a:prstClr val="black"/>
                </a:solidFill>
                <a:effectLst/>
                <a:uLnTx/>
                <a:uFillTx/>
                <a:latin typeface="Calibri"/>
                <a:ea typeface="+mn-ea"/>
                <a:cs typeface="Calibri"/>
              </a:rPr>
              <a:t>ngua</a:t>
            </a:r>
            <a:r>
              <a:rPr kumimoji="0" sz="1200" b="0" i="0" u="none" strike="noStrike" kern="1200" cap="none" spc="0" normalizeH="0" baseline="0" noProof="0" dirty="0">
                <a:ln>
                  <a:noFill/>
                </a:ln>
                <a:solidFill>
                  <a:prstClr val="black"/>
                </a:solidFill>
                <a:effectLst/>
                <a:uLnTx/>
                <a:uFillTx/>
                <a:latin typeface="Calibri"/>
                <a:ea typeface="+mn-ea"/>
                <a:cs typeface="Calibri"/>
              </a:rPr>
              <a:t>t</a:t>
            </a:r>
            <a:r>
              <a:rPr kumimoji="0" sz="1200" b="0" i="0" u="none" strike="noStrike" kern="1200" cap="none" spc="-15" normalizeH="0" baseline="0" noProof="0" dirty="0">
                <a:ln>
                  <a:noFill/>
                </a:ln>
                <a:solidFill>
                  <a:prstClr val="black"/>
                </a:solidFill>
                <a:effectLst/>
                <a:uLnTx/>
                <a:uFillTx/>
                <a:latin typeface="Calibri"/>
                <a:ea typeface="+mn-ea"/>
                <a:cs typeface="Calibri"/>
              </a:rPr>
              <a:t>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a:t>
            </a:r>
            <a:r>
              <a:rPr kumimoji="0" sz="1200" b="0" i="0" u="none" strike="noStrike" kern="1200" cap="none" spc="0" normalizeH="0" baseline="0" noProof="0" dirty="0">
                <a:ln>
                  <a:noFill/>
                </a:ln>
                <a:solidFill>
                  <a:prstClr val="black"/>
                </a:solidFill>
                <a:effectLst/>
                <a:uLnTx/>
                <a:uFillTx/>
                <a:latin typeface="Calibri"/>
                <a:ea typeface="+mn-ea"/>
                <a:cs typeface="Calibri"/>
              </a:rPr>
              <a:t>s</a:t>
            </a:r>
            <a:r>
              <a:rPr kumimoji="0" sz="1200" b="0" i="0" u="none" strike="noStrike" kern="1200" cap="none" spc="5" normalizeH="0" baseline="0" noProof="0" dirty="0">
                <a:ln>
                  <a:noFill/>
                </a:ln>
                <a:solidFill>
                  <a:prstClr val="black"/>
                </a:solidFill>
                <a:effectLst/>
                <a:uLnTx/>
                <a:uFillTx/>
                <a:latin typeface="Calibri"/>
                <a:ea typeface="+mn-ea"/>
                <a:cs typeface="Calibri"/>
              </a:rPr>
              <a:t>o</a:t>
            </a:r>
            <a:r>
              <a:rPr kumimoji="0" sz="1200" b="0" i="0" u="none" strike="noStrike" kern="1200" cap="none" spc="0" normalizeH="0" baseline="0" noProof="0" dirty="0">
                <a:ln>
                  <a:noFill/>
                </a:ln>
                <a:solidFill>
                  <a:prstClr val="black"/>
                </a:solidFill>
                <a:effectLst/>
                <a:uLnTx/>
                <a:uFillTx/>
                <a:latin typeface="Calibri"/>
                <a:ea typeface="+mn-ea"/>
                <a:cs typeface="Calibri"/>
              </a:rPr>
              <a:t>kan</a:t>
            </a:r>
            <a:r>
              <a:rPr kumimoji="0" sz="1200" b="0" i="0" u="none" strike="noStrike" kern="1200" cap="none" spc="-7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5" normalizeH="0" baseline="0" noProof="0" dirty="0">
                <a:ln>
                  <a:noFill/>
                </a:ln>
                <a:solidFill>
                  <a:prstClr val="black"/>
                </a:solidFill>
                <a:effectLst/>
                <a:uLnTx/>
                <a:uFillTx/>
                <a:latin typeface="Calibri"/>
                <a:ea typeface="+mn-ea"/>
                <a:cs typeface="Calibri"/>
              </a:rPr>
              <a:t>h</a:t>
            </a:r>
            <a:r>
              <a:rPr kumimoji="0" sz="1200" b="0" i="0" u="none" strike="noStrike" kern="1200" cap="none" spc="0" normalizeH="0" baseline="0" noProof="0" dirty="0">
                <a:ln>
                  <a:noFill/>
                </a:ln>
                <a:solidFill>
                  <a:prstClr val="black"/>
                </a:solidFill>
                <a:effectLst/>
                <a:uLnTx/>
                <a:uFillTx/>
                <a:latin typeface="Calibri"/>
                <a:ea typeface="+mn-ea"/>
                <a:cs typeface="Calibri"/>
              </a:rPr>
              <a:t>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a:t>
            </a:r>
            <a:r>
              <a:rPr kumimoji="0" sz="1200" b="0" i="0" u="none" strike="noStrike" kern="1200" cap="none" spc="0" normalizeH="0" baseline="0" noProof="0" dirty="0">
                <a:ln>
                  <a:noFill/>
                </a:ln>
                <a:solidFill>
                  <a:prstClr val="black"/>
                </a:solidFill>
                <a:effectLst/>
                <a:uLnTx/>
                <a:uFillTx/>
                <a:latin typeface="Calibri"/>
                <a:ea typeface="+mn-ea"/>
                <a:cs typeface="Calibri"/>
              </a:rPr>
              <a:t>akar</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t>
            </a:r>
            <a:r>
              <a:rPr kumimoji="0" sz="1200" b="0" i="0" u="none" strike="noStrike" kern="1200" cap="none" spc="0" normalizeH="0" baseline="0" noProof="0" dirty="0">
                <a:ln>
                  <a:noFill/>
                </a:ln>
                <a:solidFill>
                  <a:prstClr val="black"/>
                </a:solidFill>
                <a:effectLst/>
                <a:uLnTx/>
                <a:uFillTx/>
                <a:latin typeface="Calibri"/>
                <a:ea typeface="+mn-ea"/>
                <a:cs typeface="Calibri"/>
              </a:rPr>
              <a:t>e</a:t>
            </a:r>
            <a:r>
              <a:rPr kumimoji="0" sz="1200" b="0" i="0" u="none" strike="noStrike" kern="1200" cap="none" spc="-5" normalizeH="0" baseline="0" noProof="0" dirty="0">
                <a:ln>
                  <a:noFill/>
                </a:ln>
                <a:solidFill>
                  <a:prstClr val="black"/>
                </a:solidFill>
                <a:effectLst/>
                <a:uLnTx/>
                <a:uFillTx/>
                <a:latin typeface="Calibri"/>
                <a:ea typeface="+mn-ea"/>
                <a:cs typeface="Calibri"/>
              </a:rPr>
              <a:t>ng</a:t>
            </a:r>
            <a:r>
              <a:rPr kumimoji="0" sz="1200" b="0" i="0" u="none" strike="noStrike" kern="1200" cap="none" spc="0" normalizeH="0" baseline="0" noProof="0" dirty="0">
                <a:ln>
                  <a:noFill/>
                </a:ln>
                <a:solidFill>
                  <a:prstClr val="black"/>
                </a:solidFill>
                <a:effectLst/>
                <a:uLnTx/>
                <a:uFillTx/>
                <a:latin typeface="Calibri"/>
                <a:ea typeface="+mn-ea"/>
                <a:cs typeface="Calibri"/>
              </a:rPr>
              <a:t>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5" normalizeH="0" baseline="0" noProof="0" dirty="0">
                <a:ln>
                  <a:noFill/>
                </a:ln>
                <a:solidFill>
                  <a:prstClr val="black"/>
                </a:solidFill>
                <a:effectLst/>
                <a:uLnTx/>
                <a:uFillTx/>
                <a:latin typeface="Calibri"/>
                <a:ea typeface="+mn-ea"/>
                <a:cs typeface="Calibri"/>
              </a:rPr>
              <a:t>o</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BB</a:t>
            </a:r>
            <a:r>
              <a:rPr kumimoji="0" sz="1200" b="0" i="0" u="none" strike="noStrike" kern="1200" cap="none" spc="0" normalizeH="0" baseline="0" noProof="0" dirty="0">
                <a:ln>
                  <a:noFill/>
                </a:ln>
                <a:solidFill>
                  <a:prstClr val="black"/>
                </a:solidFill>
                <a:effectLst/>
                <a:uLnTx/>
                <a:uFillTx/>
                <a:latin typeface="Calibri"/>
                <a:ea typeface="+mn-ea"/>
                <a:cs typeface="Calibri"/>
              </a:rPr>
              <a:t>M</a:t>
            </a:r>
          </a:p>
        </p:txBody>
      </p:sp>
      <p:sp>
        <p:nvSpPr>
          <p:cNvPr id="18" name="object 18"/>
          <p:cNvSpPr txBox="1"/>
          <p:nvPr/>
        </p:nvSpPr>
        <p:spPr>
          <a:xfrm>
            <a:off x="2582926" y="4035768"/>
            <a:ext cx="1758314"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prstClr val="black"/>
                </a:solidFill>
                <a:effectLst/>
                <a:uLnTx/>
                <a:uFillTx/>
                <a:latin typeface="Calibri"/>
                <a:ea typeface="+mn-ea"/>
                <a:cs typeface="Calibri"/>
              </a:rPr>
              <a:t>PENGUATAN</a:t>
            </a:r>
            <a:r>
              <a:rPr kumimoji="0" sz="1100" b="1" i="0" u="none" strike="noStrike" kern="1200" cap="none" spc="-50" normalizeH="0" baseline="0" noProof="0" dirty="0">
                <a:ln>
                  <a:noFill/>
                </a:ln>
                <a:solidFill>
                  <a:prstClr val="black"/>
                </a:solidFill>
                <a:effectLst/>
                <a:uLnTx/>
                <a:uFillTx/>
                <a:latin typeface="Calibri"/>
                <a:ea typeface="+mn-ea"/>
                <a:cs typeface="Calibri"/>
              </a:rPr>
              <a:t> </a:t>
            </a:r>
            <a:r>
              <a:rPr kumimoji="0" sz="1100" b="1" i="0" u="none" strike="noStrike" kern="1200" cap="none" spc="-5" normalizeH="0" baseline="0" noProof="0" dirty="0">
                <a:ln>
                  <a:noFill/>
                </a:ln>
                <a:solidFill>
                  <a:prstClr val="black"/>
                </a:solidFill>
                <a:effectLst/>
                <a:uLnTx/>
                <a:uFillTx/>
                <a:latin typeface="Calibri"/>
                <a:ea typeface="+mn-ea"/>
                <a:cs typeface="Calibri"/>
              </a:rPr>
              <a:t>STOK </a:t>
            </a:r>
            <a:r>
              <a:rPr kumimoji="0" sz="1100" b="1" i="0" u="none" strike="noStrike" kern="1200" cap="none" spc="0" normalizeH="0" baseline="0" noProof="0" dirty="0">
                <a:ln>
                  <a:noFill/>
                </a:ln>
                <a:solidFill>
                  <a:prstClr val="black"/>
                </a:solidFill>
                <a:effectLst/>
                <a:uLnTx/>
                <a:uFillTx/>
                <a:latin typeface="Calibri"/>
                <a:ea typeface="+mn-ea"/>
                <a:cs typeface="Calibri"/>
              </a:rPr>
              <a:t>NASIONAL</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9"/>
          <p:cNvSpPr txBox="1"/>
          <p:nvPr/>
        </p:nvSpPr>
        <p:spPr>
          <a:xfrm>
            <a:off x="2546350" y="4210392"/>
            <a:ext cx="4427855" cy="936154"/>
          </a:xfrm>
          <a:prstGeom prst="rect">
            <a:avLst/>
          </a:prstGeom>
        </p:spPr>
        <p:txBody>
          <a:bodyPr vert="horz" wrap="square" lIns="0" tIns="12700" rIns="0" bIns="0" rtlCol="0">
            <a:spAutoFit/>
          </a:bodyPr>
          <a:lstStyle/>
          <a:p>
            <a:pPr marL="289560" marR="688975" lvl="0" indent="-277495" algn="l" defTabSz="914400" rtl="0" eaLnBrk="1" fontAlgn="auto" latinLnBrk="0" hangingPunct="1">
              <a:lnSpc>
                <a:spcPct val="100000"/>
              </a:lnSpc>
              <a:spcBef>
                <a:spcPts val="100"/>
              </a:spcBef>
              <a:spcAft>
                <a:spcPts val="0"/>
              </a:spcAft>
              <a:buClrTx/>
              <a:buSzTx/>
              <a:buFontTx/>
              <a:buAutoNum type="arabicPeriod" startAt="10"/>
              <a:tabLst>
                <a:tab pos="29019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Penguatan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Cadangan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Pangan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Pemerintah</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(CPP)</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r>
              <a:rPr kumimoji="0" sz="1200" b="0" i="0" u="none" strike="noStrike" kern="1200" cap="none" spc="-5" normalizeH="0" baseline="0" noProof="0" dirty="0">
                <a:ln>
                  <a:noFill/>
                </a:ln>
                <a:solidFill>
                  <a:prstClr val="black"/>
                </a:solidFill>
                <a:effectLst/>
                <a:uLnTx/>
                <a:uFillTx/>
                <a:latin typeface="Calibri"/>
                <a:ea typeface="+mn-ea"/>
                <a:cs typeface="Calibri"/>
              </a:rPr>
              <a:t> lumbung </a:t>
            </a:r>
            <a:r>
              <a:rPr kumimoji="0" sz="1200" b="0" i="0" u="none" strike="noStrike" kern="1200" cap="none" spc="-229"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pangan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masyarakat</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89560" marR="0" lvl="0" indent="-277495" algn="l" defTabSz="914400" rtl="0" eaLnBrk="1" fontAlgn="auto" latinLnBrk="0" hangingPunct="1">
              <a:lnSpc>
                <a:spcPct val="100000"/>
              </a:lnSpc>
              <a:spcBef>
                <a:spcPts val="0"/>
              </a:spcBef>
              <a:spcAft>
                <a:spcPts val="0"/>
              </a:spcAft>
              <a:buClrTx/>
              <a:buSzTx/>
              <a:buFontTx/>
              <a:buAutoNum type="arabicPeriod" startAt="10"/>
              <a:tabLst>
                <a:tab pos="29019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Diversifikasi</a:t>
            </a:r>
            <a:r>
              <a:rPr kumimoji="0" sz="1200" b="0" i="0" u="none" strike="noStrike" kern="1200" cap="none" spc="-5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negara</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asal</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impor</a:t>
            </a:r>
          </a:p>
          <a:p>
            <a:pPr marL="289560" marR="5080" lvl="0" indent="-277495" algn="l" defTabSz="914400" rtl="0" eaLnBrk="1" fontAlgn="auto" latinLnBrk="0" hangingPunct="1">
              <a:lnSpc>
                <a:spcPct val="100000"/>
              </a:lnSpc>
              <a:spcBef>
                <a:spcPts val="0"/>
              </a:spcBef>
              <a:spcAft>
                <a:spcPts val="0"/>
              </a:spcAft>
              <a:buClrTx/>
              <a:buSzTx/>
              <a:buFontTx/>
              <a:buAutoNum type="arabicPeriod" startAt="10"/>
              <a:tabLst>
                <a:tab pos="29019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Penguatan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realisasi</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impor</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bahan </a:t>
            </a:r>
            <a:r>
              <a:rPr kumimoji="0" sz="1200" b="0" i="0" u="none" strike="noStrike" kern="1200" cap="none" spc="-5" normalizeH="0" baseline="0" noProof="0" dirty="0">
                <a:ln>
                  <a:noFill/>
                </a:ln>
                <a:solidFill>
                  <a:prstClr val="black"/>
                </a:solidFill>
                <a:effectLst/>
                <a:uLnTx/>
                <a:uFillTx/>
                <a:latin typeface="Calibri"/>
                <a:ea typeface="+mn-ea"/>
                <a:cs typeface="Calibri"/>
              </a:rPr>
              <a:t>pangan</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untuk</a:t>
            </a:r>
            <a:r>
              <a:rPr kumimoji="0" sz="1200" b="0" i="0" u="none" strike="noStrike" kern="1200" cap="none" spc="-1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mendukung</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ketersediaan </a:t>
            </a:r>
            <a:r>
              <a:rPr kumimoji="0" sz="1200" b="0" i="0" u="none" strike="noStrike" kern="1200" cap="none" spc="-2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Pasokan</a:t>
            </a:r>
          </a:p>
        </p:txBody>
      </p:sp>
      <p:sp>
        <p:nvSpPr>
          <p:cNvPr id="20" name="object 20"/>
          <p:cNvSpPr txBox="1"/>
          <p:nvPr/>
        </p:nvSpPr>
        <p:spPr>
          <a:xfrm>
            <a:off x="2546350" y="5087593"/>
            <a:ext cx="4410075" cy="751488"/>
          </a:xfrm>
          <a:prstGeom prst="rect">
            <a:avLst/>
          </a:prstGeom>
        </p:spPr>
        <p:txBody>
          <a:bodyPr vert="horz" wrap="square" lIns="0" tIns="12700" rIns="0" bIns="0" rtlCol="0">
            <a:spAutoFit/>
          </a:bodyPr>
          <a:lstStyle/>
          <a:p>
            <a:pPr marL="48895"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Calibri"/>
                <a:ea typeface="+mn-ea"/>
                <a:cs typeface="Calibri"/>
              </a:rPr>
              <a:t>PENGUATAN</a:t>
            </a:r>
            <a:r>
              <a:rPr kumimoji="0" sz="1200" b="1" i="0" u="none" strike="noStrike" kern="1200" cap="none" spc="-55" normalizeH="0" baseline="0" noProof="0" dirty="0">
                <a:ln>
                  <a:noFill/>
                </a:ln>
                <a:solidFill>
                  <a:prstClr val="black"/>
                </a:solidFill>
                <a:effectLst/>
                <a:uLnTx/>
                <a:uFillTx/>
                <a:latin typeface="Calibri"/>
                <a:ea typeface="+mn-ea"/>
                <a:cs typeface="Calibri"/>
              </a:rPr>
              <a:t> </a:t>
            </a:r>
            <a:r>
              <a:rPr kumimoji="0" sz="1200" b="1" i="0" u="none" strike="noStrike" kern="1200" cap="none" spc="0" normalizeH="0" baseline="0" noProof="0" dirty="0">
                <a:ln>
                  <a:noFill/>
                </a:ln>
                <a:solidFill>
                  <a:prstClr val="black"/>
                </a:solidFill>
                <a:effectLst/>
                <a:uLnTx/>
                <a:uFillTx/>
                <a:latin typeface="Calibri"/>
                <a:ea typeface="+mn-ea"/>
                <a:cs typeface="Calibri"/>
              </a:rPr>
              <a:t>KELEMBAGAAN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89560" marR="0" lvl="0" indent="-277495" algn="l" defTabSz="914400" rtl="0" eaLnBrk="1" fontAlgn="auto" latinLnBrk="0" hangingPunct="1">
              <a:lnSpc>
                <a:spcPct val="100000"/>
              </a:lnSpc>
              <a:spcBef>
                <a:spcPts val="0"/>
              </a:spcBef>
              <a:spcAft>
                <a:spcPts val="0"/>
              </a:spcAft>
              <a:buClrTx/>
              <a:buSzTx/>
              <a:buFontTx/>
              <a:buAutoNum type="arabicPeriod" startAt="13"/>
              <a:tabLst>
                <a:tab pos="29019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Penguatan</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kelembagaan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petani</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pangan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89560" marR="0" lvl="0" indent="-277495" algn="l" defTabSz="914400" rtl="0" eaLnBrk="1" fontAlgn="auto" latinLnBrk="0" hangingPunct="1">
              <a:lnSpc>
                <a:spcPct val="100000"/>
              </a:lnSpc>
              <a:spcBef>
                <a:spcPts val="0"/>
              </a:spcBef>
              <a:spcAft>
                <a:spcPts val="0"/>
              </a:spcAft>
              <a:buClrTx/>
              <a:buSzTx/>
              <a:buFontTx/>
              <a:buAutoNum type="arabicPeriod" startAt="13"/>
              <a:tabLst>
                <a:tab pos="29019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Peningkatan</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pemenuhan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pembiayaan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perlindungan</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usaha</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pertanian</a:t>
            </a:r>
          </a:p>
        </p:txBody>
      </p:sp>
      <p:sp>
        <p:nvSpPr>
          <p:cNvPr id="21" name="object 21"/>
          <p:cNvSpPr txBox="1"/>
          <p:nvPr/>
        </p:nvSpPr>
        <p:spPr>
          <a:xfrm>
            <a:off x="171094" y="1294638"/>
            <a:ext cx="2180590" cy="27692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5" normalizeH="0" baseline="0" noProof="0" dirty="0">
                <a:ln>
                  <a:noFill/>
                </a:ln>
                <a:solidFill>
                  <a:prstClr val="black"/>
                </a:solidFill>
                <a:effectLst/>
                <a:uLnTx/>
                <a:uFillTx/>
                <a:latin typeface="Calibri"/>
                <a:ea typeface="+mn-ea"/>
                <a:cs typeface="Calibri"/>
              </a:rPr>
              <a:t>STABILISASI</a:t>
            </a:r>
            <a:r>
              <a:rPr kumimoji="0" sz="1200" b="1" i="0" u="none" strike="noStrike" kern="1200" cap="none" spc="-25" normalizeH="0" baseline="0" noProof="0" dirty="0">
                <a:ln>
                  <a:noFill/>
                </a:ln>
                <a:solidFill>
                  <a:prstClr val="black"/>
                </a:solidFill>
                <a:effectLst/>
                <a:uLnTx/>
                <a:uFillTx/>
                <a:latin typeface="Calibri"/>
                <a:ea typeface="+mn-ea"/>
                <a:cs typeface="Calibri"/>
              </a:rPr>
              <a:t> </a:t>
            </a:r>
            <a:r>
              <a:rPr kumimoji="0" sz="1200" b="1" i="0" u="none" strike="noStrike" kern="1200" cap="none" spc="-5" normalizeH="0" baseline="0" noProof="0" dirty="0">
                <a:ln>
                  <a:noFill/>
                </a:ln>
                <a:solidFill>
                  <a:prstClr val="black"/>
                </a:solidFill>
                <a:effectLst/>
                <a:uLnTx/>
                <a:uFillTx/>
                <a:latin typeface="Calibri"/>
                <a:ea typeface="+mn-ea"/>
                <a:cs typeface="Calibri"/>
              </a:rPr>
              <a:t>HARGA</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379730" lvl="0" indent="-172720" algn="l" defTabSz="914400" rtl="0" eaLnBrk="1" fontAlgn="auto" latinLnBrk="0" hangingPunct="1">
              <a:lnSpc>
                <a:spcPct val="100000"/>
              </a:lnSpc>
              <a:spcBef>
                <a:spcPts val="0"/>
              </a:spcBef>
              <a:spcAft>
                <a:spcPts val="0"/>
              </a:spcAft>
              <a:buClrTx/>
              <a:buSzTx/>
              <a:buFontTx/>
              <a:buAutoNum type="arabicPeriod"/>
              <a:tabLst>
                <a:tab pos="19875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Evaluasi</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harga</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eceran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 </a:t>
            </a:r>
            <a:r>
              <a:rPr kumimoji="0" sz="1200" b="0" i="0" u="none" strike="noStrike" kern="1200" cap="none" spc="-254"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acuan </a:t>
            </a:r>
            <a:r>
              <a:rPr kumimoji="0" sz="1200" b="0" i="0" u="none" strike="noStrike" kern="1200" cap="none" spc="-10" normalizeH="0" baseline="0" noProof="0" dirty="0">
                <a:ln>
                  <a:noFill/>
                </a:ln>
                <a:solidFill>
                  <a:prstClr val="black"/>
                </a:solidFill>
                <a:effectLst/>
                <a:uLnTx/>
                <a:uFillTx/>
                <a:latin typeface="Calibri"/>
                <a:ea typeface="+mn-ea"/>
                <a:cs typeface="Calibri"/>
              </a:rPr>
              <a:t>komoditas </a:t>
            </a:r>
            <a:r>
              <a:rPr kumimoji="0" sz="1200" b="0" i="0" u="none" strike="noStrike" kern="1200" cap="none" spc="-5" normalizeH="0" baseline="0" noProof="0" dirty="0">
                <a:ln>
                  <a:noFill/>
                </a:ln>
                <a:solidFill>
                  <a:prstClr val="black"/>
                </a:solidFill>
                <a:effectLst/>
                <a:uLnTx/>
                <a:uFillTx/>
                <a:latin typeface="Calibri"/>
                <a:ea typeface="+mn-ea"/>
                <a:cs typeface="Calibri"/>
              </a:rPr>
              <a:t>pangan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strategis</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287655" lvl="0" indent="-172720" algn="l" defTabSz="914400" rtl="0" eaLnBrk="1" fontAlgn="auto" latinLnBrk="0" hangingPunct="1">
              <a:lnSpc>
                <a:spcPct val="100000"/>
              </a:lnSpc>
              <a:spcBef>
                <a:spcPts val="0"/>
              </a:spcBef>
              <a:spcAft>
                <a:spcPts val="0"/>
              </a:spcAft>
              <a:buClrTx/>
              <a:buSzTx/>
              <a:buFontTx/>
              <a:buAutoNum type="arabicPeriod"/>
              <a:tabLst>
                <a:tab pos="198755" algn="l"/>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Peningkatan </a:t>
            </a:r>
            <a:r>
              <a:rPr kumimoji="0" sz="1200" b="0" i="0" u="none" strike="noStrike" kern="1200" cap="none" spc="-5" normalizeH="0" baseline="0" noProof="0" dirty="0">
                <a:ln>
                  <a:noFill/>
                </a:ln>
                <a:solidFill>
                  <a:prstClr val="black"/>
                </a:solidFill>
                <a:effectLst/>
                <a:uLnTx/>
                <a:uFillTx/>
                <a:latin typeface="Calibri"/>
                <a:ea typeface="+mn-ea"/>
                <a:cs typeface="Calibri"/>
              </a:rPr>
              <a:t>stabilisasi </a:t>
            </a:r>
            <a:r>
              <a:rPr kumimoji="0" sz="1200" b="0" i="0" u="none" strike="noStrike" kern="1200" cap="none" spc="0" normalizeH="0" baseline="0" noProof="0" dirty="0">
                <a:ln>
                  <a:noFill/>
                </a:ln>
                <a:solidFill>
                  <a:prstClr val="black"/>
                </a:solidFill>
                <a:effectLst/>
                <a:uLnTx/>
                <a:uFillTx/>
                <a:latin typeface="Calibri"/>
                <a:ea typeface="+mn-ea"/>
                <a:cs typeface="Calibri"/>
              </a:rPr>
              <a:t>dan </a:t>
            </a:r>
            <a:r>
              <a:rPr kumimoji="0" sz="1200" b="0" i="0" u="none" strike="noStrike" kern="1200" cap="none" spc="-26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pe</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30" normalizeH="0" baseline="0" noProof="0" dirty="0">
                <a:ln>
                  <a:noFill/>
                </a:ln>
                <a:solidFill>
                  <a:prstClr val="black"/>
                </a:solidFill>
                <a:effectLst/>
                <a:uLnTx/>
                <a:uFillTx/>
                <a:latin typeface="Calibri"/>
                <a:ea typeface="+mn-ea"/>
                <a:cs typeface="Calibri"/>
              </a:rPr>
              <a:t>g</a:t>
            </a:r>
            <a:r>
              <a:rPr kumimoji="0" sz="1200" b="0" i="0" u="none" strike="noStrike" kern="1200" cap="none" spc="-15" normalizeH="0" baseline="0" noProof="0" dirty="0">
                <a:ln>
                  <a:noFill/>
                </a:ln>
                <a:solidFill>
                  <a:prstClr val="black"/>
                </a:solidFill>
                <a:effectLst/>
                <a:uLnTx/>
                <a:uFillTx/>
                <a:latin typeface="Calibri"/>
                <a:ea typeface="+mn-ea"/>
                <a:cs typeface="Calibri"/>
              </a:rPr>
              <a:t>a</a:t>
            </a:r>
            <a:r>
              <a:rPr kumimoji="0" sz="1200" b="0" i="0" u="none" strike="noStrike" kern="1200" cap="none" spc="-20" normalizeH="0" baseline="0" noProof="0" dirty="0">
                <a:ln>
                  <a:noFill/>
                </a:ln>
                <a:solidFill>
                  <a:prstClr val="black"/>
                </a:solidFill>
                <a:effectLst/>
                <a:uLnTx/>
                <a:uFillTx/>
                <a:latin typeface="Calibri"/>
                <a:ea typeface="+mn-ea"/>
                <a:cs typeface="Calibri"/>
              </a:rPr>
              <a:t>w</a:t>
            </a:r>
            <a:r>
              <a:rPr kumimoji="0" sz="1200" b="0" i="0" u="none" strike="noStrike" kern="1200" cap="none" spc="0" normalizeH="0" baseline="0" noProof="0" dirty="0">
                <a:ln>
                  <a:noFill/>
                </a:ln>
                <a:solidFill>
                  <a:prstClr val="black"/>
                </a:solidFill>
                <a:effectLst/>
                <a:uLnTx/>
                <a:uFillTx/>
                <a:latin typeface="Calibri"/>
                <a:ea typeface="+mn-ea"/>
                <a:cs typeface="Calibri"/>
              </a:rPr>
              <a:t>asan</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ha</a:t>
            </a:r>
            <a:r>
              <a:rPr kumimoji="0" sz="1200" b="0" i="0" u="none" strike="noStrike" kern="1200" cap="none" spc="-15" normalizeH="0" baseline="0" noProof="0" dirty="0">
                <a:ln>
                  <a:noFill/>
                </a:ln>
                <a:solidFill>
                  <a:prstClr val="black"/>
                </a:solidFill>
                <a:effectLst/>
                <a:uLnTx/>
                <a:uFillTx/>
                <a:latin typeface="Calibri"/>
                <a:ea typeface="+mn-ea"/>
                <a:cs typeface="Calibri"/>
              </a:rPr>
              <a:t>r</a:t>
            </a:r>
            <a:r>
              <a:rPr kumimoji="0" sz="1200" b="0" i="0" u="none" strike="noStrike" kern="1200" cap="none" spc="-30" normalizeH="0" baseline="0" noProof="0" dirty="0">
                <a:ln>
                  <a:noFill/>
                </a:ln>
                <a:solidFill>
                  <a:prstClr val="black"/>
                </a:solidFill>
                <a:effectLst/>
                <a:uLnTx/>
                <a:uFillTx/>
                <a:latin typeface="Calibri"/>
                <a:ea typeface="+mn-ea"/>
                <a:cs typeface="Calibri"/>
              </a:rPr>
              <a:t>g</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maupun  </a:t>
            </a:r>
            <a:r>
              <a:rPr kumimoji="0" sz="1200" b="0" i="0" u="none" strike="noStrike" kern="1200" cap="none" spc="-10" normalizeH="0" baseline="0" noProof="0" dirty="0">
                <a:ln>
                  <a:noFill/>
                </a:ln>
                <a:solidFill>
                  <a:prstClr val="black"/>
                </a:solidFill>
                <a:effectLst/>
                <a:uLnTx/>
                <a:uFillTx/>
                <a:latin typeface="Calibri"/>
                <a:ea typeface="+mn-ea"/>
                <a:cs typeface="Calibri"/>
              </a:rPr>
              <a:t>stok </a:t>
            </a:r>
            <a:r>
              <a:rPr kumimoji="0" sz="1200" b="0" i="0" u="none" strike="noStrike" kern="1200" cap="none" spc="-5" normalizeH="0" baseline="0" noProof="0" dirty="0">
                <a:ln>
                  <a:noFill/>
                </a:ln>
                <a:solidFill>
                  <a:prstClr val="black"/>
                </a:solidFill>
                <a:effectLst/>
                <a:uLnTx/>
                <a:uFillTx/>
                <a:latin typeface="Calibri"/>
                <a:ea typeface="+mn-ea"/>
                <a:cs typeface="Calibri"/>
              </a:rPr>
              <a:t>bapok, termasuk </a:t>
            </a:r>
            <a:r>
              <a:rPr kumimoji="0" sz="1200" b="0" i="0" u="none" strike="noStrike" kern="1200" cap="none" spc="0" normalizeH="0" baseline="0" noProof="0" dirty="0">
                <a:ln>
                  <a:noFill/>
                </a:ln>
                <a:solidFill>
                  <a:prstClr val="black"/>
                </a:solidFill>
                <a:effectLst/>
                <a:uLnTx/>
                <a:uFillTx/>
                <a:latin typeface="Calibri"/>
                <a:ea typeface="+mn-ea"/>
                <a:cs typeface="Calibri"/>
              </a:rPr>
              <a:t>pd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HBKN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84785" marR="459105" lvl="0" indent="-172720" algn="l" defTabSz="914400" rtl="0" eaLnBrk="1" fontAlgn="auto" latinLnBrk="0" hangingPunct="1">
              <a:lnSpc>
                <a:spcPct val="100000"/>
              </a:lnSpc>
              <a:spcBef>
                <a:spcPts val="0"/>
              </a:spcBef>
              <a:spcAft>
                <a:spcPts val="0"/>
              </a:spcAft>
              <a:buClrTx/>
              <a:buSzTx/>
              <a:buFontTx/>
              <a:buAutoNum type="arabicPeriod"/>
              <a:tabLst>
                <a:tab pos="19875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Optimalisasi </a:t>
            </a:r>
            <a:r>
              <a:rPr kumimoji="0" sz="1200" b="0" i="0" u="none" strike="noStrike" kern="1200" cap="none" spc="-10" normalizeH="0" baseline="0" noProof="0" dirty="0">
                <a:ln>
                  <a:noFill/>
                </a:ln>
                <a:solidFill>
                  <a:prstClr val="black"/>
                </a:solidFill>
                <a:effectLst/>
                <a:uLnTx/>
                <a:uFillTx/>
                <a:latin typeface="Calibri"/>
                <a:ea typeface="+mn-ea"/>
                <a:cs typeface="Calibri"/>
              </a:rPr>
              <a:t>kegiatan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15" normalizeH="0" baseline="0" noProof="0" dirty="0">
                <a:ln>
                  <a:noFill/>
                </a:ln>
                <a:solidFill>
                  <a:prstClr val="black"/>
                </a:solidFill>
                <a:effectLst/>
                <a:uLnTx/>
                <a:uFillTx/>
                <a:latin typeface="Calibri"/>
                <a:ea typeface="+mn-ea"/>
                <a:cs typeface="Calibri"/>
              </a:rPr>
              <a:t>OP/SPHP</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beras</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dan/atau </a:t>
            </a:r>
            <a:r>
              <a:rPr kumimoji="0" sz="1200" b="0" i="0" u="none" strike="noStrike" kern="1200" cap="none" spc="-254"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komoditas</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lainnya</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60020" marR="5080" lvl="0" indent="-147955" algn="l" defTabSz="914400" rtl="0" eaLnBrk="1" fontAlgn="auto" latinLnBrk="0" hangingPunct="1">
              <a:lnSpc>
                <a:spcPct val="100000"/>
              </a:lnSpc>
              <a:spcBef>
                <a:spcPts val="0"/>
              </a:spcBef>
              <a:spcAft>
                <a:spcPts val="0"/>
              </a:spcAft>
              <a:buClrTx/>
              <a:buSzTx/>
              <a:buFont typeface="Calibri"/>
              <a:buAutoNum type="arabicPeriod"/>
              <a:tabLst>
                <a:tab pos="198755" algn="l"/>
              </a:tabLst>
              <a:defRPr/>
            </a:pPr>
            <a:r>
              <a:rPr kumimoji="0" sz="1200" b="0" i="0" u="none" strike="noStrike" kern="1200" cap="none" spc="0" normalizeH="0" baseline="0" noProof="0" dirty="0">
                <a:ln>
                  <a:noFill/>
                </a:ln>
                <a:solidFill>
                  <a:prstClr val="black"/>
                </a:solidFill>
                <a:effectLst/>
                <a:uLnTx/>
                <a:uFillTx/>
                <a:latin typeface="Calibri"/>
                <a:ea typeface="+mn-ea"/>
                <a:cs typeface="+mn-cs"/>
              </a:rPr>
              <a:t>	</a:t>
            </a:r>
            <a:r>
              <a:rPr kumimoji="0" sz="1200" b="0" i="0" u="none" strike="noStrike" kern="1200" cap="none" spc="-5" normalizeH="0" baseline="0" noProof="0" dirty="0">
                <a:ln>
                  <a:noFill/>
                </a:ln>
                <a:solidFill>
                  <a:prstClr val="black"/>
                </a:solidFill>
                <a:effectLst/>
                <a:uLnTx/>
                <a:uFillTx/>
                <a:latin typeface="Calibri"/>
                <a:ea typeface="+mn-ea"/>
                <a:cs typeface="Calibri"/>
              </a:rPr>
              <a:t>Koordinasi</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penetapan</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kebijakan </a:t>
            </a:r>
            <a:r>
              <a:rPr kumimoji="0" sz="1200" b="0" i="0" u="none" strike="noStrike" kern="1200" cap="none" spc="-254"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AP </a:t>
            </a:r>
            <a:r>
              <a:rPr kumimoji="0" sz="1200" b="0" i="0" u="none" strike="noStrike" kern="1200" cap="none" spc="-5" normalizeH="0" baseline="0" noProof="0" dirty="0">
                <a:ln>
                  <a:noFill/>
                </a:ln>
                <a:solidFill>
                  <a:prstClr val="black"/>
                </a:solidFill>
                <a:effectLst/>
                <a:uLnTx/>
                <a:uFillTx/>
                <a:latin typeface="Calibri"/>
                <a:ea typeface="+mn-ea"/>
                <a:cs typeface="Calibri"/>
              </a:rPr>
              <a:t>(a.l </a:t>
            </a:r>
            <a:r>
              <a:rPr kumimoji="0" sz="1200" b="0" i="0" u="none" strike="noStrike" kern="1200" cap="none" spc="-10" normalizeH="0" baseline="0" noProof="0" dirty="0">
                <a:ln>
                  <a:noFill/>
                </a:ln>
                <a:solidFill>
                  <a:prstClr val="black"/>
                </a:solidFill>
                <a:effectLst/>
                <a:uLnTx/>
                <a:uFillTx/>
                <a:latin typeface="Calibri"/>
                <a:ea typeface="+mn-ea"/>
                <a:cs typeface="Calibri"/>
              </a:rPr>
              <a:t>harga</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energi</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a:t>
            </a:r>
          </a:p>
          <a:p>
            <a:pPr marL="16002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AU)</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198120" marR="0" lvl="0" indent="-186055" algn="l" defTabSz="914400" rtl="0" eaLnBrk="1" fontAlgn="auto" latinLnBrk="0" hangingPunct="1">
              <a:lnSpc>
                <a:spcPct val="100000"/>
              </a:lnSpc>
              <a:spcBef>
                <a:spcPts val="0"/>
              </a:spcBef>
              <a:spcAft>
                <a:spcPts val="0"/>
              </a:spcAft>
              <a:buClrTx/>
              <a:buSzTx/>
              <a:buFontTx/>
              <a:buAutoNum type="arabicPeriod" startAt="5"/>
              <a:tabLst>
                <a:tab pos="19875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Menjaga</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volatilitas</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nilai</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tukar</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2" name="object 22"/>
          <p:cNvSpPr txBox="1"/>
          <p:nvPr/>
        </p:nvSpPr>
        <p:spPr>
          <a:xfrm>
            <a:off x="171094" y="4221226"/>
            <a:ext cx="1726564"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n-ea"/>
                <a:cs typeface="Calibri"/>
              </a:rPr>
              <a:t>MENGELOLA</a:t>
            </a:r>
            <a:r>
              <a:rPr kumimoji="0" sz="1200" b="1" i="0" u="none" strike="noStrike" kern="1200" cap="none" spc="-30" normalizeH="0" baseline="0" noProof="0" dirty="0">
                <a:ln>
                  <a:noFill/>
                </a:ln>
                <a:solidFill>
                  <a:prstClr val="black"/>
                </a:solidFill>
                <a:effectLst/>
                <a:uLnTx/>
                <a:uFillTx/>
                <a:latin typeface="Calibri"/>
                <a:ea typeface="+mn-ea"/>
                <a:cs typeface="Calibri"/>
              </a:rPr>
              <a:t> </a:t>
            </a:r>
            <a:r>
              <a:rPr kumimoji="0" sz="1200" b="1" i="0" u="none" strike="noStrike" kern="1200" cap="none" spc="-15" normalizeH="0" baseline="0" noProof="0" dirty="0">
                <a:ln>
                  <a:noFill/>
                </a:ln>
                <a:solidFill>
                  <a:prstClr val="black"/>
                </a:solidFill>
                <a:effectLst/>
                <a:uLnTx/>
                <a:uFillTx/>
                <a:latin typeface="Calibri"/>
                <a:ea typeface="+mn-ea"/>
                <a:cs typeface="Calibri"/>
              </a:rPr>
              <a:t>PERMINTAAN</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82880" marR="57150" lvl="0" indent="-170815"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6.</a:t>
            </a:r>
            <a:r>
              <a:rPr kumimoji="0" sz="1200" b="0" i="0" u="none" strike="noStrike" kern="1200" cap="none" spc="2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Menjaga</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keseimbangan </a:t>
            </a:r>
            <a:r>
              <a:rPr kumimoji="0" sz="1200" b="0" i="0" u="none" strike="noStrike" kern="1200" cap="none" spc="-254"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internal</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perekonomian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3" name="object 23"/>
          <p:cNvSpPr txBox="1"/>
          <p:nvPr/>
        </p:nvSpPr>
        <p:spPr>
          <a:xfrm>
            <a:off x="7150989" y="1252169"/>
            <a:ext cx="2087880" cy="39243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5" normalizeH="0" baseline="0" noProof="0" dirty="0">
                <a:ln>
                  <a:noFill/>
                </a:ln>
                <a:solidFill>
                  <a:prstClr val="black"/>
                </a:solidFill>
                <a:effectLst/>
                <a:uLnTx/>
                <a:uFillTx/>
                <a:latin typeface="Calibri"/>
                <a:ea typeface="+mn-ea"/>
                <a:cs typeface="Calibri"/>
              </a:rPr>
              <a:t>PENGUATAN</a:t>
            </a:r>
            <a:r>
              <a:rPr kumimoji="0" sz="1200" b="1" i="0" u="none" strike="noStrike" kern="1200" cap="none" spc="-35" normalizeH="0" baseline="0" noProof="0" dirty="0">
                <a:ln>
                  <a:noFill/>
                </a:ln>
                <a:solidFill>
                  <a:prstClr val="black"/>
                </a:solidFill>
                <a:effectLst/>
                <a:uLnTx/>
                <a:uFillTx/>
                <a:latin typeface="Calibri"/>
                <a:ea typeface="+mn-ea"/>
                <a:cs typeface="Calibri"/>
              </a:rPr>
              <a:t> </a:t>
            </a:r>
            <a:r>
              <a:rPr kumimoji="0" sz="1200" b="1" i="0" u="none" strike="noStrike" kern="1200" cap="none" spc="-5" normalizeH="0" baseline="0" noProof="0" dirty="0">
                <a:ln>
                  <a:noFill/>
                </a:ln>
                <a:solidFill>
                  <a:prstClr val="black"/>
                </a:solidFill>
                <a:effectLst/>
                <a:uLnTx/>
                <a:uFillTx/>
                <a:latin typeface="Calibri"/>
                <a:ea typeface="+mn-ea"/>
                <a:cs typeface="Calibri"/>
              </a:rPr>
              <a:t>KERJASAMA</a:t>
            </a:r>
            <a:r>
              <a:rPr kumimoji="0" sz="1200" b="1" i="0" u="none" strike="noStrike" kern="1200" cap="none" spc="-40" normalizeH="0" baseline="0" noProof="0" dirty="0">
                <a:ln>
                  <a:noFill/>
                </a:ln>
                <a:solidFill>
                  <a:prstClr val="black"/>
                </a:solidFill>
                <a:effectLst/>
                <a:uLnTx/>
                <a:uFillTx/>
                <a:latin typeface="Calibri"/>
                <a:ea typeface="+mn-ea"/>
                <a:cs typeface="Calibri"/>
              </a:rPr>
              <a:t> </a:t>
            </a:r>
            <a:r>
              <a:rPr kumimoji="0" sz="1200" b="1" i="0" u="none" strike="noStrike" kern="1200" cap="none" spc="-20" normalizeH="0" baseline="0" noProof="0" dirty="0">
                <a:ln>
                  <a:noFill/>
                </a:ln>
                <a:solidFill>
                  <a:prstClr val="black"/>
                </a:solidFill>
                <a:effectLst/>
                <a:uLnTx/>
                <a:uFillTx/>
                <a:latin typeface="Calibri"/>
                <a:ea typeface="+mn-ea"/>
                <a:cs typeface="Calibri"/>
              </a:rPr>
              <a:t>ANTAR</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n-ea"/>
                <a:cs typeface="Calibri"/>
              </a:rPr>
              <a:t>DAERAH</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4" name="object 24"/>
          <p:cNvSpPr txBox="1"/>
          <p:nvPr/>
        </p:nvSpPr>
        <p:spPr>
          <a:xfrm>
            <a:off x="7150989" y="1618615"/>
            <a:ext cx="2189480" cy="1306195"/>
          </a:xfrm>
          <a:prstGeom prst="rect">
            <a:avLst/>
          </a:prstGeom>
        </p:spPr>
        <p:txBody>
          <a:bodyPr vert="horz" wrap="square" lIns="0" tIns="12700" rIns="0" bIns="0" rtlCol="0">
            <a:spAutoFit/>
          </a:bodyPr>
          <a:lstStyle/>
          <a:p>
            <a:pPr marL="285115" marR="6350" lvl="0" indent="-273050" algn="l" defTabSz="914400" rtl="0" eaLnBrk="1" fontAlgn="auto" latinLnBrk="0" hangingPunct="1">
              <a:lnSpc>
                <a:spcPct val="100000"/>
              </a:lnSpc>
              <a:spcBef>
                <a:spcPts val="100"/>
              </a:spcBef>
              <a:spcAft>
                <a:spcPts val="0"/>
              </a:spcAft>
              <a:buClrTx/>
              <a:buSzTx/>
              <a:buFontTx/>
              <a:buAutoNum type="arabicPeriod"/>
              <a:tabLst>
                <a:tab pos="285115" algn="l"/>
                <a:tab pos="28575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Penguatan </a:t>
            </a:r>
            <a:r>
              <a:rPr kumimoji="0" sz="1200" b="0" i="0" u="none" strike="noStrike" kern="1200" cap="none" spc="0" normalizeH="0" baseline="0" noProof="0" dirty="0">
                <a:ln>
                  <a:noFill/>
                </a:ln>
                <a:solidFill>
                  <a:prstClr val="black"/>
                </a:solidFill>
                <a:effectLst/>
                <a:uLnTx/>
                <a:uFillTx/>
                <a:latin typeface="Calibri"/>
                <a:ea typeface="+mn-ea"/>
                <a:cs typeface="Calibri"/>
              </a:rPr>
              <a:t>dan perluasan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Kerjasama</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Antar</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Daerah</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(KAD)</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85115" marR="5080" lvl="0" indent="-273050" algn="l" defTabSz="914400" rtl="0" eaLnBrk="1" fontAlgn="auto" latinLnBrk="0" hangingPunct="1">
              <a:lnSpc>
                <a:spcPct val="100000"/>
              </a:lnSpc>
              <a:spcBef>
                <a:spcPts val="0"/>
              </a:spcBef>
              <a:spcAft>
                <a:spcPts val="0"/>
              </a:spcAft>
              <a:buClrTx/>
              <a:buSzTx/>
              <a:buFontTx/>
              <a:buAutoNum type="arabicPeriod"/>
              <a:tabLst>
                <a:tab pos="285115" algn="l"/>
                <a:tab pos="28575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Fasilitasi Distribusi </a:t>
            </a:r>
            <a:r>
              <a:rPr kumimoji="0" sz="1200" b="0" i="0" u="none" strike="noStrike" kern="1200" cap="none" spc="-10" normalizeH="0" baseline="0" noProof="0" dirty="0">
                <a:ln>
                  <a:noFill/>
                </a:ln>
                <a:solidFill>
                  <a:prstClr val="black"/>
                </a:solidFill>
                <a:effectLst/>
                <a:uLnTx/>
                <a:uFillTx/>
                <a:latin typeface="Calibri"/>
                <a:ea typeface="+mn-ea"/>
                <a:cs typeface="Calibri"/>
              </a:rPr>
              <a:t>Pangan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melalui</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distribusi</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antarwilayah </a:t>
            </a:r>
            <a:r>
              <a:rPr kumimoji="0" sz="1200" b="0" i="0" u="none" strike="noStrike" kern="1200" cap="none" spc="-254"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dan melalui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bazar/gelar/gerakan </a:t>
            </a:r>
            <a:r>
              <a:rPr kumimoji="0" sz="1200" b="0" i="0" u="none" strike="noStrike" kern="1200" cap="none" spc="-5" normalizeH="0" baseline="0" noProof="0" dirty="0">
                <a:ln>
                  <a:noFill/>
                </a:ln>
                <a:solidFill>
                  <a:prstClr val="black"/>
                </a:solidFill>
                <a:effectLst/>
                <a:uLnTx/>
                <a:uFillTx/>
                <a:latin typeface="Calibri"/>
                <a:ea typeface="+mn-ea"/>
                <a:cs typeface="Calibri"/>
              </a:rPr>
              <a:t>pangan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murah</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5" name="object 25"/>
          <p:cNvSpPr txBox="1"/>
          <p:nvPr/>
        </p:nvSpPr>
        <p:spPr>
          <a:xfrm>
            <a:off x="7150989" y="3081909"/>
            <a:ext cx="21875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Calibri"/>
                <a:ea typeface="+mn-ea"/>
                <a:cs typeface="Calibri"/>
              </a:rPr>
              <a:t>MENINGKATKAN</a:t>
            </a:r>
            <a:r>
              <a:rPr kumimoji="0" sz="1200" b="1" i="0" u="none" strike="noStrike" kern="1200" cap="none" spc="-45" normalizeH="0" baseline="0" noProof="0" dirty="0">
                <a:ln>
                  <a:noFill/>
                </a:ln>
                <a:solidFill>
                  <a:prstClr val="black"/>
                </a:solidFill>
                <a:effectLst/>
                <a:uLnTx/>
                <a:uFillTx/>
                <a:latin typeface="Calibri"/>
                <a:ea typeface="+mn-ea"/>
                <a:cs typeface="Calibri"/>
              </a:rPr>
              <a:t> </a:t>
            </a:r>
            <a:r>
              <a:rPr kumimoji="0" sz="1200" b="1" i="0" u="none" strike="noStrike" kern="1200" cap="none" spc="-5" normalizeH="0" baseline="0" noProof="0" dirty="0">
                <a:ln>
                  <a:noFill/>
                </a:ln>
                <a:solidFill>
                  <a:prstClr val="black"/>
                </a:solidFill>
                <a:effectLst/>
                <a:uLnTx/>
                <a:uFillTx/>
                <a:latin typeface="Calibri"/>
                <a:ea typeface="+mn-ea"/>
                <a:cs typeface="Calibri"/>
              </a:rPr>
              <a:t>INFRASTRUKTUR</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7150989" y="3264789"/>
            <a:ext cx="2124075" cy="2037714"/>
          </a:xfrm>
          <a:prstGeom prst="rect">
            <a:avLst/>
          </a:prstGeom>
        </p:spPr>
        <p:txBody>
          <a:bodyPr vert="horz" wrap="square" lIns="0" tIns="12700" rIns="0" bIns="0" rtlCol="0">
            <a:spAutoFit/>
          </a:bodyPr>
          <a:lstStyle/>
          <a:p>
            <a:pPr marL="285115" marR="53975" lvl="0" indent="-273050" algn="l" defTabSz="914400" rtl="0" eaLnBrk="1" fontAlgn="auto" latinLnBrk="0" hangingPunct="1">
              <a:lnSpc>
                <a:spcPct val="100000"/>
              </a:lnSpc>
              <a:spcBef>
                <a:spcPts val="100"/>
              </a:spcBef>
              <a:spcAft>
                <a:spcPts val="0"/>
              </a:spcAft>
              <a:buClrTx/>
              <a:buSzTx/>
              <a:buFontTx/>
              <a:buAutoNum type="arabicPeriod" startAt="3"/>
              <a:tabLst>
                <a:tab pos="285115" algn="l"/>
                <a:tab pos="285750" algn="l"/>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Peningkatan </a:t>
            </a:r>
            <a:r>
              <a:rPr kumimoji="0" sz="1200" b="0" i="0" u="none" strike="noStrike" kern="1200" cap="none" spc="0" normalizeH="0" baseline="0" noProof="0" dirty="0">
                <a:ln>
                  <a:noFill/>
                </a:ln>
                <a:solidFill>
                  <a:prstClr val="black"/>
                </a:solidFill>
                <a:effectLst/>
                <a:uLnTx/>
                <a:uFillTx/>
                <a:latin typeface="Calibri"/>
                <a:ea typeface="+mn-ea"/>
                <a:cs typeface="Calibri"/>
              </a:rPr>
              <a:t>dan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pe</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15" normalizeH="0" baseline="0" noProof="0" dirty="0">
                <a:ln>
                  <a:noFill/>
                </a:ln>
                <a:solidFill>
                  <a:prstClr val="black"/>
                </a:solidFill>
                <a:effectLst/>
                <a:uLnTx/>
                <a:uFillTx/>
                <a:latin typeface="Calibri"/>
                <a:ea typeface="+mn-ea"/>
                <a:cs typeface="Calibri"/>
              </a:rPr>
              <a:t>g</a:t>
            </a:r>
            <a:r>
              <a:rPr kumimoji="0" sz="1200" b="0" i="0" u="none" strike="noStrike" kern="1200" cap="none" spc="0" normalizeH="0" baseline="0" noProof="0" dirty="0">
                <a:ln>
                  <a:noFill/>
                </a:ln>
                <a:solidFill>
                  <a:prstClr val="black"/>
                </a:solidFill>
                <a:effectLst/>
                <a:uLnTx/>
                <a:uFillTx/>
                <a:latin typeface="Calibri"/>
                <a:ea typeface="+mn-ea"/>
                <a:cs typeface="Calibri"/>
              </a:rPr>
              <a:t>em</a:t>
            </a:r>
            <a:r>
              <a:rPr kumimoji="0" sz="1200" b="0" i="0" u="none" strike="noStrike" kern="1200" cap="none" spc="5" normalizeH="0" baseline="0" noProof="0" dirty="0">
                <a:ln>
                  <a:noFill/>
                </a:ln>
                <a:solidFill>
                  <a:prstClr val="black"/>
                </a:solidFill>
                <a:effectLst/>
                <a:uLnTx/>
                <a:uFillTx/>
                <a:latin typeface="Calibri"/>
                <a:ea typeface="+mn-ea"/>
                <a:cs typeface="Calibri"/>
              </a:rPr>
              <a:t>b</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25" normalizeH="0" baseline="0" noProof="0" dirty="0">
                <a:ln>
                  <a:noFill/>
                </a:ln>
                <a:solidFill>
                  <a:prstClr val="black"/>
                </a:solidFill>
                <a:effectLst/>
                <a:uLnTx/>
                <a:uFillTx/>
                <a:latin typeface="Calibri"/>
                <a:ea typeface="+mn-ea"/>
                <a:cs typeface="Calibri"/>
              </a:rPr>
              <a:t>g</a:t>
            </a:r>
            <a:r>
              <a:rPr kumimoji="0" sz="1200" b="0" i="0" u="none" strike="noStrike" kern="1200" cap="none" spc="0" normalizeH="0" baseline="0" noProof="0" dirty="0">
                <a:ln>
                  <a:noFill/>
                </a:ln>
                <a:solidFill>
                  <a:prstClr val="black"/>
                </a:solidFill>
                <a:effectLst/>
                <a:uLnTx/>
                <a:uFillTx/>
                <a:latin typeface="Calibri"/>
                <a:ea typeface="+mn-ea"/>
                <a:cs typeface="Calibri"/>
              </a:rPr>
              <a:t>an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inf</a:t>
            </a:r>
            <a:r>
              <a:rPr kumimoji="0" sz="1200" b="0" i="0" u="none" strike="noStrike" kern="1200" cap="none" spc="-20" normalizeH="0" baseline="0" noProof="0" dirty="0">
                <a:ln>
                  <a:noFill/>
                </a:ln>
                <a:solidFill>
                  <a:prstClr val="black"/>
                </a:solidFill>
                <a:effectLst/>
                <a:uLnTx/>
                <a:uFillTx/>
                <a:latin typeface="Calibri"/>
                <a:ea typeface="+mn-ea"/>
                <a:cs typeface="Calibri"/>
              </a:rPr>
              <a:t>r</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15" normalizeH="0" baseline="0" noProof="0" dirty="0">
                <a:ln>
                  <a:noFill/>
                </a:ln>
                <a:solidFill>
                  <a:prstClr val="black"/>
                </a:solidFill>
                <a:effectLst/>
                <a:uLnTx/>
                <a:uFillTx/>
                <a:latin typeface="Calibri"/>
                <a:ea typeface="+mn-ea"/>
                <a:cs typeface="Calibri"/>
              </a:rPr>
              <a:t>s</a:t>
            </a:r>
            <a:r>
              <a:rPr kumimoji="0" sz="1200" b="0" i="0" u="none" strike="noStrike" kern="1200" cap="none" spc="0" normalizeH="0" baseline="0" noProof="0" dirty="0">
                <a:ln>
                  <a:noFill/>
                </a:ln>
                <a:solidFill>
                  <a:prstClr val="black"/>
                </a:solidFill>
                <a:effectLst/>
                <a:uLnTx/>
                <a:uFillTx/>
                <a:latin typeface="Calibri"/>
                <a:ea typeface="+mn-ea"/>
                <a:cs typeface="Calibri"/>
              </a:rPr>
              <a:t>tr</a:t>
            </a:r>
            <a:r>
              <a:rPr kumimoji="0" sz="1200" b="0" i="0" u="none" strike="noStrike" kern="1200" cap="none" spc="5" normalizeH="0" baseline="0" noProof="0" dirty="0">
                <a:ln>
                  <a:noFill/>
                </a:ln>
                <a:solidFill>
                  <a:prstClr val="black"/>
                </a:solidFill>
                <a:effectLst/>
                <a:uLnTx/>
                <a:uFillTx/>
                <a:latin typeface="Calibri"/>
                <a:ea typeface="+mn-ea"/>
                <a:cs typeface="Calibri"/>
              </a:rPr>
              <a:t>u</a:t>
            </a:r>
            <a:r>
              <a:rPr kumimoji="0" sz="1200" b="0" i="0" u="none" strike="noStrike" kern="1200" cap="none" spc="-10" normalizeH="0" baseline="0" noProof="0" dirty="0">
                <a:ln>
                  <a:noFill/>
                </a:ln>
                <a:solidFill>
                  <a:prstClr val="black"/>
                </a:solidFill>
                <a:effectLst/>
                <a:uLnTx/>
                <a:uFillTx/>
                <a:latin typeface="Calibri"/>
                <a:ea typeface="+mn-ea"/>
                <a:cs typeface="Calibri"/>
              </a:rPr>
              <a:t>kt</a:t>
            </a:r>
            <a:r>
              <a:rPr kumimoji="0" sz="1200" b="0" i="0" u="none" strike="noStrike" kern="1200" cap="none" spc="-5" normalizeH="0" baseline="0" noProof="0" dirty="0">
                <a:ln>
                  <a:noFill/>
                </a:ln>
                <a:solidFill>
                  <a:prstClr val="black"/>
                </a:solidFill>
                <a:effectLst/>
                <a:uLnTx/>
                <a:uFillTx/>
                <a:latin typeface="Calibri"/>
                <a:ea typeface="+mn-ea"/>
                <a:cs typeface="Calibri"/>
              </a:rPr>
              <a:t>ur  konektivitas antar </a:t>
            </a:r>
            <a:r>
              <a:rPr kumimoji="0" sz="1200" b="0" i="0" u="none" strike="noStrike" kern="1200" cap="none" spc="-10" normalizeH="0" baseline="0" noProof="0" dirty="0">
                <a:ln>
                  <a:noFill/>
                </a:ln>
                <a:solidFill>
                  <a:prstClr val="black"/>
                </a:solidFill>
                <a:effectLst/>
                <a:uLnTx/>
                <a:uFillTx/>
                <a:latin typeface="Calibri"/>
                <a:ea typeface="+mn-ea"/>
                <a:cs typeface="Calibri"/>
              </a:rPr>
              <a:t>wilayah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guna</a:t>
            </a:r>
            <a:r>
              <a:rPr kumimoji="0" sz="1200" b="0" i="0" u="none" strike="noStrike" kern="1200" cap="none" spc="-5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mendukung</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kelancaran </a:t>
            </a:r>
            <a:r>
              <a:rPr kumimoji="0" sz="1200" b="0" i="0" u="none" strike="noStrike" kern="1200" cap="none" spc="-254"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pergerakan </a:t>
            </a:r>
            <a:r>
              <a:rPr kumimoji="0" sz="1200" b="0" i="0" u="none" strike="noStrike" kern="1200" cap="none" spc="-5" normalizeH="0" baseline="0" noProof="0" dirty="0">
                <a:ln>
                  <a:noFill/>
                </a:ln>
                <a:solidFill>
                  <a:prstClr val="black"/>
                </a:solidFill>
                <a:effectLst/>
                <a:uLnTx/>
                <a:uFillTx/>
                <a:latin typeface="Calibri"/>
                <a:ea typeface="+mn-ea"/>
                <a:cs typeface="Calibri"/>
              </a:rPr>
              <a:t>logistik </a:t>
            </a:r>
            <a:r>
              <a:rPr kumimoji="0" sz="1200" b="0" i="0" u="none" strike="noStrike" kern="1200" cap="none" spc="0" normalizeH="0" baseline="0" noProof="0" dirty="0">
                <a:ln>
                  <a:noFill/>
                </a:ln>
                <a:solidFill>
                  <a:prstClr val="black"/>
                </a:solidFill>
                <a:effectLst/>
                <a:uLnTx/>
                <a:uFillTx/>
                <a:latin typeface="Calibri"/>
                <a:ea typeface="+mn-ea"/>
                <a:cs typeface="Calibri"/>
              </a:rPr>
              <a:t>bahan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pangan, termasuk </a:t>
            </a:r>
            <a:r>
              <a:rPr kumimoji="0" sz="1200" b="0" i="0" u="none" strike="noStrike" kern="1200" cap="none" spc="-25" normalizeH="0" baseline="0" noProof="0" dirty="0">
                <a:ln>
                  <a:noFill/>
                </a:ln>
                <a:solidFill>
                  <a:prstClr val="black"/>
                </a:solidFill>
                <a:effectLst/>
                <a:uLnTx/>
                <a:uFillTx/>
                <a:latin typeface="Calibri"/>
                <a:ea typeface="+mn-ea"/>
                <a:cs typeface="Calibri"/>
              </a:rPr>
              <a:t>ke </a:t>
            </a:r>
            <a:r>
              <a:rPr kumimoji="0" sz="1200" b="0" i="0" u="none" strike="noStrike" kern="1200" cap="none" spc="-5" normalizeH="0" baseline="0" noProof="0" dirty="0">
                <a:ln>
                  <a:noFill/>
                </a:ln>
                <a:solidFill>
                  <a:prstClr val="black"/>
                </a:solidFill>
                <a:effectLst/>
                <a:uLnTx/>
                <a:uFillTx/>
                <a:latin typeface="Calibri"/>
                <a:ea typeface="+mn-ea"/>
                <a:cs typeface="Calibri"/>
              </a:rPr>
              <a:t>daerah </a:t>
            </a:r>
            <a:r>
              <a:rPr kumimoji="0" sz="1200" b="0" i="0" u="none" strike="noStrike" kern="1200" cap="none" spc="-26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3TP</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85115" marR="5080" lvl="0" indent="-273050" algn="l" defTabSz="914400" rtl="0" eaLnBrk="1" fontAlgn="auto" latinLnBrk="0" hangingPunct="1">
              <a:lnSpc>
                <a:spcPct val="100000"/>
              </a:lnSpc>
              <a:spcBef>
                <a:spcPts val="0"/>
              </a:spcBef>
              <a:spcAft>
                <a:spcPts val="0"/>
              </a:spcAft>
              <a:buClrTx/>
              <a:buSzTx/>
              <a:buFontTx/>
              <a:buAutoNum type="arabicPeriod" startAt="3"/>
              <a:tabLst>
                <a:tab pos="285115" algn="l"/>
                <a:tab pos="28575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Penguatan implementasi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digitalisasi</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UMKM</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pangan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sisi </a:t>
            </a:r>
            <a:r>
              <a:rPr kumimoji="0" sz="1200" b="0" i="0" u="none" strike="noStrike" kern="1200" cap="none" spc="-254"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hilir melalui </a:t>
            </a:r>
            <a:r>
              <a:rPr kumimoji="0" sz="1200" b="0" i="0" u="none" strike="noStrike" kern="1200" cap="none" spc="-5" normalizeH="0" baseline="0" noProof="0" dirty="0">
                <a:ln>
                  <a:noFill/>
                </a:ln>
                <a:solidFill>
                  <a:prstClr val="black"/>
                </a:solidFill>
                <a:effectLst/>
                <a:uLnTx/>
                <a:uFillTx/>
                <a:latin typeface="Calibri"/>
                <a:ea typeface="+mn-ea"/>
                <a:cs typeface="Calibri"/>
              </a:rPr>
              <a:t>fasilitasi </a:t>
            </a:r>
            <a:r>
              <a:rPr kumimoji="0" sz="1200" b="0" i="0" u="none" strike="noStrike" kern="1200" cap="none" spc="0" normalizeH="0" baseline="0" noProof="0" dirty="0">
                <a:ln>
                  <a:noFill/>
                </a:ln>
                <a:solidFill>
                  <a:prstClr val="black"/>
                </a:solidFill>
                <a:effectLst/>
                <a:uLnTx/>
                <a:uFillTx/>
                <a:latin typeface="Calibri"/>
                <a:ea typeface="+mn-ea"/>
                <a:cs typeface="Calibri"/>
              </a:rPr>
              <a:t>e-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commerce</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9753981" y="1229359"/>
            <a:ext cx="2084705" cy="3911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Calibri"/>
                <a:ea typeface="+mn-ea"/>
                <a:cs typeface="Calibri"/>
              </a:rPr>
              <a:t>MENINGKATKAN </a:t>
            </a:r>
            <a:r>
              <a:rPr kumimoji="0" sz="1200" b="1" i="0" u="none" strike="noStrike" kern="1200" cap="none" spc="-5" normalizeH="0" baseline="0" noProof="0" dirty="0">
                <a:ln>
                  <a:noFill/>
                </a:ln>
                <a:solidFill>
                  <a:prstClr val="black"/>
                </a:solidFill>
                <a:effectLst/>
                <a:uLnTx/>
                <a:uFillTx/>
                <a:latin typeface="Calibri"/>
                <a:ea typeface="+mn-ea"/>
                <a:cs typeface="Calibri"/>
              </a:rPr>
              <a:t>KETERSEDIAAN </a:t>
            </a:r>
            <a:r>
              <a:rPr kumimoji="0" sz="1200" b="1" i="0" u="none" strike="noStrike" kern="1200" cap="none" spc="-260" normalizeH="0" baseline="0" noProof="0" dirty="0">
                <a:ln>
                  <a:noFill/>
                </a:ln>
                <a:solidFill>
                  <a:prstClr val="black"/>
                </a:solidFill>
                <a:effectLst/>
                <a:uLnTx/>
                <a:uFillTx/>
                <a:latin typeface="Calibri"/>
                <a:ea typeface="+mn-ea"/>
                <a:cs typeface="Calibri"/>
              </a:rPr>
              <a:t> </a:t>
            </a:r>
            <a:r>
              <a:rPr kumimoji="0" sz="1200" b="1" i="0" u="none" strike="noStrike" kern="1200" cap="none" spc="-10" normalizeH="0" baseline="0" noProof="0" dirty="0">
                <a:ln>
                  <a:noFill/>
                </a:ln>
                <a:solidFill>
                  <a:prstClr val="black"/>
                </a:solidFill>
                <a:effectLst/>
                <a:uLnTx/>
                <a:uFillTx/>
                <a:latin typeface="Calibri"/>
                <a:ea typeface="+mn-ea"/>
                <a:cs typeface="Calibri"/>
              </a:rPr>
              <a:t>DAN</a:t>
            </a:r>
            <a:r>
              <a:rPr kumimoji="0" sz="1200" b="1" i="0" u="none" strike="noStrike" kern="1200" cap="none" spc="-15" normalizeH="0" baseline="0" noProof="0" dirty="0">
                <a:ln>
                  <a:noFill/>
                </a:ln>
                <a:solidFill>
                  <a:prstClr val="black"/>
                </a:solidFill>
                <a:effectLst/>
                <a:uLnTx/>
                <a:uFillTx/>
                <a:latin typeface="Calibri"/>
                <a:ea typeface="+mn-ea"/>
                <a:cs typeface="Calibri"/>
              </a:rPr>
              <a:t> </a:t>
            </a:r>
            <a:r>
              <a:rPr kumimoji="0" sz="1200" b="1" i="0" u="none" strike="noStrike" kern="1200" cap="none" spc="-20" normalizeH="0" baseline="0" noProof="0" dirty="0">
                <a:ln>
                  <a:noFill/>
                </a:ln>
                <a:solidFill>
                  <a:prstClr val="black"/>
                </a:solidFill>
                <a:effectLst/>
                <a:uLnTx/>
                <a:uFillTx/>
                <a:latin typeface="Calibri"/>
                <a:ea typeface="+mn-ea"/>
                <a:cs typeface="Calibri"/>
              </a:rPr>
              <a:t>KUALITAS</a:t>
            </a:r>
            <a:r>
              <a:rPr kumimoji="0" sz="1200" b="1" i="0" u="none" strike="noStrike" kern="1200" cap="none" spc="5" normalizeH="0" baseline="0" noProof="0" dirty="0">
                <a:ln>
                  <a:noFill/>
                </a:ln>
                <a:solidFill>
                  <a:prstClr val="black"/>
                </a:solidFill>
                <a:effectLst/>
                <a:uLnTx/>
                <a:uFillTx/>
                <a:latin typeface="Calibri"/>
                <a:ea typeface="+mn-ea"/>
                <a:cs typeface="Calibri"/>
              </a:rPr>
              <a:t> </a:t>
            </a:r>
            <a:r>
              <a:rPr kumimoji="0" sz="1200" b="1" i="0" u="none" strike="noStrike" kern="1200" cap="none" spc="-55" normalizeH="0" baseline="0" noProof="0" dirty="0">
                <a:ln>
                  <a:noFill/>
                </a:ln>
                <a:solidFill>
                  <a:prstClr val="black"/>
                </a:solidFill>
                <a:effectLst/>
                <a:uLnTx/>
                <a:uFillTx/>
                <a:latin typeface="Calibri"/>
                <a:ea typeface="+mn-ea"/>
                <a:cs typeface="Calibri"/>
              </a:rPr>
              <a:t>DATA</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9753981" y="1594815"/>
            <a:ext cx="2133600" cy="574675"/>
          </a:xfrm>
          <a:prstGeom prst="rect">
            <a:avLst/>
          </a:prstGeom>
        </p:spPr>
        <p:txBody>
          <a:bodyPr vert="horz" wrap="square" lIns="0" tIns="12700" rIns="0" bIns="0" rtlCol="0">
            <a:spAutoFit/>
          </a:bodyPr>
          <a:lstStyle/>
          <a:p>
            <a:pPr marL="355600" marR="5080" lvl="0" indent="-342900" algn="l" defTabSz="914400" rtl="0" eaLnBrk="1" fontAlgn="auto" latinLnBrk="0" hangingPunct="1">
              <a:lnSpc>
                <a:spcPct val="100000"/>
              </a:lnSpc>
              <a:spcBef>
                <a:spcPts val="100"/>
              </a:spcBef>
              <a:spcAft>
                <a:spcPts val="0"/>
              </a:spcAft>
              <a:buClrTx/>
              <a:buSzTx/>
              <a:buFontTx/>
              <a:buNone/>
              <a:tabLst>
                <a:tab pos="354965" algn="l"/>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	</a:t>
            </a:r>
            <a:r>
              <a:rPr kumimoji="0" sz="1200" b="0" i="0" u="none" strike="noStrike" kern="1200" cap="none" spc="-5" normalizeH="0" baseline="0" noProof="0" dirty="0">
                <a:ln>
                  <a:noFill/>
                </a:ln>
                <a:solidFill>
                  <a:prstClr val="black"/>
                </a:solidFill>
                <a:effectLst/>
                <a:uLnTx/>
                <a:uFillTx/>
                <a:latin typeface="Calibri"/>
                <a:ea typeface="+mn-ea"/>
                <a:cs typeface="Calibri"/>
              </a:rPr>
              <a:t>Penyediaan </a:t>
            </a:r>
            <a:r>
              <a:rPr kumimoji="0" sz="1200" b="0" i="0" u="none" strike="noStrike" kern="1200" cap="none" spc="-10" normalizeH="0" baseline="0" noProof="0" dirty="0">
                <a:ln>
                  <a:noFill/>
                </a:ln>
                <a:solidFill>
                  <a:prstClr val="black"/>
                </a:solidFill>
                <a:effectLst/>
                <a:uLnTx/>
                <a:uFillTx/>
                <a:latin typeface="Calibri"/>
                <a:ea typeface="+mn-ea"/>
                <a:cs typeface="Calibri"/>
              </a:rPr>
              <a:t>sistem informasi </a:t>
            </a:r>
            <a:r>
              <a:rPr kumimoji="0" sz="1200" b="0" i="0" u="none" strike="noStrike" kern="1200" cap="none" spc="-2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data pangan yang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terintegrasi</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9" name="object 29"/>
          <p:cNvSpPr txBox="1"/>
          <p:nvPr/>
        </p:nvSpPr>
        <p:spPr>
          <a:xfrm>
            <a:off x="9753981" y="2326894"/>
            <a:ext cx="1600200" cy="3911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n-ea"/>
                <a:cs typeface="Calibri"/>
              </a:rPr>
              <a:t>KOORDINASI </a:t>
            </a:r>
            <a:r>
              <a:rPr kumimoji="0" sz="1200" b="1" i="0" u="none" strike="noStrike" kern="1200" cap="none" spc="-30" normalizeH="0" baseline="0" noProof="0" dirty="0">
                <a:ln>
                  <a:noFill/>
                </a:ln>
                <a:solidFill>
                  <a:prstClr val="black"/>
                </a:solidFill>
                <a:effectLst/>
                <a:uLnTx/>
                <a:uFillTx/>
                <a:latin typeface="Calibri"/>
                <a:ea typeface="+mn-ea"/>
                <a:cs typeface="Calibri"/>
              </a:rPr>
              <a:t>PUSAT </a:t>
            </a:r>
            <a:r>
              <a:rPr kumimoji="0" sz="1200" b="1" i="0" u="none" strike="noStrike" kern="1200" cap="none" spc="-10" normalizeH="0" baseline="0" noProof="0" dirty="0">
                <a:ln>
                  <a:noFill/>
                </a:ln>
                <a:solidFill>
                  <a:prstClr val="black"/>
                </a:solidFill>
                <a:effectLst/>
                <a:uLnTx/>
                <a:uFillTx/>
                <a:latin typeface="Calibri"/>
                <a:ea typeface="+mn-ea"/>
                <a:cs typeface="Calibri"/>
              </a:rPr>
              <a:t>DAN </a:t>
            </a:r>
            <a:r>
              <a:rPr kumimoji="0" sz="1200" b="1" i="0" u="none" strike="noStrike" kern="1200" cap="none" spc="-265" normalizeH="0" baseline="0" noProof="0" dirty="0">
                <a:ln>
                  <a:noFill/>
                </a:ln>
                <a:solidFill>
                  <a:prstClr val="black"/>
                </a:solidFill>
                <a:effectLst/>
                <a:uLnTx/>
                <a:uFillTx/>
                <a:latin typeface="Calibri"/>
                <a:ea typeface="+mn-ea"/>
                <a:cs typeface="Calibri"/>
              </a:rPr>
              <a:t> </a:t>
            </a:r>
            <a:r>
              <a:rPr kumimoji="0" sz="1200" b="1" i="0" u="none" strike="noStrike" kern="1200" cap="none" spc="-5" normalizeH="0" baseline="0" noProof="0" dirty="0">
                <a:ln>
                  <a:noFill/>
                </a:ln>
                <a:solidFill>
                  <a:prstClr val="black"/>
                </a:solidFill>
                <a:effectLst/>
                <a:uLnTx/>
                <a:uFillTx/>
                <a:latin typeface="Calibri"/>
                <a:ea typeface="+mn-ea"/>
                <a:cs typeface="Calibri"/>
              </a:rPr>
              <a:t>DAERAH</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9753981" y="2692653"/>
            <a:ext cx="2116455" cy="574040"/>
          </a:xfrm>
          <a:prstGeom prst="rect">
            <a:avLst/>
          </a:prstGeom>
        </p:spPr>
        <p:txBody>
          <a:bodyPr vert="horz" wrap="square" lIns="0" tIns="12700" rIns="0" bIns="0" rtlCol="0">
            <a:spAutoFit/>
          </a:bodyPr>
          <a:lstStyle/>
          <a:p>
            <a:pPr marL="355600" marR="5080" lvl="0" indent="-342900" algn="just"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2.</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Peningkatan </a:t>
            </a:r>
            <a:r>
              <a:rPr kumimoji="0" sz="1200" b="0" i="0" u="sng" strike="noStrike" kern="1200" cap="none" spc="-5" normalizeH="0" baseline="0" noProof="0" dirty="0">
                <a:ln>
                  <a:noFill/>
                </a:ln>
                <a:solidFill>
                  <a:prstClr val="black"/>
                </a:solidFill>
                <a:effectLst/>
                <a:uLnTx/>
                <a:uFill>
                  <a:solidFill>
                    <a:srgbClr val="000000"/>
                  </a:solidFill>
                </a:uFill>
                <a:latin typeface="Calibri"/>
                <a:ea typeface="+mn-ea"/>
                <a:cs typeface="Calibri"/>
              </a:rPr>
              <a:t>keandalan </a:t>
            </a:r>
            <a:r>
              <a:rPr kumimoji="0" sz="1200" b="0" i="0" u="sng" strike="noStrike" kern="1200" cap="none" spc="0" normalizeH="0" baseline="0" noProof="0" dirty="0">
                <a:ln>
                  <a:noFill/>
                </a:ln>
                <a:solidFill>
                  <a:prstClr val="black"/>
                </a:solidFill>
                <a:effectLst/>
                <a:uLnTx/>
                <a:uFill>
                  <a:solidFill>
                    <a:srgbClr val="000000"/>
                  </a:solidFill>
                </a:uFill>
                <a:latin typeface="Calibri"/>
                <a:ea typeface="+mn-ea"/>
                <a:cs typeface="Calibri"/>
              </a:rPr>
              <a:t>TPID </a:t>
            </a:r>
            <a:r>
              <a:rPr kumimoji="0" sz="1200" b="0" i="0" u="none" strike="noStrike" kern="1200" cap="none" spc="-260" normalizeH="0" baseline="0" noProof="0" dirty="0">
                <a:ln>
                  <a:noFill/>
                </a:ln>
                <a:solidFill>
                  <a:prstClr val="black"/>
                </a:solidFill>
                <a:effectLst/>
                <a:uLnTx/>
                <a:uFillTx/>
                <a:latin typeface="Calibri"/>
                <a:ea typeface="+mn-ea"/>
                <a:cs typeface="Calibri"/>
              </a:rPr>
              <a:t> </a:t>
            </a:r>
            <a:r>
              <a:rPr kumimoji="0" sz="1200" b="0" i="0" u="sng" strike="noStrike" kern="1200" cap="none" spc="-10" normalizeH="0" baseline="0" noProof="0" dirty="0">
                <a:ln>
                  <a:noFill/>
                </a:ln>
                <a:solidFill>
                  <a:prstClr val="black"/>
                </a:solidFill>
                <a:effectLst/>
                <a:uLnTx/>
                <a:uFill>
                  <a:solidFill>
                    <a:srgbClr val="000000"/>
                  </a:solidFill>
                </a:uFill>
                <a:latin typeface="Calibri"/>
                <a:ea typeface="+mn-ea"/>
                <a:cs typeface="Calibri"/>
              </a:rPr>
              <a:t>antara</a:t>
            </a:r>
            <a:r>
              <a:rPr kumimoji="0" sz="1200" b="0" i="0" u="none" strike="noStrike" kern="1200" cap="none" spc="-1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lain melalui </a:t>
            </a:r>
            <a:r>
              <a:rPr kumimoji="0" sz="1200" b="0" i="0" u="none" strike="noStrike" kern="1200" cap="none" spc="-10" normalizeH="0" baseline="0" noProof="0" dirty="0">
                <a:ln>
                  <a:noFill/>
                </a:ln>
                <a:solidFill>
                  <a:prstClr val="black"/>
                </a:solidFill>
                <a:effectLst/>
                <a:uLnTx/>
                <a:uFillTx/>
                <a:latin typeface="Calibri"/>
                <a:ea typeface="+mn-ea"/>
                <a:cs typeface="Calibri"/>
              </a:rPr>
              <a:t>program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pembinaan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TPID</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txBox="1"/>
          <p:nvPr/>
        </p:nvSpPr>
        <p:spPr>
          <a:xfrm>
            <a:off x="9753981" y="3424554"/>
            <a:ext cx="1807845" cy="39116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n-ea"/>
                <a:cs typeface="Calibri"/>
              </a:rPr>
              <a:t>PENGENDALIAN</a:t>
            </a:r>
            <a:r>
              <a:rPr kumimoji="0" sz="1200" b="1" i="0" u="none" strike="noStrike" kern="1200" cap="none" spc="-60" normalizeH="0" baseline="0" noProof="0" dirty="0">
                <a:ln>
                  <a:noFill/>
                </a:ln>
                <a:solidFill>
                  <a:prstClr val="black"/>
                </a:solidFill>
                <a:effectLst/>
                <a:uLnTx/>
                <a:uFillTx/>
                <a:latin typeface="Calibri"/>
                <a:ea typeface="+mn-ea"/>
                <a:cs typeface="Calibri"/>
              </a:rPr>
              <a:t> </a:t>
            </a:r>
            <a:r>
              <a:rPr kumimoji="0" sz="1200" b="1" i="0" u="none" strike="noStrike" kern="1200" cap="none" spc="-15" normalizeH="0" baseline="0" noProof="0" dirty="0">
                <a:ln>
                  <a:noFill/>
                </a:ln>
                <a:solidFill>
                  <a:prstClr val="black"/>
                </a:solidFill>
                <a:effectLst/>
                <a:uLnTx/>
                <a:uFillTx/>
                <a:latin typeface="Calibri"/>
                <a:ea typeface="+mn-ea"/>
                <a:cs typeface="Calibri"/>
              </a:rPr>
              <a:t>EKSPEKTASI </a:t>
            </a:r>
            <a:r>
              <a:rPr kumimoji="0" sz="1200" b="1" i="0" u="none" strike="noStrike" kern="1200" cap="none" spc="-254" normalizeH="0" baseline="0" noProof="0" dirty="0">
                <a:ln>
                  <a:noFill/>
                </a:ln>
                <a:solidFill>
                  <a:prstClr val="black"/>
                </a:solidFill>
                <a:effectLst/>
                <a:uLnTx/>
                <a:uFillTx/>
                <a:latin typeface="Calibri"/>
                <a:ea typeface="+mn-ea"/>
                <a:cs typeface="Calibri"/>
              </a:rPr>
              <a:t> </a:t>
            </a:r>
            <a:r>
              <a:rPr kumimoji="0" sz="1200" b="1" i="0" u="none" strike="noStrike" kern="1200" cap="none" spc="0" normalizeH="0" baseline="0" noProof="0" dirty="0">
                <a:ln>
                  <a:noFill/>
                </a:ln>
                <a:solidFill>
                  <a:prstClr val="black"/>
                </a:solidFill>
                <a:effectLst/>
                <a:uLnTx/>
                <a:uFillTx/>
                <a:latin typeface="Calibri"/>
                <a:ea typeface="+mn-ea"/>
                <a:cs typeface="Calibri"/>
              </a:rPr>
              <a:t>INFLASI</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2" name="object 32"/>
          <p:cNvSpPr txBox="1"/>
          <p:nvPr/>
        </p:nvSpPr>
        <p:spPr>
          <a:xfrm>
            <a:off x="9753981" y="3790315"/>
            <a:ext cx="2115820" cy="1489075"/>
          </a:xfrm>
          <a:prstGeom prst="rect">
            <a:avLst/>
          </a:prstGeom>
        </p:spPr>
        <p:txBody>
          <a:bodyPr vert="horz" wrap="square" lIns="0" tIns="12700" rIns="0" bIns="0" rtlCol="0">
            <a:spAutoFit/>
          </a:bodyPr>
          <a:lstStyle/>
          <a:p>
            <a:pPr marL="355600" marR="111760" lvl="0" indent="-342900" algn="l" defTabSz="914400" rtl="0" eaLnBrk="1" fontAlgn="auto" latinLnBrk="0" hangingPunct="1">
              <a:lnSpc>
                <a:spcPct val="100000"/>
              </a:lnSpc>
              <a:spcBef>
                <a:spcPts val="100"/>
              </a:spcBef>
              <a:spcAft>
                <a:spcPts val="0"/>
              </a:spcAft>
              <a:buClrTx/>
              <a:buSzTx/>
              <a:buFontTx/>
              <a:buAutoNum type="arabicPeriod" startAt="3"/>
              <a:tabLst>
                <a:tab pos="354965" algn="l"/>
                <a:tab pos="35560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Pelaksanaan bauran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kebijakan </a:t>
            </a:r>
            <a:r>
              <a:rPr kumimoji="0" sz="1200" b="0" i="0" u="none" strike="noStrike" kern="1200" cap="none" spc="-5" normalizeH="0" baseline="0" noProof="0" dirty="0">
                <a:ln>
                  <a:noFill/>
                </a:ln>
                <a:solidFill>
                  <a:prstClr val="black"/>
                </a:solidFill>
                <a:effectLst/>
                <a:uLnTx/>
                <a:uFillTx/>
                <a:latin typeface="Calibri"/>
                <a:ea typeface="+mn-ea"/>
                <a:cs typeface="Calibri"/>
              </a:rPr>
              <a:t>yang kredibel </a:t>
            </a:r>
            <a:r>
              <a:rPr kumimoji="0" sz="1200" b="0" i="0" u="none" strike="noStrike" kern="1200" cap="none" spc="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u</a:t>
            </a:r>
            <a:r>
              <a:rPr kumimoji="0" sz="1200" b="0" i="0" u="none" strike="noStrike" kern="1200" cap="none" spc="-5" normalizeH="0" baseline="0" noProof="0" dirty="0">
                <a:ln>
                  <a:noFill/>
                </a:ln>
                <a:solidFill>
                  <a:prstClr val="black"/>
                </a:solidFill>
                <a:effectLst/>
                <a:uLnTx/>
                <a:uFillTx/>
                <a:latin typeface="Calibri"/>
                <a:ea typeface="+mn-ea"/>
                <a:cs typeface="Calibri"/>
              </a:rPr>
              <a:t>nt</a:t>
            </a:r>
            <a:r>
              <a:rPr kumimoji="0" sz="1200" b="0" i="0" u="none" strike="noStrike" kern="1200" cap="none" spc="5" normalizeH="0" baseline="0" noProof="0" dirty="0">
                <a:ln>
                  <a:noFill/>
                </a:ln>
                <a:solidFill>
                  <a:prstClr val="black"/>
                </a:solidFill>
                <a:effectLst/>
                <a:uLnTx/>
                <a:uFillTx/>
                <a:latin typeface="Calibri"/>
                <a:ea typeface="+mn-ea"/>
                <a:cs typeface="Calibri"/>
              </a:rPr>
              <a:t>u</a:t>
            </a:r>
            <a:r>
              <a:rPr kumimoji="0" sz="1200" b="0" i="0" u="none" strike="noStrike" kern="1200" cap="none" spc="0" normalizeH="0" baseline="0" noProof="0" dirty="0">
                <a:ln>
                  <a:noFill/>
                </a:ln>
                <a:solidFill>
                  <a:prstClr val="black"/>
                </a:solidFill>
                <a:effectLst/>
                <a:uLnTx/>
                <a:uFillTx/>
                <a:latin typeface="Calibri"/>
                <a:ea typeface="+mn-ea"/>
                <a:cs typeface="Calibri"/>
              </a:rPr>
              <a:t>k</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me</a:t>
            </a:r>
            <a:r>
              <a:rPr kumimoji="0" sz="1200" b="0" i="0" u="none" strike="noStrike" kern="1200" cap="none" spc="5" normalizeH="0" baseline="0" noProof="0" dirty="0">
                <a:ln>
                  <a:noFill/>
                </a:ln>
                <a:solidFill>
                  <a:prstClr val="black"/>
                </a:solidFill>
                <a:effectLst/>
                <a:uLnTx/>
                <a:uFillTx/>
                <a:latin typeface="Calibri"/>
                <a:ea typeface="+mn-ea"/>
                <a:cs typeface="Calibri"/>
              </a:rPr>
              <a:t>n</a:t>
            </a:r>
            <a:r>
              <a:rPr kumimoji="0" sz="1200" b="0" i="0" u="none" strike="noStrike" kern="1200" cap="none" spc="-5" normalizeH="0" baseline="0" noProof="0" dirty="0">
                <a:ln>
                  <a:noFill/>
                </a:ln>
                <a:solidFill>
                  <a:prstClr val="black"/>
                </a:solidFill>
                <a:effectLst/>
                <a:uLnTx/>
                <a:uFillTx/>
                <a:latin typeface="Calibri"/>
                <a:ea typeface="+mn-ea"/>
                <a:cs typeface="Calibri"/>
              </a:rPr>
              <a:t>ja</a:t>
            </a:r>
            <a:r>
              <a:rPr kumimoji="0" sz="1200" b="0" i="0" u="none" strike="noStrike" kern="1200" cap="none" spc="-25" normalizeH="0" baseline="0" noProof="0" dirty="0">
                <a:ln>
                  <a:noFill/>
                </a:ln>
                <a:solidFill>
                  <a:prstClr val="black"/>
                </a:solidFill>
                <a:effectLst/>
                <a:uLnTx/>
                <a:uFillTx/>
                <a:latin typeface="Calibri"/>
                <a:ea typeface="+mn-ea"/>
                <a:cs typeface="Calibri"/>
              </a:rPr>
              <a:t>g</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e</a:t>
            </a:r>
            <a:r>
              <a:rPr kumimoji="0" sz="1200" b="0" i="0" u="none" strike="noStrike" kern="1200" cap="none" spc="-20" normalizeH="0" baseline="0" noProof="0" dirty="0">
                <a:ln>
                  <a:noFill/>
                </a:ln>
                <a:solidFill>
                  <a:prstClr val="black"/>
                </a:solidFill>
                <a:effectLst/>
                <a:uLnTx/>
                <a:uFillTx/>
                <a:latin typeface="Calibri"/>
                <a:ea typeface="+mn-ea"/>
                <a:cs typeface="Calibri"/>
              </a:rPr>
              <a:t>k</a:t>
            </a:r>
            <a:r>
              <a:rPr kumimoji="0" sz="1200" b="0" i="0" u="none" strike="noStrike" kern="1200" cap="none" spc="-5" normalizeH="0" baseline="0" noProof="0" dirty="0">
                <a:ln>
                  <a:noFill/>
                </a:ln>
                <a:solidFill>
                  <a:prstClr val="black"/>
                </a:solidFill>
                <a:effectLst/>
                <a:uLnTx/>
                <a:uFillTx/>
                <a:latin typeface="Calibri"/>
                <a:ea typeface="+mn-ea"/>
                <a:cs typeface="Calibri"/>
              </a:rPr>
              <a:t>s</a:t>
            </a:r>
            <a:r>
              <a:rPr kumimoji="0" sz="1200" b="0" i="0" u="none" strike="noStrike" kern="1200" cap="none" spc="0" normalizeH="0" baseline="0" noProof="0" dirty="0">
                <a:ln>
                  <a:noFill/>
                </a:ln>
                <a:solidFill>
                  <a:prstClr val="black"/>
                </a:solidFill>
                <a:effectLst/>
                <a:uLnTx/>
                <a:uFillTx/>
                <a:latin typeface="Calibri"/>
                <a:ea typeface="+mn-ea"/>
                <a:cs typeface="Calibri"/>
              </a:rPr>
              <a:t>pek</a:t>
            </a:r>
            <a:r>
              <a:rPr kumimoji="0" sz="1200" b="0" i="0" u="none" strike="noStrike" kern="1200" cap="none" spc="-10" normalizeH="0" baseline="0" noProof="0" dirty="0">
                <a:ln>
                  <a:noFill/>
                </a:ln>
                <a:solidFill>
                  <a:prstClr val="black"/>
                </a:solidFill>
                <a:effectLst/>
                <a:uLnTx/>
                <a:uFillTx/>
                <a:latin typeface="Calibri"/>
                <a:ea typeface="+mn-ea"/>
                <a:cs typeface="Calibri"/>
              </a:rPr>
              <a:t>t</a:t>
            </a:r>
            <a:r>
              <a:rPr kumimoji="0" sz="1200" b="0" i="0" u="none" strike="noStrike" kern="1200" cap="none" spc="0" normalizeH="0" baseline="0" noProof="0" dirty="0">
                <a:ln>
                  <a:noFill/>
                </a:ln>
                <a:solidFill>
                  <a:prstClr val="black"/>
                </a:solidFill>
                <a:effectLst/>
                <a:uLnTx/>
                <a:uFillTx/>
                <a:latin typeface="Calibri"/>
                <a:ea typeface="+mn-ea"/>
                <a:cs typeface="Calibri"/>
              </a:rPr>
              <a:t>asi,  </a:t>
            </a:r>
            <a:r>
              <a:rPr kumimoji="0" sz="1200" b="0" i="0" u="none" strike="noStrike" kern="1200" cap="none" spc="-5" normalizeH="0" baseline="0" noProof="0" dirty="0">
                <a:ln>
                  <a:noFill/>
                </a:ln>
                <a:solidFill>
                  <a:prstClr val="black"/>
                </a:solidFill>
                <a:effectLst/>
                <a:uLnTx/>
                <a:uFillTx/>
                <a:latin typeface="Calibri"/>
                <a:ea typeface="+mn-ea"/>
                <a:cs typeface="Calibri"/>
              </a:rPr>
              <a:t>didukung </a:t>
            </a:r>
            <a:r>
              <a:rPr kumimoji="0" sz="1200" b="0" i="0" u="none" strike="noStrike" kern="1200" cap="none" spc="-10" normalizeH="0" baseline="0" noProof="0" dirty="0">
                <a:ln>
                  <a:noFill/>
                </a:ln>
                <a:solidFill>
                  <a:prstClr val="black"/>
                </a:solidFill>
                <a:effectLst/>
                <a:uLnTx/>
                <a:uFillTx/>
                <a:latin typeface="Calibri"/>
                <a:ea typeface="+mn-ea"/>
                <a:cs typeface="Calibri"/>
              </a:rPr>
              <a:t>komunikasi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kebijakan </a:t>
            </a:r>
            <a:r>
              <a:rPr kumimoji="0" sz="1200" b="0" i="0" u="none" strike="noStrike" kern="1200" cap="none" spc="-5" normalizeH="0" baseline="0" noProof="0" dirty="0">
                <a:ln>
                  <a:noFill/>
                </a:ln>
                <a:solidFill>
                  <a:prstClr val="black"/>
                </a:solidFill>
                <a:effectLst/>
                <a:uLnTx/>
                <a:uFillTx/>
                <a:latin typeface="Calibri"/>
                <a:ea typeface="+mn-ea"/>
                <a:cs typeface="Calibri"/>
              </a:rPr>
              <a:t>yang </a:t>
            </a:r>
            <a:r>
              <a:rPr kumimoji="0" sz="1200" b="0" i="0" u="none" strike="noStrike" kern="1200" cap="none" spc="0" normalizeH="0" baseline="0" noProof="0" dirty="0">
                <a:ln>
                  <a:noFill/>
                </a:ln>
                <a:solidFill>
                  <a:prstClr val="black"/>
                </a:solidFill>
                <a:effectLst/>
                <a:uLnTx/>
                <a:uFillTx/>
                <a:latin typeface="Calibri"/>
                <a:ea typeface="+mn-ea"/>
                <a:cs typeface="Calibri"/>
              </a:rPr>
              <a:t>rutin dan </a:t>
            </a:r>
            <a:r>
              <a:rPr kumimoji="0" sz="1200" b="0" i="0" u="none" strike="noStrike" kern="1200" cap="none" spc="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terpercaya</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342900" algn="l" defTabSz="914400" rtl="0" eaLnBrk="1" fontAlgn="auto" latinLnBrk="0" hangingPunct="1">
              <a:lnSpc>
                <a:spcPct val="100000"/>
              </a:lnSpc>
              <a:spcBef>
                <a:spcPts val="0"/>
              </a:spcBef>
              <a:spcAft>
                <a:spcPts val="0"/>
              </a:spcAft>
              <a:buClrTx/>
              <a:buSzTx/>
              <a:buFontTx/>
              <a:buAutoNum type="arabicPeriod" startAt="3"/>
              <a:tabLst>
                <a:tab pos="354965" algn="l"/>
                <a:tab pos="35560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Pembahasan usulan </a:t>
            </a:r>
            <a:r>
              <a:rPr kumimoji="0" sz="1200" b="0" i="0" u="none" strike="noStrike" kern="1200" cap="none" spc="-10" normalizeH="0" baseline="0" noProof="0" dirty="0">
                <a:ln>
                  <a:noFill/>
                </a:ln>
                <a:solidFill>
                  <a:prstClr val="black"/>
                </a:solidFill>
                <a:effectLst/>
                <a:uLnTx/>
                <a:uFillTx/>
                <a:latin typeface="Calibri"/>
                <a:ea typeface="+mn-ea"/>
                <a:cs typeface="Calibri"/>
              </a:rPr>
              <a:t>Sasaran </a:t>
            </a:r>
            <a:r>
              <a:rPr kumimoji="0" sz="1200" b="0" i="0" u="none" strike="noStrike" kern="1200" cap="none" spc="-26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Inflasi</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2025-2027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object 33"/>
          <p:cNvSpPr txBox="1"/>
          <p:nvPr/>
        </p:nvSpPr>
        <p:spPr>
          <a:xfrm>
            <a:off x="648716" y="5896457"/>
            <a:ext cx="11267440" cy="3314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1" u="none" strike="noStrike" kern="1200" cap="none" spc="-5" normalizeH="0" baseline="0" noProof="0" dirty="0">
                <a:ln>
                  <a:noFill/>
                </a:ln>
                <a:solidFill>
                  <a:srgbClr val="1F3862"/>
                </a:solidFill>
                <a:effectLst/>
                <a:uLnTx/>
                <a:uFillTx/>
                <a:latin typeface="Calibri"/>
                <a:ea typeface="+mn-ea"/>
                <a:cs typeface="Calibri"/>
              </a:rPr>
              <a:t>Program</a:t>
            </a:r>
            <a:r>
              <a:rPr kumimoji="0" sz="2000" b="1" i="1" u="none" strike="noStrike" kern="1200" cap="none" spc="165" normalizeH="0" baseline="0" noProof="0" dirty="0">
                <a:ln>
                  <a:noFill/>
                </a:ln>
                <a:solidFill>
                  <a:srgbClr val="1F3862"/>
                </a:solidFill>
                <a:effectLst/>
                <a:uLnTx/>
                <a:uFillTx/>
                <a:latin typeface="Calibri"/>
                <a:ea typeface="+mn-ea"/>
                <a:cs typeface="Calibri"/>
              </a:rPr>
              <a:t> </a:t>
            </a:r>
            <a:r>
              <a:rPr kumimoji="0" sz="2000" b="1" i="1" u="none" strike="noStrike" kern="1200" cap="none" spc="-20" normalizeH="0" baseline="0" noProof="0" dirty="0">
                <a:ln>
                  <a:noFill/>
                </a:ln>
                <a:solidFill>
                  <a:srgbClr val="1F3862"/>
                </a:solidFill>
                <a:effectLst/>
                <a:uLnTx/>
                <a:uFillTx/>
                <a:latin typeface="Calibri"/>
                <a:ea typeface="+mn-ea"/>
                <a:cs typeface="Calibri"/>
              </a:rPr>
              <a:t>kerja</a:t>
            </a:r>
            <a:r>
              <a:rPr kumimoji="0" sz="2000" b="1" i="1" u="none" strike="noStrike" kern="1200" cap="none" spc="135" normalizeH="0" baseline="0" noProof="0" dirty="0">
                <a:ln>
                  <a:noFill/>
                </a:ln>
                <a:solidFill>
                  <a:srgbClr val="1F3862"/>
                </a:solidFill>
                <a:effectLst/>
                <a:uLnTx/>
                <a:uFillTx/>
                <a:latin typeface="Calibri"/>
                <a:ea typeface="+mn-ea"/>
                <a:cs typeface="Calibri"/>
              </a:rPr>
              <a:t> </a:t>
            </a:r>
            <a:r>
              <a:rPr kumimoji="0" sz="2000" b="1" i="1" u="none" strike="noStrike" kern="1200" cap="none" spc="0" normalizeH="0" baseline="0" noProof="0" dirty="0">
                <a:ln>
                  <a:noFill/>
                </a:ln>
                <a:solidFill>
                  <a:srgbClr val="1F3862"/>
                </a:solidFill>
                <a:effectLst/>
                <a:uLnTx/>
                <a:uFillTx/>
                <a:latin typeface="Calibri"/>
                <a:ea typeface="+mn-ea"/>
                <a:cs typeface="Calibri"/>
              </a:rPr>
              <a:t>TPIP</a:t>
            </a:r>
            <a:r>
              <a:rPr kumimoji="0" sz="2000" b="1" i="1" u="none" strike="noStrike" kern="1200" cap="none" spc="130" normalizeH="0" baseline="0" noProof="0" dirty="0">
                <a:ln>
                  <a:noFill/>
                </a:ln>
                <a:solidFill>
                  <a:srgbClr val="1F3862"/>
                </a:solidFill>
                <a:effectLst/>
                <a:uLnTx/>
                <a:uFillTx/>
                <a:latin typeface="Calibri"/>
                <a:ea typeface="+mn-ea"/>
                <a:cs typeface="Calibri"/>
              </a:rPr>
              <a:t> </a:t>
            </a:r>
            <a:r>
              <a:rPr kumimoji="0" sz="2000" b="1" i="1" u="none" strike="noStrike" kern="1200" cap="none" spc="0" normalizeH="0" baseline="0" noProof="0" dirty="0">
                <a:ln>
                  <a:noFill/>
                </a:ln>
                <a:solidFill>
                  <a:srgbClr val="1F3862"/>
                </a:solidFill>
                <a:effectLst/>
                <a:uLnTx/>
                <a:uFillTx/>
                <a:latin typeface="Calibri"/>
                <a:ea typeface="+mn-ea"/>
                <a:cs typeface="Calibri"/>
              </a:rPr>
              <a:t>202</a:t>
            </a:r>
            <a:r>
              <a:rPr kumimoji="0" lang="en-US" sz="2000" b="1" i="1" u="none" strike="noStrike" kern="1200" cap="none" spc="0" normalizeH="0" baseline="0" noProof="0" dirty="0">
                <a:ln>
                  <a:noFill/>
                </a:ln>
                <a:solidFill>
                  <a:srgbClr val="1F3862"/>
                </a:solidFill>
                <a:effectLst/>
                <a:uLnTx/>
                <a:uFillTx/>
                <a:latin typeface="Calibri"/>
                <a:ea typeface="+mn-ea"/>
                <a:cs typeface="Calibri"/>
              </a:rPr>
              <a:t>4</a:t>
            </a:r>
            <a:r>
              <a:rPr kumimoji="0" sz="2000" b="1" i="1" u="none" strike="noStrike" kern="1200" cap="none" spc="105" normalizeH="0" baseline="0" noProof="0" dirty="0">
                <a:ln>
                  <a:noFill/>
                </a:ln>
                <a:solidFill>
                  <a:srgbClr val="1F3862"/>
                </a:solidFill>
                <a:effectLst/>
                <a:uLnTx/>
                <a:uFillTx/>
                <a:latin typeface="Calibri"/>
                <a:ea typeface="+mn-ea"/>
                <a:cs typeface="Calibri"/>
              </a:rPr>
              <a:t> </a:t>
            </a:r>
            <a:r>
              <a:rPr kumimoji="0" sz="2000" b="1" i="1" u="none" strike="noStrike" kern="1200" cap="none" spc="-10" normalizeH="0" baseline="0" noProof="0" dirty="0">
                <a:ln>
                  <a:noFill/>
                </a:ln>
                <a:solidFill>
                  <a:srgbClr val="1F3862"/>
                </a:solidFill>
                <a:effectLst/>
                <a:uLnTx/>
                <a:uFillTx/>
                <a:latin typeface="Calibri"/>
                <a:ea typeface="+mn-ea"/>
                <a:cs typeface="Calibri"/>
              </a:rPr>
              <a:t>umumnya</a:t>
            </a:r>
            <a:r>
              <a:rPr kumimoji="0" sz="2000" b="1" i="1" u="none" strike="noStrike" kern="1200" cap="none" spc="170"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berjalan</a:t>
            </a:r>
            <a:r>
              <a:rPr kumimoji="0" sz="2000" b="1" i="1" u="none" strike="noStrike" kern="1200" cap="none" spc="155"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baik,</a:t>
            </a:r>
            <a:r>
              <a:rPr kumimoji="0" sz="2000" b="1" i="1" u="none" strike="noStrike" kern="1200" cap="none" spc="135"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namun</a:t>
            </a:r>
            <a:r>
              <a:rPr kumimoji="0" sz="2000" b="1" i="1" u="none" strike="noStrike" kern="1200" cap="none" spc="135" normalizeH="0" baseline="0" noProof="0" dirty="0">
                <a:ln>
                  <a:noFill/>
                </a:ln>
                <a:solidFill>
                  <a:srgbClr val="1F3862"/>
                </a:solidFill>
                <a:effectLst/>
                <a:uLnTx/>
                <a:uFillTx/>
                <a:latin typeface="Calibri"/>
                <a:ea typeface="+mn-ea"/>
                <a:cs typeface="Calibri"/>
              </a:rPr>
              <a:t> </a:t>
            </a:r>
            <a:r>
              <a:rPr kumimoji="0" sz="2000" b="1" i="1" u="none" strike="noStrike" kern="1200" cap="none" spc="0" normalizeH="0" baseline="0" noProof="0" dirty="0">
                <a:ln>
                  <a:noFill/>
                </a:ln>
                <a:solidFill>
                  <a:srgbClr val="1F3862"/>
                </a:solidFill>
                <a:effectLst/>
                <a:uLnTx/>
                <a:uFillTx/>
                <a:latin typeface="Calibri"/>
                <a:ea typeface="+mn-ea"/>
                <a:cs typeface="Calibri"/>
              </a:rPr>
              <a:t>masih</a:t>
            </a:r>
            <a:r>
              <a:rPr kumimoji="0" sz="2000" b="1" i="1" u="none" strike="noStrike" kern="1200" cap="none" spc="130" normalizeH="0" baseline="0" noProof="0" dirty="0">
                <a:ln>
                  <a:noFill/>
                </a:ln>
                <a:solidFill>
                  <a:srgbClr val="1F3862"/>
                </a:solidFill>
                <a:effectLst/>
                <a:uLnTx/>
                <a:uFillTx/>
                <a:latin typeface="Calibri"/>
                <a:ea typeface="+mn-ea"/>
                <a:cs typeface="Calibri"/>
              </a:rPr>
              <a:t> </a:t>
            </a:r>
            <a:r>
              <a:rPr kumimoji="0" sz="2000" b="1" i="1" u="none" strike="noStrike" kern="1200" cap="none" spc="-10" normalizeH="0" baseline="0" noProof="0" dirty="0">
                <a:ln>
                  <a:noFill/>
                </a:ln>
                <a:solidFill>
                  <a:srgbClr val="1F3862"/>
                </a:solidFill>
                <a:effectLst/>
                <a:uLnTx/>
                <a:uFillTx/>
                <a:latin typeface="Calibri"/>
                <a:ea typeface="+mn-ea"/>
                <a:cs typeface="Calibri"/>
              </a:rPr>
              <a:t>terdapat</a:t>
            </a:r>
            <a:r>
              <a:rPr kumimoji="0" sz="2000" b="1" i="1" u="none" strike="noStrike" kern="1200" cap="none" spc="175"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sejumlah</a:t>
            </a:r>
            <a:r>
              <a:rPr kumimoji="0" sz="2000" b="1" i="1" u="none" strike="noStrike" kern="1200" cap="none" spc="150" normalizeH="0" baseline="0" noProof="0" dirty="0">
                <a:ln>
                  <a:noFill/>
                </a:ln>
                <a:solidFill>
                  <a:srgbClr val="1F3862"/>
                </a:solidFill>
                <a:effectLst/>
                <a:uLnTx/>
                <a:uFillTx/>
                <a:latin typeface="Calibri"/>
                <a:ea typeface="+mn-ea"/>
                <a:cs typeface="Calibri"/>
              </a:rPr>
              <a:t> </a:t>
            </a:r>
            <a:r>
              <a:rPr kumimoji="0" sz="2000" b="1" i="1" u="none" strike="noStrike" kern="1200" cap="none" spc="-20" normalizeH="0" baseline="0" noProof="0" dirty="0">
                <a:ln>
                  <a:noFill/>
                </a:ln>
                <a:solidFill>
                  <a:srgbClr val="1F3862"/>
                </a:solidFill>
                <a:effectLst/>
                <a:uLnTx/>
                <a:uFillTx/>
                <a:latin typeface="Calibri"/>
                <a:ea typeface="+mn-ea"/>
                <a:cs typeface="Calibri"/>
              </a:rPr>
              <a:t>tantangan</a:t>
            </a:r>
            <a:r>
              <a:rPr kumimoji="0" sz="2000" b="1" i="1" u="none" strike="noStrike" kern="1200" cap="none" spc="165" normalizeH="0" baseline="0" noProof="0" dirty="0">
                <a:ln>
                  <a:noFill/>
                </a:ln>
                <a:solidFill>
                  <a:srgbClr val="1F3862"/>
                </a:solidFill>
                <a:effectLst/>
                <a:uLnTx/>
                <a:uFillTx/>
                <a:latin typeface="Calibri"/>
                <a:ea typeface="+mn-ea"/>
                <a:cs typeface="Calibri"/>
              </a:rPr>
              <a:t> </a:t>
            </a:r>
            <a:r>
              <a:rPr kumimoji="0" sz="2000" b="1" i="1" u="none" strike="noStrike" kern="1200" cap="none" spc="-10" normalizeH="0" baseline="0" noProof="0" dirty="0">
                <a:ln>
                  <a:noFill/>
                </a:ln>
                <a:solidFill>
                  <a:srgbClr val="1F3862"/>
                </a:solidFill>
                <a:effectLst/>
                <a:uLnTx/>
                <a:uFillTx/>
                <a:latin typeface="Calibri"/>
                <a:ea typeface="+mn-ea"/>
                <a:cs typeface="Calibri"/>
              </a:rPr>
              <a:t>khususnya</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4" name="object 34"/>
          <p:cNvSpPr txBox="1"/>
          <p:nvPr/>
        </p:nvSpPr>
        <p:spPr>
          <a:xfrm>
            <a:off x="648716" y="6179704"/>
            <a:ext cx="880554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1" u="none" strike="noStrike" kern="1200" cap="none" spc="-20" normalizeH="0" baseline="0" noProof="0" dirty="0">
                <a:ln>
                  <a:noFill/>
                </a:ln>
                <a:solidFill>
                  <a:srgbClr val="1F3862"/>
                </a:solidFill>
                <a:effectLst/>
                <a:uLnTx/>
                <a:uFillTx/>
                <a:latin typeface="Calibri"/>
                <a:ea typeface="+mn-ea"/>
                <a:cs typeface="Calibri"/>
              </a:rPr>
              <a:t>terkait</a:t>
            </a:r>
            <a:r>
              <a:rPr kumimoji="0" sz="2000" b="1" i="1" u="none" strike="noStrike" kern="1200" cap="none" spc="135" normalizeH="0" baseline="0" noProof="0" dirty="0">
                <a:ln>
                  <a:noFill/>
                </a:ln>
                <a:solidFill>
                  <a:srgbClr val="1F3862"/>
                </a:solidFill>
                <a:effectLst/>
                <a:uLnTx/>
                <a:uFillTx/>
                <a:latin typeface="Calibri"/>
                <a:ea typeface="+mn-ea"/>
                <a:cs typeface="Calibri"/>
              </a:rPr>
              <a:t> </a:t>
            </a:r>
            <a:r>
              <a:rPr kumimoji="0" sz="2000" b="1" i="1" u="none" strike="noStrike" kern="1200" cap="none" spc="-10" normalizeH="0" baseline="0" noProof="0" dirty="0">
                <a:ln>
                  <a:noFill/>
                </a:ln>
                <a:solidFill>
                  <a:srgbClr val="1F3862"/>
                </a:solidFill>
                <a:effectLst/>
                <a:uLnTx/>
                <a:uFillTx/>
                <a:latin typeface="Calibri"/>
                <a:ea typeface="+mn-ea"/>
                <a:cs typeface="Calibri"/>
              </a:rPr>
              <a:t>produktivitas</a:t>
            </a:r>
            <a:r>
              <a:rPr kumimoji="0" sz="2000" b="1" i="1" u="none" strike="noStrike" kern="1200" cap="none" spc="190"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dan</a:t>
            </a:r>
            <a:r>
              <a:rPr kumimoji="0" sz="2000" b="1" i="1" u="none" strike="noStrike" kern="1200" cap="none" spc="120" normalizeH="0" baseline="0" noProof="0" dirty="0">
                <a:ln>
                  <a:noFill/>
                </a:ln>
                <a:solidFill>
                  <a:srgbClr val="1F3862"/>
                </a:solidFill>
                <a:effectLst/>
                <a:uLnTx/>
                <a:uFillTx/>
                <a:latin typeface="Calibri"/>
                <a:ea typeface="+mn-ea"/>
                <a:cs typeface="Calibri"/>
              </a:rPr>
              <a:t> </a:t>
            </a:r>
            <a:r>
              <a:rPr kumimoji="0" sz="2000" b="1" i="1" u="none" strike="noStrike" kern="1200" cap="none" spc="-10" normalizeH="0" baseline="0" noProof="0" dirty="0">
                <a:ln>
                  <a:noFill/>
                </a:ln>
                <a:solidFill>
                  <a:srgbClr val="1F3862"/>
                </a:solidFill>
                <a:effectLst/>
                <a:uLnTx/>
                <a:uFillTx/>
                <a:latin typeface="Calibri"/>
                <a:ea typeface="+mn-ea"/>
                <a:cs typeface="Calibri"/>
              </a:rPr>
              <a:t>distribusi</a:t>
            </a:r>
            <a:r>
              <a:rPr kumimoji="0" sz="2000" b="1" i="1" u="none" strike="noStrike" kern="1200" cap="none" spc="150"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yang</a:t>
            </a:r>
            <a:r>
              <a:rPr kumimoji="0" sz="2000" b="1" i="1" u="none" strike="noStrike" kern="1200" cap="none" spc="125" normalizeH="0" baseline="0" noProof="0" dirty="0">
                <a:ln>
                  <a:noFill/>
                </a:ln>
                <a:solidFill>
                  <a:srgbClr val="1F3862"/>
                </a:solidFill>
                <a:effectLst/>
                <a:uLnTx/>
                <a:uFillTx/>
                <a:latin typeface="Calibri"/>
                <a:ea typeface="+mn-ea"/>
                <a:cs typeface="Calibri"/>
              </a:rPr>
              <a:t> </a:t>
            </a:r>
            <a:r>
              <a:rPr kumimoji="0" sz="2000" b="1" i="1" u="none" strike="noStrike" kern="1200" cap="none" spc="-15" normalizeH="0" baseline="0" noProof="0" dirty="0">
                <a:ln>
                  <a:noFill/>
                </a:ln>
                <a:solidFill>
                  <a:srgbClr val="1F3862"/>
                </a:solidFill>
                <a:effectLst/>
                <a:uLnTx/>
                <a:uFillTx/>
                <a:latin typeface="Calibri"/>
                <a:ea typeface="+mn-ea"/>
                <a:cs typeface="Calibri"/>
              </a:rPr>
              <a:t>memerlukan</a:t>
            </a:r>
            <a:r>
              <a:rPr kumimoji="0" sz="2000" b="1" i="1" u="none" strike="noStrike" kern="1200" cap="none" spc="210"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sinergi</a:t>
            </a:r>
            <a:r>
              <a:rPr kumimoji="0" sz="2000" b="1" i="1" u="none" strike="noStrike" kern="1200" cap="none" spc="65" normalizeH="0" baseline="0" noProof="0" dirty="0">
                <a:ln>
                  <a:noFill/>
                </a:ln>
                <a:solidFill>
                  <a:srgbClr val="1F3862"/>
                </a:solidFill>
                <a:effectLst/>
                <a:uLnTx/>
                <a:uFillTx/>
                <a:latin typeface="Calibri"/>
                <a:ea typeface="+mn-ea"/>
                <a:cs typeface="Calibri"/>
              </a:rPr>
              <a:t> </a:t>
            </a:r>
            <a:r>
              <a:rPr kumimoji="0" sz="2000" b="1" i="1" u="none" strike="noStrike" kern="1200" cap="none" spc="0" normalizeH="0" baseline="0" noProof="0" dirty="0">
                <a:ln>
                  <a:noFill/>
                </a:ln>
                <a:solidFill>
                  <a:srgbClr val="1F3862"/>
                </a:solidFill>
                <a:effectLst/>
                <a:uLnTx/>
                <a:uFillTx/>
                <a:latin typeface="Calibri"/>
                <a:ea typeface="+mn-ea"/>
                <a:cs typeface="Calibri"/>
              </a:rPr>
              <a:t>lebih</a:t>
            </a:r>
            <a:r>
              <a:rPr kumimoji="0" sz="2000" b="1" i="1" u="none" strike="noStrike" kern="1200" cap="none" spc="10" normalizeH="0" baseline="0" noProof="0" dirty="0">
                <a:ln>
                  <a:noFill/>
                </a:ln>
                <a:solidFill>
                  <a:srgbClr val="1F3862"/>
                </a:solidFill>
                <a:effectLst/>
                <a:uLnTx/>
                <a:uFillTx/>
                <a:latin typeface="Calibri"/>
                <a:ea typeface="+mn-ea"/>
                <a:cs typeface="Calibri"/>
              </a:rPr>
              <a:t> </a:t>
            </a:r>
            <a:r>
              <a:rPr kumimoji="0" sz="2000" b="1" i="1" u="none" strike="noStrike" kern="1200" cap="none" spc="0" normalizeH="0" baseline="0" noProof="0" dirty="0">
                <a:ln>
                  <a:noFill/>
                </a:ln>
                <a:solidFill>
                  <a:srgbClr val="1F3862"/>
                </a:solidFill>
                <a:effectLst/>
                <a:uLnTx/>
                <a:uFillTx/>
                <a:latin typeface="Calibri"/>
                <a:ea typeface="+mn-ea"/>
                <a:cs typeface="Calibri"/>
              </a:rPr>
              <a:t>lanjut</a:t>
            </a:r>
            <a:r>
              <a:rPr kumimoji="0" sz="2000" b="1" i="1" u="none" strike="noStrike" kern="1200" cap="none" spc="-10" normalizeH="0" baseline="0" noProof="0" dirty="0">
                <a:ln>
                  <a:noFill/>
                </a:ln>
                <a:solidFill>
                  <a:srgbClr val="1F3862"/>
                </a:solidFill>
                <a:effectLst/>
                <a:uLnTx/>
                <a:uFillTx/>
                <a:latin typeface="Calibri"/>
                <a:ea typeface="+mn-ea"/>
                <a:cs typeface="Calibri"/>
              </a:rPr>
              <a:t> </a:t>
            </a:r>
            <a:r>
              <a:rPr kumimoji="0" sz="2000" b="1" i="1" u="none" strike="noStrike" kern="1200" cap="none" spc="-5" normalizeH="0" baseline="0" noProof="0" dirty="0">
                <a:ln>
                  <a:noFill/>
                </a:ln>
                <a:solidFill>
                  <a:srgbClr val="1F3862"/>
                </a:solidFill>
                <a:effectLst/>
                <a:uLnTx/>
                <a:uFillTx/>
                <a:latin typeface="Calibri"/>
                <a:ea typeface="+mn-ea"/>
                <a:cs typeface="Calibri"/>
              </a:rPr>
              <a:t>antar</a:t>
            </a:r>
            <a:r>
              <a:rPr kumimoji="0" sz="2000" b="1" i="1" u="none" strike="noStrike" kern="1200" cap="none" spc="-15" normalizeH="0" baseline="0" noProof="0" dirty="0">
                <a:ln>
                  <a:noFill/>
                </a:ln>
                <a:solidFill>
                  <a:srgbClr val="1F3862"/>
                </a:solidFill>
                <a:effectLst/>
                <a:uLnTx/>
                <a:uFillTx/>
                <a:latin typeface="Calibri"/>
                <a:ea typeface="+mn-ea"/>
                <a:cs typeface="Calibri"/>
              </a:rPr>
              <a:t> </a:t>
            </a:r>
            <a:r>
              <a:rPr kumimoji="0" sz="2000" b="1" i="1" u="none" strike="noStrike" kern="1200" cap="none" spc="0" normalizeH="0" baseline="0" noProof="0" dirty="0">
                <a:ln>
                  <a:noFill/>
                </a:ln>
                <a:solidFill>
                  <a:srgbClr val="1F3862"/>
                </a:solidFill>
                <a:effectLst/>
                <a:uLnTx/>
                <a:uFillTx/>
                <a:latin typeface="Calibri"/>
                <a:ea typeface="+mn-ea"/>
                <a:cs typeface="Calibri"/>
              </a:rPr>
              <a:t>K/L</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16280" y="98107"/>
            <a:ext cx="5256213" cy="361950"/>
          </a:xfrm>
          <a:prstGeom prst="rect">
            <a:avLst/>
          </a:prstGeom>
        </p:spPr>
        <p:txBody>
          <a:bodyPr vert="horz" wrap="square" lIns="0" tIns="12065" rIns="0" bIns="0" rtlCol="0">
            <a:spAutoFit/>
          </a:bodyPr>
          <a:lstStyle/>
          <a:p>
            <a:pPr marL="12700">
              <a:lnSpc>
                <a:spcPct val="100000"/>
              </a:lnSpc>
              <a:spcBef>
                <a:spcPts val="95"/>
              </a:spcBef>
            </a:pPr>
            <a:r>
              <a:rPr sz="2200" b="1" spc="-5" dirty="0">
                <a:solidFill>
                  <a:schemeClr val="accent1"/>
                </a:solidFill>
                <a:latin typeface="Calibri"/>
                <a:cs typeface="Calibri"/>
              </a:rPr>
              <a:t>ANGGARAN</a:t>
            </a:r>
            <a:r>
              <a:rPr sz="2200" b="1" spc="5" dirty="0">
                <a:solidFill>
                  <a:schemeClr val="accent1"/>
                </a:solidFill>
                <a:latin typeface="Calibri"/>
                <a:cs typeface="Calibri"/>
              </a:rPr>
              <a:t> </a:t>
            </a:r>
            <a:r>
              <a:rPr sz="2200" b="1" spc="-10" dirty="0">
                <a:solidFill>
                  <a:schemeClr val="accent1"/>
                </a:solidFill>
                <a:latin typeface="Calibri"/>
                <a:cs typeface="Calibri"/>
              </a:rPr>
              <a:t>PENGENDALIAN</a:t>
            </a:r>
            <a:r>
              <a:rPr sz="2200" b="1" spc="25" dirty="0">
                <a:solidFill>
                  <a:schemeClr val="accent1"/>
                </a:solidFill>
                <a:latin typeface="Calibri"/>
                <a:cs typeface="Calibri"/>
              </a:rPr>
              <a:t> </a:t>
            </a:r>
            <a:r>
              <a:rPr sz="2200" b="1" spc="-5" dirty="0">
                <a:solidFill>
                  <a:schemeClr val="accent1"/>
                </a:solidFill>
                <a:latin typeface="Calibri"/>
                <a:cs typeface="Calibri"/>
              </a:rPr>
              <a:t>INFLASI</a:t>
            </a:r>
            <a:r>
              <a:rPr sz="2200" b="1" dirty="0">
                <a:solidFill>
                  <a:schemeClr val="accent1"/>
                </a:solidFill>
                <a:latin typeface="Calibri"/>
                <a:cs typeface="Calibri"/>
              </a:rPr>
              <a:t> </a:t>
            </a:r>
            <a:r>
              <a:rPr sz="2200" b="1" spc="-85" dirty="0">
                <a:solidFill>
                  <a:schemeClr val="accent1"/>
                </a:solidFill>
                <a:latin typeface="Calibri"/>
                <a:cs typeface="Calibri"/>
              </a:rPr>
              <a:t>TA</a:t>
            </a:r>
            <a:r>
              <a:rPr sz="2200" b="1" dirty="0">
                <a:solidFill>
                  <a:schemeClr val="accent1"/>
                </a:solidFill>
                <a:latin typeface="Calibri"/>
                <a:cs typeface="Calibri"/>
              </a:rPr>
              <a:t> </a:t>
            </a:r>
            <a:r>
              <a:rPr sz="2200" b="1" spc="-5" dirty="0">
                <a:solidFill>
                  <a:schemeClr val="accent1"/>
                </a:solidFill>
                <a:latin typeface="Calibri"/>
                <a:cs typeface="Calibri"/>
              </a:rPr>
              <a:t>202</a:t>
            </a:r>
            <a:r>
              <a:rPr lang="en-US" sz="2200" b="1" spc="-5" dirty="0">
                <a:solidFill>
                  <a:schemeClr val="accent1"/>
                </a:solidFill>
                <a:latin typeface="Calibri"/>
                <a:cs typeface="Calibri"/>
              </a:rPr>
              <a:t>4</a:t>
            </a:r>
            <a:endParaRPr sz="2200" b="1" dirty="0">
              <a:solidFill>
                <a:schemeClr val="accent1"/>
              </a:solidFill>
              <a:latin typeface="Calibri"/>
              <a:cs typeface="Calibri"/>
            </a:endParaRPr>
          </a:p>
        </p:txBody>
      </p:sp>
      <p:grpSp>
        <p:nvGrpSpPr>
          <p:cNvPr id="3" name="object 3"/>
          <p:cNvGrpSpPr/>
          <p:nvPr/>
        </p:nvGrpSpPr>
        <p:grpSpPr>
          <a:xfrm>
            <a:off x="0" y="478917"/>
            <a:ext cx="12192000" cy="6247765"/>
            <a:chOff x="0" y="480784"/>
            <a:chExt cx="12192000" cy="6247765"/>
          </a:xfrm>
        </p:grpSpPr>
        <p:pic>
          <p:nvPicPr>
            <p:cNvPr id="4" name="object 4"/>
            <p:cNvPicPr/>
            <p:nvPr/>
          </p:nvPicPr>
          <p:blipFill>
            <a:blip r:embed="rId3" cstate="print"/>
            <a:stretch>
              <a:fillRect/>
            </a:stretch>
          </p:blipFill>
          <p:spPr>
            <a:xfrm>
              <a:off x="0" y="480784"/>
              <a:ext cx="12191999" cy="782249"/>
            </a:xfrm>
            <a:prstGeom prst="rect">
              <a:avLst/>
            </a:prstGeom>
          </p:spPr>
        </p:pic>
        <p:sp>
          <p:nvSpPr>
            <p:cNvPr id="5" name="object 5"/>
            <p:cNvSpPr/>
            <p:nvPr/>
          </p:nvSpPr>
          <p:spPr>
            <a:xfrm>
              <a:off x="0" y="675258"/>
              <a:ext cx="11940540" cy="492125"/>
            </a:xfrm>
            <a:custGeom>
              <a:avLst/>
              <a:gdLst/>
              <a:ahLst/>
              <a:cxnLst/>
              <a:rect l="l" t="t" r="r" b="b"/>
              <a:pathLst>
                <a:path w="11940540" h="492125">
                  <a:moveTo>
                    <a:pt x="11799443" y="0"/>
                  </a:moveTo>
                  <a:lnTo>
                    <a:pt x="140830" y="0"/>
                  </a:lnTo>
                  <a:lnTo>
                    <a:pt x="96316" y="4572"/>
                  </a:lnTo>
                  <a:lnTo>
                    <a:pt x="57657" y="17272"/>
                  </a:lnTo>
                  <a:lnTo>
                    <a:pt x="27165" y="36703"/>
                  </a:lnTo>
                  <a:lnTo>
                    <a:pt x="7175" y="61341"/>
                  </a:lnTo>
                  <a:lnTo>
                    <a:pt x="0" y="89662"/>
                  </a:lnTo>
                  <a:lnTo>
                    <a:pt x="0" y="402463"/>
                  </a:lnTo>
                  <a:lnTo>
                    <a:pt x="27165" y="455422"/>
                  </a:lnTo>
                  <a:lnTo>
                    <a:pt x="96316" y="487553"/>
                  </a:lnTo>
                  <a:lnTo>
                    <a:pt x="140830" y="492125"/>
                  </a:lnTo>
                  <a:lnTo>
                    <a:pt x="11799443" y="492125"/>
                  </a:lnTo>
                  <a:lnTo>
                    <a:pt x="11844020" y="487553"/>
                  </a:lnTo>
                  <a:lnTo>
                    <a:pt x="11882628" y="474853"/>
                  </a:lnTo>
                  <a:lnTo>
                    <a:pt x="11933174" y="430784"/>
                  </a:lnTo>
                  <a:lnTo>
                    <a:pt x="11940286" y="402463"/>
                  </a:lnTo>
                  <a:lnTo>
                    <a:pt x="11940286" y="89662"/>
                  </a:lnTo>
                  <a:lnTo>
                    <a:pt x="11913108" y="36703"/>
                  </a:lnTo>
                  <a:lnTo>
                    <a:pt x="11844020" y="4572"/>
                  </a:lnTo>
                  <a:lnTo>
                    <a:pt x="1179944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4" cstate="print"/>
            <a:stretch>
              <a:fillRect/>
            </a:stretch>
          </p:blipFill>
          <p:spPr>
            <a:xfrm>
              <a:off x="70103" y="1397508"/>
              <a:ext cx="4689389" cy="1025562"/>
            </a:xfrm>
            <a:prstGeom prst="rect">
              <a:avLst/>
            </a:prstGeom>
          </p:spPr>
        </p:pic>
        <p:sp>
          <p:nvSpPr>
            <p:cNvPr id="7" name="object 7"/>
            <p:cNvSpPr/>
            <p:nvPr/>
          </p:nvSpPr>
          <p:spPr>
            <a:xfrm>
              <a:off x="152400" y="1400555"/>
              <a:ext cx="4431665" cy="882015"/>
            </a:xfrm>
            <a:custGeom>
              <a:avLst/>
              <a:gdLst/>
              <a:ahLst/>
              <a:cxnLst/>
              <a:rect l="l" t="t" r="r" b="b"/>
              <a:pathLst>
                <a:path w="4431665" h="882014">
                  <a:moveTo>
                    <a:pt x="4142912" y="0"/>
                  </a:moveTo>
                  <a:lnTo>
                    <a:pt x="288498" y="0"/>
                  </a:lnTo>
                  <a:lnTo>
                    <a:pt x="230361" y="2665"/>
                  </a:lnTo>
                  <a:lnTo>
                    <a:pt x="176212" y="10100"/>
                  </a:lnTo>
                  <a:lnTo>
                    <a:pt x="127207" y="21885"/>
                  </a:lnTo>
                  <a:lnTo>
                    <a:pt x="84504" y="37597"/>
                  </a:lnTo>
                  <a:lnTo>
                    <a:pt x="49276" y="56537"/>
                  </a:lnTo>
                  <a:lnTo>
                    <a:pt x="5859" y="102412"/>
                  </a:lnTo>
                  <a:lnTo>
                    <a:pt x="0" y="128225"/>
                  </a:lnTo>
                  <a:lnTo>
                    <a:pt x="0" y="753641"/>
                  </a:lnTo>
                  <a:lnTo>
                    <a:pt x="22666" y="803585"/>
                  </a:lnTo>
                  <a:lnTo>
                    <a:pt x="84504" y="844269"/>
                  </a:lnTo>
                  <a:lnTo>
                    <a:pt x="127207" y="859982"/>
                  </a:lnTo>
                  <a:lnTo>
                    <a:pt x="176212" y="871766"/>
                  </a:lnTo>
                  <a:lnTo>
                    <a:pt x="230361" y="879342"/>
                  </a:lnTo>
                  <a:lnTo>
                    <a:pt x="288498" y="881867"/>
                  </a:lnTo>
                  <a:lnTo>
                    <a:pt x="4142912" y="881867"/>
                  </a:lnTo>
                  <a:lnTo>
                    <a:pt x="4201078" y="879342"/>
                  </a:lnTo>
                  <a:lnTo>
                    <a:pt x="4255242" y="871766"/>
                  </a:lnTo>
                  <a:lnTo>
                    <a:pt x="4304261" y="859982"/>
                  </a:lnTo>
                  <a:lnTo>
                    <a:pt x="4346992" y="844269"/>
                  </a:lnTo>
                  <a:lnTo>
                    <a:pt x="4382149" y="825330"/>
                  </a:lnTo>
                  <a:lnTo>
                    <a:pt x="4425594" y="779455"/>
                  </a:lnTo>
                  <a:lnTo>
                    <a:pt x="4431454" y="753641"/>
                  </a:lnTo>
                  <a:lnTo>
                    <a:pt x="4431454" y="128225"/>
                  </a:lnTo>
                  <a:lnTo>
                    <a:pt x="4408731" y="78422"/>
                  </a:lnTo>
                  <a:lnTo>
                    <a:pt x="4346992" y="37597"/>
                  </a:lnTo>
                  <a:lnTo>
                    <a:pt x="4304261" y="21885"/>
                  </a:lnTo>
                  <a:lnTo>
                    <a:pt x="4255242" y="10100"/>
                  </a:lnTo>
                  <a:lnTo>
                    <a:pt x="4201078" y="2665"/>
                  </a:lnTo>
                  <a:lnTo>
                    <a:pt x="414291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18871" y="1239011"/>
              <a:ext cx="513715" cy="248920"/>
            </a:xfrm>
            <a:custGeom>
              <a:avLst/>
              <a:gdLst/>
              <a:ahLst/>
              <a:cxnLst/>
              <a:rect l="l" t="t" r="r" b="b"/>
              <a:pathLst>
                <a:path w="513715" h="248919">
                  <a:moveTo>
                    <a:pt x="513333" y="0"/>
                  </a:moveTo>
                  <a:lnTo>
                    <a:pt x="69583" y="0"/>
                  </a:lnTo>
                  <a:lnTo>
                    <a:pt x="42494" y="2920"/>
                  </a:lnTo>
                  <a:lnTo>
                    <a:pt x="20383" y="10921"/>
                  </a:lnTo>
                  <a:lnTo>
                    <a:pt x="5467" y="22732"/>
                  </a:lnTo>
                  <a:lnTo>
                    <a:pt x="0" y="37210"/>
                  </a:lnTo>
                  <a:lnTo>
                    <a:pt x="0" y="211200"/>
                  </a:lnTo>
                  <a:lnTo>
                    <a:pt x="5467" y="225678"/>
                  </a:lnTo>
                  <a:lnTo>
                    <a:pt x="20383" y="237489"/>
                  </a:lnTo>
                  <a:lnTo>
                    <a:pt x="42494" y="245490"/>
                  </a:lnTo>
                  <a:lnTo>
                    <a:pt x="69583" y="248411"/>
                  </a:lnTo>
                  <a:lnTo>
                    <a:pt x="381038" y="248411"/>
                  </a:lnTo>
                  <a:lnTo>
                    <a:pt x="513333"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80059" y="1239011"/>
              <a:ext cx="3420745" cy="266700"/>
            </a:xfrm>
            <a:custGeom>
              <a:avLst/>
              <a:gdLst/>
              <a:ahLst/>
              <a:cxnLst/>
              <a:rect l="l" t="t" r="r" b="b"/>
              <a:pathLst>
                <a:path w="3420745" h="266700">
                  <a:moveTo>
                    <a:pt x="3067684" y="0"/>
                  </a:moveTo>
                  <a:lnTo>
                    <a:pt x="200837" y="0"/>
                  </a:lnTo>
                  <a:lnTo>
                    <a:pt x="0" y="266699"/>
                  </a:lnTo>
                  <a:lnTo>
                    <a:pt x="3067684" y="266699"/>
                  </a:lnTo>
                  <a:lnTo>
                    <a:pt x="3148583" y="263143"/>
                  </a:lnTo>
                  <a:lnTo>
                    <a:pt x="3222878" y="253110"/>
                  </a:lnTo>
                  <a:lnTo>
                    <a:pt x="3288410" y="237362"/>
                  </a:lnTo>
                  <a:lnTo>
                    <a:pt x="3343147" y="216788"/>
                  </a:lnTo>
                  <a:lnTo>
                    <a:pt x="3384803" y="192023"/>
                  </a:lnTo>
                  <a:lnTo>
                    <a:pt x="3411346" y="163956"/>
                  </a:lnTo>
                  <a:lnTo>
                    <a:pt x="3420617" y="133349"/>
                  </a:lnTo>
                  <a:lnTo>
                    <a:pt x="3411346" y="102742"/>
                  </a:lnTo>
                  <a:lnTo>
                    <a:pt x="3384803" y="74675"/>
                  </a:lnTo>
                  <a:lnTo>
                    <a:pt x="3343147" y="49910"/>
                  </a:lnTo>
                  <a:lnTo>
                    <a:pt x="3288410" y="29336"/>
                  </a:lnTo>
                  <a:lnTo>
                    <a:pt x="3222878" y="13588"/>
                  </a:lnTo>
                  <a:lnTo>
                    <a:pt x="3148583" y="3555"/>
                  </a:lnTo>
                  <a:lnTo>
                    <a:pt x="3067684"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object 10"/>
            <p:cNvPicPr/>
            <p:nvPr/>
          </p:nvPicPr>
          <p:blipFill>
            <a:blip r:embed="rId5" cstate="print"/>
            <a:stretch>
              <a:fillRect/>
            </a:stretch>
          </p:blipFill>
          <p:spPr>
            <a:xfrm>
              <a:off x="106679" y="5843015"/>
              <a:ext cx="5003292" cy="885444"/>
            </a:xfrm>
            <a:prstGeom prst="rect">
              <a:avLst/>
            </a:prstGeom>
          </p:spPr>
        </p:pic>
        <p:sp>
          <p:nvSpPr>
            <p:cNvPr id="11" name="object 11"/>
            <p:cNvSpPr/>
            <p:nvPr/>
          </p:nvSpPr>
          <p:spPr>
            <a:xfrm>
              <a:off x="262127" y="5888735"/>
              <a:ext cx="4634865" cy="763905"/>
            </a:xfrm>
            <a:custGeom>
              <a:avLst/>
              <a:gdLst/>
              <a:ahLst/>
              <a:cxnLst/>
              <a:rect l="l" t="t" r="r" b="b"/>
              <a:pathLst>
                <a:path w="4634865" h="763904">
                  <a:moveTo>
                    <a:pt x="4332732" y="0"/>
                  </a:moveTo>
                  <a:lnTo>
                    <a:pt x="301739" y="0"/>
                  </a:lnTo>
                  <a:lnTo>
                    <a:pt x="240906" y="2260"/>
                  </a:lnTo>
                  <a:lnTo>
                    <a:pt x="184251" y="8724"/>
                  </a:lnTo>
                  <a:lnTo>
                    <a:pt x="132994" y="18973"/>
                  </a:lnTo>
                  <a:lnTo>
                    <a:pt x="88353" y="32537"/>
                  </a:lnTo>
                  <a:lnTo>
                    <a:pt x="51511" y="48971"/>
                  </a:lnTo>
                  <a:lnTo>
                    <a:pt x="6121" y="88684"/>
                  </a:lnTo>
                  <a:lnTo>
                    <a:pt x="0" y="111061"/>
                  </a:lnTo>
                  <a:lnTo>
                    <a:pt x="0" y="652360"/>
                  </a:lnTo>
                  <a:lnTo>
                    <a:pt x="23698" y="695579"/>
                  </a:lnTo>
                  <a:lnTo>
                    <a:pt x="88353" y="730885"/>
                  </a:lnTo>
                  <a:lnTo>
                    <a:pt x="132994" y="744435"/>
                  </a:lnTo>
                  <a:lnTo>
                    <a:pt x="184251" y="754672"/>
                  </a:lnTo>
                  <a:lnTo>
                    <a:pt x="240906" y="761149"/>
                  </a:lnTo>
                  <a:lnTo>
                    <a:pt x="301739" y="763396"/>
                  </a:lnTo>
                  <a:lnTo>
                    <a:pt x="4332732" y="763396"/>
                  </a:lnTo>
                  <a:lnTo>
                    <a:pt x="4393565" y="761149"/>
                  </a:lnTo>
                  <a:lnTo>
                    <a:pt x="4450207" y="754672"/>
                  </a:lnTo>
                  <a:lnTo>
                    <a:pt x="4501515" y="744435"/>
                  </a:lnTo>
                  <a:lnTo>
                    <a:pt x="4546092" y="730885"/>
                  </a:lnTo>
                  <a:lnTo>
                    <a:pt x="4582922" y="714451"/>
                  </a:lnTo>
                  <a:lnTo>
                    <a:pt x="4628388" y="674738"/>
                  </a:lnTo>
                  <a:lnTo>
                    <a:pt x="4634484" y="652360"/>
                  </a:lnTo>
                  <a:lnTo>
                    <a:pt x="4634484" y="111061"/>
                  </a:lnTo>
                  <a:lnTo>
                    <a:pt x="4610735" y="67830"/>
                  </a:lnTo>
                  <a:lnTo>
                    <a:pt x="4546092" y="32537"/>
                  </a:lnTo>
                  <a:lnTo>
                    <a:pt x="4501515" y="18973"/>
                  </a:lnTo>
                  <a:lnTo>
                    <a:pt x="4450207" y="8724"/>
                  </a:lnTo>
                  <a:lnTo>
                    <a:pt x="4393565" y="2260"/>
                  </a:lnTo>
                  <a:lnTo>
                    <a:pt x="433273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16408" y="5785103"/>
              <a:ext cx="709930" cy="207645"/>
            </a:xfrm>
            <a:custGeom>
              <a:avLst/>
              <a:gdLst/>
              <a:ahLst/>
              <a:cxnLst/>
              <a:rect l="l" t="t" r="r" b="b"/>
              <a:pathLst>
                <a:path w="709930" h="207645">
                  <a:moveTo>
                    <a:pt x="709841" y="0"/>
                  </a:moveTo>
                  <a:lnTo>
                    <a:pt x="96291" y="0"/>
                  </a:lnTo>
                  <a:lnTo>
                    <a:pt x="58826" y="2438"/>
                  </a:lnTo>
                  <a:lnTo>
                    <a:pt x="28219" y="9080"/>
                  </a:lnTo>
                  <a:lnTo>
                    <a:pt x="7569" y="18935"/>
                  </a:lnTo>
                  <a:lnTo>
                    <a:pt x="0" y="31000"/>
                  </a:lnTo>
                  <a:lnTo>
                    <a:pt x="0" y="176047"/>
                  </a:lnTo>
                  <a:lnTo>
                    <a:pt x="7569" y="188112"/>
                  </a:lnTo>
                  <a:lnTo>
                    <a:pt x="28219" y="197967"/>
                  </a:lnTo>
                  <a:lnTo>
                    <a:pt x="58826" y="204609"/>
                  </a:lnTo>
                  <a:lnTo>
                    <a:pt x="96291" y="207048"/>
                  </a:lnTo>
                  <a:lnTo>
                    <a:pt x="526872" y="207048"/>
                  </a:lnTo>
                  <a:lnTo>
                    <a:pt x="709841"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716280" y="5785103"/>
              <a:ext cx="3202940" cy="207645"/>
            </a:xfrm>
            <a:custGeom>
              <a:avLst/>
              <a:gdLst/>
              <a:ahLst/>
              <a:cxnLst/>
              <a:rect l="l" t="t" r="r" b="b"/>
              <a:pathLst>
                <a:path w="3202940" h="207645">
                  <a:moveTo>
                    <a:pt x="2872232" y="0"/>
                  </a:moveTo>
                  <a:lnTo>
                    <a:pt x="188010" y="0"/>
                  </a:lnTo>
                  <a:lnTo>
                    <a:pt x="0" y="207048"/>
                  </a:lnTo>
                  <a:lnTo>
                    <a:pt x="2872232" y="207048"/>
                  </a:lnTo>
                  <a:lnTo>
                    <a:pt x="2948050" y="204317"/>
                  </a:lnTo>
                  <a:lnTo>
                    <a:pt x="3017647" y="196532"/>
                  </a:lnTo>
                  <a:lnTo>
                    <a:pt x="3078987" y="184302"/>
                  </a:lnTo>
                  <a:lnTo>
                    <a:pt x="3130169" y="168275"/>
                  </a:lnTo>
                  <a:lnTo>
                    <a:pt x="3169158" y="149047"/>
                  </a:lnTo>
                  <a:lnTo>
                    <a:pt x="3202812" y="103530"/>
                  </a:lnTo>
                  <a:lnTo>
                    <a:pt x="3194049" y="79794"/>
                  </a:lnTo>
                  <a:lnTo>
                    <a:pt x="3130169" y="38785"/>
                  </a:lnTo>
                  <a:lnTo>
                    <a:pt x="3078987" y="22745"/>
                  </a:lnTo>
                  <a:lnTo>
                    <a:pt x="3017647" y="10528"/>
                  </a:lnTo>
                  <a:lnTo>
                    <a:pt x="2948050" y="2730"/>
                  </a:lnTo>
                  <a:lnTo>
                    <a:pt x="2872232"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bject 14"/>
          <p:cNvSpPr txBox="1"/>
          <p:nvPr/>
        </p:nvSpPr>
        <p:spPr>
          <a:xfrm>
            <a:off x="647191" y="1254632"/>
            <a:ext cx="186563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70" normalizeH="0" baseline="0" noProof="0" dirty="0">
                <a:ln>
                  <a:noFill/>
                </a:ln>
                <a:solidFill>
                  <a:srgbClr val="00508F"/>
                </a:solidFill>
                <a:effectLst/>
                <a:uLnTx/>
                <a:uFillTx/>
                <a:latin typeface="Arial"/>
                <a:ea typeface="+mn-ea"/>
                <a:cs typeface="Arial"/>
              </a:rPr>
              <a:t>K</a:t>
            </a:r>
            <a:r>
              <a:rPr kumimoji="0" sz="1400" b="1" i="0" u="none" strike="noStrike" kern="1200" cap="none" spc="-5" normalizeH="0" baseline="0" noProof="0" dirty="0">
                <a:ln>
                  <a:noFill/>
                </a:ln>
                <a:solidFill>
                  <a:srgbClr val="00508F"/>
                </a:solidFill>
                <a:effectLst/>
                <a:uLnTx/>
                <a:uFillTx/>
                <a:latin typeface="Arial"/>
                <a:ea typeface="+mn-ea"/>
                <a:cs typeface="Arial"/>
              </a:rPr>
              <a:t>e</a:t>
            </a:r>
            <a:r>
              <a:rPr kumimoji="0" sz="1400" b="1" i="0" u="none" strike="noStrike" kern="1200" cap="none" spc="0" normalizeH="0" baseline="0" noProof="0" dirty="0">
                <a:ln>
                  <a:noFill/>
                </a:ln>
                <a:solidFill>
                  <a:srgbClr val="00508F"/>
                </a:solidFill>
                <a:effectLst/>
                <a:uLnTx/>
                <a:uFillTx/>
                <a:latin typeface="Arial"/>
                <a:ea typeface="+mn-ea"/>
                <a:cs typeface="Arial"/>
              </a:rPr>
              <a:t>terja</a:t>
            </a:r>
            <a:r>
              <a:rPr kumimoji="0" sz="1400" b="1" i="0" u="none" strike="noStrike" kern="1200" cap="none" spc="-5" normalizeH="0" baseline="0" noProof="0" dirty="0">
                <a:ln>
                  <a:noFill/>
                </a:ln>
                <a:solidFill>
                  <a:srgbClr val="00508F"/>
                </a:solidFill>
                <a:effectLst/>
                <a:uLnTx/>
                <a:uFillTx/>
                <a:latin typeface="Arial"/>
                <a:ea typeface="+mn-ea"/>
                <a:cs typeface="Arial"/>
              </a:rPr>
              <a:t>n</a:t>
            </a:r>
            <a:r>
              <a:rPr kumimoji="0" sz="1400" b="1" i="0" u="none" strike="noStrike" kern="1200" cap="none" spc="-30" normalizeH="0" baseline="0" noProof="0" dirty="0">
                <a:ln>
                  <a:noFill/>
                </a:ln>
                <a:solidFill>
                  <a:srgbClr val="00508F"/>
                </a:solidFill>
                <a:effectLst/>
                <a:uLnTx/>
                <a:uFillTx/>
                <a:latin typeface="Arial"/>
                <a:ea typeface="+mn-ea"/>
                <a:cs typeface="Arial"/>
              </a:rPr>
              <a:t>g</a:t>
            </a:r>
            <a:r>
              <a:rPr kumimoji="0" sz="1400" b="1" i="0" u="none" strike="noStrike" kern="1200" cap="none" spc="-15" normalizeH="0" baseline="0" noProof="0" dirty="0">
                <a:ln>
                  <a:noFill/>
                </a:ln>
                <a:solidFill>
                  <a:srgbClr val="00508F"/>
                </a:solidFill>
                <a:effectLst/>
                <a:uLnTx/>
                <a:uFillTx/>
                <a:latin typeface="Arial"/>
                <a:ea typeface="+mn-ea"/>
                <a:cs typeface="Arial"/>
              </a:rPr>
              <a:t>k</a:t>
            </a:r>
            <a:r>
              <a:rPr kumimoji="0" sz="1400" b="1" i="0" u="none" strike="noStrike" kern="1200" cap="none" spc="-50" normalizeH="0" baseline="0" noProof="0" dirty="0">
                <a:ln>
                  <a:noFill/>
                </a:ln>
                <a:solidFill>
                  <a:srgbClr val="00508F"/>
                </a:solidFill>
                <a:effectLst/>
                <a:uLnTx/>
                <a:uFillTx/>
                <a:latin typeface="Arial"/>
                <a:ea typeface="+mn-ea"/>
                <a:cs typeface="Arial"/>
              </a:rPr>
              <a:t>a</a:t>
            </a:r>
            <a:r>
              <a:rPr kumimoji="0" sz="1400" b="1" i="0" u="none" strike="noStrike" kern="1200" cap="none" spc="-45" normalizeH="0" baseline="0" noProof="0" dirty="0">
                <a:ln>
                  <a:noFill/>
                </a:ln>
                <a:solidFill>
                  <a:srgbClr val="00508F"/>
                </a:solidFill>
                <a:effectLst/>
                <a:uLnTx/>
                <a:uFillTx/>
                <a:latin typeface="Arial"/>
                <a:ea typeface="+mn-ea"/>
                <a:cs typeface="Arial"/>
              </a:rPr>
              <a:t>u</a:t>
            </a:r>
            <a:r>
              <a:rPr kumimoji="0" sz="1400" b="1" i="0" u="none" strike="noStrike" kern="1200" cap="none" spc="-40" normalizeH="0" baseline="0" noProof="0" dirty="0">
                <a:ln>
                  <a:noFill/>
                </a:ln>
                <a:solidFill>
                  <a:srgbClr val="00508F"/>
                </a:solidFill>
                <a:effectLst/>
                <a:uLnTx/>
                <a:uFillTx/>
                <a:latin typeface="Arial"/>
                <a:ea typeface="+mn-ea"/>
                <a:cs typeface="Arial"/>
              </a:rPr>
              <a:t>a</a:t>
            </a:r>
            <a:r>
              <a:rPr kumimoji="0" sz="1400" b="1" i="0" u="none" strike="noStrike" kern="1200" cap="none" spc="0" normalizeH="0" baseline="0" noProof="0" dirty="0">
                <a:ln>
                  <a:noFill/>
                </a:ln>
                <a:solidFill>
                  <a:srgbClr val="00508F"/>
                </a:solidFill>
                <a:effectLst/>
                <a:uLnTx/>
                <a:uFillTx/>
                <a:latin typeface="Arial"/>
                <a:ea typeface="+mn-ea"/>
                <a:cs typeface="Arial"/>
              </a:rPr>
              <a:t>n</a:t>
            </a:r>
            <a:r>
              <a:rPr kumimoji="0" sz="1400" b="1" i="0" u="none" strike="noStrike" kern="1200" cap="none" spc="-85" normalizeH="0" baseline="0" noProof="0" dirty="0">
                <a:ln>
                  <a:noFill/>
                </a:ln>
                <a:solidFill>
                  <a:srgbClr val="00508F"/>
                </a:solidFill>
                <a:effectLst/>
                <a:uLnTx/>
                <a:uFillTx/>
                <a:latin typeface="Arial"/>
                <a:ea typeface="+mn-ea"/>
                <a:cs typeface="Arial"/>
              </a:rPr>
              <a:t> </a:t>
            </a:r>
            <a:r>
              <a:rPr kumimoji="0" sz="1400" b="1" i="0" u="none" strike="noStrike" kern="1200" cap="none" spc="-30" normalizeH="0" baseline="0" noProof="0" dirty="0">
                <a:ln>
                  <a:noFill/>
                </a:ln>
                <a:solidFill>
                  <a:srgbClr val="00508F"/>
                </a:solidFill>
                <a:effectLst/>
                <a:uLnTx/>
                <a:uFillTx/>
                <a:latin typeface="Arial"/>
                <a:ea typeface="+mn-ea"/>
                <a:cs typeface="Arial"/>
              </a:rPr>
              <a:t>Ha</a:t>
            </a:r>
            <a:r>
              <a:rPr kumimoji="0" sz="1400" b="1" i="0" u="none" strike="noStrike" kern="1200" cap="none" spc="-20" normalizeH="0" baseline="0" noProof="0" dirty="0">
                <a:ln>
                  <a:noFill/>
                </a:ln>
                <a:solidFill>
                  <a:srgbClr val="00508F"/>
                </a:solidFill>
                <a:effectLst/>
                <a:uLnTx/>
                <a:uFillTx/>
                <a:latin typeface="Arial"/>
                <a:ea typeface="+mn-ea"/>
                <a:cs typeface="Arial"/>
              </a:rPr>
              <a:t>r</a:t>
            </a:r>
            <a:r>
              <a:rPr kumimoji="0" sz="1400" b="1" i="0" u="none" strike="noStrike" kern="1200" cap="none" spc="-30" normalizeH="0" baseline="0" noProof="0" dirty="0">
                <a:ln>
                  <a:noFill/>
                </a:ln>
                <a:solidFill>
                  <a:srgbClr val="00508F"/>
                </a:solidFill>
                <a:effectLst/>
                <a:uLnTx/>
                <a:uFillTx/>
                <a:latin typeface="Arial"/>
                <a:ea typeface="+mn-ea"/>
                <a:cs typeface="Arial"/>
              </a:rPr>
              <a:t>g</a:t>
            </a:r>
            <a:r>
              <a:rPr kumimoji="0" sz="1400" b="1" i="0" u="none" strike="noStrike" kern="1200" cap="none" spc="0" normalizeH="0" baseline="0" noProof="0" dirty="0">
                <a:ln>
                  <a:noFill/>
                </a:ln>
                <a:solidFill>
                  <a:srgbClr val="00508F"/>
                </a:solidFill>
                <a:effectLst/>
                <a:uLnTx/>
                <a:uFillTx/>
                <a:latin typeface="Arial"/>
                <a:ea typeface="+mn-ea"/>
                <a:cs typeface="Arial"/>
              </a:rPr>
              <a:t>a</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p:nvPr/>
        </p:nvSpPr>
        <p:spPr>
          <a:xfrm>
            <a:off x="5535612" y="1629715"/>
            <a:ext cx="1491615" cy="601980"/>
          </a:xfrm>
          <a:custGeom>
            <a:avLst/>
            <a:gdLst/>
            <a:ahLst/>
            <a:cxnLst/>
            <a:rect l="l" t="t" r="r" b="b"/>
            <a:pathLst>
              <a:path w="1491615" h="601980">
                <a:moveTo>
                  <a:pt x="1391030" y="0"/>
                </a:moveTo>
                <a:lnTo>
                  <a:pt x="100457" y="0"/>
                </a:lnTo>
                <a:lnTo>
                  <a:pt x="61340" y="7874"/>
                </a:lnTo>
                <a:lnTo>
                  <a:pt x="29463" y="29337"/>
                </a:lnTo>
                <a:lnTo>
                  <a:pt x="7874" y="61341"/>
                </a:lnTo>
                <a:lnTo>
                  <a:pt x="0" y="100330"/>
                </a:lnTo>
                <a:lnTo>
                  <a:pt x="0" y="501650"/>
                </a:lnTo>
                <a:lnTo>
                  <a:pt x="7874" y="540638"/>
                </a:lnTo>
                <a:lnTo>
                  <a:pt x="29463" y="572516"/>
                </a:lnTo>
                <a:lnTo>
                  <a:pt x="61340" y="594106"/>
                </a:lnTo>
                <a:lnTo>
                  <a:pt x="100457" y="601980"/>
                </a:lnTo>
                <a:lnTo>
                  <a:pt x="1391030" y="601980"/>
                </a:lnTo>
                <a:lnTo>
                  <a:pt x="1430147" y="594106"/>
                </a:lnTo>
                <a:lnTo>
                  <a:pt x="1462024" y="572516"/>
                </a:lnTo>
                <a:lnTo>
                  <a:pt x="1483614" y="540638"/>
                </a:lnTo>
                <a:lnTo>
                  <a:pt x="1491488" y="501650"/>
                </a:lnTo>
                <a:lnTo>
                  <a:pt x="1491488" y="100330"/>
                </a:lnTo>
                <a:lnTo>
                  <a:pt x="1483614" y="61341"/>
                </a:lnTo>
                <a:lnTo>
                  <a:pt x="1462024" y="29337"/>
                </a:lnTo>
                <a:lnTo>
                  <a:pt x="1430147" y="7874"/>
                </a:lnTo>
                <a:lnTo>
                  <a:pt x="1391030"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txBox="1"/>
          <p:nvPr/>
        </p:nvSpPr>
        <p:spPr>
          <a:xfrm>
            <a:off x="4621910" y="1248536"/>
            <a:ext cx="3417570" cy="404406"/>
          </a:xfrm>
          <a:prstGeom prst="rect">
            <a:avLst/>
          </a:prstGeom>
        </p:spPr>
        <p:txBody>
          <a:bodyPr vert="horz" wrap="square" lIns="0" tIns="5715" rIns="0" bIns="0" rtlCol="0">
            <a:spAutoFit/>
          </a:bodyPr>
          <a:lstStyle/>
          <a:p>
            <a:pPr marL="629920" marR="5080" lvl="0" indent="-617855" algn="l" defTabSz="914400" rtl="0" eaLnBrk="1" fontAlgn="auto" latinLnBrk="0" hangingPunct="1">
              <a:lnSpc>
                <a:spcPct val="103099"/>
              </a:lnSpc>
              <a:spcBef>
                <a:spcPts val="45"/>
              </a:spcBef>
              <a:spcAft>
                <a:spcPts val="0"/>
              </a:spcAft>
              <a:buClrTx/>
              <a:buSzTx/>
              <a:buFontTx/>
              <a:buNone/>
              <a:tabLst/>
              <a:defRPr/>
            </a:pPr>
            <a:r>
              <a:rPr kumimoji="0" sz="1300" b="1" i="1" u="none" strike="noStrike" kern="1200" cap="none" spc="0" normalizeH="0" baseline="0" noProof="0" dirty="0">
                <a:ln>
                  <a:noFill/>
                </a:ln>
                <a:solidFill>
                  <a:srgbClr val="00508F"/>
                </a:solidFill>
                <a:effectLst/>
                <a:uLnTx/>
                <a:uFillTx/>
                <a:latin typeface="Arial"/>
                <a:ea typeface="+mn-ea"/>
                <a:cs typeface="Arial"/>
              </a:rPr>
              <a:t>A</a:t>
            </a:r>
            <a:r>
              <a:rPr kumimoji="0" sz="1300" b="1" i="0" u="none" strike="noStrike" kern="1200" cap="none" spc="0" normalizeH="0" baseline="0" noProof="0" dirty="0">
                <a:ln>
                  <a:noFill/>
                </a:ln>
                <a:solidFill>
                  <a:srgbClr val="00508F"/>
                </a:solidFill>
                <a:effectLst/>
                <a:uLnTx/>
                <a:uFillTx/>
                <a:latin typeface="Arial"/>
                <a:ea typeface="+mn-ea"/>
                <a:cs typeface="Arial"/>
              </a:rPr>
              <a:t>nggaran</a:t>
            </a:r>
            <a:r>
              <a:rPr kumimoji="0" sz="1300" b="1" i="0" u="none" strike="noStrike" kern="1200" cap="none" spc="45" normalizeH="0" baseline="0" noProof="0" dirty="0">
                <a:ln>
                  <a:noFill/>
                </a:ln>
                <a:solidFill>
                  <a:srgbClr val="00508F"/>
                </a:solidFill>
                <a:effectLst/>
                <a:uLnTx/>
                <a:uFillTx/>
                <a:latin typeface="Arial"/>
                <a:ea typeface="+mn-ea"/>
                <a:cs typeface="Arial"/>
              </a:rPr>
              <a:t> </a:t>
            </a:r>
            <a:r>
              <a:rPr kumimoji="0" sz="1300" b="1" i="0" u="none" strike="noStrike" kern="1200" cap="none" spc="-10" normalizeH="0" baseline="0" noProof="0" dirty="0">
                <a:ln>
                  <a:noFill/>
                </a:ln>
                <a:solidFill>
                  <a:srgbClr val="00508F"/>
                </a:solidFill>
                <a:effectLst/>
                <a:uLnTx/>
                <a:uFillTx/>
                <a:latin typeface="Arial"/>
                <a:ea typeface="+mn-ea"/>
                <a:cs typeface="Arial"/>
              </a:rPr>
              <a:t>Pengendalian</a:t>
            </a:r>
            <a:r>
              <a:rPr kumimoji="0" sz="1300" b="1" i="0" u="none" strike="noStrike" kern="1200" cap="none" spc="60" normalizeH="0" baseline="0" noProof="0" dirty="0">
                <a:ln>
                  <a:noFill/>
                </a:ln>
                <a:solidFill>
                  <a:srgbClr val="00508F"/>
                </a:solidFill>
                <a:effectLst/>
                <a:uLnTx/>
                <a:uFillTx/>
                <a:latin typeface="Arial"/>
                <a:ea typeface="+mn-ea"/>
                <a:cs typeface="Arial"/>
              </a:rPr>
              <a:t> </a:t>
            </a:r>
            <a:r>
              <a:rPr kumimoji="0" sz="1300" b="1" i="0" u="none" strike="noStrike" kern="1200" cap="none" spc="-10" normalizeH="0" baseline="0" noProof="0" dirty="0">
                <a:ln>
                  <a:noFill/>
                </a:ln>
                <a:solidFill>
                  <a:srgbClr val="00508F"/>
                </a:solidFill>
                <a:effectLst/>
                <a:uLnTx/>
                <a:uFillTx/>
                <a:latin typeface="Arial"/>
                <a:ea typeface="+mn-ea"/>
                <a:cs typeface="Arial"/>
              </a:rPr>
              <a:t>Inflasi</a:t>
            </a:r>
            <a:r>
              <a:rPr kumimoji="0" sz="1300" b="1" i="0" u="none" strike="noStrike" kern="1200" cap="none" spc="35" normalizeH="0" baseline="0" noProof="0" dirty="0">
                <a:ln>
                  <a:noFill/>
                </a:ln>
                <a:solidFill>
                  <a:srgbClr val="00508F"/>
                </a:solidFill>
                <a:effectLst/>
                <a:uLnTx/>
                <a:uFillTx/>
                <a:latin typeface="Arial"/>
                <a:ea typeface="+mn-ea"/>
                <a:cs typeface="Arial"/>
              </a:rPr>
              <a:t> </a:t>
            </a:r>
            <a:r>
              <a:rPr kumimoji="0" sz="1300" b="1" i="0" u="none" strike="noStrike" kern="1200" cap="none" spc="5" normalizeH="0" baseline="0" noProof="0" dirty="0">
                <a:ln>
                  <a:noFill/>
                </a:ln>
                <a:solidFill>
                  <a:srgbClr val="00508F"/>
                </a:solidFill>
                <a:effectLst/>
                <a:uLnTx/>
                <a:uFillTx/>
                <a:latin typeface="Arial"/>
                <a:ea typeface="+mn-ea"/>
                <a:cs typeface="Arial"/>
              </a:rPr>
              <a:t>dalam</a:t>
            </a:r>
            <a:r>
              <a:rPr kumimoji="0" sz="1300" b="1" i="0" u="none" strike="noStrike" kern="1200" cap="none" spc="50" normalizeH="0" baseline="0" noProof="0" dirty="0">
                <a:ln>
                  <a:noFill/>
                </a:ln>
                <a:solidFill>
                  <a:srgbClr val="00508F"/>
                </a:solidFill>
                <a:effectLst/>
                <a:uLnTx/>
                <a:uFillTx/>
                <a:latin typeface="Arial"/>
                <a:ea typeface="+mn-ea"/>
                <a:cs typeface="Arial"/>
              </a:rPr>
              <a:t> </a:t>
            </a:r>
            <a:r>
              <a:rPr kumimoji="0" sz="1300" b="1" i="0" u="none" strike="noStrike" kern="1200" cap="none" spc="-30" normalizeH="0" baseline="0" noProof="0" dirty="0">
                <a:ln>
                  <a:noFill/>
                </a:ln>
                <a:solidFill>
                  <a:srgbClr val="00508F"/>
                </a:solidFill>
                <a:effectLst/>
                <a:uLnTx/>
                <a:uFillTx/>
                <a:latin typeface="Arial"/>
                <a:ea typeface="+mn-ea"/>
                <a:cs typeface="Arial"/>
              </a:rPr>
              <a:t>DIPA </a:t>
            </a:r>
            <a:r>
              <a:rPr kumimoji="0" sz="1300" b="1" i="0" u="none" strike="noStrike" kern="1200" cap="none" spc="-345" normalizeH="0" baseline="0" noProof="0" dirty="0">
                <a:ln>
                  <a:noFill/>
                </a:ln>
                <a:solidFill>
                  <a:srgbClr val="00508F"/>
                </a:solidFill>
                <a:effectLst/>
                <a:uLnTx/>
                <a:uFillTx/>
                <a:latin typeface="Arial"/>
                <a:ea typeface="+mn-ea"/>
                <a:cs typeface="Arial"/>
              </a:rPr>
              <a:t> </a:t>
            </a:r>
            <a:r>
              <a:rPr kumimoji="0" sz="1300" b="1" i="0" u="none" strike="noStrike" kern="1200" cap="none" spc="-20" normalizeH="0" baseline="0" noProof="0" dirty="0">
                <a:ln>
                  <a:noFill/>
                </a:ln>
                <a:solidFill>
                  <a:srgbClr val="00508F"/>
                </a:solidFill>
                <a:effectLst/>
                <a:uLnTx/>
                <a:uFillTx/>
                <a:latin typeface="Arial"/>
                <a:ea typeface="+mn-ea"/>
                <a:cs typeface="Arial"/>
              </a:rPr>
              <a:t>K/</a:t>
            </a:r>
            <a:r>
              <a:rPr kumimoji="0" sz="1300" b="1" i="0" u="none" strike="noStrike" kern="1200" cap="none" spc="-5" normalizeH="0" baseline="0" noProof="0" dirty="0">
                <a:ln>
                  <a:noFill/>
                </a:ln>
                <a:solidFill>
                  <a:srgbClr val="00508F"/>
                </a:solidFill>
                <a:effectLst/>
                <a:uLnTx/>
                <a:uFillTx/>
                <a:latin typeface="Arial"/>
                <a:ea typeface="+mn-ea"/>
                <a:cs typeface="Arial"/>
              </a:rPr>
              <a:t>L</a:t>
            </a:r>
            <a:r>
              <a:rPr kumimoji="0" sz="1300" b="1" i="0" u="none" strike="noStrike" kern="1200" cap="none" spc="-50" normalizeH="0" baseline="0" noProof="0" dirty="0">
                <a:ln>
                  <a:noFill/>
                </a:ln>
                <a:solidFill>
                  <a:srgbClr val="00508F"/>
                </a:solidFill>
                <a:effectLst/>
                <a:uLnTx/>
                <a:uFillTx/>
                <a:latin typeface="Arial"/>
                <a:ea typeface="+mn-ea"/>
                <a:cs typeface="Arial"/>
              </a:rPr>
              <a:t> </a:t>
            </a:r>
            <a:r>
              <a:rPr kumimoji="0" sz="1300" b="1" i="0" u="none" strike="noStrike" kern="1200" cap="none" spc="-125" normalizeH="0" baseline="0" noProof="0">
                <a:ln>
                  <a:noFill/>
                </a:ln>
                <a:solidFill>
                  <a:srgbClr val="00508F"/>
                </a:solidFill>
                <a:effectLst/>
                <a:uLnTx/>
                <a:uFillTx/>
                <a:latin typeface="Arial"/>
                <a:ea typeface="+mn-ea"/>
                <a:cs typeface="Arial"/>
              </a:rPr>
              <a:t>T</a:t>
            </a:r>
            <a:r>
              <a:rPr kumimoji="0" sz="1300" b="1" i="0" u="none" strike="noStrike" kern="1200" cap="none" spc="-30" normalizeH="0" baseline="0" noProof="0">
                <a:ln>
                  <a:noFill/>
                </a:ln>
                <a:solidFill>
                  <a:srgbClr val="00508F"/>
                </a:solidFill>
                <a:effectLst/>
                <a:uLnTx/>
                <a:uFillTx/>
                <a:latin typeface="Arial"/>
                <a:ea typeface="+mn-ea"/>
                <a:cs typeface="Arial"/>
              </a:rPr>
              <a:t>ahu</a:t>
            </a:r>
            <a:r>
              <a:rPr kumimoji="0" sz="1300" b="1" i="0" u="none" strike="noStrike" kern="1200" cap="none" spc="-5" normalizeH="0" baseline="0" noProof="0">
                <a:ln>
                  <a:noFill/>
                </a:ln>
                <a:solidFill>
                  <a:srgbClr val="00508F"/>
                </a:solidFill>
                <a:effectLst/>
                <a:uLnTx/>
                <a:uFillTx/>
                <a:latin typeface="Arial"/>
                <a:ea typeface="+mn-ea"/>
                <a:cs typeface="Arial"/>
              </a:rPr>
              <a:t>n</a:t>
            </a:r>
            <a:r>
              <a:rPr kumimoji="0" sz="1300" b="1" i="0" u="none" strike="noStrike" kern="1200" cap="none" spc="-55" normalizeH="0" baseline="0" noProof="0">
                <a:ln>
                  <a:noFill/>
                </a:ln>
                <a:solidFill>
                  <a:srgbClr val="00508F"/>
                </a:solidFill>
                <a:effectLst/>
                <a:uLnTx/>
                <a:uFillTx/>
                <a:latin typeface="Arial"/>
                <a:ea typeface="+mn-ea"/>
                <a:cs typeface="Arial"/>
              </a:rPr>
              <a:t> </a:t>
            </a:r>
            <a:r>
              <a:rPr kumimoji="0" sz="1300" b="1" i="0" u="none" strike="noStrike" kern="1200" cap="none" spc="15" normalizeH="0" baseline="0" noProof="0">
                <a:ln>
                  <a:noFill/>
                </a:ln>
                <a:solidFill>
                  <a:srgbClr val="00508F"/>
                </a:solidFill>
                <a:effectLst/>
                <a:uLnTx/>
                <a:uFillTx/>
                <a:latin typeface="Arial"/>
                <a:ea typeface="+mn-ea"/>
                <a:cs typeface="Arial"/>
              </a:rPr>
              <a:t>202</a:t>
            </a:r>
            <a:r>
              <a:rPr lang="en-US" sz="1300" b="1" kern="1200" spc="-5" dirty="0">
                <a:solidFill>
                  <a:srgbClr val="00508F"/>
                </a:solidFill>
                <a:latin typeface="Arial"/>
                <a:ea typeface="+mn-ea"/>
                <a:cs typeface="Arial"/>
              </a:rPr>
              <a:t>4</a:t>
            </a:r>
            <a:r>
              <a:rPr kumimoji="0" sz="1300" b="1" i="0" u="none" strike="noStrike" kern="1200" cap="none" spc="45" normalizeH="0" baseline="0" noProof="0">
                <a:ln>
                  <a:noFill/>
                </a:ln>
                <a:solidFill>
                  <a:srgbClr val="00508F"/>
                </a:solidFill>
                <a:effectLst/>
                <a:uLnTx/>
                <a:uFillTx/>
                <a:latin typeface="Arial"/>
                <a:ea typeface="+mn-ea"/>
                <a:cs typeface="Arial"/>
              </a:rPr>
              <a:t> </a:t>
            </a:r>
            <a:r>
              <a:rPr kumimoji="0" sz="1300" b="1" i="0" u="none" strike="noStrike" kern="1200" cap="none" spc="-10" normalizeH="0" baseline="0" noProof="0" dirty="0">
                <a:ln>
                  <a:noFill/>
                </a:ln>
                <a:solidFill>
                  <a:srgbClr val="00508F"/>
                </a:solidFill>
                <a:effectLst/>
                <a:uLnTx/>
                <a:uFillTx/>
                <a:latin typeface="Arial"/>
                <a:ea typeface="+mn-ea"/>
                <a:cs typeface="Arial"/>
              </a:rPr>
              <a:t>sebesar</a:t>
            </a:r>
            <a:endParaRPr kumimoji="0" sz="13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p:nvPr/>
        </p:nvSpPr>
        <p:spPr>
          <a:xfrm>
            <a:off x="4642230" y="4664202"/>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srgbClr val="6C5779"/>
                </a:solidFill>
                <a:effectLst/>
                <a:uLnTx/>
                <a:uFillTx/>
                <a:latin typeface="Calibri"/>
                <a:ea typeface="+mn-ea"/>
                <a:cs typeface="Calibri"/>
              </a:rPr>
              <a:t>01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8" name="object 18"/>
          <p:cNvGrpSpPr/>
          <p:nvPr/>
        </p:nvGrpSpPr>
        <p:grpSpPr>
          <a:xfrm>
            <a:off x="53339" y="134112"/>
            <a:ext cx="12026265" cy="5648325"/>
            <a:chOff x="53339" y="134112"/>
            <a:chExt cx="12026265" cy="5648325"/>
          </a:xfrm>
        </p:grpSpPr>
        <p:pic>
          <p:nvPicPr>
            <p:cNvPr id="19" name="object 19"/>
            <p:cNvPicPr/>
            <p:nvPr/>
          </p:nvPicPr>
          <p:blipFill>
            <a:blip r:embed="rId6" cstate="print"/>
            <a:stretch>
              <a:fillRect/>
            </a:stretch>
          </p:blipFill>
          <p:spPr>
            <a:xfrm>
              <a:off x="79247" y="2351532"/>
              <a:ext cx="4920996" cy="1580388"/>
            </a:xfrm>
            <a:prstGeom prst="rect">
              <a:avLst/>
            </a:prstGeom>
          </p:spPr>
        </p:pic>
        <p:sp>
          <p:nvSpPr>
            <p:cNvPr id="20" name="object 20"/>
            <p:cNvSpPr/>
            <p:nvPr/>
          </p:nvSpPr>
          <p:spPr>
            <a:xfrm>
              <a:off x="217931" y="2418588"/>
              <a:ext cx="4594225" cy="1450975"/>
            </a:xfrm>
            <a:custGeom>
              <a:avLst/>
              <a:gdLst/>
              <a:ahLst/>
              <a:cxnLst/>
              <a:rect l="l" t="t" r="r" b="b"/>
              <a:pathLst>
                <a:path w="4594225" h="1450975">
                  <a:moveTo>
                    <a:pt x="4295140" y="0"/>
                  </a:moveTo>
                  <a:lnTo>
                    <a:pt x="299135" y="0"/>
                  </a:lnTo>
                  <a:lnTo>
                    <a:pt x="254939" y="2286"/>
                  </a:lnTo>
                  <a:lnTo>
                    <a:pt x="173037" y="19558"/>
                  </a:lnTo>
                  <a:lnTo>
                    <a:pt x="136258" y="34036"/>
                  </a:lnTo>
                  <a:lnTo>
                    <a:pt x="73380" y="72516"/>
                  </a:lnTo>
                  <a:lnTo>
                    <a:pt x="27800" y="122047"/>
                  </a:lnTo>
                  <a:lnTo>
                    <a:pt x="3238" y="179832"/>
                  </a:lnTo>
                  <a:lnTo>
                    <a:pt x="0" y="210947"/>
                  </a:lnTo>
                  <a:lnTo>
                    <a:pt x="0" y="1239774"/>
                  </a:lnTo>
                  <a:lnTo>
                    <a:pt x="12661" y="1300734"/>
                  </a:lnTo>
                  <a:lnTo>
                    <a:pt x="48196" y="1354709"/>
                  </a:lnTo>
                  <a:lnTo>
                    <a:pt x="102895" y="1399032"/>
                  </a:lnTo>
                  <a:lnTo>
                    <a:pt x="173037" y="1431163"/>
                  </a:lnTo>
                  <a:lnTo>
                    <a:pt x="212750" y="1441831"/>
                  </a:lnTo>
                  <a:lnTo>
                    <a:pt x="299135" y="1450720"/>
                  </a:lnTo>
                  <a:lnTo>
                    <a:pt x="4295140" y="1450720"/>
                  </a:lnTo>
                  <a:lnTo>
                    <a:pt x="4381500" y="1441831"/>
                  </a:lnTo>
                  <a:lnTo>
                    <a:pt x="4421251" y="1431163"/>
                  </a:lnTo>
                  <a:lnTo>
                    <a:pt x="4457954" y="1416812"/>
                  </a:lnTo>
                  <a:lnTo>
                    <a:pt x="4520819" y="1378204"/>
                  </a:lnTo>
                  <a:lnTo>
                    <a:pt x="4566412" y="1328674"/>
                  </a:lnTo>
                  <a:lnTo>
                    <a:pt x="4591050" y="1271016"/>
                  </a:lnTo>
                  <a:lnTo>
                    <a:pt x="4594225" y="1239774"/>
                  </a:lnTo>
                  <a:lnTo>
                    <a:pt x="4594225" y="210947"/>
                  </a:lnTo>
                  <a:lnTo>
                    <a:pt x="4581652" y="150113"/>
                  </a:lnTo>
                  <a:lnTo>
                    <a:pt x="4546092" y="96138"/>
                  </a:lnTo>
                  <a:lnTo>
                    <a:pt x="4491355" y="51815"/>
                  </a:lnTo>
                  <a:lnTo>
                    <a:pt x="4421251" y="19558"/>
                  </a:lnTo>
                  <a:lnTo>
                    <a:pt x="4381500" y="8889"/>
                  </a:lnTo>
                  <a:lnTo>
                    <a:pt x="42951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70687" y="2350007"/>
              <a:ext cx="696595" cy="269875"/>
            </a:xfrm>
            <a:custGeom>
              <a:avLst/>
              <a:gdLst/>
              <a:ahLst/>
              <a:cxnLst/>
              <a:rect l="l" t="t" r="r" b="b"/>
              <a:pathLst>
                <a:path w="696594" h="269875">
                  <a:moveTo>
                    <a:pt x="696468" y="0"/>
                  </a:moveTo>
                  <a:lnTo>
                    <a:pt x="94373" y="0"/>
                  </a:lnTo>
                  <a:lnTo>
                    <a:pt x="57632" y="3175"/>
                  </a:lnTo>
                  <a:lnTo>
                    <a:pt x="27635" y="11811"/>
                  </a:lnTo>
                  <a:lnTo>
                    <a:pt x="7416" y="24637"/>
                  </a:lnTo>
                  <a:lnTo>
                    <a:pt x="0" y="40386"/>
                  </a:lnTo>
                  <a:lnTo>
                    <a:pt x="0" y="229362"/>
                  </a:lnTo>
                  <a:lnTo>
                    <a:pt x="7416" y="245109"/>
                  </a:lnTo>
                  <a:lnTo>
                    <a:pt x="27635" y="257937"/>
                  </a:lnTo>
                  <a:lnTo>
                    <a:pt x="57632" y="266572"/>
                  </a:lnTo>
                  <a:lnTo>
                    <a:pt x="94373" y="269747"/>
                  </a:lnTo>
                  <a:lnTo>
                    <a:pt x="516966" y="269747"/>
                  </a:lnTo>
                  <a:lnTo>
                    <a:pt x="696468"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59891" y="2350007"/>
              <a:ext cx="3134360" cy="269875"/>
            </a:xfrm>
            <a:custGeom>
              <a:avLst/>
              <a:gdLst/>
              <a:ahLst/>
              <a:cxnLst/>
              <a:rect l="l" t="t" r="r" b="b"/>
              <a:pathLst>
                <a:path w="3134360" h="269875">
                  <a:moveTo>
                    <a:pt x="2810763" y="0"/>
                  </a:moveTo>
                  <a:lnTo>
                    <a:pt x="183984" y="0"/>
                  </a:lnTo>
                  <a:lnTo>
                    <a:pt x="0" y="269747"/>
                  </a:lnTo>
                  <a:lnTo>
                    <a:pt x="2810763" y="269747"/>
                  </a:lnTo>
                  <a:lnTo>
                    <a:pt x="2884932" y="266191"/>
                  </a:lnTo>
                  <a:lnTo>
                    <a:pt x="2953004" y="256031"/>
                  </a:lnTo>
                  <a:lnTo>
                    <a:pt x="3013074" y="240156"/>
                  </a:lnTo>
                  <a:lnTo>
                    <a:pt x="3063112" y="219201"/>
                  </a:lnTo>
                  <a:lnTo>
                    <a:pt x="3101340" y="194182"/>
                  </a:lnTo>
                  <a:lnTo>
                    <a:pt x="3134233" y="134874"/>
                  </a:lnTo>
                  <a:lnTo>
                    <a:pt x="3125597" y="103886"/>
                  </a:lnTo>
                  <a:lnTo>
                    <a:pt x="3063112" y="50545"/>
                  </a:lnTo>
                  <a:lnTo>
                    <a:pt x="3013074" y="29590"/>
                  </a:lnTo>
                  <a:lnTo>
                    <a:pt x="2953004" y="13715"/>
                  </a:lnTo>
                  <a:lnTo>
                    <a:pt x="2884932" y="3555"/>
                  </a:lnTo>
                  <a:lnTo>
                    <a:pt x="2810763"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106679" y="134112"/>
              <a:ext cx="275590" cy="314325"/>
            </a:xfrm>
            <a:custGeom>
              <a:avLst/>
              <a:gdLst/>
              <a:ahLst/>
              <a:cxnLst/>
              <a:rect l="l" t="t" r="r" b="b"/>
              <a:pathLst>
                <a:path w="275590" h="314325">
                  <a:moveTo>
                    <a:pt x="275551" y="0"/>
                  </a:moveTo>
                  <a:lnTo>
                    <a:pt x="0" y="0"/>
                  </a:lnTo>
                  <a:lnTo>
                    <a:pt x="0" y="313944"/>
                  </a:lnTo>
                  <a:lnTo>
                    <a:pt x="275551" y="313944"/>
                  </a:lnTo>
                  <a:lnTo>
                    <a:pt x="275551"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626351" y="152400"/>
              <a:ext cx="5453380" cy="253365"/>
            </a:xfrm>
            <a:custGeom>
              <a:avLst/>
              <a:gdLst/>
              <a:ahLst/>
              <a:cxnLst/>
              <a:rect l="l" t="t" r="r" b="b"/>
              <a:pathLst>
                <a:path w="5453380" h="253365">
                  <a:moveTo>
                    <a:pt x="5453126" y="0"/>
                  </a:moveTo>
                  <a:lnTo>
                    <a:pt x="0" y="0"/>
                  </a:lnTo>
                  <a:lnTo>
                    <a:pt x="0" y="252984"/>
                  </a:lnTo>
                  <a:lnTo>
                    <a:pt x="5453126" y="252984"/>
                  </a:lnTo>
                  <a:lnTo>
                    <a:pt x="5453126"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object 25"/>
            <p:cNvPicPr/>
            <p:nvPr/>
          </p:nvPicPr>
          <p:blipFill>
            <a:blip r:embed="rId7" cstate="print"/>
            <a:stretch>
              <a:fillRect/>
            </a:stretch>
          </p:blipFill>
          <p:spPr>
            <a:xfrm>
              <a:off x="53339" y="4055364"/>
              <a:ext cx="5029200" cy="1726692"/>
            </a:xfrm>
            <a:prstGeom prst="rect">
              <a:avLst/>
            </a:prstGeom>
          </p:spPr>
        </p:pic>
        <p:sp>
          <p:nvSpPr>
            <p:cNvPr id="26" name="object 26"/>
            <p:cNvSpPr/>
            <p:nvPr/>
          </p:nvSpPr>
          <p:spPr>
            <a:xfrm>
              <a:off x="216407" y="4123944"/>
              <a:ext cx="4697095" cy="1571625"/>
            </a:xfrm>
            <a:custGeom>
              <a:avLst/>
              <a:gdLst/>
              <a:ahLst/>
              <a:cxnLst/>
              <a:rect l="l" t="t" r="r" b="b"/>
              <a:pathLst>
                <a:path w="4697095" h="1571625">
                  <a:moveTo>
                    <a:pt x="4391152" y="0"/>
                  </a:moveTo>
                  <a:lnTo>
                    <a:pt x="305790" y="0"/>
                  </a:lnTo>
                  <a:lnTo>
                    <a:pt x="260604" y="2539"/>
                  </a:lnTo>
                  <a:lnTo>
                    <a:pt x="176872" y="21208"/>
                  </a:lnTo>
                  <a:lnTo>
                    <a:pt x="139280" y="36829"/>
                  </a:lnTo>
                  <a:lnTo>
                    <a:pt x="105168" y="56006"/>
                  </a:lnTo>
                  <a:lnTo>
                    <a:pt x="49263" y="104139"/>
                  </a:lnTo>
                  <a:lnTo>
                    <a:pt x="12941" y="162559"/>
                  </a:lnTo>
                  <a:lnTo>
                    <a:pt x="0" y="228472"/>
                  </a:lnTo>
                  <a:lnTo>
                    <a:pt x="0" y="1342516"/>
                  </a:lnTo>
                  <a:lnTo>
                    <a:pt x="12941" y="1408556"/>
                  </a:lnTo>
                  <a:lnTo>
                    <a:pt x="49263" y="1466926"/>
                  </a:lnTo>
                  <a:lnTo>
                    <a:pt x="105168" y="1514970"/>
                  </a:lnTo>
                  <a:lnTo>
                    <a:pt x="139280" y="1534198"/>
                  </a:lnTo>
                  <a:lnTo>
                    <a:pt x="176872" y="1549780"/>
                  </a:lnTo>
                  <a:lnTo>
                    <a:pt x="260604" y="1568538"/>
                  </a:lnTo>
                  <a:lnTo>
                    <a:pt x="305790" y="1571015"/>
                  </a:lnTo>
                  <a:lnTo>
                    <a:pt x="4391152" y="1571015"/>
                  </a:lnTo>
                  <a:lnTo>
                    <a:pt x="4479544" y="1561337"/>
                  </a:lnTo>
                  <a:lnTo>
                    <a:pt x="4557649" y="1534198"/>
                  </a:lnTo>
                  <a:lnTo>
                    <a:pt x="4591812" y="1514970"/>
                  </a:lnTo>
                  <a:lnTo>
                    <a:pt x="4647692" y="1466926"/>
                  </a:lnTo>
                  <a:lnTo>
                    <a:pt x="4684014" y="1408556"/>
                  </a:lnTo>
                  <a:lnTo>
                    <a:pt x="4696968" y="1342516"/>
                  </a:lnTo>
                  <a:lnTo>
                    <a:pt x="4696968" y="228472"/>
                  </a:lnTo>
                  <a:lnTo>
                    <a:pt x="4684014" y="162559"/>
                  </a:lnTo>
                  <a:lnTo>
                    <a:pt x="4647692" y="104139"/>
                  </a:lnTo>
                  <a:lnTo>
                    <a:pt x="4591812" y="56006"/>
                  </a:lnTo>
                  <a:lnTo>
                    <a:pt x="4557649" y="36829"/>
                  </a:lnTo>
                  <a:lnTo>
                    <a:pt x="4520057" y="21208"/>
                  </a:lnTo>
                  <a:lnTo>
                    <a:pt x="4436364" y="2539"/>
                  </a:lnTo>
                  <a:lnTo>
                    <a:pt x="439115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163068" y="3983735"/>
              <a:ext cx="835025" cy="279400"/>
            </a:xfrm>
            <a:custGeom>
              <a:avLst/>
              <a:gdLst/>
              <a:ahLst/>
              <a:cxnLst/>
              <a:rect l="l" t="t" r="r" b="b"/>
              <a:pathLst>
                <a:path w="835025" h="279400">
                  <a:moveTo>
                    <a:pt x="834745" y="0"/>
                  </a:moveTo>
                  <a:lnTo>
                    <a:pt x="113157" y="0"/>
                  </a:lnTo>
                  <a:lnTo>
                    <a:pt x="69113" y="3301"/>
                  </a:lnTo>
                  <a:lnTo>
                    <a:pt x="33134" y="12191"/>
                  </a:lnTo>
                  <a:lnTo>
                    <a:pt x="8889" y="25526"/>
                  </a:lnTo>
                  <a:lnTo>
                    <a:pt x="0" y="41782"/>
                  </a:lnTo>
                  <a:lnTo>
                    <a:pt x="0" y="237108"/>
                  </a:lnTo>
                  <a:lnTo>
                    <a:pt x="8889" y="253364"/>
                  </a:lnTo>
                  <a:lnTo>
                    <a:pt x="33134" y="266700"/>
                  </a:lnTo>
                  <a:lnTo>
                    <a:pt x="69113" y="275589"/>
                  </a:lnTo>
                  <a:lnTo>
                    <a:pt x="113157" y="278891"/>
                  </a:lnTo>
                  <a:lnTo>
                    <a:pt x="619607" y="278891"/>
                  </a:lnTo>
                  <a:lnTo>
                    <a:pt x="834745"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749807" y="3983735"/>
              <a:ext cx="3774440" cy="279400"/>
            </a:xfrm>
            <a:custGeom>
              <a:avLst/>
              <a:gdLst/>
              <a:ahLst/>
              <a:cxnLst/>
              <a:rect l="l" t="t" r="r" b="b"/>
              <a:pathLst>
                <a:path w="3774440" h="279400">
                  <a:moveTo>
                    <a:pt x="3384677" y="0"/>
                  </a:moveTo>
                  <a:lnTo>
                    <a:pt x="221589" y="0"/>
                  </a:lnTo>
                  <a:lnTo>
                    <a:pt x="0" y="278891"/>
                  </a:lnTo>
                  <a:lnTo>
                    <a:pt x="3384677" y="278891"/>
                  </a:lnTo>
                  <a:lnTo>
                    <a:pt x="3473957" y="275208"/>
                  </a:lnTo>
                  <a:lnTo>
                    <a:pt x="3556000" y="264668"/>
                  </a:lnTo>
                  <a:lnTo>
                    <a:pt x="3628263" y="248284"/>
                  </a:lnTo>
                  <a:lnTo>
                    <a:pt x="3688588" y="226694"/>
                  </a:lnTo>
                  <a:lnTo>
                    <a:pt x="3734562" y="200787"/>
                  </a:lnTo>
                  <a:lnTo>
                    <a:pt x="3763899" y="171450"/>
                  </a:lnTo>
                  <a:lnTo>
                    <a:pt x="3774186" y="139445"/>
                  </a:lnTo>
                  <a:lnTo>
                    <a:pt x="3763899" y="107441"/>
                  </a:lnTo>
                  <a:lnTo>
                    <a:pt x="3734562" y="78105"/>
                  </a:lnTo>
                  <a:lnTo>
                    <a:pt x="3688588" y="52196"/>
                  </a:lnTo>
                  <a:lnTo>
                    <a:pt x="3628263" y="30606"/>
                  </a:lnTo>
                  <a:lnTo>
                    <a:pt x="3556000" y="14224"/>
                  </a:lnTo>
                  <a:lnTo>
                    <a:pt x="3473957" y="3682"/>
                  </a:lnTo>
                  <a:lnTo>
                    <a:pt x="3384677"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object 29"/>
          <p:cNvSpPr txBox="1"/>
          <p:nvPr/>
        </p:nvSpPr>
        <p:spPr>
          <a:xfrm>
            <a:off x="10839068" y="1381506"/>
            <a:ext cx="1214120" cy="19367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1" u="none" strike="noStrike" kern="1200" cap="none" spc="0" normalizeH="0" baseline="0" noProof="0" dirty="0">
                <a:ln>
                  <a:noFill/>
                </a:ln>
                <a:solidFill>
                  <a:prstClr val="black"/>
                </a:solidFill>
                <a:effectLst/>
                <a:uLnTx/>
                <a:uFillTx/>
                <a:latin typeface="Calibri"/>
                <a:ea typeface="+mn-ea"/>
                <a:cs typeface="Calibri"/>
              </a:rPr>
              <a:t>(</a:t>
            </a:r>
            <a:r>
              <a:rPr kumimoji="0" sz="1100" b="0" i="1" u="none" strike="noStrike" kern="1200" cap="none" spc="-5" normalizeH="0" baseline="0" noProof="0" dirty="0">
                <a:ln>
                  <a:noFill/>
                </a:ln>
                <a:solidFill>
                  <a:prstClr val="black"/>
                </a:solidFill>
                <a:effectLst/>
                <a:uLnTx/>
                <a:uFillTx/>
                <a:latin typeface="Calibri"/>
                <a:ea typeface="+mn-ea"/>
                <a:cs typeface="Calibri"/>
              </a:rPr>
              <a:t>da</a:t>
            </a:r>
            <a:r>
              <a:rPr kumimoji="0" sz="1100" b="0" i="1" u="none" strike="noStrike" kern="1200" cap="none" spc="0" normalizeH="0" baseline="0" noProof="0" dirty="0">
                <a:ln>
                  <a:noFill/>
                </a:ln>
                <a:solidFill>
                  <a:prstClr val="black"/>
                </a:solidFill>
                <a:effectLst/>
                <a:uLnTx/>
                <a:uFillTx/>
                <a:latin typeface="Calibri"/>
                <a:ea typeface="+mn-ea"/>
                <a:cs typeface="Calibri"/>
              </a:rPr>
              <a:t>l</a:t>
            </a:r>
            <a:r>
              <a:rPr kumimoji="0" sz="1100" b="0" i="1" u="none" strike="noStrike" kern="1200" cap="none" spc="-5" normalizeH="0" baseline="0" noProof="0" dirty="0">
                <a:ln>
                  <a:noFill/>
                </a:ln>
                <a:solidFill>
                  <a:prstClr val="black"/>
                </a:solidFill>
                <a:effectLst/>
                <a:uLnTx/>
                <a:uFillTx/>
                <a:latin typeface="Calibri"/>
                <a:ea typeface="+mn-ea"/>
                <a:cs typeface="Calibri"/>
              </a:rPr>
              <a:t>a</a:t>
            </a:r>
            <a:r>
              <a:rPr kumimoji="0" sz="1100" b="0" i="1" u="none" strike="noStrike" kern="1200" cap="none" spc="0" normalizeH="0" baseline="0" noProof="0" dirty="0">
                <a:ln>
                  <a:noFill/>
                </a:ln>
                <a:solidFill>
                  <a:prstClr val="black"/>
                </a:solidFill>
                <a:effectLst/>
                <a:uLnTx/>
                <a:uFillTx/>
                <a:latin typeface="Calibri"/>
                <a:ea typeface="+mn-ea"/>
                <a:cs typeface="Calibri"/>
              </a:rPr>
              <a:t>m</a:t>
            </a:r>
            <a:r>
              <a:rPr kumimoji="0" sz="1100" b="0" i="1" u="none" strike="noStrike" kern="1200" cap="none" spc="-45" normalizeH="0" baseline="0" noProof="0" dirty="0">
                <a:ln>
                  <a:noFill/>
                </a:ln>
                <a:solidFill>
                  <a:prstClr val="black"/>
                </a:solidFill>
                <a:effectLst/>
                <a:uLnTx/>
                <a:uFillTx/>
                <a:latin typeface="Calibri"/>
                <a:ea typeface="+mn-ea"/>
                <a:cs typeface="Calibri"/>
              </a:rPr>
              <a:t> </a:t>
            </a:r>
            <a:r>
              <a:rPr kumimoji="0" sz="1100" b="0" i="1" u="none" strike="noStrike" kern="1200" cap="none" spc="0" normalizeH="0" baseline="0" noProof="0" dirty="0">
                <a:ln>
                  <a:noFill/>
                </a:ln>
                <a:solidFill>
                  <a:prstClr val="black"/>
                </a:solidFill>
                <a:effectLst/>
                <a:uLnTx/>
                <a:uFillTx/>
                <a:latin typeface="Calibri"/>
                <a:ea typeface="+mn-ea"/>
                <a:cs typeface="Calibri"/>
              </a:rPr>
              <a:t>mili</a:t>
            </a:r>
            <a:r>
              <a:rPr kumimoji="0" sz="1100" b="0" i="1" u="none" strike="noStrike" kern="1200" cap="none" spc="-10" normalizeH="0" baseline="0" noProof="0" dirty="0">
                <a:ln>
                  <a:noFill/>
                </a:ln>
                <a:solidFill>
                  <a:prstClr val="black"/>
                </a:solidFill>
                <a:effectLst/>
                <a:uLnTx/>
                <a:uFillTx/>
                <a:latin typeface="Calibri"/>
                <a:ea typeface="+mn-ea"/>
                <a:cs typeface="Calibri"/>
              </a:rPr>
              <a:t>a</a:t>
            </a:r>
            <a:r>
              <a:rPr kumimoji="0" sz="1100" b="0" i="1" u="none" strike="noStrike" kern="1200" cap="none" spc="0" normalizeH="0" baseline="0" noProof="0" dirty="0">
                <a:ln>
                  <a:noFill/>
                </a:ln>
                <a:solidFill>
                  <a:prstClr val="black"/>
                </a:solidFill>
                <a:effectLst/>
                <a:uLnTx/>
                <a:uFillTx/>
                <a:latin typeface="Calibri"/>
                <a:ea typeface="+mn-ea"/>
                <a:cs typeface="Calibri"/>
              </a:rPr>
              <a:t>r</a:t>
            </a:r>
            <a:r>
              <a:rPr kumimoji="0" sz="1100" b="0" i="1" u="none" strike="noStrike" kern="1200" cap="none" spc="-40" normalizeH="0" baseline="0" noProof="0" dirty="0">
                <a:ln>
                  <a:noFill/>
                </a:ln>
                <a:solidFill>
                  <a:prstClr val="black"/>
                </a:solidFill>
                <a:effectLst/>
                <a:uLnTx/>
                <a:uFillTx/>
                <a:latin typeface="Calibri"/>
                <a:ea typeface="+mn-ea"/>
                <a:cs typeface="Calibri"/>
              </a:rPr>
              <a:t> </a:t>
            </a:r>
            <a:r>
              <a:rPr kumimoji="0" sz="1100" b="0" i="1" u="none" strike="noStrike" kern="1200" cap="none" spc="0" normalizeH="0" baseline="0" noProof="0" dirty="0">
                <a:ln>
                  <a:noFill/>
                </a:ln>
                <a:solidFill>
                  <a:prstClr val="black"/>
                </a:solidFill>
                <a:effectLst/>
                <a:uLnTx/>
                <a:uFillTx/>
                <a:latin typeface="Calibri"/>
                <a:ea typeface="+mn-ea"/>
                <a:cs typeface="Calibri"/>
              </a:rPr>
              <a:t>r</a:t>
            </a:r>
            <a:r>
              <a:rPr kumimoji="0" sz="1100" b="0" i="1" u="none" strike="noStrike" kern="1200" cap="none" spc="-5" normalizeH="0" baseline="0" noProof="0" dirty="0">
                <a:ln>
                  <a:noFill/>
                </a:ln>
                <a:solidFill>
                  <a:prstClr val="black"/>
                </a:solidFill>
                <a:effectLst/>
                <a:uLnTx/>
                <a:uFillTx/>
                <a:latin typeface="Calibri"/>
                <a:ea typeface="+mn-ea"/>
                <a:cs typeface="Calibri"/>
              </a:rPr>
              <a:t>up</a:t>
            </a:r>
            <a:r>
              <a:rPr kumimoji="0" sz="1100" b="0" i="1" u="none" strike="noStrike" kern="1200" cap="none" spc="0" normalizeH="0" baseline="0" noProof="0" dirty="0">
                <a:ln>
                  <a:noFill/>
                </a:ln>
                <a:solidFill>
                  <a:prstClr val="black"/>
                </a:solidFill>
                <a:effectLst/>
                <a:uLnTx/>
                <a:uFillTx/>
                <a:latin typeface="Calibri"/>
                <a:ea typeface="+mn-ea"/>
                <a:cs typeface="Calibri"/>
              </a:rPr>
              <a:t>i</a:t>
            </a:r>
            <a:r>
              <a:rPr kumimoji="0" sz="1100" b="0" i="1" u="none" strike="noStrike" kern="1200" cap="none" spc="-20" normalizeH="0" baseline="0" noProof="0" dirty="0">
                <a:ln>
                  <a:noFill/>
                </a:ln>
                <a:solidFill>
                  <a:prstClr val="black"/>
                </a:solidFill>
                <a:effectLst/>
                <a:uLnTx/>
                <a:uFillTx/>
                <a:latin typeface="Calibri"/>
                <a:ea typeface="+mn-ea"/>
                <a:cs typeface="Calibri"/>
              </a:rPr>
              <a:t>a</a:t>
            </a:r>
            <a:r>
              <a:rPr kumimoji="0" sz="1100" b="0" i="1" u="none" strike="noStrike" kern="1200" cap="none" spc="-5" normalizeH="0" baseline="0" noProof="0" dirty="0">
                <a:ln>
                  <a:noFill/>
                </a:ln>
                <a:solidFill>
                  <a:prstClr val="black"/>
                </a:solidFill>
                <a:effectLst/>
                <a:uLnTx/>
                <a:uFillTx/>
                <a:latin typeface="Calibri"/>
                <a:ea typeface="+mn-ea"/>
                <a:cs typeface="Calibri"/>
              </a:rPr>
              <a:t>h</a:t>
            </a:r>
            <a:r>
              <a:rPr kumimoji="0" sz="1100" b="0" i="1" u="none" strike="noStrike" kern="1200" cap="none" spc="0" normalizeH="0" baseline="0" noProof="0" dirty="0">
                <a:ln>
                  <a:noFill/>
                </a:ln>
                <a:solidFill>
                  <a:prstClr val="black"/>
                </a:solidFill>
                <a:effectLst/>
                <a:uLnTx/>
                <a:uFillTx/>
                <a:latin typeface="Calibri"/>
                <a:ea typeface="+mn-ea"/>
                <a:cs typeface="Calibri"/>
              </a:rPr>
              <a:t>)</a:t>
            </a:r>
            <a:endParaRPr kumimoji="0" sz="11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8369934" y="1263472"/>
            <a:ext cx="239776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1" u="none" strike="noStrike" kern="1200" cap="none" spc="-15" normalizeH="0" baseline="0" noProof="0" dirty="0">
                <a:ln>
                  <a:noFill/>
                </a:ln>
                <a:solidFill>
                  <a:srgbClr val="00508F"/>
                </a:solidFill>
                <a:effectLst/>
                <a:uLnTx/>
                <a:uFillTx/>
                <a:latin typeface="Arial"/>
                <a:ea typeface="+mn-ea"/>
                <a:cs typeface="Arial"/>
              </a:rPr>
              <a:t>Realisasi</a:t>
            </a:r>
            <a:r>
              <a:rPr kumimoji="0" sz="1600" b="1" i="1" u="none" strike="noStrike" kern="1200" cap="none" spc="-60" normalizeH="0" baseline="0" noProof="0" dirty="0">
                <a:ln>
                  <a:noFill/>
                </a:ln>
                <a:solidFill>
                  <a:srgbClr val="00508F"/>
                </a:solidFill>
                <a:effectLst/>
                <a:uLnTx/>
                <a:uFillTx/>
                <a:latin typeface="Arial"/>
                <a:ea typeface="+mn-ea"/>
                <a:cs typeface="Arial"/>
              </a:rPr>
              <a:t> </a:t>
            </a:r>
            <a:r>
              <a:rPr kumimoji="0" sz="1600" b="1" i="1" u="none" strike="noStrike" kern="1200" cap="none" spc="-15" normalizeH="0" baseline="0" noProof="0" dirty="0">
                <a:ln>
                  <a:noFill/>
                </a:ln>
                <a:solidFill>
                  <a:srgbClr val="00508F"/>
                </a:solidFill>
                <a:effectLst/>
                <a:uLnTx/>
                <a:uFillTx/>
                <a:latin typeface="Arial"/>
                <a:ea typeface="+mn-ea"/>
                <a:cs typeface="Arial"/>
              </a:rPr>
              <a:t>Belanja</a:t>
            </a:r>
            <a:r>
              <a:rPr kumimoji="0" sz="1600" b="1" i="1" u="none" strike="noStrike" kern="1200" cap="none" spc="-45" normalizeH="0" baseline="0" noProof="0" dirty="0">
                <a:ln>
                  <a:noFill/>
                </a:ln>
                <a:solidFill>
                  <a:srgbClr val="00508F"/>
                </a:solidFill>
                <a:effectLst/>
                <a:uLnTx/>
                <a:uFillTx/>
                <a:latin typeface="Arial"/>
                <a:ea typeface="+mn-ea"/>
                <a:cs typeface="Arial"/>
              </a:rPr>
              <a:t> </a:t>
            </a:r>
            <a:r>
              <a:rPr kumimoji="0" sz="1600" b="1" i="1" u="none" strike="noStrike" kern="1200" cap="none" spc="-15" normalizeH="0" baseline="0" noProof="0" dirty="0">
                <a:ln>
                  <a:noFill/>
                </a:ln>
                <a:solidFill>
                  <a:srgbClr val="00508F"/>
                </a:solidFill>
                <a:effectLst/>
                <a:uLnTx/>
                <a:uFillTx/>
                <a:latin typeface="Arial"/>
                <a:ea typeface="+mn-ea"/>
                <a:cs typeface="Arial"/>
              </a:rPr>
              <a:t>per</a:t>
            </a:r>
            <a:r>
              <a:rPr kumimoji="0" sz="1600" b="1" i="1" u="none" strike="noStrike" kern="1200" cap="none" spc="-55" normalizeH="0" baseline="0" noProof="0" dirty="0">
                <a:ln>
                  <a:noFill/>
                </a:ln>
                <a:solidFill>
                  <a:srgbClr val="00508F"/>
                </a:solidFill>
                <a:effectLst/>
                <a:uLnTx/>
                <a:uFillTx/>
                <a:latin typeface="Arial"/>
                <a:ea typeface="+mn-ea"/>
                <a:cs typeface="Arial"/>
              </a:rPr>
              <a:t> </a:t>
            </a:r>
            <a:r>
              <a:rPr kumimoji="0" sz="1600" b="1" i="1" u="none" strike="noStrike" kern="1200" cap="none" spc="-15" normalizeH="0" baseline="0" noProof="0" dirty="0">
                <a:ln>
                  <a:noFill/>
                </a:ln>
                <a:solidFill>
                  <a:srgbClr val="00508F"/>
                </a:solidFill>
                <a:effectLst/>
                <a:uLnTx/>
                <a:uFillTx/>
                <a:latin typeface="Arial"/>
                <a:ea typeface="+mn-ea"/>
                <a:cs typeface="Arial"/>
              </a:rPr>
              <a:t>K/L</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1" name="object 31"/>
          <p:cNvSpPr txBox="1"/>
          <p:nvPr/>
        </p:nvSpPr>
        <p:spPr>
          <a:xfrm>
            <a:off x="7816676" y="3805385"/>
            <a:ext cx="2395220" cy="2393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1" u="none" strike="noStrike" kern="1200" cap="none" spc="-15" normalizeH="0" baseline="0" noProof="0" dirty="0">
                <a:ln>
                  <a:noFill/>
                </a:ln>
                <a:solidFill>
                  <a:srgbClr val="00508F"/>
                </a:solidFill>
                <a:effectLst/>
                <a:uLnTx/>
                <a:uFillTx/>
                <a:latin typeface="Arial"/>
                <a:ea typeface="+mn-ea"/>
                <a:cs typeface="Arial"/>
              </a:rPr>
              <a:t>Belanja</a:t>
            </a:r>
            <a:r>
              <a:rPr kumimoji="0" sz="1400" b="1" i="1" u="none" strike="noStrike" kern="1200" cap="none" spc="-80" normalizeH="0" baseline="0" noProof="0" dirty="0">
                <a:ln>
                  <a:noFill/>
                </a:ln>
                <a:solidFill>
                  <a:srgbClr val="00508F"/>
                </a:solidFill>
                <a:effectLst/>
                <a:uLnTx/>
                <a:uFillTx/>
                <a:latin typeface="Arial"/>
                <a:ea typeface="+mn-ea"/>
                <a:cs typeface="Arial"/>
              </a:rPr>
              <a:t> </a:t>
            </a:r>
            <a:r>
              <a:rPr kumimoji="0" sz="1400" b="1" i="1" u="none" strike="noStrike" kern="1200" cap="none" spc="-10" normalizeH="0" baseline="0" noProof="0" dirty="0">
                <a:ln>
                  <a:noFill/>
                </a:ln>
                <a:solidFill>
                  <a:srgbClr val="00508F"/>
                </a:solidFill>
                <a:effectLst/>
                <a:uLnTx/>
                <a:uFillTx/>
                <a:latin typeface="Arial"/>
                <a:ea typeface="+mn-ea"/>
                <a:cs typeface="Arial"/>
              </a:rPr>
              <a:t>per</a:t>
            </a:r>
            <a:r>
              <a:rPr kumimoji="0" sz="1400" b="1" i="1" u="none" strike="noStrike" kern="1200" cap="none" spc="-55" normalizeH="0" baseline="0" noProof="0" dirty="0">
                <a:ln>
                  <a:noFill/>
                </a:ln>
                <a:solidFill>
                  <a:srgbClr val="00508F"/>
                </a:solidFill>
                <a:effectLst/>
                <a:uLnTx/>
                <a:uFillTx/>
                <a:latin typeface="Arial"/>
                <a:ea typeface="+mn-ea"/>
                <a:cs typeface="Arial"/>
              </a:rPr>
              <a:t> </a:t>
            </a:r>
            <a:r>
              <a:rPr kumimoji="0" sz="1400" b="1" i="1" u="none" strike="noStrike" kern="1200" cap="none" spc="-15" normalizeH="0" baseline="0" noProof="0" dirty="0">
                <a:ln>
                  <a:noFill/>
                </a:ln>
                <a:solidFill>
                  <a:srgbClr val="00508F"/>
                </a:solidFill>
                <a:effectLst/>
                <a:uLnTx/>
                <a:uFillTx/>
                <a:latin typeface="Arial"/>
                <a:ea typeface="+mn-ea"/>
                <a:cs typeface="Arial"/>
              </a:rPr>
              <a:t>Kluster</a:t>
            </a:r>
            <a:r>
              <a:rPr kumimoji="0" sz="1400" b="1" i="1" u="none" strike="noStrike" kern="1200" cap="none" spc="-70" normalizeH="0" baseline="0" noProof="0" dirty="0">
                <a:ln>
                  <a:noFill/>
                </a:ln>
                <a:solidFill>
                  <a:srgbClr val="00508F"/>
                </a:solidFill>
                <a:effectLst/>
                <a:uLnTx/>
                <a:uFillTx/>
                <a:latin typeface="Arial"/>
                <a:ea typeface="+mn-ea"/>
                <a:cs typeface="Arial"/>
              </a:rPr>
              <a:t> </a:t>
            </a:r>
            <a:r>
              <a:rPr kumimoji="0" sz="1400" b="1" i="1" u="none" strike="noStrike" kern="1200" cap="none" spc="-15" normalizeH="0" baseline="0" noProof="0" dirty="0">
                <a:ln>
                  <a:noFill/>
                </a:ln>
                <a:solidFill>
                  <a:srgbClr val="00508F"/>
                </a:solidFill>
                <a:effectLst/>
                <a:uLnTx/>
                <a:uFillTx/>
                <a:latin typeface="Arial"/>
                <a:ea typeface="+mn-ea"/>
                <a:cs typeface="Arial"/>
              </a:rPr>
              <a:t>Kegiatan</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32" name="object 32"/>
          <p:cNvSpPr txBox="1"/>
          <p:nvPr/>
        </p:nvSpPr>
        <p:spPr>
          <a:xfrm>
            <a:off x="215900" y="1177396"/>
            <a:ext cx="4366260" cy="1109980"/>
          </a:xfrm>
          <a:prstGeom prst="rect">
            <a:avLst/>
          </a:prstGeom>
        </p:spPr>
        <p:txBody>
          <a:bodyPr vert="horz" wrap="square" lIns="0" tIns="74930" rIns="0" bIns="0" rtlCol="0">
            <a:spAutoFit/>
          </a:bodyPr>
          <a:lstStyle/>
          <a:p>
            <a:pPr marL="86995" marR="0" lvl="0" indent="0" algn="l" defTabSz="914400" rtl="0" eaLnBrk="1" fontAlgn="auto" latinLnBrk="0" hangingPunct="1">
              <a:lnSpc>
                <a:spcPct val="100000"/>
              </a:lnSpc>
              <a:spcBef>
                <a:spcPts val="59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Arial"/>
                <a:ea typeface="+mn-ea"/>
                <a:cs typeface="Arial"/>
              </a:rPr>
              <a:t>1</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370"/>
              </a:spcBef>
              <a:spcAft>
                <a:spcPts val="0"/>
              </a:spcAft>
              <a:buClrTx/>
              <a:buSzTx/>
              <a:buFontTx/>
              <a:buAutoNum type="arabicPeriod"/>
              <a:tabLst>
                <a:tab pos="24130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Kebijakan</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Bidang</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Sarana</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dan</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Prasarana.</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Koordinasi.</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Operasi</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Bidang</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Pencarian,</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Pertolongan,</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dan</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Penanganan</a:t>
            </a:r>
            <a:r>
              <a:rPr kumimoji="0" sz="1200" b="0" i="0" u="none" strike="noStrike" kern="1200" cap="none" spc="-1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Bencana.</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a:p>
            <a:pPr marL="231140" marR="0" lvl="0" indent="-219075" algn="l" defTabSz="914400" rtl="0" eaLnBrk="1" fontAlgn="auto" latinLnBrk="0" hangingPunct="1">
              <a:lnSpc>
                <a:spcPct val="100000"/>
              </a:lnSpc>
              <a:spcBef>
                <a:spcPts val="0"/>
              </a:spcBef>
              <a:spcAft>
                <a:spcPts val="0"/>
              </a:spcAft>
              <a:buClrTx/>
              <a:buSzTx/>
              <a:buFontTx/>
              <a:buAutoNum type="arabicPeriod"/>
              <a:tabLst>
                <a:tab pos="23177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Prasarana</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Bidang</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Perumahan</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dan</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Pemukiman.</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3" name="object 33"/>
          <p:cNvSpPr txBox="1"/>
          <p:nvPr/>
        </p:nvSpPr>
        <p:spPr>
          <a:xfrm>
            <a:off x="339725" y="2379421"/>
            <a:ext cx="4241800" cy="1361440"/>
          </a:xfrm>
          <a:prstGeom prst="rect">
            <a:avLst/>
          </a:prstGeom>
        </p:spPr>
        <p:txBody>
          <a:bodyPr vert="horz" wrap="square" lIns="0" tIns="12065" rIns="0" bIns="0" rtlCol="0">
            <a:spAutoFit/>
          </a:bodyPr>
          <a:lstStyle/>
          <a:p>
            <a:pPr marL="19050" marR="0" lvl="0" indent="0" algn="l" defTabSz="914400" rtl="0" eaLnBrk="1" fontAlgn="auto" latinLnBrk="0" hangingPunct="1">
              <a:lnSpc>
                <a:spcPts val="1895"/>
              </a:lnSpc>
              <a:spcBef>
                <a:spcPts val="95"/>
              </a:spcBef>
              <a:spcAft>
                <a:spcPts val="0"/>
              </a:spcAft>
              <a:buClrTx/>
              <a:buSzTx/>
              <a:buFontTx/>
              <a:buNone/>
              <a:tabLst>
                <a:tab pos="503555" algn="l"/>
              </a:tabLst>
              <a:defRPr/>
            </a:pPr>
            <a:r>
              <a:rPr kumimoji="0" sz="2400" b="1" i="0" u="none" strike="noStrike" kern="1200" cap="none" spc="-7" normalizeH="0" baseline="12152" noProof="0" dirty="0">
                <a:ln>
                  <a:noFill/>
                </a:ln>
                <a:solidFill>
                  <a:srgbClr val="FFFFFF"/>
                </a:solidFill>
                <a:effectLst/>
                <a:uLnTx/>
                <a:uFillTx/>
                <a:latin typeface="Arial"/>
                <a:ea typeface="+mn-ea"/>
                <a:cs typeface="Arial"/>
              </a:rPr>
              <a:t>2	</a:t>
            </a:r>
            <a:r>
              <a:rPr kumimoji="0" sz="1600" b="1" i="0" u="none" strike="noStrike" kern="1200" cap="none" spc="-20" normalizeH="0" baseline="0" noProof="0" dirty="0">
                <a:ln>
                  <a:noFill/>
                </a:ln>
                <a:solidFill>
                  <a:srgbClr val="00508F"/>
                </a:solidFill>
                <a:effectLst/>
                <a:uLnTx/>
                <a:uFillTx/>
                <a:latin typeface="Arial"/>
                <a:ea typeface="+mn-ea"/>
                <a:cs typeface="Arial"/>
              </a:rPr>
              <a:t>Ketersediaan</a:t>
            </a:r>
            <a:r>
              <a:rPr kumimoji="0" sz="1600" b="1" i="0" u="none" strike="noStrike" kern="1200" cap="none" spc="-75" normalizeH="0" baseline="0" noProof="0" dirty="0">
                <a:ln>
                  <a:noFill/>
                </a:ln>
                <a:solidFill>
                  <a:srgbClr val="00508F"/>
                </a:solidFill>
                <a:effectLst/>
                <a:uLnTx/>
                <a:uFillTx/>
                <a:latin typeface="Arial"/>
                <a:ea typeface="+mn-ea"/>
                <a:cs typeface="Arial"/>
              </a:rPr>
              <a:t> </a:t>
            </a:r>
            <a:r>
              <a:rPr kumimoji="0" sz="1600" b="1" i="0" u="none" strike="noStrike" kern="1200" cap="none" spc="-45" normalizeH="0" baseline="0" noProof="0" dirty="0">
                <a:ln>
                  <a:noFill/>
                </a:ln>
                <a:solidFill>
                  <a:srgbClr val="00508F"/>
                </a:solidFill>
                <a:effectLst/>
                <a:uLnTx/>
                <a:uFillTx/>
                <a:latin typeface="Arial"/>
                <a:ea typeface="+mn-ea"/>
                <a:cs typeface="Arial"/>
              </a:rPr>
              <a:t>Pasokan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249554" marR="0" lvl="0" indent="-237490" algn="l" defTabSz="914400" rtl="0" eaLnBrk="1" fontAlgn="auto" latinLnBrk="0" hangingPunct="1">
              <a:lnSpc>
                <a:spcPts val="1415"/>
              </a:lnSpc>
              <a:spcBef>
                <a:spcPts val="0"/>
              </a:spcBef>
              <a:spcAft>
                <a:spcPts val="0"/>
              </a:spcAft>
              <a:buClrTx/>
              <a:buSzTx/>
              <a:buFontTx/>
              <a:buAutoNum type="arabicPeriod"/>
              <a:tabLst>
                <a:tab pos="250190" algn="l"/>
              </a:tabLst>
              <a:defRPr/>
            </a:pPr>
            <a:r>
              <a:rPr kumimoji="0" sz="1200" b="0" i="0" u="none" strike="noStrike" kern="1200" cap="none" spc="-25" normalizeH="0" baseline="0" noProof="0" dirty="0">
                <a:ln>
                  <a:noFill/>
                </a:ln>
                <a:solidFill>
                  <a:prstClr val="black"/>
                </a:solidFill>
                <a:effectLst/>
                <a:uLnTx/>
                <a:uFillTx/>
                <a:latin typeface="Calibri"/>
                <a:ea typeface="+mn-ea"/>
                <a:cs typeface="Calibri"/>
              </a:rPr>
              <a:t>Bantua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Hewan</a:t>
            </a:r>
            <a:r>
              <a:rPr kumimoji="0" sz="1200" b="0" i="0" u="none" strike="noStrike" kern="1200" cap="none" spc="0" normalizeH="0" baseline="0" noProof="0" dirty="0">
                <a:ln>
                  <a:noFill/>
                </a:ln>
                <a:solidFill>
                  <a:prstClr val="black"/>
                </a:solidFill>
                <a:effectLst/>
                <a:uLnTx/>
                <a:uFillTx/>
                <a:latin typeface="Calibri"/>
                <a:ea typeface="+mn-ea"/>
                <a:cs typeface="Calibri"/>
              </a:rPr>
              <a:t>.</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5"/>
              </a:spcBef>
              <a:spcAft>
                <a:spcPts val="0"/>
              </a:spcAft>
              <a:buClrTx/>
              <a:buSzTx/>
              <a:buFontTx/>
              <a:buAutoNum type="arabicPeriod"/>
              <a:tabLst>
                <a:tab pos="241300"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Dukungan</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Teknis.</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41300" marR="0" lvl="0" indent="-229235" algn="l" defTabSz="914400" rtl="0" eaLnBrk="1" fontAlgn="auto" latinLnBrk="0" hangingPunct="1">
              <a:lnSpc>
                <a:spcPct val="100000"/>
              </a:lnSpc>
              <a:spcBef>
                <a:spcPts val="5"/>
              </a:spcBef>
              <a:spcAft>
                <a:spcPts val="0"/>
              </a:spcAft>
              <a:buClrTx/>
              <a:buSzTx/>
              <a:buFontTx/>
              <a:buAutoNum type="arabicPeriod"/>
              <a:tabLst>
                <a:tab pos="241935" algn="l"/>
              </a:tabLst>
              <a:defRPr/>
            </a:pPr>
            <a:r>
              <a:rPr kumimoji="0" sz="1200" b="0" i="0" u="none" strike="noStrike" kern="1200" cap="none" spc="-35" normalizeH="0" baseline="0" noProof="0" dirty="0">
                <a:ln>
                  <a:noFill/>
                </a:ln>
                <a:solidFill>
                  <a:prstClr val="black"/>
                </a:solidFill>
                <a:effectLst/>
                <a:uLnTx/>
                <a:uFillTx/>
                <a:latin typeface="Calibri"/>
                <a:ea typeface="+mn-ea"/>
                <a:cs typeface="Calibri"/>
              </a:rPr>
              <a:t>Prasarana</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30" normalizeH="0" baseline="0" noProof="0" dirty="0">
                <a:ln>
                  <a:noFill/>
                </a:ln>
                <a:solidFill>
                  <a:prstClr val="black"/>
                </a:solidFill>
                <a:effectLst/>
                <a:uLnTx/>
                <a:uFillTx/>
                <a:latin typeface="Calibri"/>
                <a:ea typeface="+mn-ea"/>
                <a:cs typeface="Calibri"/>
              </a:rPr>
              <a:t>Bidang</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35" normalizeH="0" baseline="0" noProof="0" dirty="0">
                <a:ln>
                  <a:noFill/>
                </a:ln>
                <a:solidFill>
                  <a:prstClr val="black"/>
                </a:solidFill>
                <a:effectLst/>
                <a:uLnTx/>
                <a:uFillTx/>
                <a:latin typeface="Calibri"/>
                <a:ea typeface="+mn-ea"/>
                <a:cs typeface="Calibri"/>
              </a:rPr>
              <a:t>Pencarian,</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35" normalizeH="0" baseline="0" noProof="0" dirty="0">
                <a:ln>
                  <a:noFill/>
                </a:ln>
                <a:solidFill>
                  <a:prstClr val="black"/>
                </a:solidFill>
                <a:effectLst/>
                <a:uLnTx/>
                <a:uFillTx/>
                <a:latin typeface="Calibri"/>
                <a:ea typeface="+mn-ea"/>
                <a:cs typeface="Calibri"/>
              </a:rPr>
              <a:t>Pertolongan,</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dan</a:t>
            </a:r>
            <a:r>
              <a:rPr kumimoji="0" sz="1200" b="0" i="0" u="none" strike="noStrike" kern="1200" cap="none" spc="-60" normalizeH="0" baseline="0" noProof="0" dirty="0">
                <a:ln>
                  <a:noFill/>
                </a:ln>
                <a:solidFill>
                  <a:prstClr val="black"/>
                </a:solidFill>
                <a:effectLst/>
                <a:uLnTx/>
                <a:uFillTx/>
                <a:latin typeface="Calibri"/>
                <a:ea typeface="+mn-ea"/>
                <a:cs typeface="Calibri"/>
              </a:rPr>
              <a:t> </a:t>
            </a:r>
            <a:r>
              <a:rPr kumimoji="0" sz="1200" b="0" i="0" u="none" strike="noStrike" kern="1200" cap="none" spc="-35" normalizeH="0" baseline="0" noProof="0" dirty="0">
                <a:ln>
                  <a:noFill/>
                </a:ln>
                <a:solidFill>
                  <a:prstClr val="black"/>
                </a:solidFill>
                <a:effectLst/>
                <a:uLnTx/>
                <a:uFillTx/>
                <a:latin typeface="Calibri"/>
                <a:ea typeface="+mn-ea"/>
                <a:cs typeface="Calibri"/>
              </a:rPr>
              <a:t>Penanganan</a:t>
            </a:r>
            <a:r>
              <a:rPr kumimoji="0" sz="1200" b="0" i="0" u="none" strike="noStrike" kern="1200" cap="none" spc="-65" normalizeH="0" baseline="0" noProof="0" dirty="0">
                <a:ln>
                  <a:noFill/>
                </a:ln>
                <a:solidFill>
                  <a:prstClr val="black"/>
                </a:solidFill>
                <a:effectLst/>
                <a:uLnTx/>
                <a:uFillTx/>
                <a:latin typeface="Calibri"/>
                <a:ea typeface="+mn-ea"/>
                <a:cs typeface="Calibri"/>
              </a:rPr>
              <a:t> </a:t>
            </a:r>
            <a:r>
              <a:rPr kumimoji="0" sz="1200" b="0" i="0" u="none" strike="noStrike" kern="1200" cap="none" spc="-35" normalizeH="0" baseline="0" noProof="0" dirty="0">
                <a:ln>
                  <a:noFill/>
                </a:ln>
                <a:solidFill>
                  <a:prstClr val="black"/>
                </a:solidFill>
                <a:effectLst/>
                <a:uLnTx/>
                <a:uFillTx/>
                <a:latin typeface="Calibri"/>
                <a:ea typeface="+mn-ea"/>
                <a:cs typeface="Calibri"/>
              </a:rPr>
              <a:t>Bencana.</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31140" marR="0" lvl="0" indent="-206375" algn="l" defTabSz="914400" rtl="0" eaLnBrk="1" fontAlgn="auto" latinLnBrk="0" hangingPunct="1">
              <a:lnSpc>
                <a:spcPct val="100000"/>
              </a:lnSpc>
              <a:spcBef>
                <a:spcPts val="0"/>
              </a:spcBef>
              <a:spcAft>
                <a:spcPts val="0"/>
              </a:spcAft>
              <a:buClrTx/>
              <a:buSzTx/>
              <a:buFontTx/>
              <a:buAutoNum type="arabicPeriod"/>
              <a:tabLst>
                <a:tab pos="231775" algn="l"/>
              </a:tabLst>
              <a:defRPr/>
            </a:pPr>
            <a:r>
              <a:rPr kumimoji="0" sz="1200" b="0" i="0" u="none" strike="noStrike" kern="1200" cap="none" spc="-25" normalizeH="0" baseline="0" noProof="0" dirty="0">
                <a:ln>
                  <a:noFill/>
                </a:ln>
                <a:solidFill>
                  <a:prstClr val="black"/>
                </a:solidFill>
                <a:effectLst/>
                <a:uLnTx/>
                <a:uFillTx/>
                <a:latin typeface="Calibri"/>
                <a:ea typeface="+mn-ea"/>
                <a:cs typeface="Calibri"/>
              </a:rPr>
              <a:t>Prasaran</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Bidan</a:t>
            </a:r>
            <a:r>
              <a:rPr kumimoji="0" sz="1200" b="0" i="0" u="none" strike="noStrike" kern="1200" cap="none" spc="0" normalizeH="0" baseline="0" noProof="0" dirty="0">
                <a:ln>
                  <a:noFill/>
                </a:ln>
                <a:solidFill>
                  <a:prstClr val="black"/>
                </a:solidFill>
                <a:effectLst/>
                <a:uLnTx/>
                <a:uFillTx/>
                <a:latin typeface="Calibri"/>
                <a:ea typeface="+mn-ea"/>
                <a:cs typeface="Calibri"/>
              </a:rPr>
              <a:t>g</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SD</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da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Irigasi.</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0"/>
              </a:spcBef>
              <a:spcAft>
                <a:spcPts val="0"/>
              </a:spcAft>
              <a:buClrTx/>
              <a:buSzTx/>
              <a:buFontTx/>
              <a:buAutoNum type="arabicPeriod"/>
              <a:tabLst>
                <a:tab pos="241300" algn="l"/>
              </a:tabLst>
              <a:defRPr/>
            </a:pPr>
            <a:r>
              <a:rPr kumimoji="0" sz="1200" b="0" i="0" u="none" strike="noStrike" kern="1200" cap="none" spc="-25" normalizeH="0" baseline="0" noProof="0" dirty="0">
                <a:ln>
                  <a:noFill/>
                </a:ln>
                <a:solidFill>
                  <a:prstClr val="black"/>
                </a:solidFill>
                <a:effectLst/>
                <a:uLnTx/>
                <a:uFillTx/>
                <a:latin typeface="Calibri"/>
                <a:ea typeface="+mn-ea"/>
                <a:cs typeface="Calibri"/>
              </a:rPr>
              <a:t>Prasaran</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Jaringa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Sumbe</a:t>
            </a:r>
            <a:r>
              <a:rPr kumimoji="0" sz="1200" b="0" i="0" u="none" strike="noStrike" kern="1200" cap="none" spc="0" normalizeH="0" baseline="0" noProof="0" dirty="0">
                <a:ln>
                  <a:noFill/>
                </a:ln>
                <a:solidFill>
                  <a:prstClr val="black"/>
                </a:solidFill>
                <a:effectLst/>
                <a:uLnTx/>
                <a:uFillTx/>
                <a:latin typeface="Calibri"/>
                <a:ea typeface="+mn-ea"/>
                <a:cs typeface="Calibri"/>
              </a:rPr>
              <a:t>r</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Day</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Air.</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17804" marR="0" lvl="0" indent="-205740" algn="l" defTabSz="914400" rtl="0" eaLnBrk="1" fontAlgn="auto" latinLnBrk="0" hangingPunct="1">
              <a:lnSpc>
                <a:spcPct val="100000"/>
              </a:lnSpc>
              <a:spcBef>
                <a:spcPts val="0"/>
              </a:spcBef>
              <a:spcAft>
                <a:spcPts val="0"/>
              </a:spcAft>
              <a:buClrTx/>
              <a:buSzTx/>
              <a:buFontTx/>
              <a:buAutoNum type="arabicPeriod"/>
              <a:tabLst>
                <a:tab pos="218440" algn="l"/>
              </a:tabLst>
              <a:defRPr/>
            </a:pPr>
            <a:r>
              <a:rPr kumimoji="0" sz="1200" b="0" i="0" u="none" strike="noStrike" kern="1200" cap="none" spc="-25" normalizeH="0" baseline="0" noProof="0" dirty="0">
                <a:ln>
                  <a:noFill/>
                </a:ln>
                <a:solidFill>
                  <a:prstClr val="black"/>
                </a:solidFill>
                <a:effectLst/>
                <a:uLnTx/>
                <a:uFillTx/>
                <a:latin typeface="Calibri"/>
                <a:ea typeface="+mn-ea"/>
                <a:cs typeface="Calibri"/>
              </a:rPr>
              <a:t>Saran</a:t>
            </a:r>
            <a:r>
              <a:rPr kumimoji="0" sz="1200" b="0" i="0" u="none" strike="noStrike" kern="1200" cap="none" spc="0" normalizeH="0" baseline="0" noProof="0" dirty="0">
                <a:ln>
                  <a:noFill/>
                </a:ln>
                <a:solidFill>
                  <a:prstClr val="black"/>
                </a:solidFill>
                <a:effectLst/>
                <a:uLnTx/>
                <a:uFillTx/>
                <a:latin typeface="Calibri"/>
                <a:ea typeface="+mn-ea"/>
                <a:cs typeface="Calibri"/>
              </a:rPr>
              <a:t>a</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Pengembanga</a:t>
            </a:r>
            <a:r>
              <a:rPr kumimoji="0" sz="1200" b="0" i="0" u="none" strike="noStrike" kern="1200" cap="none" spc="0" normalizeH="0" baseline="0" noProof="0" dirty="0">
                <a:ln>
                  <a:noFill/>
                </a:ln>
                <a:solidFill>
                  <a:prstClr val="black"/>
                </a:solidFill>
                <a:effectLst/>
                <a:uLnTx/>
                <a:uFillTx/>
                <a:latin typeface="Calibri"/>
                <a:ea typeface="+mn-ea"/>
                <a:cs typeface="Calibri"/>
              </a:rPr>
              <a:t>n</a:t>
            </a:r>
            <a:r>
              <a:rPr kumimoji="0" sz="1200" b="0" i="0" u="none" strike="noStrike" kern="1200" cap="none" spc="-45" normalizeH="0" baseline="0" noProof="0" dirty="0">
                <a:ln>
                  <a:noFill/>
                </a:ln>
                <a:solidFill>
                  <a:prstClr val="black"/>
                </a:solidFill>
                <a:effectLst/>
                <a:uLnTx/>
                <a:uFillTx/>
                <a:latin typeface="Calibri"/>
                <a:ea typeface="+mn-ea"/>
                <a:cs typeface="Calibri"/>
              </a:rPr>
              <a:t> </a:t>
            </a:r>
            <a:r>
              <a:rPr kumimoji="0" sz="1200" b="0" i="0" u="none" strike="noStrike" kern="1200" cap="none" spc="-25" normalizeH="0" baseline="0" noProof="0" dirty="0">
                <a:ln>
                  <a:noFill/>
                </a:ln>
                <a:solidFill>
                  <a:prstClr val="black"/>
                </a:solidFill>
                <a:effectLst/>
                <a:uLnTx/>
                <a:uFillTx/>
                <a:latin typeface="Calibri"/>
                <a:ea typeface="+mn-ea"/>
                <a:cs typeface="Calibri"/>
              </a:rPr>
              <a:t>Kawasan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object 34"/>
          <p:cNvSpPr txBox="1"/>
          <p:nvPr/>
        </p:nvSpPr>
        <p:spPr>
          <a:xfrm>
            <a:off x="349250" y="3990213"/>
            <a:ext cx="3711575" cy="1543685"/>
          </a:xfrm>
          <a:prstGeom prst="rect">
            <a:avLst/>
          </a:prstGeom>
        </p:spPr>
        <p:txBody>
          <a:bodyPr vert="horz" wrap="square" lIns="0" tIns="12065" rIns="0" bIns="0" rtlCol="0">
            <a:spAutoFit/>
          </a:bodyPr>
          <a:lstStyle/>
          <a:p>
            <a:pPr marL="63500" marR="0" lvl="0" indent="0" algn="l" defTabSz="914400" rtl="0" eaLnBrk="1" fontAlgn="auto" latinLnBrk="0" hangingPunct="1">
              <a:lnSpc>
                <a:spcPct val="100000"/>
              </a:lnSpc>
              <a:spcBef>
                <a:spcPts val="95"/>
              </a:spcBef>
              <a:spcAft>
                <a:spcPts val="0"/>
              </a:spcAft>
              <a:buClrTx/>
              <a:buSzTx/>
              <a:buFontTx/>
              <a:buNone/>
              <a:tabLst>
                <a:tab pos="617220" algn="l"/>
              </a:tabLst>
              <a:defRPr/>
            </a:pPr>
            <a:r>
              <a:rPr kumimoji="0" sz="2400" b="1" i="0" u="none" strike="noStrike" kern="1200" cap="none" spc="-7" normalizeH="0" baseline="-3472" noProof="0" dirty="0">
                <a:ln>
                  <a:noFill/>
                </a:ln>
                <a:solidFill>
                  <a:srgbClr val="FFFFFF"/>
                </a:solidFill>
                <a:effectLst/>
                <a:uLnTx/>
                <a:uFillTx/>
                <a:latin typeface="Arial"/>
                <a:ea typeface="+mn-ea"/>
                <a:cs typeface="Arial"/>
              </a:rPr>
              <a:t>3	</a:t>
            </a:r>
            <a:r>
              <a:rPr kumimoji="0" sz="1600" b="1" i="0" u="none" strike="noStrike" kern="1200" cap="none" spc="-20" normalizeH="0" baseline="0" noProof="0" dirty="0">
                <a:ln>
                  <a:noFill/>
                </a:ln>
                <a:solidFill>
                  <a:srgbClr val="00508F"/>
                </a:solidFill>
                <a:effectLst/>
                <a:uLnTx/>
                <a:uFillTx/>
                <a:latin typeface="Arial"/>
                <a:ea typeface="+mn-ea"/>
                <a:cs typeface="Arial"/>
              </a:rPr>
              <a:t>Kelanca</a:t>
            </a:r>
            <a:r>
              <a:rPr kumimoji="0" sz="1600" b="1" i="0" u="none" strike="noStrike" kern="1200" cap="none" spc="-15" normalizeH="0" baseline="0" noProof="0" dirty="0">
                <a:ln>
                  <a:noFill/>
                </a:ln>
                <a:solidFill>
                  <a:srgbClr val="00508F"/>
                </a:solidFill>
                <a:effectLst/>
                <a:uLnTx/>
                <a:uFillTx/>
                <a:latin typeface="Arial"/>
                <a:ea typeface="+mn-ea"/>
                <a:cs typeface="Arial"/>
              </a:rPr>
              <a:t>r</a:t>
            </a:r>
            <a:r>
              <a:rPr kumimoji="0" sz="1600" b="1" i="0" u="none" strike="noStrike" kern="1200" cap="none" spc="-20" normalizeH="0" baseline="0" noProof="0" dirty="0">
                <a:ln>
                  <a:noFill/>
                </a:ln>
                <a:solidFill>
                  <a:srgbClr val="00508F"/>
                </a:solidFill>
                <a:effectLst/>
                <a:uLnTx/>
                <a:uFillTx/>
                <a:latin typeface="Arial"/>
                <a:ea typeface="+mn-ea"/>
                <a:cs typeface="Arial"/>
              </a:rPr>
              <a:t>a</a:t>
            </a:r>
            <a:r>
              <a:rPr kumimoji="0" sz="1600" b="1" i="0" u="none" strike="noStrike" kern="1200" cap="none" spc="-5" normalizeH="0" baseline="0" noProof="0" dirty="0">
                <a:ln>
                  <a:noFill/>
                </a:ln>
                <a:solidFill>
                  <a:srgbClr val="00508F"/>
                </a:solidFill>
                <a:effectLst/>
                <a:uLnTx/>
                <a:uFillTx/>
                <a:latin typeface="Arial"/>
                <a:ea typeface="+mn-ea"/>
                <a:cs typeface="Arial"/>
              </a:rPr>
              <a:t>n</a:t>
            </a:r>
            <a:r>
              <a:rPr kumimoji="0" sz="1600" b="1" i="0" u="none" strike="noStrike" kern="1200" cap="none" spc="-114" normalizeH="0" baseline="0" noProof="0" dirty="0">
                <a:ln>
                  <a:noFill/>
                </a:ln>
                <a:solidFill>
                  <a:srgbClr val="00508F"/>
                </a:solidFill>
                <a:effectLst/>
                <a:uLnTx/>
                <a:uFillTx/>
                <a:latin typeface="Arial"/>
                <a:ea typeface="+mn-ea"/>
                <a:cs typeface="Arial"/>
              </a:rPr>
              <a:t> </a:t>
            </a:r>
            <a:r>
              <a:rPr kumimoji="0" sz="1600" b="1" i="0" u="none" strike="noStrike" kern="1200" cap="none" spc="-20" normalizeH="0" baseline="0" noProof="0" dirty="0">
                <a:ln>
                  <a:noFill/>
                </a:ln>
                <a:solidFill>
                  <a:srgbClr val="00508F"/>
                </a:solidFill>
                <a:effectLst/>
                <a:uLnTx/>
                <a:uFillTx/>
                <a:latin typeface="Arial"/>
                <a:ea typeface="+mn-ea"/>
                <a:cs typeface="Arial"/>
              </a:rPr>
              <a:t>Dis</a:t>
            </a:r>
            <a:r>
              <a:rPr kumimoji="0" sz="1600" b="1" i="0" u="none" strike="noStrike" kern="1200" cap="none" spc="-25" normalizeH="0" baseline="0" noProof="0" dirty="0">
                <a:ln>
                  <a:noFill/>
                </a:ln>
                <a:solidFill>
                  <a:srgbClr val="00508F"/>
                </a:solidFill>
                <a:effectLst/>
                <a:uLnTx/>
                <a:uFillTx/>
                <a:latin typeface="Arial"/>
                <a:ea typeface="+mn-ea"/>
                <a:cs typeface="Arial"/>
              </a:rPr>
              <a:t>t</a:t>
            </a:r>
            <a:r>
              <a:rPr kumimoji="0" sz="1600" b="1" i="0" u="none" strike="noStrike" kern="1200" cap="none" spc="-15" normalizeH="0" baseline="0" noProof="0" dirty="0">
                <a:ln>
                  <a:noFill/>
                </a:ln>
                <a:solidFill>
                  <a:srgbClr val="00508F"/>
                </a:solidFill>
                <a:effectLst/>
                <a:uLnTx/>
                <a:uFillTx/>
                <a:latin typeface="Arial"/>
                <a:ea typeface="+mn-ea"/>
                <a:cs typeface="Arial"/>
              </a:rPr>
              <a:t>r</a:t>
            </a:r>
            <a:r>
              <a:rPr kumimoji="0" sz="1600" b="1" i="0" u="none" strike="noStrike" kern="1200" cap="none" spc="-20" normalizeH="0" baseline="0" noProof="0" dirty="0">
                <a:ln>
                  <a:noFill/>
                </a:ln>
                <a:solidFill>
                  <a:srgbClr val="00508F"/>
                </a:solidFill>
                <a:effectLst/>
                <a:uLnTx/>
                <a:uFillTx/>
                <a:latin typeface="Arial"/>
                <a:ea typeface="+mn-ea"/>
                <a:cs typeface="Arial"/>
              </a:rPr>
              <a:t>ibus</a:t>
            </a:r>
            <a:r>
              <a:rPr kumimoji="0" sz="1600" b="1" i="0" u="none" strike="noStrike" kern="1200" cap="none" spc="-5" normalizeH="0" baseline="0" noProof="0" dirty="0">
                <a:ln>
                  <a:noFill/>
                </a:ln>
                <a:solidFill>
                  <a:srgbClr val="00508F"/>
                </a:solidFill>
                <a:effectLst/>
                <a:uLnTx/>
                <a:uFillTx/>
                <a:latin typeface="Arial"/>
                <a:ea typeface="+mn-ea"/>
                <a:cs typeface="Arial"/>
              </a:rPr>
              <a:t>i</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241300" marR="0" lvl="0" indent="-228600" algn="l" defTabSz="914400" rtl="0" eaLnBrk="1" fontAlgn="auto" latinLnBrk="0" hangingPunct="1">
              <a:lnSpc>
                <a:spcPct val="100000"/>
              </a:lnSpc>
              <a:spcBef>
                <a:spcPts val="915"/>
              </a:spcBef>
              <a:spcAft>
                <a:spcPts val="0"/>
              </a:spcAft>
              <a:buClrTx/>
              <a:buSzTx/>
              <a:buFontTx/>
              <a:buAutoNum type="arabicPeriod"/>
              <a:tabLst>
                <a:tab pos="241300" algn="l"/>
              </a:tabLst>
              <a:defRPr/>
            </a:pPr>
            <a:r>
              <a:rPr kumimoji="0" sz="1200" b="0" i="0" u="none" strike="noStrike" kern="1200" cap="none" spc="-15" normalizeH="0" baseline="0" noProof="0" dirty="0">
                <a:ln>
                  <a:noFill/>
                </a:ln>
                <a:solidFill>
                  <a:prstClr val="black"/>
                </a:solidFill>
                <a:effectLst/>
                <a:uLnTx/>
                <a:uFillTx/>
                <a:latin typeface="Calibri"/>
                <a:ea typeface="+mn-ea"/>
                <a:cs typeface="Calibri"/>
              </a:rPr>
              <a:t>Bantuan</a:t>
            </a:r>
            <a:r>
              <a:rPr kumimoji="0" sz="1200" b="0" i="0" u="none" strike="noStrike" kern="1200" cap="none" spc="-4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Peralatan</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0" normalizeH="0" baseline="0" noProof="0" dirty="0">
                <a:ln>
                  <a:noFill/>
                </a:ln>
                <a:solidFill>
                  <a:prstClr val="black"/>
                </a:solidFill>
                <a:effectLst/>
                <a:uLnTx/>
                <a:uFillTx/>
                <a:latin typeface="Calibri"/>
                <a:ea typeface="+mn-ea"/>
                <a:cs typeface="Calibri"/>
              </a:rPr>
              <a:t>/</a:t>
            </a:r>
            <a:r>
              <a:rPr kumimoji="0" sz="1200" b="0" i="0" u="none" strike="noStrike" kern="1200" cap="none" spc="-3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Sarana.</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41300" marR="0" lvl="0" indent="-228600" algn="l" defTabSz="914400" rtl="0" eaLnBrk="1" fontAlgn="auto" latinLnBrk="0" hangingPunct="1">
              <a:lnSpc>
                <a:spcPct val="100000"/>
              </a:lnSpc>
              <a:spcBef>
                <a:spcPts val="95"/>
              </a:spcBef>
              <a:spcAft>
                <a:spcPts val="0"/>
              </a:spcAft>
              <a:buClrTx/>
              <a:buSzTx/>
              <a:buFontTx/>
              <a:buAutoNum type="arabicPeriod"/>
              <a:tabLst>
                <a:tab pos="241300" algn="l"/>
              </a:tabLst>
              <a:defRPr/>
            </a:pPr>
            <a:r>
              <a:rPr kumimoji="0" sz="1200" b="0" i="0" u="none" strike="noStrike" kern="1200" cap="none" spc="-10" normalizeH="0" baseline="0" noProof="0" dirty="0">
                <a:ln>
                  <a:noFill/>
                </a:ln>
                <a:solidFill>
                  <a:prstClr val="black"/>
                </a:solidFill>
                <a:effectLst/>
                <a:uLnTx/>
                <a:uFillTx/>
                <a:latin typeface="Calibri"/>
                <a:ea typeface="+mn-ea"/>
                <a:cs typeface="Calibri"/>
              </a:rPr>
              <a:t>Prasarana</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5" normalizeH="0" baseline="0" noProof="0" dirty="0">
                <a:ln>
                  <a:noFill/>
                </a:ln>
                <a:solidFill>
                  <a:prstClr val="black"/>
                </a:solidFill>
                <a:effectLst/>
                <a:uLnTx/>
                <a:uFillTx/>
                <a:latin typeface="Calibri"/>
                <a:ea typeface="+mn-ea"/>
                <a:cs typeface="Calibri"/>
              </a:rPr>
              <a:t>Bidang</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Kemaritiman,</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Kelautan,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dan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Perikanan.</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31140" marR="0" lvl="0" indent="-219075" algn="l" defTabSz="914400" rtl="0" eaLnBrk="1" fontAlgn="auto" latinLnBrk="0" hangingPunct="1">
              <a:lnSpc>
                <a:spcPct val="100000"/>
              </a:lnSpc>
              <a:spcBef>
                <a:spcPts val="95"/>
              </a:spcBef>
              <a:spcAft>
                <a:spcPts val="0"/>
              </a:spcAft>
              <a:buClrTx/>
              <a:buSzTx/>
              <a:buFontTx/>
              <a:buAutoNum type="arabicPeriod"/>
              <a:tabLst>
                <a:tab pos="23177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Prasarana</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Bidang</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Konektivitas</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Darat.</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31140" marR="0" lvl="0" indent="-219075" algn="l" defTabSz="914400" rtl="0" eaLnBrk="1" fontAlgn="auto" latinLnBrk="0" hangingPunct="1">
              <a:lnSpc>
                <a:spcPct val="100000"/>
              </a:lnSpc>
              <a:spcBef>
                <a:spcPts val="100"/>
              </a:spcBef>
              <a:spcAft>
                <a:spcPts val="0"/>
              </a:spcAft>
              <a:buClrTx/>
              <a:buSzTx/>
              <a:buFontTx/>
              <a:buAutoNum type="arabicPeriod"/>
              <a:tabLst>
                <a:tab pos="23177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Prasarana</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Bidang</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Konektivitas</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Darat</a:t>
            </a:r>
            <a:r>
              <a:rPr kumimoji="0" sz="1200" b="0" i="0" u="none" strike="noStrike" kern="1200" cap="none" spc="-20"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(Jembatan).</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31140" marR="0" lvl="0" indent="-219075" algn="l" defTabSz="914400" rtl="0" eaLnBrk="1" fontAlgn="auto" latinLnBrk="0" hangingPunct="1">
              <a:lnSpc>
                <a:spcPct val="100000"/>
              </a:lnSpc>
              <a:spcBef>
                <a:spcPts val="95"/>
              </a:spcBef>
              <a:spcAft>
                <a:spcPts val="0"/>
              </a:spcAft>
              <a:buClrTx/>
              <a:buSzTx/>
              <a:buFontTx/>
              <a:buAutoNum type="arabicPeriod"/>
              <a:tabLst>
                <a:tab pos="23177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Prasarana</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Bidang</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Konektivitas</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Perkeretaapian.</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231140" marR="0" lvl="0" indent="-219075" algn="l" defTabSz="914400" rtl="0" eaLnBrk="1" fontAlgn="auto" latinLnBrk="0" hangingPunct="1">
              <a:lnSpc>
                <a:spcPct val="100000"/>
              </a:lnSpc>
              <a:spcBef>
                <a:spcPts val="95"/>
              </a:spcBef>
              <a:spcAft>
                <a:spcPts val="0"/>
              </a:spcAft>
              <a:buClrTx/>
              <a:buSzTx/>
              <a:buFontTx/>
              <a:buAutoNum type="arabicPeriod"/>
              <a:tabLst>
                <a:tab pos="231775" algn="l"/>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Prasarana</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Bidang</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Konektivitas</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5" normalizeH="0" baseline="0" noProof="0" dirty="0">
                <a:ln>
                  <a:noFill/>
                </a:ln>
                <a:solidFill>
                  <a:prstClr val="black"/>
                </a:solidFill>
                <a:effectLst/>
                <a:uLnTx/>
                <a:uFillTx/>
                <a:latin typeface="Calibri"/>
                <a:ea typeface="+mn-ea"/>
                <a:cs typeface="Calibri"/>
              </a:rPr>
              <a:t>Udara</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5" name="object 35"/>
          <p:cNvSpPr txBox="1"/>
          <p:nvPr/>
        </p:nvSpPr>
        <p:spPr>
          <a:xfrm>
            <a:off x="365556" y="5731364"/>
            <a:ext cx="2311400" cy="499109"/>
          </a:xfrm>
          <a:prstGeom prst="rect">
            <a:avLst/>
          </a:prstGeom>
        </p:spPr>
        <p:txBody>
          <a:bodyPr vert="horz" wrap="square" lIns="0" tIns="38735" rIns="0" bIns="0" rtlCol="0">
            <a:spAutoFit/>
          </a:bodyPr>
          <a:lstStyle/>
          <a:p>
            <a:pPr marL="66675" marR="0" lvl="0" indent="0" algn="l" defTabSz="914400" rtl="0" eaLnBrk="1" fontAlgn="auto" latinLnBrk="0" hangingPunct="1">
              <a:lnSpc>
                <a:spcPct val="100000"/>
              </a:lnSpc>
              <a:spcBef>
                <a:spcPts val="305"/>
              </a:spcBef>
              <a:spcAft>
                <a:spcPts val="0"/>
              </a:spcAft>
              <a:buClrTx/>
              <a:buSzTx/>
              <a:buFontTx/>
              <a:buNone/>
              <a:tabLst>
                <a:tab pos="536575" algn="l"/>
              </a:tabLst>
              <a:defRPr/>
            </a:pPr>
            <a:r>
              <a:rPr kumimoji="0" sz="1600" b="1" i="0" u="none" strike="noStrike" kern="1200" cap="none" spc="-5" normalizeH="0" baseline="0" noProof="0" dirty="0">
                <a:ln>
                  <a:noFill/>
                </a:ln>
                <a:solidFill>
                  <a:srgbClr val="FFFFFF"/>
                </a:solidFill>
                <a:effectLst/>
                <a:uLnTx/>
                <a:uFillTx/>
                <a:latin typeface="Arial"/>
                <a:ea typeface="+mn-ea"/>
                <a:cs typeface="Arial"/>
              </a:rPr>
              <a:t>4	</a:t>
            </a:r>
            <a:r>
              <a:rPr kumimoji="0" sz="2400" b="1" i="0" u="none" strike="noStrike" kern="1200" cap="none" spc="-52" normalizeH="0" baseline="1736" noProof="0" dirty="0">
                <a:ln>
                  <a:noFill/>
                </a:ln>
                <a:solidFill>
                  <a:srgbClr val="00508F"/>
                </a:solidFill>
                <a:effectLst/>
                <a:uLnTx/>
                <a:uFillTx/>
                <a:latin typeface="Arial"/>
                <a:ea typeface="+mn-ea"/>
                <a:cs typeface="Arial"/>
              </a:rPr>
              <a:t>Komun</a:t>
            </a:r>
            <a:r>
              <a:rPr kumimoji="0" sz="2400" b="1" i="0" u="none" strike="noStrike" kern="1200" cap="none" spc="-44" normalizeH="0" baseline="1736" noProof="0" dirty="0">
                <a:ln>
                  <a:noFill/>
                </a:ln>
                <a:solidFill>
                  <a:srgbClr val="00508F"/>
                </a:solidFill>
                <a:effectLst/>
                <a:uLnTx/>
                <a:uFillTx/>
                <a:latin typeface="Arial"/>
                <a:ea typeface="+mn-ea"/>
                <a:cs typeface="Arial"/>
              </a:rPr>
              <a:t>ikas</a:t>
            </a:r>
            <a:r>
              <a:rPr kumimoji="0" sz="2400" b="1" i="0" u="none" strike="noStrike" kern="1200" cap="none" spc="-7" normalizeH="0" baseline="1736" noProof="0" dirty="0">
                <a:ln>
                  <a:noFill/>
                </a:ln>
                <a:solidFill>
                  <a:srgbClr val="00508F"/>
                </a:solidFill>
                <a:effectLst/>
                <a:uLnTx/>
                <a:uFillTx/>
                <a:latin typeface="Arial"/>
                <a:ea typeface="+mn-ea"/>
                <a:cs typeface="Arial"/>
              </a:rPr>
              <a:t>i</a:t>
            </a:r>
            <a:r>
              <a:rPr kumimoji="0" sz="2400" b="1" i="0" u="none" strike="noStrike" kern="1200" cap="none" spc="-209" normalizeH="0" baseline="1736" noProof="0" dirty="0">
                <a:ln>
                  <a:noFill/>
                </a:ln>
                <a:solidFill>
                  <a:srgbClr val="00508F"/>
                </a:solidFill>
                <a:effectLst/>
                <a:uLnTx/>
                <a:uFillTx/>
                <a:latin typeface="Arial"/>
                <a:ea typeface="+mn-ea"/>
                <a:cs typeface="Arial"/>
              </a:rPr>
              <a:t> </a:t>
            </a:r>
            <a:r>
              <a:rPr kumimoji="0" sz="2400" b="1" i="0" u="none" strike="noStrike" kern="1200" cap="none" spc="-44" normalizeH="0" baseline="1736" noProof="0" dirty="0">
                <a:ln>
                  <a:noFill/>
                </a:ln>
                <a:solidFill>
                  <a:srgbClr val="00508F"/>
                </a:solidFill>
                <a:effectLst/>
                <a:uLnTx/>
                <a:uFillTx/>
                <a:latin typeface="Arial"/>
                <a:ea typeface="+mn-ea"/>
                <a:cs typeface="Arial"/>
              </a:rPr>
              <a:t>E</a:t>
            </a:r>
            <a:r>
              <a:rPr kumimoji="0" sz="2400" b="1" i="0" u="none" strike="noStrike" kern="1200" cap="none" spc="-52" normalizeH="0" baseline="1736" noProof="0" dirty="0">
                <a:ln>
                  <a:noFill/>
                </a:ln>
                <a:solidFill>
                  <a:srgbClr val="00508F"/>
                </a:solidFill>
                <a:effectLst/>
                <a:uLnTx/>
                <a:uFillTx/>
                <a:latin typeface="Arial"/>
                <a:ea typeface="+mn-ea"/>
                <a:cs typeface="Arial"/>
              </a:rPr>
              <a:t>f</a:t>
            </a:r>
            <a:r>
              <a:rPr kumimoji="0" sz="2400" b="1" i="0" u="none" strike="noStrike" kern="1200" cap="none" spc="-44" normalizeH="0" baseline="1736" noProof="0" dirty="0">
                <a:ln>
                  <a:noFill/>
                </a:ln>
                <a:solidFill>
                  <a:srgbClr val="00508F"/>
                </a:solidFill>
                <a:effectLst/>
                <a:uLnTx/>
                <a:uFillTx/>
                <a:latin typeface="Arial"/>
                <a:ea typeface="+mn-ea"/>
                <a:cs typeface="Arial"/>
              </a:rPr>
              <a:t>ek</a:t>
            </a:r>
            <a:r>
              <a:rPr kumimoji="0" sz="2400" b="1" i="0" u="none" strike="noStrike" kern="1200" cap="none" spc="-52" normalizeH="0" baseline="1736" noProof="0" dirty="0">
                <a:ln>
                  <a:noFill/>
                </a:ln>
                <a:solidFill>
                  <a:srgbClr val="00508F"/>
                </a:solidFill>
                <a:effectLst/>
                <a:uLnTx/>
                <a:uFillTx/>
                <a:latin typeface="Arial"/>
                <a:ea typeface="+mn-ea"/>
                <a:cs typeface="Arial"/>
              </a:rPr>
              <a:t>t</a:t>
            </a:r>
            <a:r>
              <a:rPr kumimoji="0" sz="2400" b="1" i="0" u="none" strike="noStrike" kern="1200" cap="none" spc="-44" normalizeH="0" baseline="1736" noProof="0" dirty="0">
                <a:ln>
                  <a:noFill/>
                </a:ln>
                <a:solidFill>
                  <a:srgbClr val="00508F"/>
                </a:solidFill>
                <a:effectLst/>
                <a:uLnTx/>
                <a:uFillTx/>
                <a:latin typeface="Arial"/>
                <a:ea typeface="+mn-ea"/>
                <a:cs typeface="Arial"/>
              </a:rPr>
              <a:t>i</a:t>
            </a:r>
            <a:r>
              <a:rPr kumimoji="0" sz="2400" b="1" i="0" u="none" strike="noStrike" kern="1200" cap="none" spc="-7" normalizeH="0" baseline="1736" noProof="0" dirty="0">
                <a:ln>
                  <a:noFill/>
                </a:ln>
                <a:solidFill>
                  <a:srgbClr val="00508F"/>
                </a:solidFill>
                <a:effectLst/>
                <a:uLnTx/>
                <a:uFillTx/>
                <a:latin typeface="Arial"/>
                <a:ea typeface="+mn-ea"/>
                <a:cs typeface="Arial"/>
              </a:rPr>
              <a:t>f</a:t>
            </a:r>
            <a:endParaRPr kumimoji="0" sz="2400" b="0" i="0" u="none" strike="noStrike" kern="1200" cap="none" spc="0" normalizeH="0" baseline="1736"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6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n-ea"/>
                <a:cs typeface="Calibri"/>
              </a:rPr>
              <a:t>1.</a:t>
            </a:r>
            <a:r>
              <a:rPr kumimoji="0" sz="1200" b="0" i="0" u="none" strike="noStrike" kern="1200" cap="none" spc="3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Data</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dan</a:t>
            </a:r>
            <a:r>
              <a:rPr kumimoji="0" sz="1200" b="0" i="0" u="none" strike="noStrike" kern="1200" cap="none" spc="-30" normalizeH="0" baseline="0" noProof="0" dirty="0">
                <a:ln>
                  <a:noFill/>
                </a:ln>
                <a:solidFill>
                  <a:prstClr val="black"/>
                </a:solidFill>
                <a:effectLst/>
                <a:uLnTx/>
                <a:uFillTx/>
                <a:latin typeface="Calibri"/>
                <a:ea typeface="+mn-ea"/>
                <a:cs typeface="Calibri"/>
              </a:rPr>
              <a:t> </a:t>
            </a:r>
            <a:r>
              <a:rPr kumimoji="0" sz="1200" b="0" i="0" u="none" strike="noStrike" kern="1200" cap="none" spc="-15" normalizeH="0" baseline="0" noProof="0" dirty="0">
                <a:ln>
                  <a:noFill/>
                </a:ln>
                <a:solidFill>
                  <a:prstClr val="black"/>
                </a:solidFill>
                <a:effectLst/>
                <a:uLnTx/>
                <a:uFillTx/>
                <a:latin typeface="Calibri"/>
                <a:ea typeface="+mn-ea"/>
                <a:cs typeface="Calibri"/>
              </a:rPr>
              <a:t>Informasi</a:t>
            </a:r>
            <a:r>
              <a:rPr kumimoji="0" sz="1200" b="0" i="0" u="none" strike="noStrike" kern="1200" cap="none" spc="-25" normalizeH="0" baseline="0" noProof="0" dirty="0">
                <a:ln>
                  <a:noFill/>
                </a:ln>
                <a:solidFill>
                  <a:prstClr val="black"/>
                </a:solidFill>
                <a:effectLst/>
                <a:uLnTx/>
                <a:uFillTx/>
                <a:latin typeface="Calibri"/>
                <a:ea typeface="+mn-ea"/>
                <a:cs typeface="Calibri"/>
              </a:rPr>
              <a:t> </a:t>
            </a:r>
            <a:r>
              <a:rPr kumimoji="0" sz="1200" b="0" i="0" u="none" strike="noStrike" kern="1200" cap="none" spc="-10" normalizeH="0" baseline="0" noProof="0" dirty="0">
                <a:ln>
                  <a:noFill/>
                </a:ln>
                <a:solidFill>
                  <a:prstClr val="black"/>
                </a:solidFill>
                <a:effectLst/>
                <a:uLnTx/>
                <a:uFillTx/>
                <a:latin typeface="Calibri"/>
                <a:ea typeface="+mn-ea"/>
                <a:cs typeface="Calibri"/>
              </a:rPr>
              <a:t>Publik</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6" name="object 36"/>
          <p:cNvSpPr txBox="1"/>
          <p:nvPr/>
        </p:nvSpPr>
        <p:spPr>
          <a:xfrm>
            <a:off x="2991611" y="2383535"/>
            <a:ext cx="1790700" cy="380873"/>
          </a:xfrm>
          <a:prstGeom prst="rect">
            <a:avLst/>
          </a:prstGeom>
          <a:solidFill>
            <a:srgbClr val="DAE2F3">
              <a:alpha val="36859"/>
            </a:srgbClr>
          </a:solidFill>
          <a:ln w="9525">
            <a:solidFill>
              <a:srgbClr val="4471C4"/>
            </a:solidFill>
          </a:ln>
        </p:spPr>
        <p:txBody>
          <a:bodyPr vert="horz" wrap="square" lIns="0" tIns="41910" rIns="0" bIns="0" rtlCol="0">
            <a:spAutoFit/>
          </a:bodyPr>
          <a:lstStyle/>
          <a:p>
            <a:pPr marL="91440" marR="0" lvl="0" indent="0" algn="l" defTabSz="914400" rtl="0" eaLnBrk="1" fontAlgn="auto" latinLnBrk="0" hangingPunct="1">
              <a:lnSpc>
                <a:spcPct val="100000"/>
              </a:lnSpc>
              <a:spcBef>
                <a:spcPts val="33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Pagu:</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lang="en-US" sz="1100" b="1" i="0" u="none" strike="noStrike" kern="1200" cap="none" spc="-5" normalizeH="0" baseline="0" noProof="0" dirty="0">
                <a:ln>
                  <a:noFill/>
                </a:ln>
                <a:solidFill>
                  <a:srgbClr val="C00000"/>
                </a:solidFill>
                <a:effectLst/>
                <a:uLnTx/>
                <a:uFillTx/>
                <a:latin typeface="Arial"/>
                <a:ea typeface="+mn-ea"/>
                <a:cs typeface="Arial"/>
              </a:rPr>
              <a:t>322 M</a:t>
            </a:r>
            <a:r>
              <a:rPr kumimoji="0" sz="1100" b="1" i="0" u="none" strike="noStrike" kern="1200" cap="none" spc="-20" normalizeH="0" baseline="0" noProof="0" dirty="0">
                <a:ln>
                  <a:noFill/>
                </a:ln>
                <a:solidFill>
                  <a:srgbClr val="C00000"/>
                </a:solidFill>
                <a:effectLst/>
                <a:uLnTx/>
                <a:uFillTx/>
                <a:latin typeface="Arial"/>
                <a:ea typeface="+mn-ea"/>
                <a:cs typeface="Arial"/>
              </a:rPr>
              <a:t> </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Real</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a:t>
            </a:r>
            <a:r>
              <a:rPr kumimoji="0" sz="1100" b="1" i="0" u="none" strike="noStrike" kern="1200" cap="none" spc="-10" normalizeH="0" baseline="0" noProof="0">
                <a:ln>
                  <a:noFill/>
                </a:ln>
                <a:solidFill>
                  <a:srgbClr val="C00000"/>
                </a:solidFill>
                <a:effectLst/>
                <a:uLnTx/>
                <a:uFillTx/>
                <a:latin typeface="Arial"/>
                <a:ea typeface="+mn-ea"/>
                <a:cs typeface="Arial"/>
              </a:rPr>
              <a:t> </a:t>
            </a:r>
            <a:r>
              <a:rPr lang="en-US" sz="1100" b="1" kern="1200" spc="-5">
                <a:solidFill>
                  <a:srgbClr val="C00000"/>
                </a:solidFill>
                <a:latin typeface="Arial"/>
                <a:ea typeface="+mn-ea"/>
                <a:cs typeface="Arial"/>
              </a:rPr>
              <a:t>312,95</a:t>
            </a:r>
            <a:r>
              <a:rPr kumimoji="0" lang="en-US" sz="1100" b="1" i="0" u="none" strike="noStrike" kern="1200" cap="none" spc="-5" normalizeH="0" baseline="0" noProof="0">
                <a:ln>
                  <a:noFill/>
                </a:ln>
                <a:solidFill>
                  <a:srgbClr val="C00000"/>
                </a:solidFill>
                <a:effectLst/>
                <a:uLnTx/>
                <a:uFillTx/>
                <a:latin typeface="Arial"/>
                <a:ea typeface="+mn-ea"/>
                <a:cs typeface="Arial"/>
              </a:rPr>
              <a:t> M</a:t>
            </a:r>
            <a:r>
              <a:rPr kumimoji="0" sz="1100" b="1" i="0" u="none" strike="noStrike" kern="1200" cap="none" spc="-20" normalizeH="0" baseline="0" noProof="0">
                <a:ln>
                  <a:noFill/>
                </a:ln>
                <a:solidFill>
                  <a:srgbClr val="C00000"/>
                </a:solidFill>
                <a:effectLst/>
                <a:uLnTx/>
                <a:uFillTx/>
                <a:latin typeface="Arial"/>
                <a:ea typeface="+mn-ea"/>
                <a:cs typeface="Arial"/>
              </a:rPr>
              <a:t> </a:t>
            </a:r>
            <a:r>
              <a:rPr kumimoji="0" sz="1100" b="1" i="0" u="none" strike="noStrike" kern="1200" cap="none" spc="-5" normalizeH="0" baseline="0" noProof="0">
                <a:ln>
                  <a:noFill/>
                </a:ln>
                <a:solidFill>
                  <a:srgbClr val="6F2F9F"/>
                </a:solidFill>
                <a:effectLst/>
                <a:uLnTx/>
                <a:uFillTx/>
                <a:latin typeface="Arial"/>
                <a:ea typeface="+mn-ea"/>
                <a:cs typeface="Arial"/>
              </a:rPr>
              <a:t>(</a:t>
            </a:r>
            <a:r>
              <a:rPr kumimoji="0" lang="en-US" sz="1100" b="1" i="0" u="none" strike="noStrike" kern="1200" cap="none" spc="-5" normalizeH="0" baseline="0" noProof="0">
                <a:ln>
                  <a:noFill/>
                </a:ln>
                <a:solidFill>
                  <a:srgbClr val="6F2F9F"/>
                </a:solidFill>
                <a:effectLst/>
                <a:uLnTx/>
                <a:uFillTx/>
                <a:latin typeface="Arial"/>
                <a:ea typeface="+mn-ea"/>
                <a:cs typeface="Arial"/>
              </a:rPr>
              <a:t>97,19</a:t>
            </a:r>
            <a:r>
              <a:rPr kumimoji="0" sz="1100" b="1" i="0" u="none" strike="noStrike" kern="1200" cap="none" spc="-5" normalizeH="0" baseline="0" noProof="0">
                <a:ln>
                  <a:noFill/>
                </a:ln>
                <a:solidFill>
                  <a:srgbClr val="6F2F9F"/>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37" name="object 37"/>
          <p:cNvSpPr txBox="1"/>
          <p:nvPr/>
        </p:nvSpPr>
        <p:spPr>
          <a:xfrm>
            <a:off x="3172967" y="3953255"/>
            <a:ext cx="1719580" cy="382797"/>
          </a:xfrm>
          <a:prstGeom prst="rect">
            <a:avLst/>
          </a:prstGeom>
          <a:solidFill>
            <a:srgbClr val="DAE2F3">
              <a:alpha val="52159"/>
            </a:srgbClr>
          </a:solidFill>
          <a:ln w="9525">
            <a:solidFill>
              <a:srgbClr val="4471C4"/>
            </a:solidFill>
          </a:ln>
        </p:spPr>
        <p:txBody>
          <a:bodyPr vert="horz" wrap="square" lIns="0" tIns="43815" rIns="0" bIns="0" rtlCol="0">
            <a:spAutoFit/>
          </a:bodyPr>
          <a:lstStyle/>
          <a:p>
            <a:pPr marL="92075" marR="0" lvl="0" indent="0" algn="l" defTabSz="914400" rtl="0" eaLnBrk="1" fontAlgn="auto" latinLnBrk="0" hangingPunct="1">
              <a:lnSpc>
                <a:spcPct val="100000"/>
              </a:lnSpc>
              <a:spcBef>
                <a:spcPts val="345"/>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Pagu:</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5" normalizeH="0" baseline="0" noProof="0" dirty="0">
                <a:ln>
                  <a:noFill/>
                </a:ln>
                <a:solidFill>
                  <a:srgbClr val="C00000"/>
                </a:solidFill>
                <a:effectLst/>
                <a:uLnTx/>
                <a:uFillTx/>
                <a:latin typeface="Arial"/>
                <a:ea typeface="+mn-ea"/>
                <a:cs typeface="Arial"/>
              </a:rPr>
              <a:t>1,9</a:t>
            </a:r>
            <a:r>
              <a:rPr kumimoji="0" lang="en-US" sz="1100" b="1" i="0" u="none" strike="noStrike" kern="1200" cap="none" spc="-5" normalizeH="0" baseline="0" noProof="0" dirty="0">
                <a:ln>
                  <a:noFill/>
                </a:ln>
                <a:solidFill>
                  <a:srgbClr val="C00000"/>
                </a:solidFill>
                <a:effectLst/>
                <a:uLnTx/>
                <a:uFillTx/>
                <a:latin typeface="Arial"/>
                <a:ea typeface="+mn-ea"/>
                <a:cs typeface="Arial"/>
              </a:rPr>
              <a:t>2</a:t>
            </a:r>
            <a:r>
              <a:rPr kumimoji="0" sz="1100" b="1" i="0" u="none" strike="noStrike" kern="1200" cap="none" spc="-30"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dirty="0">
                <a:ln>
                  <a:noFill/>
                </a:ln>
                <a:solidFill>
                  <a:srgbClr val="C00000"/>
                </a:solidFill>
                <a:effectLst/>
                <a:uLnTx/>
                <a:uFillTx/>
                <a:latin typeface="Arial"/>
                <a:ea typeface="+mn-ea"/>
                <a:cs typeface="Arial"/>
              </a:rPr>
              <a:t>T</a:t>
            </a:r>
            <a:r>
              <a:rPr kumimoji="0" sz="1100" b="1" i="0" u="none" strike="noStrike" kern="1200" cap="none" spc="-25" normalizeH="0" baseline="0" noProof="0" dirty="0">
                <a:ln>
                  <a:noFill/>
                </a:ln>
                <a:solidFill>
                  <a:srgbClr val="C00000"/>
                </a:solidFill>
                <a:effectLst/>
                <a:uLnTx/>
                <a:uFillTx/>
                <a:latin typeface="Arial"/>
                <a:ea typeface="+mn-ea"/>
                <a:cs typeface="Arial"/>
              </a:rPr>
              <a:t> </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92075"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Real</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a:t>
            </a:r>
            <a:r>
              <a:rPr kumimoji="0" sz="1100" b="1" i="0" u="none" strike="noStrike" kern="1200" cap="none" spc="-10" normalizeH="0" baseline="0" noProof="0">
                <a:ln>
                  <a:noFill/>
                </a:ln>
                <a:solidFill>
                  <a:srgbClr val="C00000"/>
                </a:solidFill>
                <a:effectLst/>
                <a:uLnTx/>
                <a:uFillTx/>
                <a:latin typeface="Arial"/>
                <a:ea typeface="+mn-ea"/>
                <a:cs typeface="Arial"/>
              </a:rPr>
              <a:t> </a:t>
            </a:r>
            <a:r>
              <a:rPr kumimoji="0" sz="1100" b="1" i="0" u="none" strike="noStrike" kern="1200" cap="none" spc="-5" normalizeH="0" baseline="0" noProof="0">
                <a:ln>
                  <a:noFill/>
                </a:ln>
                <a:solidFill>
                  <a:srgbClr val="C00000"/>
                </a:solidFill>
                <a:effectLst/>
                <a:uLnTx/>
                <a:uFillTx/>
                <a:latin typeface="Arial"/>
                <a:ea typeface="+mn-ea"/>
                <a:cs typeface="Arial"/>
              </a:rPr>
              <a:t>1,</a:t>
            </a:r>
            <a:r>
              <a:rPr lang="en-US" sz="1100" b="1" kern="1200" spc="-5">
                <a:solidFill>
                  <a:srgbClr val="C00000"/>
                </a:solidFill>
                <a:latin typeface="Arial"/>
                <a:ea typeface="+mn-ea"/>
                <a:cs typeface="Arial"/>
              </a:rPr>
              <a:t>29</a:t>
            </a:r>
            <a:r>
              <a:rPr kumimoji="0" sz="1100" b="1" i="0" u="none" strike="noStrike" kern="1200" cap="none" spc="-35" normalizeH="0" baseline="0" noProof="0">
                <a:ln>
                  <a:noFill/>
                </a:ln>
                <a:solidFill>
                  <a:srgbClr val="C00000"/>
                </a:solidFill>
                <a:effectLst/>
                <a:uLnTx/>
                <a:uFillTx/>
                <a:latin typeface="Arial"/>
                <a:ea typeface="+mn-ea"/>
                <a:cs typeface="Arial"/>
              </a:rPr>
              <a:t> </a:t>
            </a:r>
            <a:r>
              <a:rPr kumimoji="0" sz="1100" b="1" i="0" u="none" strike="noStrike" kern="1200" cap="none" spc="0" normalizeH="0" baseline="0" noProof="0" dirty="0">
                <a:ln>
                  <a:noFill/>
                </a:ln>
                <a:solidFill>
                  <a:srgbClr val="C00000"/>
                </a:solidFill>
                <a:effectLst/>
                <a:uLnTx/>
                <a:uFillTx/>
                <a:latin typeface="Arial"/>
                <a:ea typeface="+mn-ea"/>
                <a:cs typeface="Arial"/>
              </a:rPr>
              <a:t>T</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5" normalizeH="0" baseline="0" noProof="0">
                <a:ln>
                  <a:noFill/>
                </a:ln>
                <a:solidFill>
                  <a:srgbClr val="6F2F9F"/>
                </a:solidFill>
                <a:effectLst/>
                <a:uLnTx/>
                <a:uFillTx/>
                <a:latin typeface="Arial"/>
                <a:ea typeface="+mn-ea"/>
                <a:cs typeface="Arial"/>
              </a:rPr>
              <a:t>(</a:t>
            </a:r>
            <a:r>
              <a:rPr kumimoji="0" lang="en-US" sz="1100" b="1" i="0" u="none" strike="noStrike" kern="1200" cap="none" spc="-5" normalizeH="0" baseline="0" noProof="0">
                <a:ln>
                  <a:noFill/>
                </a:ln>
                <a:solidFill>
                  <a:srgbClr val="6F2F9F"/>
                </a:solidFill>
                <a:effectLst/>
                <a:uLnTx/>
                <a:uFillTx/>
                <a:latin typeface="Arial"/>
                <a:ea typeface="+mn-ea"/>
                <a:cs typeface="Arial"/>
              </a:rPr>
              <a:t>66,93</a:t>
            </a:r>
            <a:r>
              <a:rPr kumimoji="0" sz="1100" b="1" i="0" u="none" strike="noStrike" kern="1200" cap="none" spc="-5" normalizeH="0" baseline="0" noProof="0">
                <a:ln>
                  <a:noFill/>
                </a:ln>
                <a:solidFill>
                  <a:srgbClr val="6F2F9F"/>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38" name="object 38"/>
          <p:cNvSpPr txBox="1"/>
          <p:nvPr/>
        </p:nvSpPr>
        <p:spPr>
          <a:xfrm>
            <a:off x="5883274" y="1658067"/>
            <a:ext cx="796290" cy="472440"/>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1850" b="1" i="0" u="none" strike="noStrike" kern="1200" cap="none" spc="-5" normalizeH="0" baseline="0" noProof="0">
                <a:ln>
                  <a:noFill/>
                </a:ln>
                <a:solidFill>
                  <a:srgbClr val="FBF8EE"/>
                </a:solidFill>
                <a:effectLst/>
                <a:uLnTx/>
                <a:uFillTx/>
                <a:latin typeface="Arial"/>
                <a:ea typeface="+mn-ea"/>
                <a:cs typeface="Arial"/>
              </a:rPr>
              <a:t>Rp2,</a:t>
            </a:r>
            <a:r>
              <a:rPr kumimoji="0" lang="en-US" sz="1850" b="1" i="0" u="none" strike="noStrike" kern="1200" cap="none" spc="-5" normalizeH="0" baseline="0" noProof="0">
                <a:ln>
                  <a:noFill/>
                </a:ln>
                <a:solidFill>
                  <a:srgbClr val="FBF8EE"/>
                </a:solidFill>
                <a:effectLst/>
                <a:uLnTx/>
                <a:uFillTx/>
                <a:latin typeface="Arial"/>
                <a:ea typeface="+mn-ea"/>
                <a:cs typeface="Arial"/>
              </a:rPr>
              <a:t>2</a:t>
            </a:r>
            <a:r>
              <a:rPr kumimoji="0" sz="1850" b="1" i="0" u="none" strike="noStrike" kern="1200" cap="none" spc="-5" normalizeH="0" baseline="0" noProof="0">
                <a:ln>
                  <a:noFill/>
                </a:ln>
                <a:solidFill>
                  <a:srgbClr val="FBF8EE"/>
                </a:solidFill>
                <a:effectLst/>
                <a:uLnTx/>
                <a:uFillTx/>
                <a:latin typeface="Arial"/>
                <a:ea typeface="+mn-ea"/>
                <a:cs typeface="Arial"/>
              </a:rPr>
              <a:t>7</a:t>
            </a:r>
            <a:endParaRPr kumimoji="0" sz="1850" b="0" i="0" u="none" strike="noStrike" kern="1200" cap="none" spc="0" normalizeH="0" baseline="0" noProof="0">
              <a:ln>
                <a:noFill/>
              </a:ln>
              <a:solidFill>
                <a:prstClr val="black"/>
              </a:solidFill>
              <a:effectLst/>
              <a:uLnTx/>
              <a:uFillTx/>
              <a:latin typeface="Arial"/>
              <a:ea typeface="+mn-ea"/>
              <a:cs typeface="Arial"/>
            </a:endParaRPr>
          </a:p>
          <a:p>
            <a:pPr marL="0" marR="25400" lvl="0" indent="0" algn="ctr" defTabSz="914400" rtl="0" eaLnBrk="1" fontAlgn="auto" latinLnBrk="0" hangingPunct="1">
              <a:lnSpc>
                <a:spcPct val="100000"/>
              </a:lnSpc>
              <a:spcBef>
                <a:spcPts val="40"/>
              </a:spcBef>
              <a:spcAft>
                <a:spcPts val="0"/>
              </a:spcAft>
              <a:buClrTx/>
              <a:buSzTx/>
              <a:buFontTx/>
              <a:buNone/>
              <a:tabLst/>
              <a:defRPr/>
            </a:pPr>
            <a:r>
              <a:rPr kumimoji="0" sz="1050" b="1" i="0" u="none" strike="noStrike" kern="1200" cap="none" spc="-5" normalizeH="0" baseline="0" noProof="0" dirty="0">
                <a:ln>
                  <a:noFill/>
                </a:ln>
                <a:solidFill>
                  <a:srgbClr val="FBF8EE"/>
                </a:solidFill>
                <a:effectLst/>
                <a:uLnTx/>
                <a:uFillTx/>
                <a:latin typeface="Arial"/>
                <a:ea typeface="+mn-ea"/>
                <a:cs typeface="Arial"/>
              </a:rPr>
              <a:t>(Triliun)</a:t>
            </a:r>
            <a:endParaRPr kumimoji="0" sz="1050" b="0" i="0" u="none" strike="noStrike" kern="1200" cap="none" spc="0" normalizeH="0" baseline="0" noProof="0">
              <a:ln>
                <a:noFill/>
              </a:ln>
              <a:solidFill>
                <a:prstClr val="black"/>
              </a:solidFill>
              <a:effectLst/>
              <a:uLnTx/>
              <a:uFillTx/>
              <a:latin typeface="Arial"/>
              <a:ea typeface="+mn-ea"/>
              <a:cs typeface="Arial"/>
            </a:endParaRPr>
          </a:p>
        </p:txBody>
      </p:sp>
      <p:grpSp>
        <p:nvGrpSpPr>
          <p:cNvPr id="39" name="object 39"/>
          <p:cNvGrpSpPr/>
          <p:nvPr/>
        </p:nvGrpSpPr>
        <p:grpSpPr>
          <a:xfrm>
            <a:off x="8737620" y="6429542"/>
            <a:ext cx="3467253" cy="387985"/>
            <a:chOff x="8725254" y="6470141"/>
            <a:chExt cx="3467253" cy="387985"/>
          </a:xfrm>
        </p:grpSpPr>
        <p:sp>
          <p:nvSpPr>
            <p:cNvPr id="43" name="object 43"/>
            <p:cNvSpPr/>
            <p:nvPr/>
          </p:nvSpPr>
          <p:spPr>
            <a:xfrm>
              <a:off x="11798807" y="6470141"/>
              <a:ext cx="393700" cy="387985"/>
            </a:xfrm>
            <a:custGeom>
              <a:avLst/>
              <a:gdLst/>
              <a:ahLst/>
              <a:cxnLst/>
              <a:rect l="l" t="t" r="r" b="b"/>
              <a:pathLst>
                <a:path w="393700" h="387984">
                  <a:moveTo>
                    <a:pt x="393191" y="0"/>
                  </a:moveTo>
                  <a:lnTo>
                    <a:pt x="0" y="0"/>
                  </a:lnTo>
                  <a:lnTo>
                    <a:pt x="0" y="387858"/>
                  </a:lnTo>
                  <a:lnTo>
                    <a:pt x="393191" y="387858"/>
                  </a:lnTo>
                  <a:lnTo>
                    <a:pt x="393191" y="0"/>
                  </a:lnTo>
                  <a:close/>
                </a:path>
              </a:pathLst>
            </a:custGeom>
            <a:solidFill>
              <a:srgbClr val="FBB81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8725254" y="6470141"/>
              <a:ext cx="2967355" cy="387985"/>
            </a:xfrm>
            <a:custGeom>
              <a:avLst/>
              <a:gdLst/>
              <a:ahLst/>
              <a:cxnLst/>
              <a:rect l="l" t="t" r="r" b="b"/>
              <a:pathLst>
                <a:path w="2967354" h="387984">
                  <a:moveTo>
                    <a:pt x="2966873" y="0"/>
                  </a:moveTo>
                  <a:lnTo>
                    <a:pt x="386868" y="0"/>
                  </a:lnTo>
                  <a:lnTo>
                    <a:pt x="386868" y="762"/>
                  </a:lnTo>
                  <a:lnTo>
                    <a:pt x="315113" y="7975"/>
                  </a:lnTo>
                  <a:lnTo>
                    <a:pt x="267336" y="20907"/>
                  </a:lnTo>
                  <a:lnTo>
                    <a:pt x="222157" y="39469"/>
                  </a:lnTo>
                  <a:lnTo>
                    <a:pt x="179983" y="63257"/>
                  </a:lnTo>
                  <a:lnTo>
                    <a:pt x="141223" y="91864"/>
                  </a:lnTo>
                  <a:lnTo>
                    <a:pt x="106282" y="124886"/>
                  </a:lnTo>
                  <a:lnTo>
                    <a:pt x="75568" y="161918"/>
                  </a:lnTo>
                  <a:lnTo>
                    <a:pt x="49487" y="202556"/>
                  </a:lnTo>
                  <a:lnTo>
                    <a:pt x="28448" y="246394"/>
                  </a:lnTo>
                  <a:lnTo>
                    <a:pt x="12856" y="293027"/>
                  </a:lnTo>
                  <a:lnTo>
                    <a:pt x="3120" y="342050"/>
                  </a:lnTo>
                  <a:lnTo>
                    <a:pt x="0" y="387858"/>
                  </a:lnTo>
                  <a:lnTo>
                    <a:pt x="2966873" y="387858"/>
                  </a:lnTo>
                  <a:lnTo>
                    <a:pt x="2966873" y="0"/>
                  </a:lnTo>
                  <a:close/>
                </a:path>
              </a:pathLst>
            </a:custGeom>
            <a:solidFill>
              <a:srgbClr val="005FA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object 45"/>
          <p:cNvSpPr txBox="1"/>
          <p:nvPr/>
        </p:nvSpPr>
        <p:spPr>
          <a:xfrm>
            <a:off x="170688" y="709657"/>
            <a:ext cx="11628120" cy="404406"/>
          </a:xfrm>
          <a:prstGeom prst="rect">
            <a:avLst/>
          </a:prstGeom>
        </p:spPr>
        <p:txBody>
          <a:bodyPr vert="horz" wrap="square" lIns="0" tIns="5715" rIns="0" bIns="0" rtlCol="0">
            <a:spAutoFit/>
          </a:bodyPr>
          <a:lstStyle/>
          <a:p>
            <a:pPr marR="5080" lvl="0" indent="11113" algn="ctr" defTabSz="914400" rtl="0" eaLnBrk="1" fontAlgn="auto" latinLnBrk="0" hangingPunct="1">
              <a:lnSpc>
                <a:spcPct val="103200"/>
              </a:lnSpc>
              <a:spcBef>
                <a:spcPts val="45"/>
              </a:spcBef>
              <a:spcAft>
                <a:spcPts val="0"/>
              </a:spcAft>
              <a:buClrTx/>
              <a:buSzTx/>
              <a:buFontTx/>
              <a:buNone/>
              <a:tabLst/>
              <a:defRPr/>
            </a:pPr>
            <a:r>
              <a:rPr kumimoji="0" sz="1300" u="none" strike="noStrike" kern="1200" cap="none" normalizeH="0" noProof="0" dirty="0">
                <a:ln>
                  <a:noFill/>
                </a:ln>
                <a:solidFill>
                  <a:srgbClr val="001F5F"/>
                </a:solidFill>
                <a:effectLst/>
                <a:uLnTx/>
                <a:uFillTx/>
                <a:latin typeface="Arial" panose="020B0604020202020204" pitchFamily="34" charset="0"/>
                <a:ea typeface="+mn-ea"/>
                <a:cs typeface="Arial" panose="020B0604020202020204" pitchFamily="34" charset="0"/>
              </a:rPr>
              <a:t>Tagging anggaran Pengendalian Inflasi </a:t>
            </a:r>
            <a:r>
              <a:rPr kumimoji="0" sz="1300" u="none" strike="noStrike" kern="1200" cap="none" normalizeH="0" noProof="0" dirty="0" err="1">
                <a:ln>
                  <a:noFill/>
                </a:ln>
                <a:solidFill>
                  <a:srgbClr val="001F5F"/>
                </a:solidFill>
                <a:effectLst/>
                <a:uLnTx/>
                <a:uFillTx/>
                <a:latin typeface="Arial" panose="020B0604020202020204" pitchFamily="34" charset="0"/>
                <a:ea typeface="+mn-ea"/>
                <a:cs typeface="Arial" panose="020B0604020202020204" pitchFamily="34" charset="0"/>
              </a:rPr>
              <a:t>Tahun</a:t>
            </a:r>
            <a:r>
              <a:rPr kumimoji="0" sz="1300" u="none" strike="noStrike" kern="1200" cap="none" normalizeH="0" noProof="0" dirty="0">
                <a:ln>
                  <a:noFill/>
                </a:ln>
                <a:solidFill>
                  <a:srgbClr val="001F5F"/>
                </a:solidFill>
                <a:effectLst/>
                <a:uLnTx/>
                <a:uFillTx/>
                <a:latin typeface="Arial" panose="020B0604020202020204" pitchFamily="34" charset="0"/>
                <a:ea typeface="+mn-ea"/>
                <a:cs typeface="Arial" panose="020B0604020202020204" pitchFamily="34" charset="0"/>
              </a:rPr>
              <a:t> 202</a:t>
            </a:r>
            <a:r>
              <a:rPr kumimoji="0" lang="en-US" sz="1300" u="none" strike="noStrike" kern="1200" cap="none" normalizeH="0" noProof="0" dirty="0">
                <a:ln>
                  <a:noFill/>
                </a:ln>
                <a:solidFill>
                  <a:srgbClr val="001F5F"/>
                </a:solidFill>
                <a:effectLst/>
                <a:uLnTx/>
                <a:uFillTx/>
                <a:latin typeface="Arial" panose="020B0604020202020204" pitchFamily="34" charset="0"/>
                <a:ea typeface="+mn-ea"/>
                <a:cs typeface="Arial" panose="020B0604020202020204" pitchFamily="34" charset="0"/>
              </a:rPr>
              <a:t>4 Sumatera Utara </a:t>
            </a:r>
            <a:r>
              <a:rPr kumimoji="0" sz="1300" u="none" strike="noStrike" kern="1200" cap="none" normalizeH="0" noProof="0" dirty="0" err="1">
                <a:ln>
                  <a:noFill/>
                </a:ln>
                <a:solidFill>
                  <a:srgbClr val="001F5F"/>
                </a:solidFill>
                <a:effectLst/>
                <a:uLnTx/>
                <a:uFillTx/>
                <a:latin typeface="Arial" panose="020B0604020202020204" pitchFamily="34" charset="0"/>
                <a:ea typeface="+mn-ea"/>
                <a:cs typeface="Arial" panose="020B0604020202020204" pitchFamily="34" charset="0"/>
              </a:rPr>
              <a:t>sebesar</a:t>
            </a:r>
            <a:r>
              <a:rPr kumimoji="0" sz="1300" u="none" strike="noStrike" kern="1200" cap="none" normalizeH="0" noProof="0" dirty="0">
                <a:ln>
                  <a:noFill/>
                </a:ln>
                <a:solidFill>
                  <a:srgbClr val="001F5F"/>
                </a:solidFill>
                <a:effectLst/>
                <a:uLnTx/>
                <a:uFillTx/>
                <a:latin typeface="Arial" panose="020B0604020202020204" pitchFamily="34" charset="0"/>
                <a:ea typeface="+mn-ea"/>
                <a:cs typeface="Arial" panose="020B0604020202020204" pitchFamily="34" charset="0"/>
              </a:rPr>
              <a:t> Rp2,</a:t>
            </a:r>
            <a:r>
              <a:rPr kumimoji="0" lang="en-US" sz="1300" u="none" strike="noStrike" kern="1200" cap="none" normalizeH="0" noProof="0" dirty="0">
                <a:ln>
                  <a:noFill/>
                </a:ln>
                <a:solidFill>
                  <a:srgbClr val="001F5F"/>
                </a:solidFill>
                <a:effectLst/>
                <a:uLnTx/>
                <a:uFillTx/>
                <a:latin typeface="Arial" panose="020B0604020202020204" pitchFamily="34" charset="0"/>
                <a:ea typeface="+mn-ea"/>
                <a:cs typeface="Arial" panose="020B0604020202020204" pitchFamily="34" charset="0"/>
              </a:rPr>
              <a:t>27</a:t>
            </a:r>
            <a:r>
              <a:rPr kumimoji="0" sz="1300" u="none" strike="noStrike" kern="1200" cap="none" normalizeH="0" noProof="0" dirty="0">
                <a:ln>
                  <a:noFill/>
                </a:ln>
                <a:solidFill>
                  <a:srgbClr val="001F5F"/>
                </a:solidFill>
                <a:effectLst/>
                <a:uLnTx/>
                <a:uFillTx/>
                <a:latin typeface="Arial" panose="020B0604020202020204" pitchFamily="34" charset="0"/>
                <a:ea typeface="+mn-ea"/>
                <a:cs typeface="Arial" panose="020B0604020202020204" pitchFamily="34" charset="0"/>
              </a:rPr>
              <a:t> Triliun dengan 2 terbesar alokasi terdapat pada: Kementerian PUPR (pembangunan infrastruktur) dan Kementerian  Perhubungan (pembangunan infrastruktur)</a:t>
            </a:r>
            <a:endParaRPr kumimoji="0" sz="1300" u="none" strike="noStrike" kern="1200" cap="none"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object 48"/>
          <p:cNvSpPr txBox="1"/>
          <p:nvPr/>
        </p:nvSpPr>
        <p:spPr>
          <a:xfrm>
            <a:off x="9188450" y="6568625"/>
            <a:ext cx="2249805" cy="1949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srgbClr val="FFFFFF"/>
                </a:solidFill>
                <a:effectLst/>
                <a:uLnTx/>
                <a:uFillTx/>
                <a:latin typeface="Tahoma"/>
                <a:ea typeface="+mn-ea"/>
                <a:cs typeface="Tahoma"/>
              </a:rPr>
              <a:t>Direktorat</a:t>
            </a:r>
            <a:r>
              <a:rPr kumimoji="0" sz="1100" b="0" i="0" u="none" strike="noStrike" kern="1200" cap="none" spc="-10" normalizeH="0" baseline="0" noProof="0" dirty="0">
                <a:ln>
                  <a:noFill/>
                </a:ln>
                <a:solidFill>
                  <a:srgbClr val="FFFFFF"/>
                </a:solidFill>
                <a:effectLst/>
                <a:uLnTx/>
                <a:uFillTx/>
                <a:latin typeface="Tahoma"/>
                <a:ea typeface="+mn-ea"/>
                <a:cs typeface="Tahoma"/>
              </a:rPr>
              <a:t> </a:t>
            </a:r>
            <a:r>
              <a:rPr kumimoji="0" sz="1100" b="0" i="0" u="none" strike="noStrike" kern="1200" cap="none" spc="-5" normalizeH="0" baseline="0" noProof="0" dirty="0">
                <a:ln>
                  <a:noFill/>
                </a:ln>
                <a:solidFill>
                  <a:srgbClr val="FFFFFF"/>
                </a:solidFill>
                <a:effectLst/>
                <a:uLnTx/>
                <a:uFillTx/>
                <a:latin typeface="Tahoma"/>
                <a:ea typeface="+mn-ea"/>
                <a:cs typeface="Tahoma"/>
              </a:rPr>
              <a:t>Jenderal</a:t>
            </a:r>
            <a:r>
              <a:rPr kumimoji="0" sz="1100" b="0" i="0" u="none" strike="noStrike" kern="1200" cap="none" spc="15" normalizeH="0" baseline="0" noProof="0" dirty="0">
                <a:ln>
                  <a:noFill/>
                </a:ln>
                <a:solidFill>
                  <a:srgbClr val="FFFFFF"/>
                </a:solidFill>
                <a:effectLst/>
                <a:uLnTx/>
                <a:uFillTx/>
                <a:latin typeface="Tahoma"/>
                <a:ea typeface="+mn-ea"/>
                <a:cs typeface="Tahoma"/>
              </a:rPr>
              <a:t> </a:t>
            </a:r>
            <a:r>
              <a:rPr kumimoji="0" sz="1100" b="0" i="0" u="none" strike="noStrike" kern="1200" cap="none" spc="-5" normalizeH="0" baseline="0" noProof="0" dirty="0">
                <a:ln>
                  <a:noFill/>
                </a:ln>
                <a:solidFill>
                  <a:srgbClr val="FFFFFF"/>
                </a:solidFill>
                <a:effectLst/>
                <a:uLnTx/>
                <a:uFillTx/>
                <a:latin typeface="Tahoma"/>
                <a:ea typeface="+mn-ea"/>
                <a:cs typeface="Tahoma"/>
              </a:rPr>
              <a:t>Perbendaharaan</a:t>
            </a:r>
            <a:endParaRPr kumimoji="0" sz="1100" b="0" i="0" u="none" strike="noStrike" kern="1200" cap="none" spc="0" normalizeH="0" baseline="0" noProof="0">
              <a:ln>
                <a:noFill/>
              </a:ln>
              <a:solidFill>
                <a:prstClr val="black"/>
              </a:solidFill>
              <a:effectLst/>
              <a:uLnTx/>
              <a:uFillTx/>
              <a:latin typeface="Tahoma"/>
              <a:ea typeface="+mn-ea"/>
              <a:cs typeface="Tahoma"/>
            </a:endParaRPr>
          </a:p>
        </p:txBody>
      </p:sp>
      <p:sp>
        <p:nvSpPr>
          <p:cNvPr id="49" name="object 49"/>
          <p:cNvSpPr txBox="1"/>
          <p:nvPr/>
        </p:nvSpPr>
        <p:spPr>
          <a:xfrm>
            <a:off x="11909043" y="6586677"/>
            <a:ext cx="193040" cy="190500"/>
          </a:xfrm>
          <a:prstGeom prst="rect">
            <a:avLst/>
          </a:prstGeom>
        </p:spPr>
        <p:txBody>
          <a:bodyPr vert="horz" wrap="square" lIns="0" tIns="0" rIns="0" bIns="0" rtlCol="0">
            <a:spAutoFit/>
          </a:bodyPr>
          <a:lstStyle/>
          <a:p>
            <a:pPr marL="12700" marR="0" lvl="0" indent="0" algn="l" defTabSz="914400" rtl="0" eaLnBrk="1" fontAlgn="auto" latinLnBrk="0" hangingPunct="1">
              <a:lnSpc>
                <a:spcPts val="1330"/>
              </a:lnSpc>
              <a:spcBef>
                <a:spcPts val="0"/>
              </a:spcBef>
              <a:spcAft>
                <a:spcPts val="0"/>
              </a:spcAft>
              <a:buClrTx/>
              <a:buSzTx/>
              <a:buFontTx/>
              <a:buNone/>
              <a:tabLst/>
              <a:defRPr/>
            </a:pPr>
            <a:r>
              <a:rPr kumimoji="0" sz="1300" b="1" i="0" u="none" strike="noStrike" kern="1200" cap="none" spc="-5" normalizeH="0" baseline="0" noProof="0" dirty="0">
                <a:ln>
                  <a:noFill/>
                </a:ln>
                <a:solidFill>
                  <a:prstClr val="black"/>
                </a:solidFill>
                <a:effectLst/>
                <a:uLnTx/>
                <a:uFillTx/>
                <a:latin typeface="Calibri"/>
                <a:ea typeface="+mn-ea"/>
                <a:cs typeface="Calibri"/>
              </a:rPr>
              <a:t>02</a:t>
            </a:r>
            <a:endParaRPr kumimoji="0" sz="1300" b="0" i="0" u="none" strike="noStrike" kern="1200" cap="none" spc="0" normalizeH="0" baseline="0" noProof="0">
              <a:ln>
                <a:noFill/>
              </a:ln>
              <a:solidFill>
                <a:prstClr val="black"/>
              </a:solidFill>
              <a:effectLst/>
              <a:uLnTx/>
              <a:uFillTx/>
              <a:latin typeface="Calibri"/>
              <a:ea typeface="+mn-ea"/>
              <a:cs typeface="Calibri"/>
            </a:endParaRPr>
          </a:p>
        </p:txBody>
      </p:sp>
      <p:sp>
        <p:nvSpPr>
          <p:cNvPr id="46" name="object 46"/>
          <p:cNvSpPr txBox="1"/>
          <p:nvPr/>
        </p:nvSpPr>
        <p:spPr>
          <a:xfrm>
            <a:off x="2906267" y="5772911"/>
            <a:ext cx="1737360" cy="382797"/>
          </a:xfrm>
          <a:prstGeom prst="rect">
            <a:avLst/>
          </a:prstGeom>
          <a:solidFill>
            <a:srgbClr val="DAE2F3">
              <a:alpha val="54119"/>
            </a:srgbClr>
          </a:solidFill>
          <a:ln w="9525">
            <a:solidFill>
              <a:srgbClr val="4471C4"/>
            </a:solidFill>
          </a:ln>
        </p:spPr>
        <p:txBody>
          <a:bodyPr vert="horz" wrap="square" lIns="0" tIns="43815" rIns="0" bIns="0" rtlCol="0">
            <a:spAutoFit/>
          </a:bodyPr>
          <a:lstStyle/>
          <a:p>
            <a:pPr marL="93980" marR="0" lvl="0" indent="0" algn="l" defTabSz="914400" rtl="0" eaLnBrk="1" fontAlgn="auto" latinLnBrk="0" hangingPunct="1">
              <a:lnSpc>
                <a:spcPct val="100000"/>
              </a:lnSpc>
              <a:spcBef>
                <a:spcPts val="345"/>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Pagu:</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lang="en-US" sz="1100" b="1" i="0" u="none" strike="noStrike" kern="1200" cap="none" spc="-5" normalizeH="0" baseline="0" noProof="0" dirty="0">
                <a:ln>
                  <a:noFill/>
                </a:ln>
                <a:solidFill>
                  <a:srgbClr val="C00000"/>
                </a:solidFill>
                <a:effectLst/>
                <a:uLnTx/>
                <a:uFillTx/>
                <a:latin typeface="Arial"/>
                <a:ea typeface="+mn-ea"/>
                <a:cs typeface="Arial"/>
              </a:rPr>
              <a:t>3,77</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5" normalizeH="0" baseline="0" noProof="0" dirty="0">
                <a:ln>
                  <a:noFill/>
                </a:ln>
                <a:solidFill>
                  <a:srgbClr val="C00000"/>
                </a:solidFill>
                <a:effectLst/>
                <a:uLnTx/>
                <a:uFillTx/>
                <a:latin typeface="Arial"/>
                <a:ea typeface="+mn-ea"/>
                <a:cs typeface="Arial"/>
              </a:rPr>
              <a:t>M</a:t>
            </a:r>
            <a:r>
              <a:rPr kumimoji="0" sz="1100" b="1" i="0" u="none" strike="noStrike" kern="1200" cap="none" spc="-10" normalizeH="0" baseline="0" noProof="0" dirty="0">
                <a:ln>
                  <a:noFill/>
                </a:ln>
                <a:solidFill>
                  <a:srgbClr val="C00000"/>
                </a:solidFill>
                <a:effectLst/>
                <a:uLnTx/>
                <a:uFillTx/>
                <a:latin typeface="Arial"/>
                <a:ea typeface="+mn-ea"/>
                <a:cs typeface="Arial"/>
              </a:rPr>
              <a:t> </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9398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Real</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a:t>
            </a:r>
            <a:r>
              <a:rPr kumimoji="0" sz="1100" b="1" i="0" u="none" strike="noStrike" kern="1200" cap="none" spc="-5" normalizeH="0" baseline="0" noProof="0">
                <a:ln>
                  <a:noFill/>
                </a:ln>
                <a:solidFill>
                  <a:srgbClr val="C00000"/>
                </a:solidFill>
                <a:effectLst/>
                <a:uLnTx/>
                <a:uFillTx/>
                <a:latin typeface="Arial"/>
                <a:ea typeface="+mn-ea"/>
                <a:cs typeface="Arial"/>
              </a:rPr>
              <a:t> </a:t>
            </a:r>
            <a:r>
              <a:rPr kumimoji="0" lang="en-US" sz="1100" b="1" i="0" u="none" strike="noStrike" kern="1200" cap="none" spc="-5" normalizeH="0" baseline="0" noProof="0">
                <a:ln>
                  <a:noFill/>
                </a:ln>
                <a:solidFill>
                  <a:srgbClr val="C00000"/>
                </a:solidFill>
                <a:effectLst/>
                <a:uLnTx/>
                <a:uFillTx/>
                <a:latin typeface="Arial"/>
                <a:ea typeface="+mn-ea"/>
                <a:cs typeface="Arial"/>
              </a:rPr>
              <a:t>2,83</a:t>
            </a:r>
            <a:r>
              <a:rPr kumimoji="0" sz="1100" b="1" i="0" u="none" strike="noStrike" kern="1200" cap="none" spc="-15" normalizeH="0" baseline="0" noProof="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M</a:t>
            </a:r>
            <a:r>
              <a:rPr kumimoji="0" sz="1100" b="1" i="0" u="none" strike="noStrike" kern="1200" cap="none" spc="-10" normalizeH="0" baseline="0" noProof="0">
                <a:ln>
                  <a:noFill/>
                </a:ln>
                <a:solidFill>
                  <a:srgbClr val="C00000"/>
                </a:solidFill>
                <a:effectLst/>
                <a:uLnTx/>
                <a:uFillTx/>
                <a:latin typeface="Arial"/>
                <a:ea typeface="+mn-ea"/>
                <a:cs typeface="Arial"/>
              </a:rPr>
              <a:t> </a:t>
            </a:r>
            <a:r>
              <a:rPr kumimoji="0" sz="1100" b="1" i="0" u="none" strike="noStrike" kern="1200" cap="none" spc="-5" normalizeH="0" baseline="0" noProof="0">
                <a:ln>
                  <a:noFill/>
                </a:ln>
                <a:solidFill>
                  <a:srgbClr val="6F2F9F"/>
                </a:solidFill>
                <a:effectLst/>
                <a:uLnTx/>
                <a:uFillTx/>
                <a:latin typeface="Arial"/>
                <a:ea typeface="+mn-ea"/>
                <a:cs typeface="Arial"/>
              </a:rPr>
              <a:t>(</a:t>
            </a:r>
            <a:r>
              <a:rPr lang="en-US" sz="1100" b="1" kern="1200" spc="-5">
                <a:solidFill>
                  <a:srgbClr val="6F2F9F"/>
                </a:solidFill>
                <a:latin typeface="Arial"/>
                <a:ea typeface="+mn-ea"/>
                <a:cs typeface="Arial"/>
              </a:rPr>
              <a:t>75,10</a:t>
            </a:r>
            <a:r>
              <a:rPr kumimoji="0" sz="1100" b="1" i="0" u="none" strike="noStrike" kern="1200" cap="none" spc="-5" normalizeH="0" baseline="0" noProof="0">
                <a:ln>
                  <a:noFill/>
                </a:ln>
                <a:solidFill>
                  <a:srgbClr val="6F2F9F"/>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47" name="object 47"/>
          <p:cNvSpPr txBox="1"/>
          <p:nvPr/>
        </p:nvSpPr>
        <p:spPr>
          <a:xfrm>
            <a:off x="2728720" y="1167383"/>
            <a:ext cx="1795527" cy="416140"/>
          </a:xfrm>
          <a:prstGeom prst="rect">
            <a:avLst/>
          </a:prstGeom>
          <a:solidFill>
            <a:srgbClr val="DAE2F3">
              <a:alpha val="39999"/>
            </a:srgbClr>
          </a:solidFill>
          <a:ln w="9525">
            <a:solidFill>
              <a:srgbClr val="4471C4"/>
            </a:solidFill>
          </a:ln>
        </p:spPr>
        <p:txBody>
          <a:bodyPr vert="horz" wrap="square" lIns="0" tIns="38735" rIns="0" bIns="0" rtlCol="0">
            <a:spAutoFit/>
          </a:bodyPr>
          <a:lstStyle/>
          <a:p>
            <a:pPr marL="130810" marR="103505" lvl="0" indent="-40005" algn="l" defTabSz="914400" rtl="0" eaLnBrk="1" fontAlgn="auto" latinLnBrk="0" hangingPunct="1">
              <a:lnSpc>
                <a:spcPct val="100000"/>
              </a:lnSpc>
              <a:spcBef>
                <a:spcPts val="305"/>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Pagu:</a:t>
            </a:r>
            <a:r>
              <a:rPr kumimoji="0" sz="1100" b="1" i="0" u="none" strike="noStrike" kern="1200" cap="none" spc="-10" normalizeH="0" baseline="0" noProof="0" dirty="0">
                <a:ln>
                  <a:noFill/>
                </a:ln>
                <a:solidFill>
                  <a:srgbClr val="C00000"/>
                </a:solidFill>
                <a:effectLst/>
                <a:uLnTx/>
                <a:uFillTx/>
                <a:latin typeface="Arial"/>
                <a:ea typeface="+mn-ea"/>
                <a:cs typeface="Arial"/>
              </a:rPr>
              <a:t> </a:t>
            </a:r>
            <a:r>
              <a:rPr kumimoji="0" sz="1100" b="1" i="0" u="none" strike="noStrike" kern="1200" cap="none" spc="-5" normalizeH="0" baseline="0" noProof="0" dirty="0">
                <a:ln>
                  <a:noFill/>
                </a:ln>
                <a:solidFill>
                  <a:srgbClr val="C00000"/>
                </a:solidFill>
                <a:effectLst/>
                <a:uLnTx/>
                <a:uFillTx/>
                <a:latin typeface="Arial"/>
                <a:ea typeface="+mn-ea"/>
                <a:cs typeface="Arial"/>
              </a:rPr>
              <a:t>1</a:t>
            </a:r>
            <a:r>
              <a:rPr kumimoji="0" lang="en-US" sz="1100" b="1" i="0" u="none" strike="noStrike" kern="1200" cap="none" spc="-5" normalizeH="0" baseline="0" noProof="0" dirty="0">
                <a:ln>
                  <a:noFill/>
                </a:ln>
                <a:solidFill>
                  <a:srgbClr val="C00000"/>
                </a:solidFill>
                <a:effectLst/>
                <a:uLnTx/>
                <a:uFillTx/>
                <a:latin typeface="Arial"/>
                <a:ea typeface="+mn-ea"/>
                <a:cs typeface="Arial"/>
              </a:rPr>
              <a:t>5,07</a:t>
            </a:r>
            <a:r>
              <a:rPr kumimoji="0" sz="1100" b="1" i="0" u="none" strike="noStrike" kern="1200" cap="none" spc="-2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dirty="0">
                <a:ln>
                  <a:noFill/>
                </a:ln>
                <a:solidFill>
                  <a:srgbClr val="C00000"/>
                </a:solidFill>
                <a:effectLst/>
                <a:uLnTx/>
                <a:uFillTx/>
                <a:latin typeface="Arial"/>
                <a:ea typeface="+mn-ea"/>
                <a:cs typeface="Arial"/>
              </a:rPr>
              <a:t>M</a:t>
            </a:r>
            <a:r>
              <a:rPr kumimoji="0" sz="1100" b="1" i="0" u="none" strike="noStrike" kern="1200" cap="none" spc="-15" normalizeH="0" baseline="0" noProof="0" dirty="0">
                <a:ln>
                  <a:noFill/>
                </a:ln>
                <a:solidFill>
                  <a:srgbClr val="C00000"/>
                </a:solidFill>
                <a:effectLst/>
                <a:uLnTx/>
                <a:uFillTx/>
                <a:latin typeface="Arial"/>
                <a:ea typeface="+mn-ea"/>
                <a:cs typeface="Arial"/>
              </a:rPr>
              <a:t> </a:t>
            </a:r>
            <a:endParaRPr lang="en-US" sz="1100" b="1" kern="1200" spc="260" dirty="0">
              <a:solidFill>
                <a:srgbClr val="C00000"/>
              </a:solidFill>
              <a:latin typeface="Arial"/>
              <a:ea typeface="+mn-ea"/>
              <a:cs typeface="Arial"/>
            </a:endParaRPr>
          </a:p>
          <a:p>
            <a:pPr marL="130810" marR="103505" lvl="0" indent="-40005" algn="l" defTabSz="914400" rtl="0" eaLnBrk="1" fontAlgn="auto" latinLnBrk="0" hangingPunct="1">
              <a:lnSpc>
                <a:spcPct val="100000"/>
              </a:lnSpc>
              <a:spcBef>
                <a:spcPts val="305"/>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Real</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 </a:t>
            </a:r>
            <a:r>
              <a:rPr kumimoji="0" sz="1100" b="1" i="0" u="none" strike="noStrike" kern="1200" cap="none" spc="-290" normalizeH="0" baseline="0" noProof="0">
                <a:ln>
                  <a:noFill/>
                </a:ln>
                <a:solidFill>
                  <a:srgbClr val="C00000"/>
                </a:solidFill>
                <a:effectLst/>
                <a:uLnTx/>
                <a:uFillTx/>
                <a:latin typeface="Arial"/>
                <a:ea typeface="+mn-ea"/>
                <a:cs typeface="Arial"/>
              </a:rPr>
              <a:t> </a:t>
            </a:r>
            <a:r>
              <a:rPr kumimoji="0" lang="en-US" sz="1100" b="1" i="0" u="none" strike="noStrike" kern="1200" cap="none" spc="-5" normalizeH="0" baseline="0" noProof="0">
                <a:ln>
                  <a:noFill/>
                </a:ln>
                <a:solidFill>
                  <a:srgbClr val="C00000"/>
                </a:solidFill>
                <a:effectLst/>
                <a:uLnTx/>
                <a:uFillTx/>
                <a:latin typeface="Arial"/>
                <a:ea typeface="+mn-ea"/>
                <a:cs typeface="Arial"/>
              </a:rPr>
              <a:t>14,36</a:t>
            </a:r>
            <a:r>
              <a:rPr kumimoji="0" sz="1100" b="1" i="0" u="none" strike="noStrike" kern="1200" cap="none" spc="-5" normalizeH="0" baseline="0" noProof="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M</a:t>
            </a:r>
            <a:r>
              <a:rPr kumimoji="0" sz="1100" b="1" i="0" u="none" strike="noStrike" kern="1200" cap="none" spc="-5" normalizeH="0" baseline="0" noProof="0">
                <a:ln>
                  <a:noFill/>
                </a:ln>
                <a:solidFill>
                  <a:srgbClr val="C00000"/>
                </a:solidFill>
                <a:effectLst/>
                <a:uLnTx/>
                <a:uFillTx/>
                <a:latin typeface="Arial"/>
                <a:ea typeface="+mn-ea"/>
                <a:cs typeface="Arial"/>
              </a:rPr>
              <a:t> </a:t>
            </a:r>
            <a:r>
              <a:rPr kumimoji="0" sz="1100" b="1" i="0" u="none" strike="noStrike" kern="1200" cap="none" spc="-5" normalizeH="0" baseline="0" noProof="0">
                <a:ln>
                  <a:noFill/>
                </a:ln>
                <a:solidFill>
                  <a:srgbClr val="6F2F9F"/>
                </a:solidFill>
                <a:effectLst/>
                <a:uLnTx/>
                <a:uFillTx/>
                <a:latin typeface="Arial"/>
                <a:ea typeface="+mn-ea"/>
                <a:cs typeface="Arial"/>
              </a:rPr>
              <a:t>(</a:t>
            </a:r>
            <a:r>
              <a:rPr lang="en-US" sz="1100" b="1" kern="1200" spc="-5">
                <a:solidFill>
                  <a:srgbClr val="6F2F9F"/>
                </a:solidFill>
                <a:latin typeface="Arial"/>
                <a:ea typeface="+mn-ea"/>
                <a:cs typeface="Arial"/>
              </a:rPr>
              <a:t>95,27</a:t>
            </a:r>
            <a:r>
              <a:rPr kumimoji="0" sz="1100" b="1" i="0" u="none" strike="noStrike" kern="1200" cap="none" spc="-5" normalizeH="0" baseline="0" noProof="0">
                <a:ln>
                  <a:noFill/>
                </a:ln>
                <a:solidFill>
                  <a:srgbClr val="6F2F9F"/>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50" name="TextBox 49">
            <a:extLst>
              <a:ext uri="{FF2B5EF4-FFF2-40B4-BE49-F238E27FC236}">
                <a16:creationId xmlns:a16="http://schemas.microsoft.com/office/drawing/2014/main" id="{97A0CFEF-096A-8FAC-77D2-E0237F3543D0}"/>
              </a:ext>
            </a:extLst>
          </p:cNvPr>
          <p:cNvSpPr txBox="1"/>
          <p:nvPr/>
        </p:nvSpPr>
        <p:spPr>
          <a:xfrm>
            <a:off x="5455628" y="6418815"/>
            <a:ext cx="2987749" cy="307777"/>
          </a:xfrm>
          <a:prstGeom prst="rect">
            <a:avLst/>
          </a:prstGeom>
          <a:noFill/>
        </p:spPr>
        <p:txBody>
          <a:bodyPr wrap="square">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lang="id-ID" sz="1400" b="1" i="1" spc="-5" dirty="0">
                <a:solidFill>
                  <a:schemeClr val="tx1"/>
                </a:solidFill>
                <a:latin typeface="Calibri"/>
                <a:cs typeface="Calibri"/>
              </a:rPr>
              <a:t>Realisasi </a:t>
            </a:r>
            <a:r>
              <a:rPr kumimoji="0" lang="sv-SE" sz="1400" b="1" i="1" u="none" strike="noStrike" kern="0" cap="none" spc="-5" normalizeH="0" baseline="0" noProof="0" dirty="0">
                <a:ln>
                  <a:noFill/>
                </a:ln>
                <a:solidFill>
                  <a:schemeClr val="tx1"/>
                </a:solidFill>
                <a:effectLst/>
                <a:uLnTx/>
                <a:uFillTx/>
                <a:latin typeface="Calibri"/>
                <a:cs typeface="Calibri"/>
              </a:rPr>
              <a:t>sd. </a:t>
            </a:r>
            <a:r>
              <a:rPr kumimoji="0" lang="id-ID" sz="1400" b="1" i="1" u="none" strike="noStrike" kern="0" cap="none" spc="-5" normalizeH="0" baseline="0" noProof="0" dirty="0">
                <a:ln>
                  <a:noFill/>
                </a:ln>
                <a:solidFill>
                  <a:schemeClr val="tx1"/>
                </a:solidFill>
                <a:effectLst/>
                <a:uLnTx/>
                <a:uFillTx/>
                <a:latin typeface="Calibri"/>
                <a:cs typeface="Calibri"/>
              </a:rPr>
              <a:t>31 </a:t>
            </a:r>
            <a:r>
              <a:rPr kumimoji="0" lang="id-ID" sz="1400" b="1" i="1" u="none" strike="noStrike" kern="0" cap="none" spc="-5" normalizeH="0" baseline="0" noProof="0">
                <a:ln>
                  <a:noFill/>
                </a:ln>
                <a:solidFill>
                  <a:schemeClr val="tx1"/>
                </a:solidFill>
                <a:effectLst/>
                <a:uLnTx/>
                <a:uFillTx/>
                <a:latin typeface="Calibri"/>
                <a:cs typeface="Calibri"/>
              </a:rPr>
              <a:t>Desember </a:t>
            </a:r>
            <a:r>
              <a:rPr kumimoji="0" lang="sv-SE" sz="1400" b="1" i="1" u="none" strike="noStrike" kern="0" cap="none" spc="-5" normalizeH="0" baseline="0" noProof="0">
                <a:ln>
                  <a:noFill/>
                </a:ln>
                <a:solidFill>
                  <a:schemeClr val="tx1"/>
                </a:solidFill>
                <a:effectLst/>
                <a:uLnTx/>
                <a:uFillTx/>
                <a:latin typeface="Calibri"/>
                <a:cs typeface="Calibri"/>
              </a:rPr>
              <a:t>202</a:t>
            </a:r>
            <a:r>
              <a:rPr lang="en-US" sz="1400" b="1" i="1" spc="-5" dirty="0">
                <a:solidFill>
                  <a:schemeClr val="tx1"/>
                </a:solidFill>
                <a:latin typeface="Calibri"/>
                <a:cs typeface="Calibri"/>
              </a:rPr>
              <a:t>4</a:t>
            </a:r>
            <a:endParaRPr kumimoji="0" lang="sv-SE" sz="1400" b="1" i="1" u="none" strike="noStrike" kern="0" cap="none" spc="0" normalizeH="0" baseline="0" noProof="0" dirty="0">
              <a:ln>
                <a:noFill/>
              </a:ln>
              <a:solidFill>
                <a:schemeClr val="tx1"/>
              </a:solidFill>
              <a:effectLst/>
              <a:uLnTx/>
              <a:uFillTx/>
              <a:latin typeface="Calibri"/>
              <a:cs typeface="Calibri"/>
            </a:endParaRPr>
          </a:p>
        </p:txBody>
      </p:sp>
      <p:sp>
        <p:nvSpPr>
          <p:cNvPr id="52" name="TextBox 51">
            <a:extLst>
              <a:ext uri="{FF2B5EF4-FFF2-40B4-BE49-F238E27FC236}">
                <a16:creationId xmlns:a16="http://schemas.microsoft.com/office/drawing/2014/main" id="{9B6B7A67-7B0F-47D0-B877-0A80974C3776}"/>
              </a:ext>
            </a:extLst>
          </p:cNvPr>
          <p:cNvSpPr txBox="1"/>
          <p:nvPr/>
        </p:nvSpPr>
        <p:spPr>
          <a:xfrm>
            <a:off x="5496112" y="6644477"/>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graphicFrame>
        <p:nvGraphicFramePr>
          <p:cNvPr id="41" name="Table 40">
            <a:extLst>
              <a:ext uri="{FF2B5EF4-FFF2-40B4-BE49-F238E27FC236}">
                <a16:creationId xmlns:a16="http://schemas.microsoft.com/office/drawing/2014/main" id="{96BF69D0-668E-4CBC-B754-8721DB0AC9A6}"/>
              </a:ext>
            </a:extLst>
          </p:cNvPr>
          <p:cNvGraphicFramePr>
            <a:graphicFrameLocks noGrp="1"/>
          </p:cNvGraphicFramePr>
          <p:nvPr>
            <p:extLst>
              <p:ext uri="{D42A27DB-BD31-4B8C-83A1-F6EECF244321}">
                <p14:modId xmlns:p14="http://schemas.microsoft.com/office/powerpoint/2010/main" val="2413922075"/>
              </p:ext>
            </p:extLst>
          </p:nvPr>
        </p:nvGraphicFramePr>
        <p:xfrm>
          <a:off x="7652129" y="1695521"/>
          <a:ext cx="4288410" cy="1960455"/>
        </p:xfrm>
        <a:graphic>
          <a:graphicData uri="http://schemas.openxmlformats.org/drawingml/2006/table">
            <a:tbl>
              <a:tblPr/>
              <a:tblGrid>
                <a:gridCol w="455936">
                  <a:extLst>
                    <a:ext uri="{9D8B030D-6E8A-4147-A177-3AD203B41FA5}">
                      <a16:colId xmlns:a16="http://schemas.microsoft.com/office/drawing/2014/main" val="1287071505"/>
                    </a:ext>
                  </a:extLst>
                </a:gridCol>
                <a:gridCol w="1335718">
                  <a:extLst>
                    <a:ext uri="{9D8B030D-6E8A-4147-A177-3AD203B41FA5}">
                      <a16:colId xmlns:a16="http://schemas.microsoft.com/office/drawing/2014/main" val="3514220112"/>
                    </a:ext>
                  </a:extLst>
                </a:gridCol>
                <a:gridCol w="832252">
                  <a:extLst>
                    <a:ext uri="{9D8B030D-6E8A-4147-A177-3AD203B41FA5}">
                      <a16:colId xmlns:a16="http://schemas.microsoft.com/office/drawing/2014/main" val="1089916783"/>
                    </a:ext>
                  </a:extLst>
                </a:gridCol>
                <a:gridCol w="832252">
                  <a:extLst>
                    <a:ext uri="{9D8B030D-6E8A-4147-A177-3AD203B41FA5}">
                      <a16:colId xmlns:a16="http://schemas.microsoft.com/office/drawing/2014/main" val="4131883974"/>
                    </a:ext>
                  </a:extLst>
                </a:gridCol>
                <a:gridCol w="832252">
                  <a:extLst>
                    <a:ext uri="{9D8B030D-6E8A-4147-A177-3AD203B41FA5}">
                      <a16:colId xmlns:a16="http://schemas.microsoft.com/office/drawing/2014/main" val="3123753347"/>
                    </a:ext>
                  </a:extLst>
                </a:gridCol>
              </a:tblGrid>
              <a:tr h="280065">
                <a:tc>
                  <a:txBody>
                    <a:bodyPr/>
                    <a:lstStyle/>
                    <a:p>
                      <a:pPr algn="ctr" fontAlgn="b"/>
                      <a:r>
                        <a:rPr lang="en-ID" sz="1400" b="1" i="0" u="none" strike="noStrike">
                          <a:solidFill>
                            <a:schemeClr val="bg1"/>
                          </a:solidFill>
                          <a:effectLst/>
                          <a:latin typeface="Calibri" panose="020F0502020204030204" pitchFamily="34" charset="0"/>
                        </a:rPr>
                        <a:t>KD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ID" sz="1400" b="1" i="0" u="none" strike="noStrike">
                          <a:solidFill>
                            <a:schemeClr val="bg1"/>
                          </a:solidFill>
                          <a:effectLst/>
                          <a:latin typeface="Calibri" panose="020F0502020204030204" pitchFamily="34" charset="0"/>
                        </a:rPr>
                        <a:t>K/L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ID" sz="1400" b="1" i="0" u="none" strike="noStrike">
                          <a:solidFill>
                            <a:schemeClr val="bg1"/>
                          </a:solidFill>
                          <a:effectLst/>
                          <a:latin typeface="Calibri" panose="020F0502020204030204" pitchFamily="34" charset="0"/>
                        </a:rPr>
                        <a:t>PAGU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ID" sz="1400" b="1" i="0" u="none" strike="noStrike">
                          <a:solidFill>
                            <a:schemeClr val="bg1"/>
                          </a:solidFill>
                          <a:effectLst/>
                          <a:latin typeface="Calibri" panose="020F0502020204030204" pitchFamily="34" charset="0"/>
                        </a:rPr>
                        <a:t>REAL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fontAlgn="b"/>
                      <a:r>
                        <a:rPr lang="en-ID" sz="1400" b="1" i="0" u="none" strike="noStrike">
                          <a:solidFill>
                            <a:schemeClr val="bg1"/>
                          </a:solidFill>
                          <a:effectLst/>
                          <a:latin typeface="Calibri" panose="020F0502020204030204" pitchFamily="34" charset="0"/>
                        </a:rPr>
                        <a:t>% REAL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754472448"/>
                  </a:ext>
                </a:extLst>
              </a:tr>
              <a:tr h="280065">
                <a:tc>
                  <a:txBody>
                    <a:bodyPr/>
                    <a:lstStyle/>
                    <a:p>
                      <a:pPr algn="ctr" fontAlgn="b"/>
                      <a:r>
                        <a:rPr lang="en-ID" sz="1400" b="0" i="0" u="none" strike="noStrike">
                          <a:solidFill>
                            <a:srgbClr val="000000"/>
                          </a:solidFill>
                          <a:effectLst/>
                          <a:latin typeface="Calibri" panose="020F0502020204030204" pitchFamily="34" charset="0"/>
                        </a:rPr>
                        <a:t>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en-ID" sz="1400" b="0" i="0" u="none" strike="noStrike">
                          <a:solidFill>
                            <a:srgbClr val="000000"/>
                          </a:solidFill>
                          <a:effectLst/>
                          <a:latin typeface="Calibri" panose="020F0502020204030204" pitchFamily="34" charset="0"/>
                        </a:rPr>
                        <a:t>PUPR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1.195,10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1.183,33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99,02%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28840286"/>
                  </a:ext>
                </a:extLst>
              </a:tr>
              <a:tr h="280065">
                <a:tc>
                  <a:txBody>
                    <a:bodyPr/>
                    <a:lstStyle/>
                    <a:p>
                      <a:pPr algn="ctr" fontAlgn="b"/>
                      <a:r>
                        <a:rPr lang="en-ID" sz="1400" b="0" i="0" u="none" strike="noStrike">
                          <a:solidFill>
                            <a:srgbClr val="000000"/>
                          </a:solidFill>
                          <a:effectLst/>
                          <a:latin typeface="Calibri" panose="020F0502020204030204" pitchFamily="34" charset="0"/>
                        </a:rPr>
                        <a:t>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400" b="0" i="0" u="none" strike="noStrike">
                          <a:solidFill>
                            <a:srgbClr val="000000"/>
                          </a:solidFill>
                          <a:effectLst/>
                          <a:latin typeface="Calibri" panose="020F0502020204030204" pitchFamily="34" charset="0"/>
                        </a:rPr>
                        <a:t>KEMENHUB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0" i="0" u="none" strike="noStrike">
                          <a:solidFill>
                            <a:srgbClr val="000000"/>
                          </a:solidFill>
                          <a:effectLst/>
                          <a:latin typeface="Calibri" panose="020F0502020204030204" pitchFamily="34" charset="0"/>
                        </a:rPr>
                        <a:t>1.060,71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0" i="0" u="none" strike="noStrike">
                          <a:solidFill>
                            <a:srgbClr val="000000"/>
                          </a:solidFill>
                          <a:effectLst/>
                          <a:latin typeface="Calibri" panose="020F0502020204030204" pitchFamily="34" charset="0"/>
                        </a:rPr>
                        <a:t>426,36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0" i="0" u="none" strike="noStrike">
                          <a:solidFill>
                            <a:srgbClr val="000000"/>
                          </a:solidFill>
                          <a:effectLst/>
                          <a:latin typeface="Calibri" panose="020F0502020204030204" pitchFamily="34" charset="0"/>
                        </a:rPr>
                        <a:t>40,20%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2984079"/>
                  </a:ext>
                </a:extLst>
              </a:tr>
              <a:tr h="280065">
                <a:tc>
                  <a:txBody>
                    <a:bodyPr/>
                    <a:lstStyle/>
                    <a:p>
                      <a:pPr algn="ctr" fontAlgn="b"/>
                      <a:r>
                        <a:rPr lang="en-ID" sz="1400" b="0" i="0" u="none" strike="noStrike">
                          <a:solidFill>
                            <a:srgbClr val="000000"/>
                          </a:solidFill>
                          <a:effectLst/>
                          <a:latin typeface="Calibri" panose="020F0502020204030204" pitchFamily="34" charset="0"/>
                        </a:rPr>
                        <a:t>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en-ID" sz="1400" b="0" i="0" u="none" strike="noStrike">
                          <a:solidFill>
                            <a:srgbClr val="000000"/>
                          </a:solidFill>
                          <a:effectLst/>
                          <a:latin typeface="Calibri" panose="020F0502020204030204" pitchFamily="34" charset="0"/>
                        </a:rPr>
                        <a:t>KEMENTAN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4,91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4,83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98,26%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56462565"/>
                  </a:ext>
                </a:extLst>
              </a:tr>
              <a:tr h="280065">
                <a:tc>
                  <a:txBody>
                    <a:bodyPr/>
                    <a:lstStyle/>
                    <a:p>
                      <a:pPr algn="ctr" fontAlgn="b"/>
                      <a:r>
                        <a:rPr lang="en-ID" sz="1400" b="0" i="0" u="none" strike="noStrike">
                          <a:solidFill>
                            <a:srgbClr val="000000"/>
                          </a:solidFill>
                          <a:effectLst/>
                          <a:latin typeface="Calibri" panose="020F0502020204030204" pitchFamily="34" charset="0"/>
                        </a:rPr>
                        <a:t>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D" sz="1400" b="0" i="0" u="none" strike="noStrike">
                          <a:solidFill>
                            <a:srgbClr val="000000"/>
                          </a:solidFill>
                          <a:effectLst/>
                          <a:latin typeface="Calibri" panose="020F0502020204030204" pitchFamily="34" charset="0"/>
                        </a:rPr>
                        <a:t>BPS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0" i="0" u="none" strike="noStrike">
                          <a:solidFill>
                            <a:srgbClr val="000000"/>
                          </a:solidFill>
                          <a:effectLst/>
                          <a:latin typeface="Calibri" panose="020F0502020204030204" pitchFamily="34" charset="0"/>
                        </a:rPr>
                        <a:t>3,77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0" i="0" u="none" strike="noStrike">
                          <a:solidFill>
                            <a:srgbClr val="000000"/>
                          </a:solidFill>
                          <a:effectLst/>
                          <a:latin typeface="Calibri" panose="020F0502020204030204" pitchFamily="34" charset="0"/>
                        </a:rPr>
                        <a:t>2,83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0" i="0" u="none" strike="noStrike">
                          <a:solidFill>
                            <a:srgbClr val="000000"/>
                          </a:solidFill>
                          <a:effectLst/>
                          <a:latin typeface="Calibri" panose="020F0502020204030204" pitchFamily="34" charset="0"/>
                        </a:rPr>
                        <a:t>75,10%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610623"/>
                  </a:ext>
                </a:extLst>
              </a:tr>
              <a:tr h="280065">
                <a:tc>
                  <a:txBody>
                    <a:bodyPr/>
                    <a:lstStyle/>
                    <a:p>
                      <a:pPr algn="ctr" fontAlgn="b"/>
                      <a:r>
                        <a:rPr lang="en-ID" sz="1400" b="0" i="0" u="none" strike="noStrike">
                          <a:solidFill>
                            <a:srgbClr val="000000"/>
                          </a:solidFill>
                          <a:effectLst/>
                          <a:latin typeface="Calibri" panose="020F0502020204030204" pitchFamily="34" charset="0"/>
                        </a:rPr>
                        <a:t>032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
                      <a:r>
                        <a:rPr lang="en-ID" sz="1400" b="0" i="0" u="none" strike="noStrike">
                          <a:solidFill>
                            <a:srgbClr val="000000"/>
                          </a:solidFill>
                          <a:effectLst/>
                          <a:latin typeface="Calibri" panose="020F0502020204030204" pitchFamily="34" charset="0"/>
                        </a:rPr>
                        <a:t>KKP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0,65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0" i="0" u="none" strike="noStrike">
                          <a:solidFill>
                            <a:srgbClr val="000000"/>
                          </a:solidFill>
                          <a:effectLst/>
                          <a:latin typeface="Calibri" panose="020F0502020204030204" pitchFamily="34" charset="0"/>
                        </a:rPr>
                        <a:t>99,81%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90067602"/>
                  </a:ext>
                </a:extLst>
              </a:tr>
              <a:tr h="280065">
                <a:tc gridSpan="2">
                  <a:txBody>
                    <a:bodyPr/>
                    <a:lstStyle/>
                    <a:p>
                      <a:pPr algn="ctr" fontAlgn="b"/>
                      <a:r>
                        <a:rPr lang="en-ID" sz="14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ID"/>
                    </a:p>
                  </a:txBody>
                  <a:tcPr/>
                </a:tc>
                <a:tc>
                  <a:txBody>
                    <a:bodyPr/>
                    <a:lstStyle/>
                    <a:p>
                      <a:pPr algn="r" fontAlgn="b"/>
                      <a:r>
                        <a:rPr lang="en-ID" sz="1400" b="1" i="0" u="none" strike="noStrike">
                          <a:solidFill>
                            <a:srgbClr val="000000"/>
                          </a:solidFill>
                          <a:effectLst/>
                          <a:latin typeface="Calibri" panose="020F0502020204030204" pitchFamily="34" charset="0"/>
                        </a:rPr>
                        <a:t>2.265,14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1.618,00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71,43%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116784"/>
                  </a:ext>
                </a:extLst>
              </a:tr>
            </a:tbl>
          </a:graphicData>
        </a:graphic>
      </p:graphicFrame>
      <p:graphicFrame>
        <p:nvGraphicFramePr>
          <p:cNvPr id="53" name="Chart 52">
            <a:extLst>
              <a:ext uri="{FF2B5EF4-FFF2-40B4-BE49-F238E27FC236}">
                <a16:creationId xmlns:a16="http://schemas.microsoft.com/office/drawing/2014/main" id="{1995EB76-3E65-4124-89CC-6C649C53A4D6}"/>
              </a:ext>
            </a:extLst>
          </p:cNvPr>
          <p:cNvGraphicFramePr>
            <a:graphicFrameLocks/>
          </p:cNvGraphicFramePr>
          <p:nvPr>
            <p:extLst>
              <p:ext uri="{D42A27DB-BD31-4B8C-83A1-F6EECF244321}">
                <p14:modId xmlns:p14="http://schemas.microsoft.com/office/powerpoint/2010/main" val="3036837931"/>
              </p:ext>
            </p:extLst>
          </p:nvPr>
        </p:nvGraphicFramePr>
        <p:xfrm>
          <a:off x="5339283" y="4044780"/>
          <a:ext cx="6740448" cy="242582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4" name="Chart 53">
            <a:extLst>
              <a:ext uri="{FF2B5EF4-FFF2-40B4-BE49-F238E27FC236}">
                <a16:creationId xmlns:a16="http://schemas.microsoft.com/office/drawing/2014/main" id="{ADA7941C-C5C9-4EA7-8945-7AAAD424CABC}"/>
              </a:ext>
            </a:extLst>
          </p:cNvPr>
          <p:cNvGraphicFramePr>
            <a:graphicFrameLocks/>
          </p:cNvGraphicFramePr>
          <p:nvPr>
            <p:extLst>
              <p:ext uri="{D42A27DB-BD31-4B8C-83A1-F6EECF244321}">
                <p14:modId xmlns:p14="http://schemas.microsoft.com/office/powerpoint/2010/main" val="3348961993"/>
              </p:ext>
            </p:extLst>
          </p:nvPr>
        </p:nvGraphicFramePr>
        <p:xfrm>
          <a:off x="4707970" y="2233806"/>
          <a:ext cx="3008294" cy="201496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Box 118">
            <a:extLst>
              <a:ext uri="{FF2B5EF4-FFF2-40B4-BE49-F238E27FC236}">
                <a16:creationId xmlns:a16="http://schemas.microsoft.com/office/drawing/2014/main" id="{E52B4632-A8F7-49B3-BD4D-6355E81F954A}"/>
              </a:ext>
            </a:extLst>
          </p:cNvPr>
          <p:cNvSpPr txBox="1"/>
          <p:nvPr/>
        </p:nvSpPr>
        <p:spPr>
          <a:xfrm>
            <a:off x="1881425" y="419674"/>
            <a:ext cx="8900306"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Tingkat inflasi Sumatera Utara baik s</a:t>
            </a:r>
            <a:r>
              <a:rPr kumimoji="0" lang="en-US" sz="1400" b="0" i="0" u="none" strike="noStrike" kern="1200" cap="none" spc="0" normalizeH="0" baseline="0" noProof="0" dirty="0" err="1">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ecara</a:t>
            </a:r>
            <a:r>
              <a:rPr kumimoji="0" lang="en-US"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 y-o-y </a:t>
            </a:r>
            <a:r>
              <a:rPr kumimoji="0" lang="id-ID"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maupun </a:t>
            </a:r>
            <a:r>
              <a:rPr kumimoji="0" lang="en-US"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m-to-m </a:t>
            </a:r>
            <a:r>
              <a:rPr kumimoji="0" lang="id-ID"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lebih tinggi </a:t>
            </a:r>
            <a:r>
              <a:rPr kumimoji="0" lang="id-ID"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dari inflasi di </a:t>
            </a:r>
            <a:r>
              <a:rPr kumimoji="0" lang="en-US" sz="1400" b="0" i="0" u="none" strike="noStrike" kern="1200" cap="none" spc="0" normalizeH="0" baseline="0" noProof="0" err="1">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tingkat</a:t>
            </a:r>
            <a:r>
              <a:rPr kumimoji="0" lang="en-US" sz="1400" b="0" i="0" u="none" strike="noStrike" kern="1200" cap="none" spc="0" normalizeH="0" baseline="0" noProof="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rPr>
              <a:t> Nasional </a:t>
            </a:r>
            <a:endParaRPr kumimoji="0" lang="en-US" sz="1400" b="0" i="0" u="none" strike="noStrike" kern="1200" cap="none" spc="0" normalizeH="0" baseline="0" noProof="0" dirty="0">
              <a:ln>
                <a:noFill/>
              </a:ln>
              <a:solidFill>
                <a:prstClr val="black">
                  <a:lumMod val="85000"/>
                  <a:lumOff val="15000"/>
                </a:prstClr>
              </a:solidFill>
              <a:effectLst/>
              <a:uLnTx/>
              <a:uFillTx/>
              <a:latin typeface="Roboto" panose="02000000000000000000" pitchFamily="2" charset="0"/>
              <a:ea typeface="Roboto" panose="02000000000000000000" pitchFamily="2" charset="0"/>
              <a:cs typeface="Arial"/>
              <a:sym typeface="Arial"/>
            </a:endParaRPr>
          </a:p>
        </p:txBody>
      </p:sp>
      <p:sp>
        <p:nvSpPr>
          <p:cNvPr id="120" name="TextBox 119">
            <a:extLst>
              <a:ext uri="{FF2B5EF4-FFF2-40B4-BE49-F238E27FC236}">
                <a16:creationId xmlns:a16="http://schemas.microsoft.com/office/drawing/2014/main" id="{278DF6F8-A223-4FA9-8B24-EC40D125FBD1}"/>
              </a:ext>
            </a:extLst>
          </p:cNvPr>
          <p:cNvSpPr txBox="1"/>
          <p:nvPr/>
        </p:nvSpPr>
        <p:spPr>
          <a:xfrm>
            <a:off x="1892305" y="90818"/>
            <a:ext cx="868128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a:ea typeface="Roboto"/>
                <a:cs typeface="Arial"/>
                <a:sym typeface="Arial"/>
              </a:rPr>
              <a:t>PERKEMBANGAN INFLASI REGIONAL SUMATERA UTARA</a:t>
            </a:r>
          </a:p>
        </p:txBody>
      </p:sp>
      <p:sp>
        <p:nvSpPr>
          <p:cNvPr id="5" name="Slide Number Placeholder 1">
            <a:extLst>
              <a:ext uri="{FF2B5EF4-FFF2-40B4-BE49-F238E27FC236}">
                <a16:creationId xmlns:a16="http://schemas.microsoft.com/office/drawing/2014/main" id="{59938821-E893-3453-592F-3E5B043981AC}"/>
              </a:ext>
            </a:extLst>
          </p:cNvPr>
          <p:cNvSpPr>
            <a:spLocks noGrp="1"/>
          </p:cNvSpPr>
          <p:nvPr>
            <p:ph type="sldNum" sz="quarter" idx="12"/>
          </p:nvPr>
        </p:nvSpPr>
        <p:spPr>
          <a:xfrm>
            <a:off x="9274629" y="6339033"/>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C2E72B-DF5A-4016-8452-BC7B3F76A623}" type="slidenum">
              <a:rPr kumimoji="0" lang="en-US" sz="12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CE340ECE-AD50-4829-B561-74B827A1765B}"/>
              </a:ext>
            </a:extLst>
          </p:cNvPr>
          <p:cNvSpPr/>
          <p:nvPr/>
        </p:nvSpPr>
        <p:spPr>
          <a:xfrm>
            <a:off x="8807165" y="913546"/>
            <a:ext cx="2429691" cy="37407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Inflasi</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Per </a:t>
            </a:r>
            <a:r>
              <a:rPr kumimoji="0" lang="en-US" sz="1400" b="1" i="0" u="none" strike="noStrike" kern="0" cap="none" spc="0" normalizeH="0" baseline="0" noProof="0" dirty="0" err="1">
                <a:ln>
                  <a:noFill/>
                </a:ln>
                <a:solidFill>
                  <a:prstClr val="black"/>
                </a:solidFill>
                <a:effectLst/>
                <a:uLnTx/>
                <a:uFillTx/>
                <a:latin typeface="Calibri" panose="020F0502020204030204"/>
                <a:ea typeface="+mn-ea"/>
                <a:cs typeface="+mn-cs"/>
                <a:sym typeface="Arial"/>
              </a:rPr>
              <a:t>Provinsi</a:t>
            </a: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sym typeface="Arial"/>
              </a:rPr>
              <a:t> (y-o-y)</a:t>
            </a:r>
            <a:endParaRPr kumimoji="0" lang="en-ID" sz="1400" b="1"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28C55FD0-7AE7-2DD2-7E31-BC206E849741}"/>
              </a:ext>
            </a:extLst>
          </p:cNvPr>
          <p:cNvSpPr txBox="1"/>
          <p:nvPr/>
        </p:nvSpPr>
        <p:spPr>
          <a:xfrm>
            <a:off x="338660" y="6516683"/>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 BPS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Sumut</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dan Nasional,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graphicFrame>
        <p:nvGraphicFramePr>
          <p:cNvPr id="7" name="Chart 6">
            <a:extLst>
              <a:ext uri="{FF2B5EF4-FFF2-40B4-BE49-F238E27FC236}">
                <a16:creationId xmlns:a16="http://schemas.microsoft.com/office/drawing/2014/main" id="{F7DC68FC-F802-443F-BC30-54E6888CFDD8}"/>
              </a:ext>
            </a:extLst>
          </p:cNvPr>
          <p:cNvGraphicFramePr>
            <a:graphicFrameLocks/>
          </p:cNvGraphicFramePr>
          <p:nvPr/>
        </p:nvGraphicFramePr>
        <p:xfrm>
          <a:off x="338661" y="3862383"/>
          <a:ext cx="6995200" cy="2654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DA50C25-3CBD-4A0C-9C63-4C8AF9612C6C}"/>
              </a:ext>
            </a:extLst>
          </p:cNvPr>
          <p:cNvGraphicFramePr>
            <a:graphicFrameLocks/>
          </p:cNvGraphicFramePr>
          <p:nvPr/>
        </p:nvGraphicFramePr>
        <p:xfrm>
          <a:off x="338660" y="995332"/>
          <a:ext cx="6995201" cy="2654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2D2A6022-4BAA-2F06-7DC7-1C5DE6DB529B}"/>
              </a:ext>
            </a:extLst>
          </p:cNvPr>
          <p:cNvGraphicFramePr>
            <a:graphicFrameLocks/>
          </p:cNvGraphicFramePr>
          <p:nvPr/>
        </p:nvGraphicFramePr>
        <p:xfrm>
          <a:off x="7551575" y="1287624"/>
          <a:ext cx="4301764" cy="547955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1570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3947249B-C67C-4522-8182-650FB7E09542}"/>
              </a:ext>
            </a:extLst>
          </p:cNvPr>
          <p:cNvSpPr/>
          <p:nvPr/>
        </p:nvSpPr>
        <p:spPr>
          <a:xfrm>
            <a:off x="165003" y="182663"/>
            <a:ext cx="766572"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6" name="Rectangle 105">
            <a:extLst>
              <a:ext uri="{FF2B5EF4-FFF2-40B4-BE49-F238E27FC236}">
                <a16:creationId xmlns:a16="http://schemas.microsoft.com/office/drawing/2014/main" id="{627924B5-3176-4407-847D-52157C3A881E}"/>
              </a:ext>
            </a:extLst>
          </p:cNvPr>
          <p:cNvSpPr/>
          <p:nvPr/>
        </p:nvSpPr>
        <p:spPr>
          <a:xfrm>
            <a:off x="11277600" y="152400"/>
            <a:ext cx="766572"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Slide Number Placeholder 2">
            <a:extLst>
              <a:ext uri="{FF2B5EF4-FFF2-40B4-BE49-F238E27FC236}">
                <a16:creationId xmlns:a16="http://schemas.microsoft.com/office/drawing/2014/main" id="{A1EAD020-F46D-4839-BDA4-C211729D61AE}"/>
              </a:ext>
            </a:extLst>
          </p:cNvPr>
          <p:cNvSpPr>
            <a:spLocks noGrp="1"/>
          </p:cNvSpPr>
          <p:nvPr>
            <p:ph type="sldNum" idx="12"/>
          </p:nvPr>
        </p:nvSpPr>
        <p:spPr/>
        <p:txBody>
          <a:bodyPr/>
          <a:lstStyle/>
          <a:p>
            <a:fld id="{00000000-1234-1234-1234-123412341234}" type="slidenum">
              <a:rPr lang="en-US" smtClean="0">
                <a:solidFill>
                  <a:prstClr val="black"/>
                </a:solidFill>
              </a:rPr>
              <a:pPr/>
              <a:t>6</a:t>
            </a:fld>
            <a:endParaRPr lang="en-US">
              <a:solidFill>
                <a:prstClr val="black"/>
              </a:solidFill>
            </a:endParaRPr>
          </a:p>
        </p:txBody>
      </p:sp>
      <p:sp>
        <p:nvSpPr>
          <p:cNvPr id="57" name="object 2">
            <a:extLst>
              <a:ext uri="{FF2B5EF4-FFF2-40B4-BE49-F238E27FC236}">
                <a16:creationId xmlns:a16="http://schemas.microsoft.com/office/drawing/2014/main" id="{FA0FBD74-8238-4E5B-A794-B6B467111DE7}"/>
              </a:ext>
            </a:extLst>
          </p:cNvPr>
          <p:cNvSpPr txBox="1">
            <a:spLocks/>
          </p:cNvSpPr>
          <p:nvPr/>
        </p:nvSpPr>
        <p:spPr>
          <a:xfrm>
            <a:off x="647192" y="104979"/>
            <a:ext cx="5478526" cy="350737"/>
          </a:xfrm>
          <a:prstGeom prst="rect">
            <a:avLst/>
          </a:prstGeom>
        </p:spPr>
        <p:txBody>
          <a:bodyPr vert="horz" wrap="square" lIns="0" tIns="12065"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0"/>
              </a:spcBef>
            </a:pPr>
            <a:r>
              <a:rPr lang="sv-SE" sz="2200" b="1" spc="-5" dirty="0">
                <a:solidFill>
                  <a:schemeClr val="accent1"/>
                </a:solidFill>
                <a:latin typeface="Calibri"/>
                <a:cs typeface="Calibri"/>
              </a:rPr>
              <a:t>ANGGARAN</a:t>
            </a:r>
            <a:r>
              <a:rPr lang="sv-SE" sz="2200" b="1" spc="5" dirty="0">
                <a:solidFill>
                  <a:schemeClr val="accent1"/>
                </a:solidFill>
                <a:latin typeface="Calibri"/>
                <a:cs typeface="Calibri"/>
              </a:rPr>
              <a:t> </a:t>
            </a:r>
            <a:r>
              <a:rPr lang="sv-SE" sz="2200" b="1" spc="-10" dirty="0">
                <a:solidFill>
                  <a:schemeClr val="accent1"/>
                </a:solidFill>
                <a:latin typeface="Calibri"/>
                <a:cs typeface="Calibri"/>
              </a:rPr>
              <a:t>PENGENDALIAN</a:t>
            </a:r>
            <a:r>
              <a:rPr lang="sv-SE" sz="2200" b="1" spc="25" dirty="0">
                <a:solidFill>
                  <a:schemeClr val="accent1"/>
                </a:solidFill>
                <a:latin typeface="Calibri"/>
                <a:cs typeface="Calibri"/>
              </a:rPr>
              <a:t> </a:t>
            </a:r>
            <a:r>
              <a:rPr lang="sv-SE" sz="2200" b="1" spc="-5" dirty="0">
                <a:solidFill>
                  <a:schemeClr val="accent1"/>
                </a:solidFill>
                <a:latin typeface="Calibri"/>
                <a:cs typeface="Calibri"/>
              </a:rPr>
              <a:t>INFLASI</a:t>
            </a:r>
            <a:r>
              <a:rPr lang="sv-SE" sz="2200" b="1" dirty="0">
                <a:solidFill>
                  <a:schemeClr val="accent1"/>
                </a:solidFill>
                <a:latin typeface="Calibri"/>
                <a:cs typeface="Calibri"/>
              </a:rPr>
              <a:t> </a:t>
            </a:r>
            <a:r>
              <a:rPr lang="sv-SE" sz="2200" b="1" spc="-85" dirty="0">
                <a:solidFill>
                  <a:schemeClr val="accent1"/>
                </a:solidFill>
                <a:latin typeface="Calibri"/>
                <a:cs typeface="Calibri"/>
              </a:rPr>
              <a:t>TA</a:t>
            </a:r>
            <a:r>
              <a:rPr lang="sv-SE" sz="2200" b="1" dirty="0">
                <a:solidFill>
                  <a:schemeClr val="accent1"/>
                </a:solidFill>
                <a:latin typeface="Calibri"/>
                <a:cs typeface="Calibri"/>
              </a:rPr>
              <a:t> </a:t>
            </a:r>
            <a:r>
              <a:rPr lang="sv-SE" sz="2200" b="1" spc="-5" dirty="0">
                <a:solidFill>
                  <a:schemeClr val="accent1"/>
                </a:solidFill>
                <a:latin typeface="Calibri"/>
                <a:cs typeface="Calibri"/>
              </a:rPr>
              <a:t>2025</a:t>
            </a:r>
          </a:p>
        </p:txBody>
      </p:sp>
      <p:grpSp>
        <p:nvGrpSpPr>
          <p:cNvPr id="58" name="object 3">
            <a:extLst>
              <a:ext uri="{FF2B5EF4-FFF2-40B4-BE49-F238E27FC236}">
                <a16:creationId xmlns:a16="http://schemas.microsoft.com/office/drawing/2014/main" id="{02876624-E92F-4EBB-9BE8-34F624AA664A}"/>
              </a:ext>
            </a:extLst>
          </p:cNvPr>
          <p:cNvGrpSpPr/>
          <p:nvPr/>
        </p:nvGrpSpPr>
        <p:grpSpPr>
          <a:xfrm>
            <a:off x="0" y="480784"/>
            <a:ext cx="12191999" cy="1698975"/>
            <a:chOff x="0" y="480784"/>
            <a:chExt cx="12191999" cy="1698975"/>
          </a:xfrm>
        </p:grpSpPr>
        <p:pic>
          <p:nvPicPr>
            <p:cNvPr id="59" name="object 4">
              <a:extLst>
                <a:ext uri="{FF2B5EF4-FFF2-40B4-BE49-F238E27FC236}">
                  <a16:creationId xmlns:a16="http://schemas.microsoft.com/office/drawing/2014/main" id="{53550666-5E83-41E5-A190-4D590C13A986}"/>
                </a:ext>
              </a:extLst>
            </p:cNvPr>
            <p:cNvPicPr/>
            <p:nvPr/>
          </p:nvPicPr>
          <p:blipFill>
            <a:blip r:embed="rId3" cstate="print"/>
            <a:stretch>
              <a:fillRect/>
            </a:stretch>
          </p:blipFill>
          <p:spPr>
            <a:xfrm>
              <a:off x="0" y="480784"/>
              <a:ext cx="12191999" cy="782249"/>
            </a:xfrm>
            <a:prstGeom prst="rect">
              <a:avLst/>
            </a:prstGeom>
          </p:spPr>
        </p:pic>
        <p:sp>
          <p:nvSpPr>
            <p:cNvPr id="60" name="object 5">
              <a:extLst>
                <a:ext uri="{FF2B5EF4-FFF2-40B4-BE49-F238E27FC236}">
                  <a16:creationId xmlns:a16="http://schemas.microsoft.com/office/drawing/2014/main" id="{D04B35CD-6A48-41D8-B889-87D6D4BFE725}"/>
                </a:ext>
              </a:extLst>
            </p:cNvPr>
            <p:cNvSpPr/>
            <p:nvPr/>
          </p:nvSpPr>
          <p:spPr>
            <a:xfrm>
              <a:off x="147828" y="640079"/>
              <a:ext cx="11940540" cy="492125"/>
            </a:xfrm>
            <a:custGeom>
              <a:avLst/>
              <a:gdLst/>
              <a:ahLst/>
              <a:cxnLst/>
              <a:rect l="l" t="t" r="r" b="b"/>
              <a:pathLst>
                <a:path w="11940540" h="492125">
                  <a:moveTo>
                    <a:pt x="11799443" y="0"/>
                  </a:moveTo>
                  <a:lnTo>
                    <a:pt x="140830" y="0"/>
                  </a:lnTo>
                  <a:lnTo>
                    <a:pt x="96316" y="4572"/>
                  </a:lnTo>
                  <a:lnTo>
                    <a:pt x="57657" y="17272"/>
                  </a:lnTo>
                  <a:lnTo>
                    <a:pt x="27165" y="36703"/>
                  </a:lnTo>
                  <a:lnTo>
                    <a:pt x="7175" y="61341"/>
                  </a:lnTo>
                  <a:lnTo>
                    <a:pt x="0" y="89662"/>
                  </a:lnTo>
                  <a:lnTo>
                    <a:pt x="0" y="402463"/>
                  </a:lnTo>
                  <a:lnTo>
                    <a:pt x="27165" y="455422"/>
                  </a:lnTo>
                  <a:lnTo>
                    <a:pt x="96316" y="487553"/>
                  </a:lnTo>
                  <a:lnTo>
                    <a:pt x="140830" y="492125"/>
                  </a:lnTo>
                  <a:lnTo>
                    <a:pt x="11799443" y="492125"/>
                  </a:lnTo>
                  <a:lnTo>
                    <a:pt x="11844020" y="487553"/>
                  </a:lnTo>
                  <a:lnTo>
                    <a:pt x="11882628" y="474853"/>
                  </a:lnTo>
                  <a:lnTo>
                    <a:pt x="11933174" y="430784"/>
                  </a:lnTo>
                  <a:lnTo>
                    <a:pt x="11940286" y="402463"/>
                  </a:lnTo>
                  <a:lnTo>
                    <a:pt x="11940286" y="89662"/>
                  </a:lnTo>
                  <a:lnTo>
                    <a:pt x="11913108" y="36703"/>
                  </a:lnTo>
                  <a:lnTo>
                    <a:pt x="11844020" y="4572"/>
                  </a:lnTo>
                  <a:lnTo>
                    <a:pt x="1179944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 name="object 6">
              <a:extLst>
                <a:ext uri="{FF2B5EF4-FFF2-40B4-BE49-F238E27FC236}">
                  <a16:creationId xmlns:a16="http://schemas.microsoft.com/office/drawing/2014/main" id="{3081ABE6-06E0-4EAD-83D7-759CBE7431CA}"/>
                </a:ext>
              </a:extLst>
            </p:cNvPr>
            <p:cNvPicPr/>
            <p:nvPr/>
          </p:nvPicPr>
          <p:blipFill>
            <a:blip r:embed="rId4" cstate="print"/>
            <a:stretch>
              <a:fillRect/>
            </a:stretch>
          </p:blipFill>
          <p:spPr>
            <a:xfrm>
              <a:off x="70103" y="1397509"/>
              <a:ext cx="4708336" cy="782250"/>
            </a:xfrm>
            <a:prstGeom prst="rect">
              <a:avLst/>
            </a:prstGeom>
          </p:spPr>
        </p:pic>
        <p:sp>
          <p:nvSpPr>
            <p:cNvPr id="62" name="object 7">
              <a:extLst>
                <a:ext uri="{FF2B5EF4-FFF2-40B4-BE49-F238E27FC236}">
                  <a16:creationId xmlns:a16="http://schemas.microsoft.com/office/drawing/2014/main" id="{209B014C-4AED-4701-AC62-06C4782A94A7}"/>
                </a:ext>
              </a:extLst>
            </p:cNvPr>
            <p:cNvSpPr/>
            <p:nvPr/>
          </p:nvSpPr>
          <p:spPr>
            <a:xfrm>
              <a:off x="152399" y="1438656"/>
              <a:ext cx="4460240" cy="618744"/>
            </a:xfrm>
            <a:custGeom>
              <a:avLst/>
              <a:gdLst/>
              <a:ahLst/>
              <a:cxnLst/>
              <a:rect l="l" t="t" r="r" b="b"/>
              <a:pathLst>
                <a:path w="4460240" h="798830">
                  <a:moveTo>
                    <a:pt x="4169526" y="0"/>
                  </a:moveTo>
                  <a:lnTo>
                    <a:pt x="290352" y="0"/>
                  </a:lnTo>
                  <a:lnTo>
                    <a:pt x="231841" y="2413"/>
                  </a:lnTo>
                  <a:lnTo>
                    <a:pt x="177344" y="9144"/>
                  </a:lnTo>
                  <a:lnTo>
                    <a:pt x="128024" y="19812"/>
                  </a:lnTo>
                  <a:lnTo>
                    <a:pt x="85047" y="34036"/>
                  </a:lnTo>
                  <a:lnTo>
                    <a:pt x="49593" y="51181"/>
                  </a:lnTo>
                  <a:lnTo>
                    <a:pt x="5897" y="92710"/>
                  </a:lnTo>
                  <a:lnTo>
                    <a:pt x="0" y="116078"/>
                  </a:lnTo>
                  <a:lnTo>
                    <a:pt x="0" y="682244"/>
                  </a:lnTo>
                  <a:lnTo>
                    <a:pt x="22811" y="727456"/>
                  </a:lnTo>
                  <a:lnTo>
                    <a:pt x="85047" y="764286"/>
                  </a:lnTo>
                  <a:lnTo>
                    <a:pt x="128024" y="778510"/>
                  </a:lnTo>
                  <a:lnTo>
                    <a:pt x="177344" y="789178"/>
                  </a:lnTo>
                  <a:lnTo>
                    <a:pt x="231841" y="796036"/>
                  </a:lnTo>
                  <a:lnTo>
                    <a:pt x="290352" y="798322"/>
                  </a:lnTo>
                  <a:lnTo>
                    <a:pt x="4169526" y="798322"/>
                  </a:lnTo>
                  <a:lnTo>
                    <a:pt x="4228065" y="796036"/>
                  </a:lnTo>
                  <a:lnTo>
                    <a:pt x="4282577" y="789178"/>
                  </a:lnTo>
                  <a:lnTo>
                    <a:pt x="4331911" y="778510"/>
                  </a:lnTo>
                  <a:lnTo>
                    <a:pt x="4374917" y="764286"/>
                  </a:lnTo>
                  <a:lnTo>
                    <a:pt x="4410299" y="747141"/>
                  </a:lnTo>
                  <a:lnTo>
                    <a:pt x="4454024" y="705612"/>
                  </a:lnTo>
                  <a:lnTo>
                    <a:pt x="4459921" y="682244"/>
                  </a:lnTo>
                  <a:lnTo>
                    <a:pt x="4459921" y="116078"/>
                  </a:lnTo>
                  <a:lnTo>
                    <a:pt x="4437052" y="70993"/>
                  </a:lnTo>
                  <a:lnTo>
                    <a:pt x="4374917" y="34036"/>
                  </a:lnTo>
                  <a:lnTo>
                    <a:pt x="4331911" y="19812"/>
                  </a:lnTo>
                  <a:lnTo>
                    <a:pt x="4282577" y="9144"/>
                  </a:lnTo>
                  <a:lnTo>
                    <a:pt x="4228065" y="2413"/>
                  </a:lnTo>
                  <a:lnTo>
                    <a:pt x="416952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8">
              <a:extLst>
                <a:ext uri="{FF2B5EF4-FFF2-40B4-BE49-F238E27FC236}">
                  <a16:creationId xmlns:a16="http://schemas.microsoft.com/office/drawing/2014/main" id="{50A2314C-A9DE-499B-A8DD-A8D2CC9BF6BA}"/>
                </a:ext>
              </a:extLst>
            </p:cNvPr>
            <p:cNvSpPr/>
            <p:nvPr/>
          </p:nvSpPr>
          <p:spPr>
            <a:xfrm>
              <a:off x="118871" y="1239011"/>
              <a:ext cx="513715" cy="248920"/>
            </a:xfrm>
            <a:custGeom>
              <a:avLst/>
              <a:gdLst/>
              <a:ahLst/>
              <a:cxnLst/>
              <a:rect l="l" t="t" r="r" b="b"/>
              <a:pathLst>
                <a:path w="513715" h="248919">
                  <a:moveTo>
                    <a:pt x="513333" y="0"/>
                  </a:moveTo>
                  <a:lnTo>
                    <a:pt x="69583" y="0"/>
                  </a:lnTo>
                  <a:lnTo>
                    <a:pt x="42494" y="2921"/>
                  </a:lnTo>
                  <a:lnTo>
                    <a:pt x="20383" y="10922"/>
                  </a:lnTo>
                  <a:lnTo>
                    <a:pt x="5467" y="22733"/>
                  </a:lnTo>
                  <a:lnTo>
                    <a:pt x="0" y="37211"/>
                  </a:lnTo>
                  <a:lnTo>
                    <a:pt x="0" y="211200"/>
                  </a:lnTo>
                  <a:lnTo>
                    <a:pt x="5467" y="225678"/>
                  </a:lnTo>
                  <a:lnTo>
                    <a:pt x="20383" y="237489"/>
                  </a:lnTo>
                  <a:lnTo>
                    <a:pt x="42494" y="245490"/>
                  </a:lnTo>
                  <a:lnTo>
                    <a:pt x="69583" y="248412"/>
                  </a:lnTo>
                  <a:lnTo>
                    <a:pt x="381038" y="248412"/>
                  </a:lnTo>
                  <a:lnTo>
                    <a:pt x="513333"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9">
              <a:extLst>
                <a:ext uri="{FF2B5EF4-FFF2-40B4-BE49-F238E27FC236}">
                  <a16:creationId xmlns:a16="http://schemas.microsoft.com/office/drawing/2014/main" id="{BF95DB9E-0524-42B4-BDFB-EFD2C7C68D56}"/>
                </a:ext>
              </a:extLst>
            </p:cNvPr>
            <p:cNvSpPr/>
            <p:nvPr/>
          </p:nvSpPr>
          <p:spPr>
            <a:xfrm>
              <a:off x="480059" y="1239011"/>
              <a:ext cx="3420745" cy="266700"/>
            </a:xfrm>
            <a:custGeom>
              <a:avLst/>
              <a:gdLst/>
              <a:ahLst/>
              <a:cxnLst/>
              <a:rect l="l" t="t" r="r" b="b"/>
              <a:pathLst>
                <a:path w="3420745" h="266700">
                  <a:moveTo>
                    <a:pt x="3067684" y="0"/>
                  </a:moveTo>
                  <a:lnTo>
                    <a:pt x="200837" y="0"/>
                  </a:lnTo>
                  <a:lnTo>
                    <a:pt x="0" y="266700"/>
                  </a:lnTo>
                  <a:lnTo>
                    <a:pt x="3067684" y="266700"/>
                  </a:lnTo>
                  <a:lnTo>
                    <a:pt x="3148583" y="263143"/>
                  </a:lnTo>
                  <a:lnTo>
                    <a:pt x="3222878" y="253111"/>
                  </a:lnTo>
                  <a:lnTo>
                    <a:pt x="3288410" y="237362"/>
                  </a:lnTo>
                  <a:lnTo>
                    <a:pt x="3343147" y="216788"/>
                  </a:lnTo>
                  <a:lnTo>
                    <a:pt x="3384803" y="192024"/>
                  </a:lnTo>
                  <a:lnTo>
                    <a:pt x="3411346" y="163957"/>
                  </a:lnTo>
                  <a:lnTo>
                    <a:pt x="3420617" y="133350"/>
                  </a:lnTo>
                  <a:lnTo>
                    <a:pt x="3411346" y="102742"/>
                  </a:lnTo>
                  <a:lnTo>
                    <a:pt x="3384803" y="74675"/>
                  </a:lnTo>
                  <a:lnTo>
                    <a:pt x="3343147" y="49911"/>
                  </a:lnTo>
                  <a:lnTo>
                    <a:pt x="3288410" y="29337"/>
                  </a:lnTo>
                  <a:lnTo>
                    <a:pt x="3222878" y="13588"/>
                  </a:lnTo>
                  <a:lnTo>
                    <a:pt x="3148583" y="3555"/>
                  </a:lnTo>
                  <a:lnTo>
                    <a:pt x="3067684"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object 10">
            <a:extLst>
              <a:ext uri="{FF2B5EF4-FFF2-40B4-BE49-F238E27FC236}">
                <a16:creationId xmlns:a16="http://schemas.microsoft.com/office/drawing/2014/main" id="{7D57ECC2-18EB-4E33-A345-34E891D2ECCF}"/>
              </a:ext>
            </a:extLst>
          </p:cNvPr>
          <p:cNvGrpSpPr/>
          <p:nvPr/>
        </p:nvGrpSpPr>
        <p:grpSpPr>
          <a:xfrm>
            <a:off x="80599" y="4113221"/>
            <a:ext cx="5056632" cy="2679681"/>
            <a:chOff x="53339" y="4231441"/>
            <a:chExt cx="5056632" cy="2497018"/>
          </a:xfrm>
        </p:grpSpPr>
        <p:pic>
          <p:nvPicPr>
            <p:cNvPr id="66" name="object 11">
              <a:extLst>
                <a:ext uri="{FF2B5EF4-FFF2-40B4-BE49-F238E27FC236}">
                  <a16:creationId xmlns:a16="http://schemas.microsoft.com/office/drawing/2014/main" id="{2F7E175A-3692-47C3-A64F-8707A59BA96B}"/>
                </a:ext>
              </a:extLst>
            </p:cNvPr>
            <p:cNvPicPr/>
            <p:nvPr/>
          </p:nvPicPr>
          <p:blipFill>
            <a:blip r:embed="rId5" cstate="print"/>
            <a:stretch>
              <a:fillRect/>
            </a:stretch>
          </p:blipFill>
          <p:spPr>
            <a:xfrm>
              <a:off x="106679" y="5843015"/>
              <a:ext cx="5003292" cy="885444"/>
            </a:xfrm>
            <a:prstGeom prst="rect">
              <a:avLst/>
            </a:prstGeom>
          </p:spPr>
        </p:pic>
        <p:sp>
          <p:nvSpPr>
            <p:cNvPr id="67" name="object 12">
              <a:extLst>
                <a:ext uri="{FF2B5EF4-FFF2-40B4-BE49-F238E27FC236}">
                  <a16:creationId xmlns:a16="http://schemas.microsoft.com/office/drawing/2014/main" id="{77946CD1-6C6F-4CA3-A616-67017B993477}"/>
                </a:ext>
              </a:extLst>
            </p:cNvPr>
            <p:cNvSpPr/>
            <p:nvPr/>
          </p:nvSpPr>
          <p:spPr>
            <a:xfrm>
              <a:off x="262128" y="5888735"/>
              <a:ext cx="4634865" cy="763905"/>
            </a:xfrm>
            <a:custGeom>
              <a:avLst/>
              <a:gdLst/>
              <a:ahLst/>
              <a:cxnLst/>
              <a:rect l="l" t="t" r="r" b="b"/>
              <a:pathLst>
                <a:path w="4634865" h="763904">
                  <a:moveTo>
                    <a:pt x="4332732" y="0"/>
                  </a:moveTo>
                  <a:lnTo>
                    <a:pt x="301739" y="0"/>
                  </a:lnTo>
                  <a:lnTo>
                    <a:pt x="240906" y="2260"/>
                  </a:lnTo>
                  <a:lnTo>
                    <a:pt x="184251" y="8724"/>
                  </a:lnTo>
                  <a:lnTo>
                    <a:pt x="132994" y="18973"/>
                  </a:lnTo>
                  <a:lnTo>
                    <a:pt x="88353" y="32537"/>
                  </a:lnTo>
                  <a:lnTo>
                    <a:pt x="51511" y="48971"/>
                  </a:lnTo>
                  <a:lnTo>
                    <a:pt x="6121" y="88684"/>
                  </a:lnTo>
                  <a:lnTo>
                    <a:pt x="0" y="111061"/>
                  </a:lnTo>
                  <a:lnTo>
                    <a:pt x="0" y="652360"/>
                  </a:lnTo>
                  <a:lnTo>
                    <a:pt x="23698" y="695579"/>
                  </a:lnTo>
                  <a:lnTo>
                    <a:pt x="88353" y="730885"/>
                  </a:lnTo>
                  <a:lnTo>
                    <a:pt x="132994" y="744435"/>
                  </a:lnTo>
                  <a:lnTo>
                    <a:pt x="184251" y="754672"/>
                  </a:lnTo>
                  <a:lnTo>
                    <a:pt x="240906" y="761149"/>
                  </a:lnTo>
                  <a:lnTo>
                    <a:pt x="301739" y="763396"/>
                  </a:lnTo>
                  <a:lnTo>
                    <a:pt x="4332732" y="763396"/>
                  </a:lnTo>
                  <a:lnTo>
                    <a:pt x="4393565" y="761149"/>
                  </a:lnTo>
                  <a:lnTo>
                    <a:pt x="4450207" y="754672"/>
                  </a:lnTo>
                  <a:lnTo>
                    <a:pt x="4501515" y="744435"/>
                  </a:lnTo>
                  <a:lnTo>
                    <a:pt x="4546092" y="730885"/>
                  </a:lnTo>
                  <a:lnTo>
                    <a:pt x="4582922" y="714451"/>
                  </a:lnTo>
                  <a:lnTo>
                    <a:pt x="4628388" y="674738"/>
                  </a:lnTo>
                  <a:lnTo>
                    <a:pt x="4634484" y="652360"/>
                  </a:lnTo>
                  <a:lnTo>
                    <a:pt x="4634484" y="111061"/>
                  </a:lnTo>
                  <a:lnTo>
                    <a:pt x="4610735" y="67830"/>
                  </a:lnTo>
                  <a:lnTo>
                    <a:pt x="4546092" y="32537"/>
                  </a:lnTo>
                  <a:lnTo>
                    <a:pt x="4501515" y="18973"/>
                  </a:lnTo>
                  <a:lnTo>
                    <a:pt x="4450207" y="8724"/>
                  </a:lnTo>
                  <a:lnTo>
                    <a:pt x="4393565" y="2260"/>
                  </a:lnTo>
                  <a:lnTo>
                    <a:pt x="433273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13">
              <a:extLst>
                <a:ext uri="{FF2B5EF4-FFF2-40B4-BE49-F238E27FC236}">
                  <a16:creationId xmlns:a16="http://schemas.microsoft.com/office/drawing/2014/main" id="{581C4287-4EA4-4FC5-940D-C78FAA267E28}"/>
                </a:ext>
              </a:extLst>
            </p:cNvPr>
            <p:cNvSpPr/>
            <p:nvPr/>
          </p:nvSpPr>
          <p:spPr>
            <a:xfrm>
              <a:off x="216407" y="5724240"/>
              <a:ext cx="709930" cy="207645"/>
            </a:xfrm>
            <a:custGeom>
              <a:avLst/>
              <a:gdLst/>
              <a:ahLst/>
              <a:cxnLst/>
              <a:rect l="l" t="t" r="r" b="b"/>
              <a:pathLst>
                <a:path w="709930" h="207645">
                  <a:moveTo>
                    <a:pt x="709841" y="0"/>
                  </a:moveTo>
                  <a:lnTo>
                    <a:pt x="96291" y="0"/>
                  </a:lnTo>
                  <a:lnTo>
                    <a:pt x="58826" y="2438"/>
                  </a:lnTo>
                  <a:lnTo>
                    <a:pt x="28219" y="9080"/>
                  </a:lnTo>
                  <a:lnTo>
                    <a:pt x="7569" y="18935"/>
                  </a:lnTo>
                  <a:lnTo>
                    <a:pt x="0" y="31000"/>
                  </a:lnTo>
                  <a:lnTo>
                    <a:pt x="0" y="176047"/>
                  </a:lnTo>
                  <a:lnTo>
                    <a:pt x="7569" y="188112"/>
                  </a:lnTo>
                  <a:lnTo>
                    <a:pt x="28219" y="197967"/>
                  </a:lnTo>
                  <a:lnTo>
                    <a:pt x="58826" y="204609"/>
                  </a:lnTo>
                  <a:lnTo>
                    <a:pt x="96291" y="207048"/>
                  </a:lnTo>
                  <a:lnTo>
                    <a:pt x="526872" y="207048"/>
                  </a:lnTo>
                  <a:lnTo>
                    <a:pt x="709841"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14">
              <a:extLst>
                <a:ext uri="{FF2B5EF4-FFF2-40B4-BE49-F238E27FC236}">
                  <a16:creationId xmlns:a16="http://schemas.microsoft.com/office/drawing/2014/main" id="{E04F8FC9-7AE0-4620-AE8C-D98C663A1E58}"/>
                </a:ext>
              </a:extLst>
            </p:cNvPr>
            <p:cNvSpPr/>
            <p:nvPr/>
          </p:nvSpPr>
          <p:spPr>
            <a:xfrm>
              <a:off x="716280" y="5724240"/>
              <a:ext cx="3202940" cy="207645"/>
            </a:xfrm>
            <a:custGeom>
              <a:avLst/>
              <a:gdLst/>
              <a:ahLst/>
              <a:cxnLst/>
              <a:rect l="l" t="t" r="r" b="b"/>
              <a:pathLst>
                <a:path w="3202940" h="207645">
                  <a:moveTo>
                    <a:pt x="2872232" y="0"/>
                  </a:moveTo>
                  <a:lnTo>
                    <a:pt x="188010" y="0"/>
                  </a:lnTo>
                  <a:lnTo>
                    <a:pt x="0" y="207048"/>
                  </a:lnTo>
                  <a:lnTo>
                    <a:pt x="2872232" y="207048"/>
                  </a:lnTo>
                  <a:lnTo>
                    <a:pt x="2948050" y="204317"/>
                  </a:lnTo>
                  <a:lnTo>
                    <a:pt x="3017647" y="196532"/>
                  </a:lnTo>
                  <a:lnTo>
                    <a:pt x="3078987" y="184302"/>
                  </a:lnTo>
                  <a:lnTo>
                    <a:pt x="3130169" y="168275"/>
                  </a:lnTo>
                  <a:lnTo>
                    <a:pt x="3169158" y="149047"/>
                  </a:lnTo>
                  <a:lnTo>
                    <a:pt x="3202812" y="103530"/>
                  </a:lnTo>
                  <a:lnTo>
                    <a:pt x="3194049" y="79794"/>
                  </a:lnTo>
                  <a:lnTo>
                    <a:pt x="3130169" y="38785"/>
                  </a:lnTo>
                  <a:lnTo>
                    <a:pt x="3078987" y="22745"/>
                  </a:lnTo>
                  <a:lnTo>
                    <a:pt x="3017647" y="10528"/>
                  </a:lnTo>
                  <a:lnTo>
                    <a:pt x="2948050" y="2730"/>
                  </a:lnTo>
                  <a:lnTo>
                    <a:pt x="2872232"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0" name="object 15">
              <a:extLst>
                <a:ext uri="{FF2B5EF4-FFF2-40B4-BE49-F238E27FC236}">
                  <a16:creationId xmlns:a16="http://schemas.microsoft.com/office/drawing/2014/main" id="{55342D23-71FC-42D0-8EF8-0EF37009D3D0}"/>
                </a:ext>
              </a:extLst>
            </p:cNvPr>
            <p:cNvPicPr/>
            <p:nvPr/>
          </p:nvPicPr>
          <p:blipFill>
            <a:blip r:embed="rId6" cstate="print"/>
            <a:stretch>
              <a:fillRect/>
            </a:stretch>
          </p:blipFill>
          <p:spPr>
            <a:xfrm>
              <a:off x="53339" y="4231441"/>
              <a:ext cx="5029200" cy="1386446"/>
            </a:xfrm>
            <a:prstGeom prst="rect">
              <a:avLst/>
            </a:prstGeom>
          </p:spPr>
        </p:pic>
        <p:sp>
          <p:nvSpPr>
            <p:cNvPr id="71" name="object 16">
              <a:extLst>
                <a:ext uri="{FF2B5EF4-FFF2-40B4-BE49-F238E27FC236}">
                  <a16:creationId xmlns:a16="http://schemas.microsoft.com/office/drawing/2014/main" id="{02EDA7BA-1231-4137-A452-4E167276B418}"/>
                </a:ext>
              </a:extLst>
            </p:cNvPr>
            <p:cNvSpPr/>
            <p:nvPr/>
          </p:nvSpPr>
          <p:spPr>
            <a:xfrm>
              <a:off x="216407" y="4395224"/>
              <a:ext cx="4697095" cy="1170463"/>
            </a:xfrm>
            <a:custGeom>
              <a:avLst/>
              <a:gdLst/>
              <a:ahLst/>
              <a:cxnLst/>
              <a:rect l="l" t="t" r="r" b="b"/>
              <a:pathLst>
                <a:path w="4697095" h="1571625">
                  <a:moveTo>
                    <a:pt x="4391152" y="0"/>
                  </a:moveTo>
                  <a:lnTo>
                    <a:pt x="305790" y="0"/>
                  </a:lnTo>
                  <a:lnTo>
                    <a:pt x="260604" y="2539"/>
                  </a:lnTo>
                  <a:lnTo>
                    <a:pt x="176872" y="21208"/>
                  </a:lnTo>
                  <a:lnTo>
                    <a:pt x="139280" y="36829"/>
                  </a:lnTo>
                  <a:lnTo>
                    <a:pt x="105168" y="56006"/>
                  </a:lnTo>
                  <a:lnTo>
                    <a:pt x="49263" y="104139"/>
                  </a:lnTo>
                  <a:lnTo>
                    <a:pt x="12941" y="162559"/>
                  </a:lnTo>
                  <a:lnTo>
                    <a:pt x="0" y="228472"/>
                  </a:lnTo>
                  <a:lnTo>
                    <a:pt x="0" y="1342516"/>
                  </a:lnTo>
                  <a:lnTo>
                    <a:pt x="12941" y="1408556"/>
                  </a:lnTo>
                  <a:lnTo>
                    <a:pt x="49263" y="1466926"/>
                  </a:lnTo>
                  <a:lnTo>
                    <a:pt x="105168" y="1514970"/>
                  </a:lnTo>
                  <a:lnTo>
                    <a:pt x="139280" y="1534198"/>
                  </a:lnTo>
                  <a:lnTo>
                    <a:pt x="176872" y="1549780"/>
                  </a:lnTo>
                  <a:lnTo>
                    <a:pt x="260604" y="1568538"/>
                  </a:lnTo>
                  <a:lnTo>
                    <a:pt x="305790" y="1571015"/>
                  </a:lnTo>
                  <a:lnTo>
                    <a:pt x="4391152" y="1571015"/>
                  </a:lnTo>
                  <a:lnTo>
                    <a:pt x="4479544" y="1561337"/>
                  </a:lnTo>
                  <a:lnTo>
                    <a:pt x="4557649" y="1534198"/>
                  </a:lnTo>
                  <a:lnTo>
                    <a:pt x="4591812" y="1514970"/>
                  </a:lnTo>
                  <a:lnTo>
                    <a:pt x="4647692" y="1466926"/>
                  </a:lnTo>
                  <a:lnTo>
                    <a:pt x="4684014" y="1408556"/>
                  </a:lnTo>
                  <a:lnTo>
                    <a:pt x="4696968" y="1342516"/>
                  </a:lnTo>
                  <a:lnTo>
                    <a:pt x="4696968" y="228472"/>
                  </a:lnTo>
                  <a:lnTo>
                    <a:pt x="4684014" y="162559"/>
                  </a:lnTo>
                  <a:lnTo>
                    <a:pt x="4647692" y="104139"/>
                  </a:lnTo>
                  <a:lnTo>
                    <a:pt x="4591812" y="56006"/>
                  </a:lnTo>
                  <a:lnTo>
                    <a:pt x="4557649" y="36829"/>
                  </a:lnTo>
                  <a:lnTo>
                    <a:pt x="4520057" y="21208"/>
                  </a:lnTo>
                  <a:lnTo>
                    <a:pt x="4436364" y="2539"/>
                  </a:lnTo>
                  <a:lnTo>
                    <a:pt x="439115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17">
              <a:extLst>
                <a:ext uri="{FF2B5EF4-FFF2-40B4-BE49-F238E27FC236}">
                  <a16:creationId xmlns:a16="http://schemas.microsoft.com/office/drawing/2014/main" id="{814DD402-C7B6-460F-B808-E068AC1A766F}"/>
                </a:ext>
              </a:extLst>
            </p:cNvPr>
            <p:cNvSpPr/>
            <p:nvPr/>
          </p:nvSpPr>
          <p:spPr>
            <a:xfrm>
              <a:off x="153859" y="4296998"/>
              <a:ext cx="835025" cy="279400"/>
            </a:xfrm>
            <a:custGeom>
              <a:avLst/>
              <a:gdLst/>
              <a:ahLst/>
              <a:cxnLst/>
              <a:rect l="l" t="t" r="r" b="b"/>
              <a:pathLst>
                <a:path w="835025" h="279400">
                  <a:moveTo>
                    <a:pt x="834745" y="0"/>
                  </a:moveTo>
                  <a:lnTo>
                    <a:pt x="113157" y="0"/>
                  </a:lnTo>
                  <a:lnTo>
                    <a:pt x="69113" y="3301"/>
                  </a:lnTo>
                  <a:lnTo>
                    <a:pt x="33134" y="12191"/>
                  </a:lnTo>
                  <a:lnTo>
                    <a:pt x="8889" y="25526"/>
                  </a:lnTo>
                  <a:lnTo>
                    <a:pt x="0" y="41782"/>
                  </a:lnTo>
                  <a:lnTo>
                    <a:pt x="0" y="237108"/>
                  </a:lnTo>
                  <a:lnTo>
                    <a:pt x="8889" y="253364"/>
                  </a:lnTo>
                  <a:lnTo>
                    <a:pt x="33134" y="266700"/>
                  </a:lnTo>
                  <a:lnTo>
                    <a:pt x="69113" y="275589"/>
                  </a:lnTo>
                  <a:lnTo>
                    <a:pt x="113157" y="278891"/>
                  </a:lnTo>
                  <a:lnTo>
                    <a:pt x="619607" y="278891"/>
                  </a:lnTo>
                  <a:lnTo>
                    <a:pt x="834745"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18">
              <a:extLst>
                <a:ext uri="{FF2B5EF4-FFF2-40B4-BE49-F238E27FC236}">
                  <a16:creationId xmlns:a16="http://schemas.microsoft.com/office/drawing/2014/main" id="{835AAF02-1C5F-4DA5-8E8E-210B2BAA8153}"/>
                </a:ext>
              </a:extLst>
            </p:cNvPr>
            <p:cNvSpPr/>
            <p:nvPr/>
          </p:nvSpPr>
          <p:spPr>
            <a:xfrm>
              <a:off x="648991" y="4296577"/>
              <a:ext cx="3774440" cy="279400"/>
            </a:xfrm>
            <a:custGeom>
              <a:avLst/>
              <a:gdLst/>
              <a:ahLst/>
              <a:cxnLst/>
              <a:rect l="l" t="t" r="r" b="b"/>
              <a:pathLst>
                <a:path w="3774440" h="279400">
                  <a:moveTo>
                    <a:pt x="3384677" y="0"/>
                  </a:moveTo>
                  <a:lnTo>
                    <a:pt x="221589" y="0"/>
                  </a:lnTo>
                  <a:lnTo>
                    <a:pt x="0" y="278891"/>
                  </a:lnTo>
                  <a:lnTo>
                    <a:pt x="3384677" y="278891"/>
                  </a:lnTo>
                  <a:lnTo>
                    <a:pt x="3473957" y="275208"/>
                  </a:lnTo>
                  <a:lnTo>
                    <a:pt x="3556000" y="264668"/>
                  </a:lnTo>
                  <a:lnTo>
                    <a:pt x="3628263" y="248284"/>
                  </a:lnTo>
                  <a:lnTo>
                    <a:pt x="3688588" y="226694"/>
                  </a:lnTo>
                  <a:lnTo>
                    <a:pt x="3734562" y="200787"/>
                  </a:lnTo>
                  <a:lnTo>
                    <a:pt x="3763899" y="171450"/>
                  </a:lnTo>
                  <a:lnTo>
                    <a:pt x="3774186" y="139445"/>
                  </a:lnTo>
                  <a:lnTo>
                    <a:pt x="3763899" y="107441"/>
                  </a:lnTo>
                  <a:lnTo>
                    <a:pt x="3734562" y="78105"/>
                  </a:lnTo>
                  <a:lnTo>
                    <a:pt x="3688588" y="52196"/>
                  </a:lnTo>
                  <a:lnTo>
                    <a:pt x="3628263" y="30606"/>
                  </a:lnTo>
                  <a:lnTo>
                    <a:pt x="3556000" y="14224"/>
                  </a:lnTo>
                  <a:lnTo>
                    <a:pt x="3473957" y="3682"/>
                  </a:lnTo>
                  <a:lnTo>
                    <a:pt x="3384677"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4" name="object 19">
            <a:extLst>
              <a:ext uri="{FF2B5EF4-FFF2-40B4-BE49-F238E27FC236}">
                <a16:creationId xmlns:a16="http://schemas.microsoft.com/office/drawing/2014/main" id="{D2E8A2D8-11F0-4D53-B9D5-906B202F0919}"/>
              </a:ext>
            </a:extLst>
          </p:cNvPr>
          <p:cNvSpPr txBox="1"/>
          <p:nvPr/>
        </p:nvSpPr>
        <p:spPr>
          <a:xfrm>
            <a:off x="647191" y="1254632"/>
            <a:ext cx="186563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70" normalizeH="0" baseline="0" noProof="0" dirty="0">
                <a:ln>
                  <a:noFill/>
                </a:ln>
                <a:solidFill>
                  <a:srgbClr val="00508F"/>
                </a:solidFill>
                <a:effectLst/>
                <a:uLnTx/>
                <a:uFillTx/>
                <a:latin typeface="Arial"/>
                <a:ea typeface="+mn-ea"/>
                <a:cs typeface="Arial"/>
              </a:rPr>
              <a:t>K</a:t>
            </a:r>
            <a:r>
              <a:rPr kumimoji="0" sz="1400" b="1" i="0" u="none" strike="noStrike" kern="1200" cap="none" spc="-5" normalizeH="0" baseline="0" noProof="0" dirty="0">
                <a:ln>
                  <a:noFill/>
                </a:ln>
                <a:solidFill>
                  <a:srgbClr val="00508F"/>
                </a:solidFill>
                <a:effectLst/>
                <a:uLnTx/>
                <a:uFillTx/>
                <a:latin typeface="Arial"/>
                <a:ea typeface="+mn-ea"/>
                <a:cs typeface="Arial"/>
              </a:rPr>
              <a:t>e</a:t>
            </a:r>
            <a:r>
              <a:rPr kumimoji="0" sz="1400" b="1" i="0" u="none" strike="noStrike" kern="1200" cap="none" spc="0" normalizeH="0" baseline="0" noProof="0" dirty="0">
                <a:ln>
                  <a:noFill/>
                </a:ln>
                <a:solidFill>
                  <a:srgbClr val="00508F"/>
                </a:solidFill>
                <a:effectLst/>
                <a:uLnTx/>
                <a:uFillTx/>
                <a:latin typeface="Arial"/>
                <a:ea typeface="+mn-ea"/>
                <a:cs typeface="Arial"/>
              </a:rPr>
              <a:t>terja</a:t>
            </a:r>
            <a:r>
              <a:rPr kumimoji="0" sz="1400" b="1" i="0" u="none" strike="noStrike" kern="1200" cap="none" spc="-5" normalizeH="0" baseline="0" noProof="0" dirty="0">
                <a:ln>
                  <a:noFill/>
                </a:ln>
                <a:solidFill>
                  <a:srgbClr val="00508F"/>
                </a:solidFill>
                <a:effectLst/>
                <a:uLnTx/>
                <a:uFillTx/>
                <a:latin typeface="Arial"/>
                <a:ea typeface="+mn-ea"/>
                <a:cs typeface="Arial"/>
              </a:rPr>
              <a:t>n</a:t>
            </a:r>
            <a:r>
              <a:rPr kumimoji="0" sz="1400" b="1" i="0" u="none" strike="noStrike" kern="1200" cap="none" spc="-30" normalizeH="0" baseline="0" noProof="0" dirty="0">
                <a:ln>
                  <a:noFill/>
                </a:ln>
                <a:solidFill>
                  <a:srgbClr val="00508F"/>
                </a:solidFill>
                <a:effectLst/>
                <a:uLnTx/>
                <a:uFillTx/>
                <a:latin typeface="Arial"/>
                <a:ea typeface="+mn-ea"/>
                <a:cs typeface="Arial"/>
              </a:rPr>
              <a:t>g</a:t>
            </a:r>
            <a:r>
              <a:rPr kumimoji="0" sz="1400" b="1" i="0" u="none" strike="noStrike" kern="1200" cap="none" spc="-15" normalizeH="0" baseline="0" noProof="0" dirty="0">
                <a:ln>
                  <a:noFill/>
                </a:ln>
                <a:solidFill>
                  <a:srgbClr val="00508F"/>
                </a:solidFill>
                <a:effectLst/>
                <a:uLnTx/>
                <a:uFillTx/>
                <a:latin typeface="Arial"/>
                <a:ea typeface="+mn-ea"/>
                <a:cs typeface="Arial"/>
              </a:rPr>
              <a:t>k</a:t>
            </a:r>
            <a:r>
              <a:rPr kumimoji="0" sz="1400" b="1" i="0" u="none" strike="noStrike" kern="1200" cap="none" spc="-50" normalizeH="0" baseline="0" noProof="0" dirty="0">
                <a:ln>
                  <a:noFill/>
                </a:ln>
                <a:solidFill>
                  <a:srgbClr val="00508F"/>
                </a:solidFill>
                <a:effectLst/>
                <a:uLnTx/>
                <a:uFillTx/>
                <a:latin typeface="Arial"/>
                <a:ea typeface="+mn-ea"/>
                <a:cs typeface="Arial"/>
              </a:rPr>
              <a:t>a</a:t>
            </a:r>
            <a:r>
              <a:rPr kumimoji="0" sz="1400" b="1" i="0" u="none" strike="noStrike" kern="1200" cap="none" spc="-45" normalizeH="0" baseline="0" noProof="0" dirty="0">
                <a:ln>
                  <a:noFill/>
                </a:ln>
                <a:solidFill>
                  <a:srgbClr val="00508F"/>
                </a:solidFill>
                <a:effectLst/>
                <a:uLnTx/>
                <a:uFillTx/>
                <a:latin typeface="Arial"/>
                <a:ea typeface="+mn-ea"/>
                <a:cs typeface="Arial"/>
              </a:rPr>
              <a:t>u</a:t>
            </a:r>
            <a:r>
              <a:rPr kumimoji="0" sz="1400" b="1" i="0" u="none" strike="noStrike" kern="1200" cap="none" spc="-40" normalizeH="0" baseline="0" noProof="0" dirty="0">
                <a:ln>
                  <a:noFill/>
                </a:ln>
                <a:solidFill>
                  <a:srgbClr val="00508F"/>
                </a:solidFill>
                <a:effectLst/>
                <a:uLnTx/>
                <a:uFillTx/>
                <a:latin typeface="Arial"/>
                <a:ea typeface="+mn-ea"/>
                <a:cs typeface="Arial"/>
              </a:rPr>
              <a:t>a</a:t>
            </a:r>
            <a:r>
              <a:rPr kumimoji="0" sz="1400" b="1" i="0" u="none" strike="noStrike" kern="1200" cap="none" spc="0" normalizeH="0" baseline="0" noProof="0" dirty="0">
                <a:ln>
                  <a:noFill/>
                </a:ln>
                <a:solidFill>
                  <a:srgbClr val="00508F"/>
                </a:solidFill>
                <a:effectLst/>
                <a:uLnTx/>
                <a:uFillTx/>
                <a:latin typeface="Arial"/>
                <a:ea typeface="+mn-ea"/>
                <a:cs typeface="Arial"/>
              </a:rPr>
              <a:t>n</a:t>
            </a:r>
            <a:r>
              <a:rPr kumimoji="0" sz="1400" b="1" i="0" u="none" strike="noStrike" kern="1200" cap="none" spc="-85" normalizeH="0" baseline="0" noProof="0" dirty="0">
                <a:ln>
                  <a:noFill/>
                </a:ln>
                <a:solidFill>
                  <a:srgbClr val="00508F"/>
                </a:solidFill>
                <a:effectLst/>
                <a:uLnTx/>
                <a:uFillTx/>
                <a:latin typeface="Arial"/>
                <a:ea typeface="+mn-ea"/>
                <a:cs typeface="Arial"/>
              </a:rPr>
              <a:t> </a:t>
            </a:r>
            <a:r>
              <a:rPr kumimoji="0" sz="1400" b="1" i="0" u="none" strike="noStrike" kern="1200" cap="none" spc="-30" normalizeH="0" baseline="0" noProof="0" dirty="0">
                <a:ln>
                  <a:noFill/>
                </a:ln>
                <a:solidFill>
                  <a:srgbClr val="00508F"/>
                </a:solidFill>
                <a:effectLst/>
                <a:uLnTx/>
                <a:uFillTx/>
                <a:latin typeface="Arial"/>
                <a:ea typeface="+mn-ea"/>
                <a:cs typeface="Arial"/>
              </a:rPr>
              <a:t>Ha</a:t>
            </a:r>
            <a:r>
              <a:rPr kumimoji="0" sz="1400" b="1" i="0" u="none" strike="noStrike" kern="1200" cap="none" spc="-20" normalizeH="0" baseline="0" noProof="0" dirty="0">
                <a:ln>
                  <a:noFill/>
                </a:ln>
                <a:solidFill>
                  <a:srgbClr val="00508F"/>
                </a:solidFill>
                <a:effectLst/>
                <a:uLnTx/>
                <a:uFillTx/>
                <a:latin typeface="Arial"/>
                <a:ea typeface="+mn-ea"/>
                <a:cs typeface="Arial"/>
              </a:rPr>
              <a:t>r</a:t>
            </a:r>
            <a:r>
              <a:rPr kumimoji="0" sz="1400" b="1" i="0" u="none" strike="noStrike" kern="1200" cap="none" spc="-30" normalizeH="0" baseline="0" noProof="0" dirty="0">
                <a:ln>
                  <a:noFill/>
                </a:ln>
                <a:solidFill>
                  <a:srgbClr val="00508F"/>
                </a:solidFill>
                <a:effectLst/>
                <a:uLnTx/>
                <a:uFillTx/>
                <a:latin typeface="Arial"/>
                <a:ea typeface="+mn-ea"/>
                <a:cs typeface="Arial"/>
              </a:rPr>
              <a:t>g</a:t>
            </a:r>
            <a:r>
              <a:rPr kumimoji="0" sz="1400" b="1" i="0" u="none" strike="noStrike" kern="1200" cap="none" spc="0" normalizeH="0" baseline="0" noProof="0" dirty="0">
                <a:ln>
                  <a:noFill/>
                </a:ln>
                <a:solidFill>
                  <a:srgbClr val="00508F"/>
                </a:solidFill>
                <a:effectLst/>
                <a:uLnTx/>
                <a:uFillTx/>
                <a:latin typeface="Arial"/>
                <a:ea typeface="+mn-ea"/>
                <a:cs typeface="Arial"/>
              </a:rPr>
              <a:t>a</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grpSp>
        <p:nvGrpSpPr>
          <p:cNvPr id="75" name="object 20">
            <a:extLst>
              <a:ext uri="{FF2B5EF4-FFF2-40B4-BE49-F238E27FC236}">
                <a16:creationId xmlns:a16="http://schemas.microsoft.com/office/drawing/2014/main" id="{B7CFB54C-C118-4BFC-BA0B-8D9C98086FB3}"/>
              </a:ext>
            </a:extLst>
          </p:cNvPr>
          <p:cNvGrpSpPr/>
          <p:nvPr/>
        </p:nvGrpSpPr>
        <p:grpSpPr>
          <a:xfrm>
            <a:off x="53339" y="1720877"/>
            <a:ext cx="6935344" cy="2435790"/>
            <a:chOff x="79247" y="1884840"/>
            <a:chExt cx="6935344" cy="2047080"/>
          </a:xfrm>
        </p:grpSpPr>
        <p:sp>
          <p:nvSpPr>
            <p:cNvPr id="76" name="object 21">
              <a:extLst>
                <a:ext uri="{FF2B5EF4-FFF2-40B4-BE49-F238E27FC236}">
                  <a16:creationId xmlns:a16="http://schemas.microsoft.com/office/drawing/2014/main" id="{8E0F5B04-7416-42D0-9766-E7C97C980110}"/>
                </a:ext>
              </a:extLst>
            </p:cNvPr>
            <p:cNvSpPr/>
            <p:nvPr/>
          </p:nvSpPr>
          <p:spPr>
            <a:xfrm>
              <a:off x="5522976" y="1884840"/>
              <a:ext cx="1491615" cy="501744"/>
            </a:xfrm>
            <a:custGeom>
              <a:avLst/>
              <a:gdLst/>
              <a:ahLst/>
              <a:cxnLst/>
              <a:rect l="l" t="t" r="r" b="b"/>
              <a:pathLst>
                <a:path w="1491615" h="601980">
                  <a:moveTo>
                    <a:pt x="1391030" y="0"/>
                  </a:moveTo>
                  <a:lnTo>
                    <a:pt x="100457" y="0"/>
                  </a:lnTo>
                  <a:lnTo>
                    <a:pt x="61340" y="7874"/>
                  </a:lnTo>
                  <a:lnTo>
                    <a:pt x="29463" y="29337"/>
                  </a:lnTo>
                  <a:lnTo>
                    <a:pt x="7874" y="61341"/>
                  </a:lnTo>
                  <a:lnTo>
                    <a:pt x="0" y="100330"/>
                  </a:lnTo>
                  <a:lnTo>
                    <a:pt x="0" y="501650"/>
                  </a:lnTo>
                  <a:lnTo>
                    <a:pt x="7874" y="540638"/>
                  </a:lnTo>
                  <a:lnTo>
                    <a:pt x="29463" y="572516"/>
                  </a:lnTo>
                  <a:lnTo>
                    <a:pt x="61340" y="594106"/>
                  </a:lnTo>
                  <a:lnTo>
                    <a:pt x="100457" y="601980"/>
                  </a:lnTo>
                  <a:lnTo>
                    <a:pt x="1391030" y="601980"/>
                  </a:lnTo>
                  <a:lnTo>
                    <a:pt x="1430147" y="594106"/>
                  </a:lnTo>
                  <a:lnTo>
                    <a:pt x="1462024" y="572516"/>
                  </a:lnTo>
                  <a:lnTo>
                    <a:pt x="1483614" y="540638"/>
                  </a:lnTo>
                  <a:lnTo>
                    <a:pt x="1491488" y="501650"/>
                  </a:lnTo>
                  <a:lnTo>
                    <a:pt x="1491488" y="100330"/>
                  </a:lnTo>
                  <a:lnTo>
                    <a:pt x="1483614" y="61341"/>
                  </a:lnTo>
                  <a:lnTo>
                    <a:pt x="1462024" y="29337"/>
                  </a:lnTo>
                  <a:lnTo>
                    <a:pt x="1430147" y="7874"/>
                  </a:lnTo>
                  <a:lnTo>
                    <a:pt x="1391030"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77" name="object 22">
              <a:extLst>
                <a:ext uri="{FF2B5EF4-FFF2-40B4-BE49-F238E27FC236}">
                  <a16:creationId xmlns:a16="http://schemas.microsoft.com/office/drawing/2014/main" id="{C9D1111A-5B39-4F32-BD12-05BCBC19024D}"/>
                </a:ext>
              </a:extLst>
            </p:cNvPr>
            <p:cNvPicPr/>
            <p:nvPr/>
          </p:nvPicPr>
          <p:blipFill>
            <a:blip r:embed="rId7" cstate="print"/>
            <a:stretch>
              <a:fillRect/>
            </a:stretch>
          </p:blipFill>
          <p:spPr>
            <a:xfrm>
              <a:off x="79247" y="2351532"/>
              <a:ext cx="4920996" cy="1580388"/>
            </a:xfrm>
            <a:prstGeom prst="rect">
              <a:avLst/>
            </a:prstGeom>
          </p:spPr>
        </p:pic>
        <p:sp>
          <p:nvSpPr>
            <p:cNvPr id="78" name="object 23">
              <a:extLst>
                <a:ext uri="{FF2B5EF4-FFF2-40B4-BE49-F238E27FC236}">
                  <a16:creationId xmlns:a16="http://schemas.microsoft.com/office/drawing/2014/main" id="{D7BB5075-663B-4D2A-A4F8-6D508D310D3B}"/>
                </a:ext>
              </a:extLst>
            </p:cNvPr>
            <p:cNvSpPr/>
            <p:nvPr/>
          </p:nvSpPr>
          <p:spPr>
            <a:xfrm>
              <a:off x="217931" y="2418588"/>
              <a:ext cx="4594225" cy="1450975"/>
            </a:xfrm>
            <a:custGeom>
              <a:avLst/>
              <a:gdLst/>
              <a:ahLst/>
              <a:cxnLst/>
              <a:rect l="l" t="t" r="r" b="b"/>
              <a:pathLst>
                <a:path w="4594225" h="1450975">
                  <a:moveTo>
                    <a:pt x="4295140" y="0"/>
                  </a:moveTo>
                  <a:lnTo>
                    <a:pt x="299135" y="0"/>
                  </a:lnTo>
                  <a:lnTo>
                    <a:pt x="254939" y="2286"/>
                  </a:lnTo>
                  <a:lnTo>
                    <a:pt x="173037" y="19558"/>
                  </a:lnTo>
                  <a:lnTo>
                    <a:pt x="136258" y="34036"/>
                  </a:lnTo>
                  <a:lnTo>
                    <a:pt x="73380" y="72516"/>
                  </a:lnTo>
                  <a:lnTo>
                    <a:pt x="27800" y="122047"/>
                  </a:lnTo>
                  <a:lnTo>
                    <a:pt x="3238" y="179832"/>
                  </a:lnTo>
                  <a:lnTo>
                    <a:pt x="0" y="210947"/>
                  </a:lnTo>
                  <a:lnTo>
                    <a:pt x="0" y="1239774"/>
                  </a:lnTo>
                  <a:lnTo>
                    <a:pt x="12661" y="1300734"/>
                  </a:lnTo>
                  <a:lnTo>
                    <a:pt x="48196" y="1354709"/>
                  </a:lnTo>
                  <a:lnTo>
                    <a:pt x="102895" y="1399032"/>
                  </a:lnTo>
                  <a:lnTo>
                    <a:pt x="173037" y="1431163"/>
                  </a:lnTo>
                  <a:lnTo>
                    <a:pt x="212750" y="1441831"/>
                  </a:lnTo>
                  <a:lnTo>
                    <a:pt x="299135" y="1450720"/>
                  </a:lnTo>
                  <a:lnTo>
                    <a:pt x="4295140" y="1450720"/>
                  </a:lnTo>
                  <a:lnTo>
                    <a:pt x="4381500" y="1441831"/>
                  </a:lnTo>
                  <a:lnTo>
                    <a:pt x="4421251" y="1431163"/>
                  </a:lnTo>
                  <a:lnTo>
                    <a:pt x="4457954" y="1416812"/>
                  </a:lnTo>
                  <a:lnTo>
                    <a:pt x="4520819" y="1378204"/>
                  </a:lnTo>
                  <a:lnTo>
                    <a:pt x="4566412" y="1328674"/>
                  </a:lnTo>
                  <a:lnTo>
                    <a:pt x="4591050" y="1271016"/>
                  </a:lnTo>
                  <a:lnTo>
                    <a:pt x="4594225" y="1239774"/>
                  </a:lnTo>
                  <a:lnTo>
                    <a:pt x="4594225" y="210947"/>
                  </a:lnTo>
                  <a:lnTo>
                    <a:pt x="4581652" y="150113"/>
                  </a:lnTo>
                  <a:lnTo>
                    <a:pt x="4546092" y="96138"/>
                  </a:lnTo>
                  <a:lnTo>
                    <a:pt x="4491355" y="51815"/>
                  </a:lnTo>
                  <a:lnTo>
                    <a:pt x="4421251" y="19558"/>
                  </a:lnTo>
                  <a:lnTo>
                    <a:pt x="4381500" y="8889"/>
                  </a:lnTo>
                  <a:lnTo>
                    <a:pt x="42951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24">
              <a:extLst>
                <a:ext uri="{FF2B5EF4-FFF2-40B4-BE49-F238E27FC236}">
                  <a16:creationId xmlns:a16="http://schemas.microsoft.com/office/drawing/2014/main" id="{B53240A9-58B7-4317-B07A-A75614DD35EB}"/>
                </a:ext>
              </a:extLst>
            </p:cNvPr>
            <p:cNvSpPr/>
            <p:nvPr/>
          </p:nvSpPr>
          <p:spPr>
            <a:xfrm>
              <a:off x="168852" y="2295161"/>
              <a:ext cx="696595" cy="269875"/>
            </a:xfrm>
            <a:custGeom>
              <a:avLst/>
              <a:gdLst/>
              <a:ahLst/>
              <a:cxnLst/>
              <a:rect l="l" t="t" r="r" b="b"/>
              <a:pathLst>
                <a:path w="696594" h="269875">
                  <a:moveTo>
                    <a:pt x="696468" y="0"/>
                  </a:moveTo>
                  <a:lnTo>
                    <a:pt x="94373" y="0"/>
                  </a:lnTo>
                  <a:lnTo>
                    <a:pt x="57632" y="3175"/>
                  </a:lnTo>
                  <a:lnTo>
                    <a:pt x="27635" y="11811"/>
                  </a:lnTo>
                  <a:lnTo>
                    <a:pt x="7416" y="24637"/>
                  </a:lnTo>
                  <a:lnTo>
                    <a:pt x="0" y="40386"/>
                  </a:lnTo>
                  <a:lnTo>
                    <a:pt x="0" y="229362"/>
                  </a:lnTo>
                  <a:lnTo>
                    <a:pt x="7416" y="245109"/>
                  </a:lnTo>
                  <a:lnTo>
                    <a:pt x="27635" y="257937"/>
                  </a:lnTo>
                  <a:lnTo>
                    <a:pt x="57632" y="266572"/>
                  </a:lnTo>
                  <a:lnTo>
                    <a:pt x="94373" y="269747"/>
                  </a:lnTo>
                  <a:lnTo>
                    <a:pt x="516966" y="269747"/>
                  </a:lnTo>
                  <a:lnTo>
                    <a:pt x="696468" y="0"/>
                  </a:lnTo>
                  <a:close/>
                </a:path>
              </a:pathLst>
            </a:custGeom>
            <a:solidFill>
              <a:srgbClr val="00508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25">
              <a:extLst>
                <a:ext uri="{FF2B5EF4-FFF2-40B4-BE49-F238E27FC236}">
                  <a16:creationId xmlns:a16="http://schemas.microsoft.com/office/drawing/2014/main" id="{9EA3801C-AA20-4830-A777-2AA3F0E62FBA}"/>
                </a:ext>
              </a:extLst>
            </p:cNvPr>
            <p:cNvSpPr/>
            <p:nvPr/>
          </p:nvSpPr>
          <p:spPr>
            <a:xfrm>
              <a:off x="659892" y="2284138"/>
              <a:ext cx="3134360" cy="269875"/>
            </a:xfrm>
            <a:custGeom>
              <a:avLst/>
              <a:gdLst/>
              <a:ahLst/>
              <a:cxnLst/>
              <a:rect l="l" t="t" r="r" b="b"/>
              <a:pathLst>
                <a:path w="3134360" h="269875">
                  <a:moveTo>
                    <a:pt x="2810763" y="0"/>
                  </a:moveTo>
                  <a:lnTo>
                    <a:pt x="183984" y="0"/>
                  </a:lnTo>
                  <a:lnTo>
                    <a:pt x="0" y="269747"/>
                  </a:lnTo>
                  <a:lnTo>
                    <a:pt x="2810763" y="269747"/>
                  </a:lnTo>
                  <a:lnTo>
                    <a:pt x="2884932" y="266191"/>
                  </a:lnTo>
                  <a:lnTo>
                    <a:pt x="2953004" y="256031"/>
                  </a:lnTo>
                  <a:lnTo>
                    <a:pt x="3013074" y="240156"/>
                  </a:lnTo>
                  <a:lnTo>
                    <a:pt x="3063112" y="219201"/>
                  </a:lnTo>
                  <a:lnTo>
                    <a:pt x="3101340" y="194182"/>
                  </a:lnTo>
                  <a:lnTo>
                    <a:pt x="3134233" y="134874"/>
                  </a:lnTo>
                  <a:lnTo>
                    <a:pt x="3125597" y="103886"/>
                  </a:lnTo>
                  <a:lnTo>
                    <a:pt x="3063112" y="50545"/>
                  </a:lnTo>
                  <a:lnTo>
                    <a:pt x="3013074" y="29590"/>
                  </a:lnTo>
                  <a:lnTo>
                    <a:pt x="2953004" y="13715"/>
                  </a:lnTo>
                  <a:lnTo>
                    <a:pt x="2884932" y="3555"/>
                  </a:lnTo>
                  <a:lnTo>
                    <a:pt x="2810763" y="0"/>
                  </a:lnTo>
                  <a:close/>
                </a:path>
              </a:pathLst>
            </a:custGeom>
            <a:solidFill>
              <a:srgbClr val="DEEB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1" name="object 26">
            <a:extLst>
              <a:ext uri="{FF2B5EF4-FFF2-40B4-BE49-F238E27FC236}">
                <a16:creationId xmlns:a16="http://schemas.microsoft.com/office/drawing/2014/main" id="{EBAF2E9D-7FF9-42ED-A9AA-050EA7F55FBA}"/>
              </a:ext>
            </a:extLst>
          </p:cNvPr>
          <p:cNvSpPr txBox="1"/>
          <p:nvPr/>
        </p:nvSpPr>
        <p:spPr>
          <a:xfrm>
            <a:off x="4732190" y="1305434"/>
            <a:ext cx="3417570" cy="404406"/>
          </a:xfrm>
          <a:prstGeom prst="rect">
            <a:avLst/>
          </a:prstGeom>
        </p:spPr>
        <p:txBody>
          <a:bodyPr vert="horz" wrap="square" lIns="0" tIns="5715" rIns="0" bIns="0" rtlCol="0">
            <a:spAutoFit/>
          </a:bodyPr>
          <a:lstStyle/>
          <a:p>
            <a:pPr marL="629920" marR="5080" lvl="0" indent="-617855" algn="l" defTabSz="914400" rtl="0" eaLnBrk="1" fontAlgn="auto" latinLnBrk="0" hangingPunct="1">
              <a:lnSpc>
                <a:spcPct val="103099"/>
              </a:lnSpc>
              <a:spcBef>
                <a:spcPts val="45"/>
              </a:spcBef>
              <a:spcAft>
                <a:spcPts val="0"/>
              </a:spcAft>
              <a:buClrTx/>
              <a:buSzTx/>
              <a:buFontTx/>
              <a:buNone/>
              <a:tabLst/>
              <a:defRPr/>
            </a:pPr>
            <a:r>
              <a:rPr kumimoji="0" sz="1300" b="1" i="1" u="none" strike="noStrike" kern="1200" cap="none" spc="0" normalizeH="0" baseline="0" noProof="0" dirty="0">
                <a:ln>
                  <a:noFill/>
                </a:ln>
                <a:solidFill>
                  <a:srgbClr val="00508F"/>
                </a:solidFill>
                <a:effectLst/>
                <a:uLnTx/>
                <a:uFillTx/>
                <a:latin typeface="Arial"/>
                <a:ea typeface="+mn-ea"/>
                <a:cs typeface="Arial"/>
              </a:rPr>
              <a:t>A</a:t>
            </a:r>
            <a:r>
              <a:rPr kumimoji="0" sz="1300" b="1" i="0" u="none" strike="noStrike" kern="1200" cap="none" spc="0" normalizeH="0" baseline="0" noProof="0" dirty="0">
                <a:ln>
                  <a:noFill/>
                </a:ln>
                <a:solidFill>
                  <a:srgbClr val="00508F"/>
                </a:solidFill>
                <a:effectLst/>
                <a:uLnTx/>
                <a:uFillTx/>
                <a:latin typeface="Arial"/>
                <a:ea typeface="+mn-ea"/>
                <a:cs typeface="Arial"/>
              </a:rPr>
              <a:t>nggaran</a:t>
            </a:r>
            <a:r>
              <a:rPr kumimoji="0" sz="1300" b="1" i="0" u="none" strike="noStrike" kern="1200" cap="none" spc="45" normalizeH="0" baseline="0" noProof="0" dirty="0">
                <a:ln>
                  <a:noFill/>
                </a:ln>
                <a:solidFill>
                  <a:srgbClr val="00508F"/>
                </a:solidFill>
                <a:effectLst/>
                <a:uLnTx/>
                <a:uFillTx/>
                <a:latin typeface="Arial"/>
                <a:ea typeface="+mn-ea"/>
                <a:cs typeface="Arial"/>
              </a:rPr>
              <a:t> </a:t>
            </a:r>
            <a:r>
              <a:rPr kumimoji="0" sz="1300" b="1" i="0" u="none" strike="noStrike" kern="1200" cap="none" spc="-10" normalizeH="0" baseline="0" noProof="0" dirty="0">
                <a:ln>
                  <a:noFill/>
                </a:ln>
                <a:solidFill>
                  <a:srgbClr val="00508F"/>
                </a:solidFill>
                <a:effectLst/>
                <a:uLnTx/>
                <a:uFillTx/>
                <a:latin typeface="Arial"/>
                <a:ea typeface="+mn-ea"/>
                <a:cs typeface="Arial"/>
              </a:rPr>
              <a:t>Pengendalian</a:t>
            </a:r>
            <a:r>
              <a:rPr kumimoji="0" sz="1300" b="1" i="0" u="none" strike="noStrike" kern="1200" cap="none" spc="60" normalizeH="0" baseline="0" noProof="0" dirty="0">
                <a:ln>
                  <a:noFill/>
                </a:ln>
                <a:solidFill>
                  <a:srgbClr val="00508F"/>
                </a:solidFill>
                <a:effectLst/>
                <a:uLnTx/>
                <a:uFillTx/>
                <a:latin typeface="Arial"/>
                <a:ea typeface="+mn-ea"/>
                <a:cs typeface="Arial"/>
              </a:rPr>
              <a:t> </a:t>
            </a:r>
            <a:r>
              <a:rPr kumimoji="0" sz="1300" b="1" i="0" u="none" strike="noStrike" kern="1200" cap="none" spc="-10" normalizeH="0" baseline="0" noProof="0" dirty="0">
                <a:ln>
                  <a:noFill/>
                </a:ln>
                <a:solidFill>
                  <a:srgbClr val="00508F"/>
                </a:solidFill>
                <a:effectLst/>
                <a:uLnTx/>
                <a:uFillTx/>
                <a:latin typeface="Arial"/>
                <a:ea typeface="+mn-ea"/>
                <a:cs typeface="Arial"/>
              </a:rPr>
              <a:t>Inflasi</a:t>
            </a:r>
            <a:r>
              <a:rPr kumimoji="0" sz="1300" b="1" i="0" u="none" strike="noStrike" kern="1200" cap="none" spc="35" normalizeH="0" baseline="0" noProof="0" dirty="0">
                <a:ln>
                  <a:noFill/>
                </a:ln>
                <a:solidFill>
                  <a:srgbClr val="00508F"/>
                </a:solidFill>
                <a:effectLst/>
                <a:uLnTx/>
                <a:uFillTx/>
                <a:latin typeface="Arial"/>
                <a:ea typeface="+mn-ea"/>
                <a:cs typeface="Arial"/>
              </a:rPr>
              <a:t> </a:t>
            </a:r>
            <a:r>
              <a:rPr kumimoji="0" sz="1300" b="1" i="0" u="none" strike="noStrike" kern="1200" cap="none" spc="5" normalizeH="0" baseline="0" noProof="0" dirty="0">
                <a:ln>
                  <a:noFill/>
                </a:ln>
                <a:solidFill>
                  <a:srgbClr val="00508F"/>
                </a:solidFill>
                <a:effectLst/>
                <a:uLnTx/>
                <a:uFillTx/>
                <a:latin typeface="Arial"/>
                <a:ea typeface="+mn-ea"/>
                <a:cs typeface="Arial"/>
              </a:rPr>
              <a:t>dalam</a:t>
            </a:r>
            <a:r>
              <a:rPr kumimoji="0" sz="1300" b="1" i="0" u="none" strike="noStrike" kern="1200" cap="none" spc="50" normalizeH="0" baseline="0" noProof="0" dirty="0">
                <a:ln>
                  <a:noFill/>
                </a:ln>
                <a:solidFill>
                  <a:srgbClr val="00508F"/>
                </a:solidFill>
                <a:effectLst/>
                <a:uLnTx/>
                <a:uFillTx/>
                <a:latin typeface="Arial"/>
                <a:ea typeface="+mn-ea"/>
                <a:cs typeface="Arial"/>
              </a:rPr>
              <a:t> </a:t>
            </a:r>
            <a:r>
              <a:rPr kumimoji="0" sz="1300" b="1" i="0" u="none" strike="noStrike" kern="1200" cap="none" spc="-30" normalizeH="0" baseline="0" noProof="0" dirty="0">
                <a:ln>
                  <a:noFill/>
                </a:ln>
                <a:solidFill>
                  <a:srgbClr val="00508F"/>
                </a:solidFill>
                <a:effectLst/>
                <a:uLnTx/>
                <a:uFillTx/>
                <a:latin typeface="Arial"/>
                <a:ea typeface="+mn-ea"/>
                <a:cs typeface="Arial"/>
              </a:rPr>
              <a:t>DIPA </a:t>
            </a:r>
            <a:r>
              <a:rPr kumimoji="0" sz="1300" b="1" i="0" u="none" strike="noStrike" kern="1200" cap="none" spc="-345" normalizeH="0" baseline="0" noProof="0" dirty="0">
                <a:ln>
                  <a:noFill/>
                </a:ln>
                <a:solidFill>
                  <a:srgbClr val="00508F"/>
                </a:solidFill>
                <a:effectLst/>
                <a:uLnTx/>
                <a:uFillTx/>
                <a:latin typeface="Arial"/>
                <a:ea typeface="+mn-ea"/>
                <a:cs typeface="Arial"/>
              </a:rPr>
              <a:t> </a:t>
            </a:r>
            <a:r>
              <a:rPr kumimoji="0" sz="1300" b="1" i="0" u="none" strike="noStrike" kern="1200" cap="none" spc="-20" normalizeH="0" baseline="0" noProof="0" dirty="0">
                <a:ln>
                  <a:noFill/>
                </a:ln>
                <a:solidFill>
                  <a:srgbClr val="00508F"/>
                </a:solidFill>
                <a:effectLst/>
                <a:uLnTx/>
                <a:uFillTx/>
                <a:latin typeface="Arial"/>
                <a:ea typeface="+mn-ea"/>
                <a:cs typeface="Arial"/>
              </a:rPr>
              <a:t>K/</a:t>
            </a:r>
            <a:r>
              <a:rPr kumimoji="0" sz="1300" b="1" i="0" u="none" strike="noStrike" kern="1200" cap="none" spc="-5" normalizeH="0" baseline="0" noProof="0" dirty="0">
                <a:ln>
                  <a:noFill/>
                </a:ln>
                <a:solidFill>
                  <a:srgbClr val="00508F"/>
                </a:solidFill>
                <a:effectLst/>
                <a:uLnTx/>
                <a:uFillTx/>
                <a:latin typeface="Arial"/>
                <a:ea typeface="+mn-ea"/>
                <a:cs typeface="Arial"/>
              </a:rPr>
              <a:t>L</a:t>
            </a:r>
            <a:r>
              <a:rPr kumimoji="0" sz="1300" b="1" i="0" u="none" strike="noStrike" kern="1200" cap="none" spc="-50" normalizeH="0" baseline="0" noProof="0" dirty="0">
                <a:ln>
                  <a:noFill/>
                </a:ln>
                <a:solidFill>
                  <a:srgbClr val="00508F"/>
                </a:solidFill>
                <a:effectLst/>
                <a:uLnTx/>
                <a:uFillTx/>
                <a:latin typeface="Arial"/>
                <a:ea typeface="+mn-ea"/>
                <a:cs typeface="Arial"/>
              </a:rPr>
              <a:t> </a:t>
            </a:r>
            <a:r>
              <a:rPr kumimoji="0" sz="1300" b="1" i="0" u="none" strike="noStrike" kern="1200" cap="none" spc="-125" normalizeH="0" baseline="0" noProof="0">
                <a:ln>
                  <a:noFill/>
                </a:ln>
                <a:solidFill>
                  <a:srgbClr val="00508F"/>
                </a:solidFill>
                <a:effectLst/>
                <a:uLnTx/>
                <a:uFillTx/>
                <a:latin typeface="Arial"/>
                <a:ea typeface="+mn-ea"/>
                <a:cs typeface="Arial"/>
              </a:rPr>
              <a:t>T</a:t>
            </a:r>
            <a:r>
              <a:rPr kumimoji="0" sz="1300" b="1" i="0" u="none" strike="noStrike" kern="1200" cap="none" spc="-30" normalizeH="0" baseline="0" noProof="0">
                <a:ln>
                  <a:noFill/>
                </a:ln>
                <a:solidFill>
                  <a:srgbClr val="00508F"/>
                </a:solidFill>
                <a:effectLst/>
                <a:uLnTx/>
                <a:uFillTx/>
                <a:latin typeface="Arial"/>
                <a:ea typeface="+mn-ea"/>
                <a:cs typeface="Arial"/>
              </a:rPr>
              <a:t>ahu</a:t>
            </a:r>
            <a:r>
              <a:rPr kumimoji="0" sz="1300" b="1" i="0" u="none" strike="noStrike" kern="1200" cap="none" spc="-5" normalizeH="0" baseline="0" noProof="0">
                <a:ln>
                  <a:noFill/>
                </a:ln>
                <a:solidFill>
                  <a:srgbClr val="00508F"/>
                </a:solidFill>
                <a:effectLst/>
                <a:uLnTx/>
                <a:uFillTx/>
                <a:latin typeface="Arial"/>
                <a:ea typeface="+mn-ea"/>
                <a:cs typeface="Arial"/>
              </a:rPr>
              <a:t>n</a:t>
            </a:r>
            <a:r>
              <a:rPr kumimoji="0" sz="1300" b="1" i="0" u="none" strike="noStrike" kern="1200" cap="none" spc="-55" normalizeH="0" baseline="0" noProof="0">
                <a:ln>
                  <a:noFill/>
                </a:ln>
                <a:solidFill>
                  <a:srgbClr val="00508F"/>
                </a:solidFill>
                <a:effectLst/>
                <a:uLnTx/>
                <a:uFillTx/>
                <a:latin typeface="Arial"/>
                <a:ea typeface="+mn-ea"/>
                <a:cs typeface="Arial"/>
              </a:rPr>
              <a:t> </a:t>
            </a:r>
            <a:r>
              <a:rPr kumimoji="0" sz="1300" b="1" i="0" u="none" strike="noStrike" kern="1200" cap="none" spc="15" normalizeH="0" baseline="0" noProof="0">
                <a:ln>
                  <a:noFill/>
                </a:ln>
                <a:solidFill>
                  <a:srgbClr val="00508F"/>
                </a:solidFill>
                <a:effectLst/>
                <a:uLnTx/>
                <a:uFillTx/>
                <a:latin typeface="Arial"/>
                <a:ea typeface="+mn-ea"/>
                <a:cs typeface="Arial"/>
              </a:rPr>
              <a:t>202</a:t>
            </a:r>
            <a:r>
              <a:rPr lang="en-US" sz="1300" b="1" kern="1200" spc="-5" dirty="0">
                <a:solidFill>
                  <a:srgbClr val="00508F"/>
                </a:solidFill>
                <a:latin typeface="Arial"/>
                <a:ea typeface="+mn-ea"/>
                <a:cs typeface="Arial"/>
              </a:rPr>
              <a:t>5</a:t>
            </a:r>
            <a:r>
              <a:rPr kumimoji="0" sz="1300" b="1" i="0" u="none" strike="noStrike" kern="1200" cap="none" spc="45" normalizeH="0" baseline="0" noProof="0">
                <a:ln>
                  <a:noFill/>
                </a:ln>
                <a:solidFill>
                  <a:srgbClr val="00508F"/>
                </a:solidFill>
                <a:effectLst/>
                <a:uLnTx/>
                <a:uFillTx/>
                <a:latin typeface="Arial"/>
                <a:ea typeface="+mn-ea"/>
                <a:cs typeface="Arial"/>
              </a:rPr>
              <a:t> </a:t>
            </a:r>
            <a:r>
              <a:rPr kumimoji="0" sz="1300" b="1" i="0" u="none" strike="noStrike" kern="1200" cap="none" spc="-10" normalizeH="0" baseline="0" noProof="0" dirty="0">
                <a:ln>
                  <a:noFill/>
                </a:ln>
                <a:solidFill>
                  <a:srgbClr val="00508F"/>
                </a:solidFill>
                <a:effectLst/>
                <a:uLnTx/>
                <a:uFillTx/>
                <a:latin typeface="Arial"/>
                <a:ea typeface="+mn-ea"/>
                <a:cs typeface="Arial"/>
              </a:rPr>
              <a:t>sebesar</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sp>
        <p:nvSpPr>
          <p:cNvPr id="82" name="object 27">
            <a:extLst>
              <a:ext uri="{FF2B5EF4-FFF2-40B4-BE49-F238E27FC236}">
                <a16:creationId xmlns:a16="http://schemas.microsoft.com/office/drawing/2014/main" id="{6F7E099D-8E5F-4B72-B420-DD399E6BB0C6}"/>
              </a:ext>
            </a:extLst>
          </p:cNvPr>
          <p:cNvSpPr txBox="1"/>
          <p:nvPr/>
        </p:nvSpPr>
        <p:spPr>
          <a:xfrm>
            <a:off x="980311" y="4251578"/>
            <a:ext cx="2068195" cy="22762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400" b="1" i="0" u="none" strike="noStrike" kern="1200" cap="none" spc="-20" normalizeH="0" baseline="0" noProof="0" dirty="0">
                <a:ln>
                  <a:noFill/>
                </a:ln>
                <a:solidFill>
                  <a:srgbClr val="00508F"/>
                </a:solidFill>
                <a:effectLst/>
                <a:uLnTx/>
                <a:uFillTx/>
                <a:latin typeface="Arial"/>
                <a:ea typeface="+mn-ea"/>
                <a:cs typeface="Arial"/>
              </a:rPr>
              <a:t>Kelanca</a:t>
            </a:r>
            <a:r>
              <a:rPr kumimoji="0" sz="1400" b="1" i="0" u="none" strike="noStrike" kern="1200" cap="none" spc="-15" normalizeH="0" baseline="0" noProof="0" dirty="0">
                <a:ln>
                  <a:noFill/>
                </a:ln>
                <a:solidFill>
                  <a:srgbClr val="00508F"/>
                </a:solidFill>
                <a:effectLst/>
                <a:uLnTx/>
                <a:uFillTx/>
                <a:latin typeface="Arial"/>
                <a:ea typeface="+mn-ea"/>
                <a:cs typeface="Arial"/>
              </a:rPr>
              <a:t>r</a:t>
            </a:r>
            <a:r>
              <a:rPr kumimoji="0" sz="1400" b="1" i="0" u="none" strike="noStrike" kern="1200" cap="none" spc="-20" normalizeH="0" baseline="0" noProof="0" dirty="0">
                <a:ln>
                  <a:noFill/>
                </a:ln>
                <a:solidFill>
                  <a:srgbClr val="00508F"/>
                </a:solidFill>
                <a:effectLst/>
                <a:uLnTx/>
                <a:uFillTx/>
                <a:latin typeface="Arial"/>
                <a:ea typeface="+mn-ea"/>
                <a:cs typeface="Arial"/>
              </a:rPr>
              <a:t>a</a:t>
            </a:r>
            <a:r>
              <a:rPr kumimoji="0" sz="1400" b="1" i="0" u="none" strike="noStrike" kern="1200" cap="none" spc="-5" normalizeH="0" baseline="0" noProof="0" dirty="0">
                <a:ln>
                  <a:noFill/>
                </a:ln>
                <a:solidFill>
                  <a:srgbClr val="00508F"/>
                </a:solidFill>
                <a:effectLst/>
                <a:uLnTx/>
                <a:uFillTx/>
                <a:latin typeface="Arial"/>
                <a:ea typeface="+mn-ea"/>
                <a:cs typeface="Arial"/>
              </a:rPr>
              <a:t>n</a:t>
            </a:r>
            <a:r>
              <a:rPr kumimoji="0" sz="1400" b="1" i="0" u="none" strike="noStrike" kern="1200" cap="none" spc="-114" normalizeH="0" baseline="0" noProof="0" dirty="0">
                <a:ln>
                  <a:noFill/>
                </a:ln>
                <a:solidFill>
                  <a:srgbClr val="00508F"/>
                </a:solidFill>
                <a:effectLst/>
                <a:uLnTx/>
                <a:uFillTx/>
                <a:latin typeface="Arial"/>
                <a:ea typeface="+mn-ea"/>
                <a:cs typeface="Arial"/>
              </a:rPr>
              <a:t> </a:t>
            </a:r>
            <a:r>
              <a:rPr kumimoji="0" sz="1400" b="1" i="0" u="none" strike="noStrike" kern="1200" cap="none" spc="-20" normalizeH="0" baseline="0" noProof="0" dirty="0">
                <a:ln>
                  <a:noFill/>
                </a:ln>
                <a:solidFill>
                  <a:srgbClr val="00508F"/>
                </a:solidFill>
                <a:effectLst/>
                <a:uLnTx/>
                <a:uFillTx/>
                <a:latin typeface="Arial"/>
                <a:ea typeface="+mn-ea"/>
                <a:cs typeface="Arial"/>
              </a:rPr>
              <a:t>Dis</a:t>
            </a:r>
            <a:r>
              <a:rPr kumimoji="0" sz="1400" b="1" i="0" u="none" strike="noStrike" kern="1200" cap="none" spc="-25" normalizeH="0" baseline="0" noProof="0" dirty="0">
                <a:ln>
                  <a:noFill/>
                </a:ln>
                <a:solidFill>
                  <a:srgbClr val="00508F"/>
                </a:solidFill>
                <a:effectLst/>
                <a:uLnTx/>
                <a:uFillTx/>
                <a:latin typeface="Arial"/>
                <a:ea typeface="+mn-ea"/>
                <a:cs typeface="Arial"/>
              </a:rPr>
              <a:t>t</a:t>
            </a:r>
            <a:r>
              <a:rPr kumimoji="0" sz="1400" b="1" i="0" u="none" strike="noStrike" kern="1200" cap="none" spc="-15" normalizeH="0" baseline="0" noProof="0" dirty="0">
                <a:ln>
                  <a:noFill/>
                </a:ln>
                <a:solidFill>
                  <a:srgbClr val="00508F"/>
                </a:solidFill>
                <a:effectLst/>
                <a:uLnTx/>
                <a:uFillTx/>
                <a:latin typeface="Arial"/>
                <a:ea typeface="+mn-ea"/>
                <a:cs typeface="Arial"/>
              </a:rPr>
              <a:t>r</a:t>
            </a:r>
            <a:r>
              <a:rPr kumimoji="0" sz="1400" b="1" i="0" u="none" strike="noStrike" kern="1200" cap="none" spc="-20" normalizeH="0" baseline="0" noProof="0" dirty="0">
                <a:ln>
                  <a:noFill/>
                </a:ln>
                <a:solidFill>
                  <a:srgbClr val="00508F"/>
                </a:solidFill>
                <a:effectLst/>
                <a:uLnTx/>
                <a:uFillTx/>
                <a:latin typeface="Arial"/>
                <a:ea typeface="+mn-ea"/>
                <a:cs typeface="Arial"/>
              </a:rPr>
              <a:t>ibus</a:t>
            </a:r>
            <a:r>
              <a:rPr kumimoji="0" sz="1400" b="1" i="0" u="none" strike="noStrike" kern="1200" cap="none" spc="-5" normalizeH="0" baseline="0" noProof="0" dirty="0">
                <a:ln>
                  <a:noFill/>
                </a:ln>
                <a:solidFill>
                  <a:srgbClr val="00508F"/>
                </a:solidFill>
                <a:effectLst/>
                <a:uLnTx/>
                <a:uFillTx/>
                <a:latin typeface="Arial"/>
                <a:ea typeface="+mn-ea"/>
                <a:cs typeface="Arial"/>
              </a:rPr>
              <a:t>i</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83" name="object 28">
            <a:extLst>
              <a:ext uri="{FF2B5EF4-FFF2-40B4-BE49-F238E27FC236}">
                <a16:creationId xmlns:a16="http://schemas.microsoft.com/office/drawing/2014/main" id="{3EFB8CBD-640F-442A-B31E-9202A2A07D77}"/>
              </a:ext>
            </a:extLst>
          </p:cNvPr>
          <p:cNvSpPr txBox="1"/>
          <p:nvPr/>
        </p:nvSpPr>
        <p:spPr>
          <a:xfrm>
            <a:off x="752608" y="2222665"/>
            <a:ext cx="2130425" cy="227626"/>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400" b="1" i="0" u="none" strike="noStrike" kern="1200" cap="none" spc="-20" normalizeH="0" baseline="0" noProof="0" dirty="0">
                <a:ln>
                  <a:noFill/>
                </a:ln>
                <a:solidFill>
                  <a:srgbClr val="00508F"/>
                </a:solidFill>
                <a:effectLst/>
                <a:uLnTx/>
                <a:uFillTx/>
                <a:latin typeface="Arial"/>
                <a:ea typeface="+mn-ea"/>
                <a:cs typeface="Arial"/>
              </a:rPr>
              <a:t>Ketersediaan</a:t>
            </a:r>
            <a:r>
              <a:rPr kumimoji="0" sz="1400" b="1" i="0" u="none" strike="noStrike" kern="1200" cap="none" spc="-85" normalizeH="0" baseline="0" noProof="0" dirty="0">
                <a:ln>
                  <a:noFill/>
                </a:ln>
                <a:solidFill>
                  <a:srgbClr val="00508F"/>
                </a:solidFill>
                <a:effectLst/>
                <a:uLnTx/>
                <a:uFillTx/>
                <a:latin typeface="Arial"/>
                <a:ea typeface="+mn-ea"/>
                <a:cs typeface="Arial"/>
              </a:rPr>
              <a:t> </a:t>
            </a:r>
            <a:r>
              <a:rPr kumimoji="0" sz="1400" b="1" i="0" u="none" strike="noStrike" kern="1200" cap="none" spc="-45" normalizeH="0" baseline="0" noProof="0" dirty="0">
                <a:ln>
                  <a:noFill/>
                </a:ln>
                <a:solidFill>
                  <a:srgbClr val="00508F"/>
                </a:solidFill>
                <a:effectLst/>
                <a:uLnTx/>
                <a:uFillTx/>
                <a:latin typeface="Arial"/>
                <a:ea typeface="+mn-ea"/>
                <a:cs typeface="Arial"/>
              </a:rPr>
              <a:t>Pasokan</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84" name="object 29">
            <a:extLst>
              <a:ext uri="{FF2B5EF4-FFF2-40B4-BE49-F238E27FC236}">
                <a16:creationId xmlns:a16="http://schemas.microsoft.com/office/drawing/2014/main" id="{2CD769C6-8DF4-4843-9C93-EE3C17D8C261}"/>
              </a:ext>
            </a:extLst>
          </p:cNvPr>
          <p:cNvSpPr txBox="1"/>
          <p:nvPr/>
        </p:nvSpPr>
        <p:spPr>
          <a:xfrm>
            <a:off x="10840327" y="1649858"/>
            <a:ext cx="1214120" cy="19367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1" u="none" strike="noStrike" kern="1200" cap="none" spc="0" normalizeH="0" baseline="0" noProof="0" dirty="0">
                <a:ln>
                  <a:noFill/>
                </a:ln>
                <a:solidFill>
                  <a:prstClr val="black"/>
                </a:solidFill>
                <a:effectLst/>
                <a:uLnTx/>
                <a:uFillTx/>
                <a:latin typeface="Calibri"/>
                <a:ea typeface="+mn-ea"/>
                <a:cs typeface="Calibri"/>
              </a:rPr>
              <a:t>(</a:t>
            </a:r>
            <a:r>
              <a:rPr kumimoji="0" sz="1100" b="0" i="1" u="none" strike="noStrike" kern="1200" cap="none" spc="-5" normalizeH="0" baseline="0" noProof="0" dirty="0">
                <a:ln>
                  <a:noFill/>
                </a:ln>
                <a:solidFill>
                  <a:prstClr val="black"/>
                </a:solidFill>
                <a:effectLst/>
                <a:uLnTx/>
                <a:uFillTx/>
                <a:latin typeface="Calibri"/>
                <a:ea typeface="+mn-ea"/>
                <a:cs typeface="Calibri"/>
              </a:rPr>
              <a:t>da</a:t>
            </a:r>
            <a:r>
              <a:rPr kumimoji="0" sz="1100" b="0" i="1" u="none" strike="noStrike" kern="1200" cap="none" spc="0" normalizeH="0" baseline="0" noProof="0" dirty="0">
                <a:ln>
                  <a:noFill/>
                </a:ln>
                <a:solidFill>
                  <a:prstClr val="black"/>
                </a:solidFill>
                <a:effectLst/>
                <a:uLnTx/>
                <a:uFillTx/>
                <a:latin typeface="Calibri"/>
                <a:ea typeface="+mn-ea"/>
                <a:cs typeface="Calibri"/>
              </a:rPr>
              <a:t>l</a:t>
            </a:r>
            <a:r>
              <a:rPr kumimoji="0" sz="1100" b="0" i="1" u="none" strike="noStrike" kern="1200" cap="none" spc="-5" normalizeH="0" baseline="0" noProof="0" dirty="0">
                <a:ln>
                  <a:noFill/>
                </a:ln>
                <a:solidFill>
                  <a:prstClr val="black"/>
                </a:solidFill>
                <a:effectLst/>
                <a:uLnTx/>
                <a:uFillTx/>
                <a:latin typeface="Calibri"/>
                <a:ea typeface="+mn-ea"/>
                <a:cs typeface="Calibri"/>
              </a:rPr>
              <a:t>a</a:t>
            </a:r>
            <a:r>
              <a:rPr kumimoji="0" sz="1100" b="0" i="1" u="none" strike="noStrike" kern="1200" cap="none" spc="0" normalizeH="0" baseline="0" noProof="0" dirty="0">
                <a:ln>
                  <a:noFill/>
                </a:ln>
                <a:solidFill>
                  <a:prstClr val="black"/>
                </a:solidFill>
                <a:effectLst/>
                <a:uLnTx/>
                <a:uFillTx/>
                <a:latin typeface="Calibri"/>
                <a:ea typeface="+mn-ea"/>
                <a:cs typeface="Calibri"/>
              </a:rPr>
              <a:t>m</a:t>
            </a:r>
            <a:r>
              <a:rPr kumimoji="0" sz="1100" b="0" i="1" u="none" strike="noStrike" kern="1200" cap="none" spc="-45" normalizeH="0" baseline="0" noProof="0" dirty="0">
                <a:ln>
                  <a:noFill/>
                </a:ln>
                <a:solidFill>
                  <a:prstClr val="black"/>
                </a:solidFill>
                <a:effectLst/>
                <a:uLnTx/>
                <a:uFillTx/>
                <a:latin typeface="Calibri"/>
                <a:ea typeface="+mn-ea"/>
                <a:cs typeface="Calibri"/>
              </a:rPr>
              <a:t> </a:t>
            </a:r>
            <a:r>
              <a:rPr kumimoji="0" sz="1100" b="0" i="1" u="none" strike="noStrike" kern="1200" cap="none" spc="0" normalizeH="0" baseline="0" noProof="0" dirty="0">
                <a:ln>
                  <a:noFill/>
                </a:ln>
                <a:solidFill>
                  <a:prstClr val="black"/>
                </a:solidFill>
                <a:effectLst/>
                <a:uLnTx/>
                <a:uFillTx/>
                <a:latin typeface="Calibri"/>
                <a:ea typeface="+mn-ea"/>
                <a:cs typeface="Calibri"/>
              </a:rPr>
              <a:t>mili</a:t>
            </a:r>
            <a:r>
              <a:rPr kumimoji="0" sz="1100" b="0" i="1" u="none" strike="noStrike" kern="1200" cap="none" spc="-10" normalizeH="0" baseline="0" noProof="0" dirty="0">
                <a:ln>
                  <a:noFill/>
                </a:ln>
                <a:solidFill>
                  <a:prstClr val="black"/>
                </a:solidFill>
                <a:effectLst/>
                <a:uLnTx/>
                <a:uFillTx/>
                <a:latin typeface="Calibri"/>
                <a:ea typeface="+mn-ea"/>
                <a:cs typeface="Calibri"/>
              </a:rPr>
              <a:t>a</a:t>
            </a:r>
            <a:r>
              <a:rPr kumimoji="0" sz="1100" b="0" i="1" u="none" strike="noStrike" kern="1200" cap="none" spc="0" normalizeH="0" baseline="0" noProof="0" dirty="0">
                <a:ln>
                  <a:noFill/>
                </a:ln>
                <a:solidFill>
                  <a:prstClr val="black"/>
                </a:solidFill>
                <a:effectLst/>
                <a:uLnTx/>
                <a:uFillTx/>
                <a:latin typeface="Calibri"/>
                <a:ea typeface="+mn-ea"/>
                <a:cs typeface="Calibri"/>
              </a:rPr>
              <a:t>r</a:t>
            </a:r>
            <a:r>
              <a:rPr kumimoji="0" sz="1100" b="0" i="1" u="none" strike="noStrike" kern="1200" cap="none" spc="-40" normalizeH="0" baseline="0" noProof="0" dirty="0">
                <a:ln>
                  <a:noFill/>
                </a:ln>
                <a:solidFill>
                  <a:prstClr val="black"/>
                </a:solidFill>
                <a:effectLst/>
                <a:uLnTx/>
                <a:uFillTx/>
                <a:latin typeface="Calibri"/>
                <a:ea typeface="+mn-ea"/>
                <a:cs typeface="Calibri"/>
              </a:rPr>
              <a:t> </a:t>
            </a:r>
            <a:r>
              <a:rPr kumimoji="0" sz="1100" b="0" i="1" u="none" strike="noStrike" kern="1200" cap="none" spc="0" normalizeH="0" baseline="0" noProof="0" dirty="0">
                <a:ln>
                  <a:noFill/>
                </a:ln>
                <a:solidFill>
                  <a:prstClr val="black"/>
                </a:solidFill>
                <a:effectLst/>
                <a:uLnTx/>
                <a:uFillTx/>
                <a:latin typeface="Calibri"/>
                <a:ea typeface="+mn-ea"/>
                <a:cs typeface="Calibri"/>
              </a:rPr>
              <a:t>r</a:t>
            </a:r>
            <a:r>
              <a:rPr kumimoji="0" sz="1100" b="0" i="1" u="none" strike="noStrike" kern="1200" cap="none" spc="-5" normalizeH="0" baseline="0" noProof="0" dirty="0">
                <a:ln>
                  <a:noFill/>
                </a:ln>
                <a:solidFill>
                  <a:prstClr val="black"/>
                </a:solidFill>
                <a:effectLst/>
                <a:uLnTx/>
                <a:uFillTx/>
                <a:latin typeface="Calibri"/>
                <a:ea typeface="+mn-ea"/>
                <a:cs typeface="Calibri"/>
              </a:rPr>
              <a:t>up</a:t>
            </a:r>
            <a:r>
              <a:rPr kumimoji="0" sz="1100" b="0" i="1" u="none" strike="noStrike" kern="1200" cap="none" spc="0" normalizeH="0" baseline="0" noProof="0" dirty="0">
                <a:ln>
                  <a:noFill/>
                </a:ln>
                <a:solidFill>
                  <a:prstClr val="black"/>
                </a:solidFill>
                <a:effectLst/>
                <a:uLnTx/>
                <a:uFillTx/>
                <a:latin typeface="Calibri"/>
                <a:ea typeface="+mn-ea"/>
                <a:cs typeface="Calibri"/>
              </a:rPr>
              <a:t>i</a:t>
            </a:r>
            <a:r>
              <a:rPr kumimoji="0" sz="1100" b="0" i="1" u="none" strike="noStrike" kern="1200" cap="none" spc="-20" normalizeH="0" baseline="0" noProof="0" dirty="0">
                <a:ln>
                  <a:noFill/>
                </a:ln>
                <a:solidFill>
                  <a:prstClr val="black"/>
                </a:solidFill>
                <a:effectLst/>
                <a:uLnTx/>
                <a:uFillTx/>
                <a:latin typeface="Calibri"/>
                <a:ea typeface="+mn-ea"/>
                <a:cs typeface="Calibri"/>
              </a:rPr>
              <a:t>a</a:t>
            </a:r>
            <a:r>
              <a:rPr kumimoji="0" sz="1100" b="0" i="1" u="none" strike="noStrike" kern="1200" cap="none" spc="-5" normalizeH="0" baseline="0" noProof="0" dirty="0">
                <a:ln>
                  <a:noFill/>
                </a:ln>
                <a:solidFill>
                  <a:prstClr val="black"/>
                </a:solidFill>
                <a:effectLst/>
                <a:uLnTx/>
                <a:uFillTx/>
                <a:latin typeface="Calibri"/>
                <a:ea typeface="+mn-ea"/>
                <a:cs typeface="Calibri"/>
              </a:rPr>
              <a:t>h</a:t>
            </a:r>
            <a:r>
              <a:rPr kumimoji="0" sz="1100" b="0" i="1" u="none" strike="noStrike" kern="1200" cap="none" spc="0" normalizeH="0" baseline="0" noProof="0" dirty="0">
                <a:ln>
                  <a:noFill/>
                </a:ln>
                <a:solidFill>
                  <a:prstClr val="black"/>
                </a:solidFill>
                <a:effectLst/>
                <a:uLnTx/>
                <a:uFillTx/>
                <a:latin typeface="Calibri"/>
                <a:ea typeface="+mn-ea"/>
                <a:cs typeface="Calibri"/>
              </a:rPr>
              <a:t>)</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5" name="object 30">
            <a:extLst>
              <a:ext uri="{FF2B5EF4-FFF2-40B4-BE49-F238E27FC236}">
                <a16:creationId xmlns:a16="http://schemas.microsoft.com/office/drawing/2014/main" id="{9FE66B7B-230C-46C4-A119-741F247D62DA}"/>
              </a:ext>
            </a:extLst>
          </p:cNvPr>
          <p:cNvSpPr txBox="1"/>
          <p:nvPr/>
        </p:nvSpPr>
        <p:spPr>
          <a:xfrm>
            <a:off x="8677842" y="1338644"/>
            <a:ext cx="239776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1" u="none" strike="noStrike" kern="1200" cap="none" spc="-15" normalizeH="0" baseline="0" noProof="0" dirty="0">
                <a:ln>
                  <a:noFill/>
                </a:ln>
                <a:solidFill>
                  <a:srgbClr val="00508F"/>
                </a:solidFill>
                <a:effectLst/>
                <a:uLnTx/>
                <a:uFillTx/>
                <a:latin typeface="Arial"/>
                <a:ea typeface="+mn-ea"/>
                <a:cs typeface="Arial"/>
              </a:rPr>
              <a:t>Realisasi</a:t>
            </a:r>
            <a:r>
              <a:rPr kumimoji="0" sz="1600" b="1" i="1" u="none" strike="noStrike" kern="1200" cap="none" spc="-60" normalizeH="0" baseline="0" noProof="0" dirty="0">
                <a:ln>
                  <a:noFill/>
                </a:ln>
                <a:solidFill>
                  <a:srgbClr val="00508F"/>
                </a:solidFill>
                <a:effectLst/>
                <a:uLnTx/>
                <a:uFillTx/>
                <a:latin typeface="Arial"/>
                <a:ea typeface="+mn-ea"/>
                <a:cs typeface="Arial"/>
              </a:rPr>
              <a:t> </a:t>
            </a:r>
            <a:r>
              <a:rPr kumimoji="0" sz="1600" b="1" i="1" u="none" strike="noStrike" kern="1200" cap="none" spc="-15" normalizeH="0" baseline="0" noProof="0" dirty="0">
                <a:ln>
                  <a:noFill/>
                </a:ln>
                <a:solidFill>
                  <a:srgbClr val="00508F"/>
                </a:solidFill>
                <a:effectLst/>
                <a:uLnTx/>
                <a:uFillTx/>
                <a:latin typeface="Arial"/>
                <a:ea typeface="+mn-ea"/>
                <a:cs typeface="Arial"/>
              </a:rPr>
              <a:t>Belanja</a:t>
            </a:r>
            <a:r>
              <a:rPr kumimoji="0" sz="1600" b="1" i="1" u="none" strike="noStrike" kern="1200" cap="none" spc="-55" normalizeH="0" baseline="0" noProof="0" dirty="0">
                <a:ln>
                  <a:noFill/>
                </a:ln>
                <a:solidFill>
                  <a:srgbClr val="00508F"/>
                </a:solidFill>
                <a:effectLst/>
                <a:uLnTx/>
                <a:uFillTx/>
                <a:latin typeface="Arial"/>
                <a:ea typeface="+mn-ea"/>
                <a:cs typeface="Arial"/>
              </a:rPr>
              <a:t> </a:t>
            </a:r>
            <a:r>
              <a:rPr kumimoji="0" sz="1600" b="1" i="1" u="none" strike="noStrike" kern="1200" cap="none" spc="-15" normalizeH="0" baseline="0" noProof="0" dirty="0">
                <a:ln>
                  <a:noFill/>
                </a:ln>
                <a:solidFill>
                  <a:srgbClr val="00508F"/>
                </a:solidFill>
                <a:effectLst/>
                <a:uLnTx/>
                <a:uFillTx/>
                <a:latin typeface="Arial"/>
                <a:ea typeface="+mn-ea"/>
                <a:cs typeface="Arial"/>
              </a:rPr>
              <a:t>per</a:t>
            </a:r>
            <a:r>
              <a:rPr kumimoji="0" sz="1600" b="1" i="1" u="none" strike="noStrike" kern="1200" cap="none" spc="-60" normalizeH="0" baseline="0" noProof="0" dirty="0">
                <a:ln>
                  <a:noFill/>
                </a:ln>
                <a:solidFill>
                  <a:srgbClr val="00508F"/>
                </a:solidFill>
                <a:effectLst/>
                <a:uLnTx/>
                <a:uFillTx/>
                <a:latin typeface="Arial"/>
                <a:ea typeface="+mn-ea"/>
                <a:cs typeface="Arial"/>
              </a:rPr>
              <a:t> </a:t>
            </a:r>
            <a:r>
              <a:rPr kumimoji="0" sz="1600" b="1" i="1" u="none" strike="noStrike" kern="1200" cap="none" spc="-15" normalizeH="0" baseline="0" noProof="0" dirty="0">
                <a:ln>
                  <a:noFill/>
                </a:ln>
                <a:solidFill>
                  <a:srgbClr val="00508F"/>
                </a:solidFill>
                <a:effectLst/>
                <a:uLnTx/>
                <a:uFillTx/>
                <a:latin typeface="Arial"/>
                <a:ea typeface="+mn-ea"/>
                <a:cs typeface="Arial"/>
              </a:rPr>
              <a:t>K/L</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86" name="object 31">
            <a:extLst>
              <a:ext uri="{FF2B5EF4-FFF2-40B4-BE49-F238E27FC236}">
                <a16:creationId xmlns:a16="http://schemas.microsoft.com/office/drawing/2014/main" id="{B309925B-225C-4AD9-9D18-A9DB32256C05}"/>
              </a:ext>
            </a:extLst>
          </p:cNvPr>
          <p:cNvGrpSpPr/>
          <p:nvPr/>
        </p:nvGrpSpPr>
        <p:grpSpPr>
          <a:xfrm>
            <a:off x="106679" y="134112"/>
            <a:ext cx="11973052" cy="314325"/>
            <a:chOff x="106679" y="134112"/>
            <a:chExt cx="11973052" cy="314325"/>
          </a:xfrm>
        </p:grpSpPr>
        <p:sp>
          <p:nvSpPr>
            <p:cNvPr id="87" name="object 32">
              <a:extLst>
                <a:ext uri="{FF2B5EF4-FFF2-40B4-BE49-F238E27FC236}">
                  <a16:creationId xmlns:a16="http://schemas.microsoft.com/office/drawing/2014/main" id="{EC1EFB4C-8EA9-46BC-BEE0-6B1687784D0D}"/>
                </a:ext>
              </a:extLst>
            </p:cNvPr>
            <p:cNvSpPr/>
            <p:nvPr/>
          </p:nvSpPr>
          <p:spPr>
            <a:xfrm>
              <a:off x="106679" y="134112"/>
              <a:ext cx="275590" cy="314325"/>
            </a:xfrm>
            <a:custGeom>
              <a:avLst/>
              <a:gdLst/>
              <a:ahLst/>
              <a:cxnLst/>
              <a:rect l="l" t="t" r="r" b="b"/>
              <a:pathLst>
                <a:path w="275590" h="314325">
                  <a:moveTo>
                    <a:pt x="275551" y="0"/>
                  </a:moveTo>
                  <a:lnTo>
                    <a:pt x="0" y="0"/>
                  </a:lnTo>
                  <a:lnTo>
                    <a:pt x="0" y="313944"/>
                  </a:lnTo>
                  <a:lnTo>
                    <a:pt x="275551" y="313944"/>
                  </a:lnTo>
                  <a:lnTo>
                    <a:pt x="275551" y="0"/>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33">
              <a:extLst>
                <a:ext uri="{FF2B5EF4-FFF2-40B4-BE49-F238E27FC236}">
                  <a16:creationId xmlns:a16="http://schemas.microsoft.com/office/drawing/2014/main" id="{B7B20D8A-77EC-48E9-A2BF-D10AB5AD17DE}"/>
                </a:ext>
              </a:extLst>
            </p:cNvPr>
            <p:cNvSpPr/>
            <p:nvPr/>
          </p:nvSpPr>
          <p:spPr>
            <a:xfrm>
              <a:off x="6626351" y="152400"/>
              <a:ext cx="5453380" cy="253365"/>
            </a:xfrm>
            <a:custGeom>
              <a:avLst/>
              <a:gdLst/>
              <a:ahLst/>
              <a:cxnLst/>
              <a:rect l="l" t="t" r="r" b="b"/>
              <a:pathLst>
                <a:path w="5453380" h="253365">
                  <a:moveTo>
                    <a:pt x="5453126" y="0"/>
                  </a:moveTo>
                  <a:lnTo>
                    <a:pt x="0" y="0"/>
                  </a:lnTo>
                  <a:lnTo>
                    <a:pt x="0" y="252984"/>
                  </a:lnTo>
                  <a:lnTo>
                    <a:pt x="5453126" y="252984"/>
                  </a:lnTo>
                  <a:lnTo>
                    <a:pt x="5453126"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9" name="object 36">
            <a:extLst>
              <a:ext uri="{FF2B5EF4-FFF2-40B4-BE49-F238E27FC236}">
                <a16:creationId xmlns:a16="http://schemas.microsoft.com/office/drawing/2014/main" id="{6FA25894-2DC6-4B1E-8743-A52029F4A0DD}"/>
              </a:ext>
            </a:extLst>
          </p:cNvPr>
          <p:cNvSpPr txBox="1"/>
          <p:nvPr/>
        </p:nvSpPr>
        <p:spPr>
          <a:xfrm>
            <a:off x="6993468" y="4067180"/>
            <a:ext cx="3775201" cy="22826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400" b="1" i="1" u="none" strike="noStrike" kern="1200" cap="none" spc="-15" normalizeH="0" baseline="0" noProof="0" dirty="0">
                <a:ln>
                  <a:noFill/>
                </a:ln>
                <a:solidFill>
                  <a:srgbClr val="00508F"/>
                </a:solidFill>
                <a:effectLst/>
                <a:uLnTx/>
                <a:uFillTx/>
                <a:latin typeface="Arial"/>
                <a:ea typeface="+mn-ea"/>
                <a:cs typeface="Arial"/>
              </a:rPr>
              <a:t>Belanja</a:t>
            </a:r>
            <a:r>
              <a:rPr kumimoji="0" sz="1400" b="1" i="1" u="none" strike="noStrike" kern="1200" cap="none" spc="-80" normalizeH="0" baseline="0" noProof="0" dirty="0">
                <a:ln>
                  <a:noFill/>
                </a:ln>
                <a:solidFill>
                  <a:srgbClr val="00508F"/>
                </a:solidFill>
                <a:effectLst/>
                <a:uLnTx/>
                <a:uFillTx/>
                <a:latin typeface="Arial"/>
                <a:ea typeface="+mn-ea"/>
                <a:cs typeface="Arial"/>
              </a:rPr>
              <a:t> </a:t>
            </a:r>
            <a:r>
              <a:rPr kumimoji="0" sz="1400" b="1" i="1" u="none" strike="noStrike" kern="1200" cap="none" spc="-10" normalizeH="0" baseline="0" noProof="0" dirty="0">
                <a:ln>
                  <a:noFill/>
                </a:ln>
                <a:solidFill>
                  <a:srgbClr val="00508F"/>
                </a:solidFill>
                <a:effectLst/>
                <a:uLnTx/>
                <a:uFillTx/>
                <a:latin typeface="Arial"/>
                <a:ea typeface="+mn-ea"/>
                <a:cs typeface="Arial"/>
              </a:rPr>
              <a:t>per</a:t>
            </a:r>
            <a:r>
              <a:rPr kumimoji="0" sz="1400" b="1" i="1" u="none" strike="noStrike" kern="1200" cap="none" spc="-55" normalizeH="0" baseline="0" noProof="0" dirty="0">
                <a:ln>
                  <a:noFill/>
                </a:ln>
                <a:solidFill>
                  <a:srgbClr val="00508F"/>
                </a:solidFill>
                <a:effectLst/>
                <a:uLnTx/>
                <a:uFillTx/>
                <a:latin typeface="Arial"/>
                <a:ea typeface="+mn-ea"/>
                <a:cs typeface="Arial"/>
              </a:rPr>
              <a:t> </a:t>
            </a:r>
            <a:r>
              <a:rPr kumimoji="0" sz="1400" b="1" i="1" u="none" strike="noStrike" kern="1200" cap="none" spc="-15" normalizeH="0" baseline="0" noProof="0">
                <a:ln>
                  <a:noFill/>
                </a:ln>
                <a:solidFill>
                  <a:srgbClr val="00508F"/>
                </a:solidFill>
                <a:effectLst/>
                <a:uLnTx/>
                <a:uFillTx/>
                <a:latin typeface="Arial"/>
                <a:ea typeface="+mn-ea"/>
                <a:cs typeface="Arial"/>
              </a:rPr>
              <a:t>Kluster</a:t>
            </a:r>
            <a:r>
              <a:rPr kumimoji="0" sz="1400" b="1" i="1" u="none" strike="noStrike" kern="1200" cap="none" spc="-70" normalizeH="0" baseline="0" noProof="0">
                <a:ln>
                  <a:noFill/>
                </a:ln>
                <a:solidFill>
                  <a:srgbClr val="00508F"/>
                </a:solidFill>
                <a:effectLst/>
                <a:uLnTx/>
                <a:uFillTx/>
                <a:latin typeface="Arial"/>
                <a:ea typeface="+mn-ea"/>
                <a:cs typeface="Arial"/>
              </a:rPr>
              <a:t> </a:t>
            </a:r>
            <a:r>
              <a:rPr kumimoji="0" sz="1400" b="1" i="1" u="none" strike="noStrike" kern="1200" cap="none" spc="-15" normalizeH="0" baseline="0" noProof="0">
                <a:ln>
                  <a:noFill/>
                </a:ln>
                <a:solidFill>
                  <a:srgbClr val="00508F"/>
                </a:solidFill>
                <a:effectLst/>
                <a:uLnTx/>
                <a:uFillTx/>
                <a:latin typeface="Arial"/>
                <a:ea typeface="+mn-ea"/>
                <a:cs typeface="Arial"/>
              </a:rPr>
              <a:t>Kegiatan</a:t>
            </a:r>
            <a:r>
              <a:rPr kumimoji="0" lang="en-US" sz="1400" b="1" i="1" u="none" strike="noStrike" kern="1200" cap="none" spc="-15" normalizeH="0" baseline="0" noProof="0">
                <a:ln>
                  <a:noFill/>
                </a:ln>
                <a:solidFill>
                  <a:srgbClr val="00508F"/>
                </a:solidFill>
                <a:effectLst/>
                <a:uLnTx/>
                <a:uFillTx/>
                <a:latin typeface="Arial"/>
                <a:ea typeface="+mn-ea"/>
                <a:cs typeface="Arial"/>
              </a:rPr>
              <a:t> (miliar rupiah)</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90" name="object 37">
            <a:extLst>
              <a:ext uri="{FF2B5EF4-FFF2-40B4-BE49-F238E27FC236}">
                <a16:creationId xmlns:a16="http://schemas.microsoft.com/office/drawing/2014/main" id="{EFB83303-E2F2-43C3-890E-71AF23D0F8B9}"/>
              </a:ext>
            </a:extLst>
          </p:cNvPr>
          <p:cNvSpPr txBox="1"/>
          <p:nvPr/>
        </p:nvSpPr>
        <p:spPr>
          <a:xfrm>
            <a:off x="290271" y="1240028"/>
            <a:ext cx="138430" cy="2692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Arial"/>
                <a:ea typeface="+mn-ea"/>
                <a:cs typeface="Arial"/>
              </a:rPr>
              <a:t>1</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91" name="object 38">
            <a:extLst>
              <a:ext uri="{FF2B5EF4-FFF2-40B4-BE49-F238E27FC236}">
                <a16:creationId xmlns:a16="http://schemas.microsoft.com/office/drawing/2014/main" id="{7C004818-2CEC-4739-9740-6D67F187CE1D}"/>
              </a:ext>
            </a:extLst>
          </p:cNvPr>
          <p:cNvSpPr txBox="1"/>
          <p:nvPr/>
        </p:nvSpPr>
        <p:spPr>
          <a:xfrm>
            <a:off x="215900" y="1530350"/>
            <a:ext cx="3748404" cy="391160"/>
          </a:xfrm>
          <a:prstGeom prst="rect">
            <a:avLst/>
          </a:prstGeom>
        </p:spPr>
        <p:txBody>
          <a:bodyPr vert="horz" wrap="square" lIns="0" tIns="12700" rIns="0" bIns="0" rtlCol="0">
            <a:spAutoFit/>
          </a:bodyPr>
          <a:lstStyle/>
          <a:p>
            <a:pPr marL="218440" marR="0" lvl="0" indent="-206375" algn="l" defTabSz="914400" rtl="0" eaLnBrk="1" fontAlgn="auto" latinLnBrk="0" hangingPunct="1">
              <a:lnSpc>
                <a:spcPct val="100000"/>
              </a:lnSpc>
              <a:spcBef>
                <a:spcPts val="100"/>
              </a:spcBef>
              <a:spcAft>
                <a:spcPts val="0"/>
              </a:spcAft>
              <a:buClrTx/>
              <a:buSzTx/>
              <a:buFontTx/>
              <a:buAutoNum type="arabicPeriod"/>
              <a:tabLst>
                <a:tab pos="219075" algn="l"/>
              </a:tabLst>
              <a:defRPr/>
            </a:pPr>
            <a:r>
              <a:rPr kumimoji="0" lang="en-ID" sz="1200" b="0" i="0" u="none" strike="noStrike" kern="1200" cap="none" spc="-25" normalizeH="0" baseline="0" noProof="0">
                <a:ln>
                  <a:noFill/>
                </a:ln>
                <a:solidFill>
                  <a:prstClr val="black"/>
                </a:solidFill>
                <a:effectLst/>
                <a:uLnTx/>
                <a:uFillTx/>
                <a:latin typeface="Calibri"/>
                <a:ea typeface="+mn-ea"/>
                <a:cs typeface="Calibri"/>
              </a:rPr>
              <a:t>Pemantapan Ketersediaan dan Stabilisasi Pasokan dan Harga Pangan</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92" name="object 39">
            <a:extLst>
              <a:ext uri="{FF2B5EF4-FFF2-40B4-BE49-F238E27FC236}">
                <a16:creationId xmlns:a16="http://schemas.microsoft.com/office/drawing/2014/main" id="{52626356-483D-4DA2-A450-BF4F08D16019}"/>
              </a:ext>
            </a:extLst>
          </p:cNvPr>
          <p:cNvSpPr txBox="1"/>
          <p:nvPr/>
        </p:nvSpPr>
        <p:spPr>
          <a:xfrm>
            <a:off x="288727" y="2174001"/>
            <a:ext cx="4447540" cy="258404"/>
          </a:xfrm>
          <a:prstGeom prst="rect">
            <a:avLst/>
          </a:prstGeom>
        </p:spPr>
        <p:txBody>
          <a:bodyPr vert="horz" wrap="square" lIns="0" tIns="12065" rIns="0" bIns="0" rtlCol="0">
            <a:spAutoFit/>
          </a:bodyPr>
          <a:lstStyle/>
          <a:p>
            <a:pPr marL="19050" marR="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Arial"/>
                <a:ea typeface="+mn-ea"/>
                <a:cs typeface="Arial"/>
              </a:rPr>
              <a:t>2</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93" name="object 40">
            <a:extLst>
              <a:ext uri="{FF2B5EF4-FFF2-40B4-BE49-F238E27FC236}">
                <a16:creationId xmlns:a16="http://schemas.microsoft.com/office/drawing/2014/main" id="{3C175532-BE11-49E6-A67E-E413E9C3339B}"/>
              </a:ext>
            </a:extLst>
          </p:cNvPr>
          <p:cNvSpPr txBox="1"/>
          <p:nvPr/>
        </p:nvSpPr>
        <p:spPr>
          <a:xfrm>
            <a:off x="232772" y="2534513"/>
            <a:ext cx="4499418" cy="1554272"/>
          </a:xfrm>
          <a:prstGeom prst="rect">
            <a:avLst/>
          </a:prstGeom>
        </p:spPr>
        <p:txBody>
          <a:bodyPr vert="horz" wrap="square" lIns="0" tIns="12700" rIns="0" bIns="0" rtlCol="0">
            <a:spAutoFit/>
          </a:bodyPr>
          <a:lstStyle/>
          <a:p>
            <a:pPr marL="241300" marR="0" lvl="0" indent="-228600" algn="l" defTabSz="914400" rtl="0" eaLnBrk="1" fontAlgn="auto" latinLnBrk="0" hangingPunct="1">
              <a:lnSpc>
                <a:spcPct val="100000"/>
              </a:lnSpc>
              <a:spcBef>
                <a:spcPts val="100"/>
              </a:spcBef>
              <a:spcAft>
                <a:spcPts val="0"/>
              </a:spcAft>
              <a:buClrTx/>
              <a:buSzTx/>
              <a:buFont typeface="+mj-lt"/>
              <a:buAutoNum type="arabicPeriod"/>
              <a:tabLst>
                <a:tab pos="241300" algn="l"/>
              </a:tabLst>
              <a:defRPr/>
            </a:pPr>
            <a:r>
              <a:rPr kumimoji="0" lang="en-US" sz="1200" b="0" i="0" u="none" strike="noStrike" kern="1200" cap="none" spc="-5" normalizeH="0" baseline="0" noProof="0">
                <a:ln>
                  <a:noFill/>
                </a:ln>
                <a:solidFill>
                  <a:prstClr val="black"/>
                </a:solidFill>
                <a:effectLst/>
                <a:uLnTx/>
                <a:uFillTx/>
                <a:latin typeface="Calibri"/>
                <a:ea typeface="+mn-ea"/>
                <a:cs typeface="Calibri"/>
              </a:rPr>
              <a:t>Pengembangan Kawasan Tanaman Kelapa Sawit dan Aneka Palma</a:t>
            </a:r>
          </a:p>
          <a:p>
            <a:pPr marL="241300" marR="0" lvl="0" indent="-228600" algn="l" defTabSz="914400" rtl="0" eaLnBrk="1" fontAlgn="auto" latinLnBrk="0" hangingPunct="1">
              <a:lnSpc>
                <a:spcPct val="100000"/>
              </a:lnSpc>
              <a:spcBef>
                <a:spcPts val="100"/>
              </a:spcBef>
              <a:spcAft>
                <a:spcPts val="0"/>
              </a:spcAft>
              <a:buClrTx/>
              <a:buSzTx/>
              <a:buFont typeface="+mj-lt"/>
              <a:buAutoNum type="arabicPeriod"/>
              <a:tabLst>
                <a:tab pos="241300" algn="l"/>
              </a:tabLst>
              <a:defRPr/>
            </a:pPr>
            <a:r>
              <a:rPr kumimoji="0" lang="en-US" sz="1200" b="0" i="0" u="none" strike="noStrike" kern="1200" cap="none" spc="-5" normalizeH="0" baseline="0" noProof="0">
                <a:ln>
                  <a:noFill/>
                </a:ln>
                <a:solidFill>
                  <a:prstClr val="black"/>
                </a:solidFill>
                <a:effectLst/>
                <a:uLnTx/>
                <a:uFillTx/>
                <a:latin typeface="Calibri"/>
                <a:ea typeface="+mn-ea"/>
                <a:cs typeface="Calibri"/>
              </a:rPr>
              <a:t>Pengelolaan Sistem Penyediaan dan Pengawasan Alat Mesin Pertanian</a:t>
            </a:r>
          </a:p>
          <a:p>
            <a:pPr marL="241300" marR="0" lvl="0" indent="-228600" algn="l" defTabSz="914400" rtl="0" eaLnBrk="1" fontAlgn="auto" latinLnBrk="0" hangingPunct="1">
              <a:lnSpc>
                <a:spcPct val="100000"/>
              </a:lnSpc>
              <a:spcBef>
                <a:spcPts val="100"/>
              </a:spcBef>
              <a:spcAft>
                <a:spcPts val="0"/>
              </a:spcAft>
              <a:buClrTx/>
              <a:buSzTx/>
              <a:buFont typeface="+mj-lt"/>
              <a:buAutoNum type="arabicPeriod"/>
              <a:tabLst>
                <a:tab pos="241300" algn="l"/>
              </a:tabLst>
              <a:defRPr/>
            </a:pPr>
            <a:r>
              <a:rPr kumimoji="0" lang="en-US" sz="1200" b="0" i="0" u="none" strike="noStrike" kern="1200" cap="none" spc="-5" normalizeH="0" baseline="0" noProof="0">
                <a:ln>
                  <a:noFill/>
                </a:ln>
                <a:solidFill>
                  <a:prstClr val="black"/>
                </a:solidFill>
                <a:effectLst/>
                <a:uLnTx/>
                <a:uFillTx/>
                <a:latin typeface="Calibri"/>
                <a:ea typeface="+mn-ea"/>
                <a:cs typeface="Calibri"/>
              </a:rPr>
              <a:t>Penguatan Penyelenggaraan Pendidikan Vokasi Pertanian</a:t>
            </a:r>
          </a:p>
          <a:p>
            <a:pPr marL="241300" marR="0" lvl="0" indent="-228600" algn="l" defTabSz="914400" rtl="0" eaLnBrk="1" fontAlgn="auto" latinLnBrk="0" hangingPunct="1">
              <a:lnSpc>
                <a:spcPct val="100000"/>
              </a:lnSpc>
              <a:spcAft>
                <a:spcPts val="0"/>
              </a:spcAft>
              <a:buClrTx/>
              <a:buSzTx/>
              <a:buFont typeface="+mj-lt"/>
              <a:buAutoNum type="arabicPeriod"/>
              <a:tabLst>
                <a:tab pos="241300" algn="l"/>
              </a:tabLst>
              <a:defRPr/>
            </a:pPr>
            <a:r>
              <a:rPr kumimoji="0" lang="en-US" sz="1200" b="0" i="0" u="none" strike="noStrike" kern="1200" cap="none" spc="-5" normalizeH="0" baseline="0" noProof="0">
                <a:ln>
                  <a:noFill/>
                </a:ln>
                <a:solidFill>
                  <a:prstClr val="black"/>
                </a:solidFill>
                <a:effectLst/>
                <a:uLnTx/>
                <a:uFillTx/>
                <a:latin typeface="Calibri"/>
                <a:ea typeface="+mn-ea"/>
                <a:cs typeface="Calibri"/>
              </a:rPr>
              <a:t>Pengembangan Jaringan Air Tanah dan Air Baku</a:t>
            </a:r>
          </a:p>
          <a:p>
            <a:pPr marL="241300" marR="0" lvl="0" indent="-228600" algn="l" defTabSz="914400" rtl="0" eaLnBrk="1" fontAlgn="auto" latinLnBrk="0" hangingPunct="1">
              <a:lnSpc>
                <a:spcPct val="100000"/>
              </a:lnSpc>
              <a:spcBef>
                <a:spcPts val="100"/>
              </a:spcBef>
              <a:spcAft>
                <a:spcPts val="0"/>
              </a:spcAft>
              <a:buClrTx/>
              <a:buSzTx/>
              <a:buFont typeface="+mj-lt"/>
              <a:buAutoNum type="arabicPeriod"/>
              <a:tabLst>
                <a:tab pos="241300" algn="l"/>
              </a:tabLst>
              <a:defRPr/>
            </a:pPr>
            <a:r>
              <a:rPr kumimoji="0" lang="en-US" sz="1200" b="0" i="0" u="none" strike="noStrike" kern="1200" cap="none" spc="-5" normalizeH="0" baseline="0" noProof="0">
                <a:ln>
                  <a:noFill/>
                </a:ln>
                <a:solidFill>
                  <a:prstClr val="black"/>
                </a:solidFill>
                <a:effectLst/>
                <a:uLnTx/>
                <a:uFillTx/>
                <a:latin typeface="Calibri"/>
                <a:ea typeface="+mn-ea"/>
                <a:cs typeface="Calibri"/>
              </a:rPr>
              <a:t>Pengembangan Jaringan Irigasi Permukaan, Rawa, dan Non-Padi</a:t>
            </a:r>
          </a:p>
          <a:p>
            <a:pPr marL="241300" marR="0" lvl="0" indent="-228600" algn="l" defTabSz="914400" rtl="0" eaLnBrk="1" fontAlgn="auto" latinLnBrk="0" hangingPunct="1">
              <a:lnSpc>
                <a:spcPct val="100000"/>
              </a:lnSpc>
              <a:spcBef>
                <a:spcPts val="100"/>
              </a:spcBef>
              <a:spcAft>
                <a:spcPts val="0"/>
              </a:spcAft>
              <a:buClrTx/>
              <a:buSzTx/>
              <a:buFont typeface="+mj-lt"/>
              <a:buAutoNum type="arabicPeriod"/>
              <a:tabLst>
                <a:tab pos="241300" algn="l"/>
              </a:tabLst>
              <a:defRPr/>
            </a:pPr>
            <a:r>
              <a:rPr kumimoji="0" lang="en-US" sz="1200" b="0" i="0" u="none" strike="noStrike" kern="1200" cap="none" spc="-5" normalizeH="0" baseline="0" noProof="0">
                <a:ln>
                  <a:noFill/>
                </a:ln>
                <a:solidFill>
                  <a:prstClr val="black"/>
                </a:solidFill>
                <a:effectLst/>
                <a:uLnTx/>
                <a:uFillTx/>
                <a:latin typeface="Calibri"/>
                <a:ea typeface="+mn-ea"/>
                <a:cs typeface="Calibri"/>
              </a:rPr>
              <a:t>Operasi dan Pemeliharaan Sarana Prasarana SDA serta Penanggulangan Darurat Akibat Bencana</a:t>
            </a:r>
          </a:p>
        </p:txBody>
      </p:sp>
      <p:sp>
        <p:nvSpPr>
          <p:cNvPr id="94" name="object 41">
            <a:extLst>
              <a:ext uri="{FF2B5EF4-FFF2-40B4-BE49-F238E27FC236}">
                <a16:creationId xmlns:a16="http://schemas.microsoft.com/office/drawing/2014/main" id="{4155334E-3FDA-4C72-96DC-58DDCA5970C5}"/>
              </a:ext>
            </a:extLst>
          </p:cNvPr>
          <p:cNvSpPr txBox="1"/>
          <p:nvPr/>
        </p:nvSpPr>
        <p:spPr>
          <a:xfrm>
            <a:off x="324725" y="4459495"/>
            <a:ext cx="4563110" cy="839974"/>
          </a:xfrm>
          <a:prstGeom prst="rect">
            <a:avLst/>
          </a:prstGeom>
        </p:spPr>
        <p:txBody>
          <a:bodyPr vert="horz" wrap="square" lIns="0" tIns="100330" rIns="0" bIns="0" rtlCol="0">
            <a:spAutoFit/>
          </a:bodyPr>
          <a:lstStyle/>
          <a:p>
            <a:pPr marL="281940" marR="0" lvl="0" indent="-229235" algn="l" defTabSz="914400" rtl="0" eaLnBrk="1" fontAlgn="auto" latinLnBrk="0" hangingPunct="1">
              <a:lnSpc>
                <a:spcPct val="100000"/>
              </a:lnSpc>
              <a:spcAft>
                <a:spcPts val="0"/>
              </a:spcAft>
              <a:buClrTx/>
              <a:buSzTx/>
              <a:buFontTx/>
              <a:buAutoNum type="arabicPeriod"/>
              <a:tabLst>
                <a:tab pos="282575" algn="l"/>
              </a:tabLst>
              <a:defRPr/>
            </a:pPr>
            <a:r>
              <a:rPr kumimoji="0" lang="en-ID" sz="1200" b="0" i="0" u="none" strike="noStrike" kern="1200" cap="none" spc="-25" normalizeH="0" baseline="0" noProof="0">
                <a:ln>
                  <a:noFill/>
                </a:ln>
                <a:solidFill>
                  <a:prstClr val="black"/>
                </a:solidFill>
                <a:effectLst/>
                <a:uLnTx/>
                <a:uFillTx/>
                <a:latin typeface="Calibri"/>
                <a:ea typeface="+mn-ea"/>
                <a:cs typeface="Calibri"/>
              </a:rPr>
              <a:t>Infrastruktur Konektivitas Transportasi Darat</a:t>
            </a:r>
          </a:p>
          <a:p>
            <a:pPr marL="281940" marR="0" lvl="0" indent="-229235" algn="l" defTabSz="914400" rtl="0" eaLnBrk="1" fontAlgn="auto" latinLnBrk="0" hangingPunct="1">
              <a:lnSpc>
                <a:spcPct val="100000"/>
              </a:lnSpc>
              <a:spcAft>
                <a:spcPts val="0"/>
              </a:spcAft>
              <a:buClrTx/>
              <a:buSzTx/>
              <a:buFontTx/>
              <a:buAutoNum type="arabicPeriod"/>
              <a:tabLst>
                <a:tab pos="282575" algn="l"/>
              </a:tabLst>
              <a:defRPr/>
            </a:pPr>
            <a:r>
              <a:rPr kumimoji="0" lang="en-ID" sz="1200" b="0" i="0" u="none" strike="noStrike" kern="1200" cap="none" spc="-25" normalizeH="0" baseline="0" noProof="0">
                <a:ln>
                  <a:noFill/>
                </a:ln>
                <a:solidFill>
                  <a:prstClr val="black"/>
                </a:solidFill>
                <a:effectLst/>
                <a:uLnTx/>
                <a:uFillTx/>
                <a:latin typeface="Calibri"/>
                <a:ea typeface="+mn-ea"/>
                <a:cs typeface="Calibri"/>
              </a:rPr>
              <a:t>Infrastruktur Konektivitas Transportasi Udara</a:t>
            </a:r>
          </a:p>
          <a:p>
            <a:pPr marL="281940" marR="0" lvl="0" indent="-229235" algn="l" defTabSz="914400" rtl="0" eaLnBrk="1" fontAlgn="auto" latinLnBrk="0" hangingPunct="1">
              <a:lnSpc>
                <a:spcPct val="100000"/>
              </a:lnSpc>
              <a:spcAft>
                <a:spcPts val="0"/>
              </a:spcAft>
              <a:buClrTx/>
              <a:buSzTx/>
              <a:buFontTx/>
              <a:buAutoNum type="arabicPeriod"/>
              <a:tabLst>
                <a:tab pos="282575" algn="l"/>
              </a:tabLst>
              <a:defRPr/>
            </a:pPr>
            <a:r>
              <a:rPr kumimoji="0" lang="en-ID" sz="1200" b="0" i="0" u="none" strike="noStrike" kern="1200" cap="none" spc="-25" normalizeH="0" baseline="0" noProof="0">
                <a:ln>
                  <a:noFill/>
                </a:ln>
                <a:solidFill>
                  <a:prstClr val="black"/>
                </a:solidFill>
                <a:effectLst/>
                <a:uLnTx/>
                <a:uFillTx/>
                <a:latin typeface="Calibri"/>
                <a:ea typeface="+mn-ea"/>
                <a:cs typeface="Calibri"/>
              </a:rPr>
              <a:t>Pelayanan Transportasi Udara</a:t>
            </a:r>
          </a:p>
          <a:p>
            <a:pPr marL="281940" marR="0" lvl="0" indent="-229235" algn="l" defTabSz="914400" rtl="0" eaLnBrk="1" fontAlgn="auto" latinLnBrk="0" hangingPunct="1">
              <a:lnSpc>
                <a:spcPct val="100000"/>
              </a:lnSpc>
              <a:spcAft>
                <a:spcPts val="0"/>
              </a:spcAft>
              <a:buClrTx/>
              <a:buSzTx/>
              <a:buFontTx/>
              <a:buAutoNum type="arabicPeriod"/>
              <a:tabLst>
                <a:tab pos="282575" algn="l"/>
              </a:tabLst>
              <a:defRPr/>
            </a:pPr>
            <a:r>
              <a:rPr kumimoji="0" lang="en-ID" sz="1200" b="0" i="0" u="none" strike="noStrike" kern="1200" cap="none" spc="-25" normalizeH="0" baseline="0" noProof="0">
                <a:ln>
                  <a:noFill/>
                </a:ln>
                <a:solidFill>
                  <a:prstClr val="black"/>
                </a:solidFill>
                <a:effectLst/>
                <a:uLnTx/>
                <a:uFillTx/>
                <a:latin typeface="Calibri"/>
                <a:ea typeface="+mn-ea"/>
                <a:cs typeface="Calibri"/>
              </a:rPr>
              <a:t>Pemantapan Ketersediaan dan Stabilisasi Pasokan dan Harga Pangan</a:t>
            </a:r>
          </a:p>
        </p:txBody>
      </p:sp>
      <p:sp>
        <p:nvSpPr>
          <p:cNvPr id="95" name="object 42">
            <a:extLst>
              <a:ext uri="{FF2B5EF4-FFF2-40B4-BE49-F238E27FC236}">
                <a16:creationId xmlns:a16="http://schemas.microsoft.com/office/drawing/2014/main" id="{11E5FAA3-57FA-40DB-AF7C-0E017A54EEBC}"/>
              </a:ext>
            </a:extLst>
          </p:cNvPr>
          <p:cNvSpPr txBox="1"/>
          <p:nvPr/>
        </p:nvSpPr>
        <p:spPr>
          <a:xfrm>
            <a:off x="390451" y="5646657"/>
            <a:ext cx="2311400" cy="310983"/>
          </a:xfrm>
          <a:prstGeom prst="rect">
            <a:avLst/>
          </a:prstGeom>
        </p:spPr>
        <p:txBody>
          <a:bodyPr vert="horz" wrap="square" lIns="0" tIns="64135" rIns="0" bIns="0" rtlCol="0">
            <a:spAutoFit/>
          </a:bodyPr>
          <a:lstStyle/>
          <a:p>
            <a:pPr marL="66675" marR="0" lvl="0" indent="0" algn="l" defTabSz="914400" rtl="0" eaLnBrk="1" fontAlgn="auto" latinLnBrk="0" hangingPunct="1">
              <a:lnSpc>
                <a:spcPct val="100000"/>
              </a:lnSpc>
              <a:spcBef>
                <a:spcPts val="505"/>
              </a:spcBef>
              <a:spcAft>
                <a:spcPts val="0"/>
              </a:spcAft>
              <a:buClrTx/>
              <a:buSzTx/>
              <a:buFontTx/>
              <a:buNone/>
              <a:tabLst>
                <a:tab pos="536575" algn="l"/>
              </a:tabLst>
              <a:defRPr/>
            </a:pPr>
            <a:r>
              <a:rPr kumimoji="0" sz="1600" b="1" i="0" u="none" strike="noStrike" kern="1200" cap="none" spc="-5" normalizeH="0" baseline="0" noProof="0" dirty="0">
                <a:ln>
                  <a:noFill/>
                </a:ln>
                <a:solidFill>
                  <a:srgbClr val="FFFFFF"/>
                </a:solidFill>
                <a:effectLst/>
                <a:uLnTx/>
                <a:uFillTx/>
                <a:latin typeface="Arial"/>
                <a:ea typeface="+mn-ea"/>
                <a:cs typeface="Arial"/>
              </a:rPr>
              <a:t>4	</a:t>
            </a:r>
            <a:r>
              <a:rPr kumimoji="0" sz="2200" b="1" i="0" u="none" strike="noStrike" kern="1200" cap="none" spc="-52" normalizeH="0" baseline="1736" noProof="0">
                <a:ln>
                  <a:noFill/>
                </a:ln>
                <a:solidFill>
                  <a:srgbClr val="00508F"/>
                </a:solidFill>
                <a:effectLst/>
                <a:uLnTx/>
                <a:uFillTx/>
                <a:latin typeface="Arial"/>
                <a:ea typeface="+mn-ea"/>
                <a:cs typeface="Arial"/>
              </a:rPr>
              <a:t>Komun</a:t>
            </a:r>
            <a:r>
              <a:rPr kumimoji="0" sz="2200" b="1" i="0" u="none" strike="noStrike" kern="1200" cap="none" spc="-44" normalizeH="0" baseline="1736" noProof="0">
                <a:ln>
                  <a:noFill/>
                </a:ln>
                <a:solidFill>
                  <a:srgbClr val="00508F"/>
                </a:solidFill>
                <a:effectLst/>
                <a:uLnTx/>
                <a:uFillTx/>
                <a:latin typeface="Arial"/>
                <a:ea typeface="+mn-ea"/>
                <a:cs typeface="Arial"/>
              </a:rPr>
              <a:t>ikas</a:t>
            </a:r>
            <a:r>
              <a:rPr kumimoji="0" sz="2200" b="1" i="0" u="none" strike="noStrike" kern="1200" cap="none" spc="-7" normalizeH="0" baseline="1736" noProof="0">
                <a:ln>
                  <a:noFill/>
                </a:ln>
                <a:solidFill>
                  <a:srgbClr val="00508F"/>
                </a:solidFill>
                <a:effectLst/>
                <a:uLnTx/>
                <a:uFillTx/>
                <a:latin typeface="Arial"/>
                <a:ea typeface="+mn-ea"/>
                <a:cs typeface="Arial"/>
              </a:rPr>
              <a:t>i</a:t>
            </a:r>
            <a:r>
              <a:rPr kumimoji="0" sz="2200" b="1" i="0" u="none" strike="noStrike" kern="1200" cap="none" spc="-209" normalizeH="0" baseline="1736" noProof="0">
                <a:ln>
                  <a:noFill/>
                </a:ln>
                <a:solidFill>
                  <a:srgbClr val="00508F"/>
                </a:solidFill>
                <a:effectLst/>
                <a:uLnTx/>
                <a:uFillTx/>
                <a:latin typeface="Arial"/>
                <a:ea typeface="+mn-ea"/>
                <a:cs typeface="Arial"/>
              </a:rPr>
              <a:t> </a:t>
            </a:r>
            <a:r>
              <a:rPr kumimoji="0" sz="2200" b="1" i="0" u="none" strike="noStrike" kern="1200" cap="none" spc="-44" normalizeH="0" baseline="1736" noProof="0">
                <a:ln>
                  <a:noFill/>
                </a:ln>
                <a:solidFill>
                  <a:srgbClr val="00508F"/>
                </a:solidFill>
                <a:effectLst/>
                <a:uLnTx/>
                <a:uFillTx/>
                <a:latin typeface="Arial"/>
                <a:ea typeface="+mn-ea"/>
                <a:cs typeface="Arial"/>
              </a:rPr>
              <a:t>E</a:t>
            </a:r>
            <a:r>
              <a:rPr kumimoji="0" sz="2200" b="1" i="0" u="none" strike="noStrike" kern="1200" cap="none" spc="-52" normalizeH="0" baseline="1736" noProof="0">
                <a:ln>
                  <a:noFill/>
                </a:ln>
                <a:solidFill>
                  <a:srgbClr val="00508F"/>
                </a:solidFill>
                <a:effectLst/>
                <a:uLnTx/>
                <a:uFillTx/>
                <a:latin typeface="Arial"/>
                <a:ea typeface="+mn-ea"/>
                <a:cs typeface="Arial"/>
              </a:rPr>
              <a:t>f</a:t>
            </a:r>
            <a:r>
              <a:rPr kumimoji="0" sz="2200" b="1" i="0" u="none" strike="noStrike" kern="1200" cap="none" spc="-44" normalizeH="0" baseline="1736" noProof="0">
                <a:ln>
                  <a:noFill/>
                </a:ln>
                <a:solidFill>
                  <a:srgbClr val="00508F"/>
                </a:solidFill>
                <a:effectLst/>
                <a:uLnTx/>
                <a:uFillTx/>
                <a:latin typeface="Arial"/>
                <a:ea typeface="+mn-ea"/>
                <a:cs typeface="Arial"/>
              </a:rPr>
              <a:t>ek</a:t>
            </a:r>
            <a:r>
              <a:rPr kumimoji="0" sz="2200" b="1" i="0" u="none" strike="noStrike" kern="1200" cap="none" spc="-52" normalizeH="0" baseline="1736" noProof="0">
                <a:ln>
                  <a:noFill/>
                </a:ln>
                <a:solidFill>
                  <a:srgbClr val="00508F"/>
                </a:solidFill>
                <a:effectLst/>
                <a:uLnTx/>
                <a:uFillTx/>
                <a:latin typeface="Arial"/>
                <a:ea typeface="+mn-ea"/>
                <a:cs typeface="Arial"/>
              </a:rPr>
              <a:t>t</a:t>
            </a:r>
            <a:r>
              <a:rPr kumimoji="0" sz="2200" b="1" i="0" u="none" strike="noStrike" kern="1200" cap="none" spc="-44" normalizeH="0" baseline="1736" noProof="0">
                <a:ln>
                  <a:noFill/>
                </a:ln>
                <a:solidFill>
                  <a:srgbClr val="00508F"/>
                </a:solidFill>
                <a:effectLst/>
                <a:uLnTx/>
                <a:uFillTx/>
                <a:latin typeface="Arial"/>
                <a:ea typeface="+mn-ea"/>
                <a:cs typeface="Arial"/>
              </a:rPr>
              <a:t>i</a:t>
            </a:r>
            <a:r>
              <a:rPr kumimoji="0" sz="2200" b="1" i="0" u="none" strike="noStrike" kern="1200" cap="none" spc="-7" normalizeH="0" baseline="1736" noProof="0">
                <a:ln>
                  <a:noFill/>
                </a:ln>
                <a:solidFill>
                  <a:srgbClr val="00508F"/>
                </a:solidFill>
                <a:effectLst/>
                <a:uLnTx/>
                <a:uFillTx/>
                <a:latin typeface="Arial"/>
                <a:ea typeface="+mn-ea"/>
                <a:cs typeface="Arial"/>
              </a:rPr>
              <a:t>f</a:t>
            </a:r>
            <a:endParaRPr kumimoji="0" sz="2200" b="0" i="0" u="none" strike="noStrike" kern="1200" cap="none" spc="0" normalizeH="0" baseline="1736" noProof="0" dirty="0">
              <a:ln>
                <a:noFill/>
              </a:ln>
              <a:solidFill>
                <a:prstClr val="black"/>
              </a:solidFill>
              <a:effectLst/>
              <a:uLnTx/>
              <a:uFillTx/>
              <a:latin typeface="Arial"/>
              <a:ea typeface="+mn-ea"/>
              <a:cs typeface="Arial"/>
            </a:endParaRPr>
          </a:p>
        </p:txBody>
      </p:sp>
      <p:sp>
        <p:nvSpPr>
          <p:cNvPr id="96" name="object 43">
            <a:extLst>
              <a:ext uri="{FF2B5EF4-FFF2-40B4-BE49-F238E27FC236}">
                <a16:creationId xmlns:a16="http://schemas.microsoft.com/office/drawing/2014/main" id="{FED18A3F-06C5-41AF-88B7-03F77EBDDD67}"/>
              </a:ext>
            </a:extLst>
          </p:cNvPr>
          <p:cNvSpPr txBox="1"/>
          <p:nvPr/>
        </p:nvSpPr>
        <p:spPr>
          <a:xfrm>
            <a:off x="5528121" y="1812853"/>
            <a:ext cx="1486470" cy="458459"/>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1850" b="1" i="0" u="none" strike="noStrike" kern="1200" cap="none" spc="-5" normalizeH="0" baseline="0" noProof="0">
                <a:ln>
                  <a:noFill/>
                </a:ln>
                <a:solidFill>
                  <a:srgbClr val="FBF8EE"/>
                </a:solidFill>
                <a:effectLst/>
                <a:uLnTx/>
                <a:uFillTx/>
                <a:latin typeface="Arial"/>
                <a:ea typeface="+mn-ea"/>
                <a:cs typeface="Arial"/>
              </a:rPr>
              <a:t>Rp</a:t>
            </a:r>
            <a:r>
              <a:rPr kumimoji="0" lang="en-US" sz="1850" b="1" i="0" u="none" strike="noStrike" kern="1200" cap="none" spc="-5" normalizeH="0" baseline="0" noProof="0">
                <a:ln>
                  <a:noFill/>
                </a:ln>
                <a:solidFill>
                  <a:srgbClr val="FBF8EE"/>
                </a:solidFill>
                <a:effectLst/>
                <a:uLnTx/>
                <a:uFillTx/>
                <a:latin typeface="Arial"/>
                <a:ea typeface="+mn-ea"/>
                <a:cs typeface="Arial"/>
              </a:rPr>
              <a:t>422,80 </a:t>
            </a:r>
            <a:r>
              <a:rPr kumimoji="0" sz="1050" b="1" i="0" u="none" strike="noStrike" kern="1200" cap="none" spc="-5" normalizeH="0" baseline="0" noProof="0">
                <a:ln>
                  <a:noFill/>
                </a:ln>
                <a:solidFill>
                  <a:srgbClr val="FBF8EE"/>
                </a:solidFill>
                <a:effectLst/>
                <a:uLnTx/>
                <a:uFillTx/>
                <a:latin typeface="Arial"/>
                <a:ea typeface="+mn-ea"/>
                <a:cs typeface="Arial"/>
              </a:rPr>
              <a:t>(</a:t>
            </a:r>
            <a:r>
              <a:rPr kumimoji="0" lang="en-US" sz="1050" b="1" i="0" u="none" strike="noStrike" kern="1200" cap="none" spc="-5" normalizeH="0" baseline="0" noProof="0">
                <a:ln>
                  <a:noFill/>
                </a:ln>
                <a:solidFill>
                  <a:srgbClr val="FBF8EE"/>
                </a:solidFill>
                <a:effectLst/>
                <a:uLnTx/>
                <a:uFillTx/>
                <a:latin typeface="Arial"/>
                <a:ea typeface="+mn-ea"/>
                <a:cs typeface="Arial"/>
              </a:rPr>
              <a:t>Miliar</a:t>
            </a:r>
            <a:r>
              <a:rPr kumimoji="0" sz="1050" b="1" i="0" u="none" strike="noStrike" kern="1200" cap="none" spc="-5" normalizeH="0" baseline="0" noProof="0">
                <a:ln>
                  <a:noFill/>
                </a:ln>
                <a:solidFill>
                  <a:srgbClr val="FBF8EE"/>
                </a:solidFill>
                <a:effectLst/>
                <a:uLnTx/>
                <a:uFillTx/>
                <a:latin typeface="Arial"/>
                <a:ea typeface="+mn-ea"/>
                <a:cs typeface="Arial"/>
              </a:rPr>
              <a:t>)</a:t>
            </a:r>
            <a:endParaRPr kumimoji="0" sz="1050" b="0" i="0" u="none" strike="noStrike" kern="1200" cap="none" spc="0" normalizeH="0" baseline="0" noProof="0" dirty="0">
              <a:ln>
                <a:noFill/>
              </a:ln>
              <a:solidFill>
                <a:prstClr val="black"/>
              </a:solidFill>
              <a:effectLst/>
              <a:uLnTx/>
              <a:uFillTx/>
              <a:latin typeface="Arial"/>
              <a:ea typeface="+mn-ea"/>
              <a:cs typeface="Arial"/>
            </a:endParaRPr>
          </a:p>
        </p:txBody>
      </p:sp>
      <p:sp>
        <p:nvSpPr>
          <p:cNvPr id="97" name="object 44">
            <a:extLst>
              <a:ext uri="{FF2B5EF4-FFF2-40B4-BE49-F238E27FC236}">
                <a16:creationId xmlns:a16="http://schemas.microsoft.com/office/drawing/2014/main" id="{1B14AD40-63F8-4B78-A4A6-2E4CAD761FB7}"/>
              </a:ext>
            </a:extLst>
          </p:cNvPr>
          <p:cNvSpPr txBox="1"/>
          <p:nvPr/>
        </p:nvSpPr>
        <p:spPr>
          <a:xfrm>
            <a:off x="2563367" y="1129283"/>
            <a:ext cx="1671955" cy="377667"/>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0" tIns="38735" rIns="0" bIns="0" rtlCol="0">
            <a:spAutoFit/>
          </a:bodyPr>
          <a:lstStyle/>
          <a:p>
            <a:pPr marL="91440" marR="0" lvl="0" indent="0" algn="l" defTabSz="914400" rtl="0" eaLnBrk="1" fontAlgn="auto" latinLnBrk="0" hangingPunct="1">
              <a:lnSpc>
                <a:spcPct val="100000"/>
              </a:lnSpc>
              <a:spcBef>
                <a:spcPts val="305"/>
              </a:spcBef>
              <a:spcAft>
                <a:spcPts val="0"/>
              </a:spcAft>
              <a:buClrTx/>
              <a:buSzTx/>
              <a:buFontTx/>
              <a:buNone/>
              <a:tabLst/>
              <a:defRPr/>
            </a:pPr>
            <a:r>
              <a:rPr kumimoji="0" sz="1100" b="1" i="0" u="none" strike="noStrike" kern="1200" cap="none" spc="0" normalizeH="0" baseline="0" noProof="0" dirty="0" err="1">
                <a:ln>
                  <a:noFill/>
                </a:ln>
                <a:solidFill>
                  <a:srgbClr val="C00000"/>
                </a:solidFill>
                <a:effectLst/>
                <a:uLnTx/>
                <a:uFillTx/>
                <a:latin typeface="Arial"/>
                <a:ea typeface="+mn-ea"/>
                <a:cs typeface="Arial"/>
              </a:rPr>
              <a:t>Pagu</a:t>
            </a:r>
            <a:r>
              <a:rPr kumimoji="0" sz="1100" b="1" i="0" u="none" strike="noStrike" kern="1200" cap="none" spc="0" normalizeH="0" baseline="0" noProof="0">
                <a:ln>
                  <a:noFill/>
                </a:ln>
                <a:solidFill>
                  <a:srgbClr val="C00000"/>
                </a:solidFill>
                <a:effectLst/>
                <a:uLnTx/>
                <a:uFillTx/>
                <a:latin typeface="Arial"/>
                <a:ea typeface="+mn-ea"/>
                <a:cs typeface="Arial"/>
              </a:rPr>
              <a:t>:</a:t>
            </a:r>
            <a:r>
              <a:rPr lang="en-US" sz="1100" b="1" kern="1200" spc="-30">
                <a:solidFill>
                  <a:srgbClr val="C00000"/>
                </a:solidFill>
                <a:latin typeface="Arial"/>
                <a:cs typeface="Arial"/>
              </a:rPr>
              <a:t> 258,36</a:t>
            </a:r>
            <a:r>
              <a:rPr kumimoji="0" sz="1100" b="1" i="0" u="none" strike="noStrike" kern="1200" cap="none" spc="-30" normalizeH="0" baseline="0" noProof="0">
                <a:ln>
                  <a:noFill/>
                </a:ln>
                <a:solidFill>
                  <a:srgbClr val="C00000"/>
                </a:solidFill>
                <a:effectLst/>
                <a:uLnTx/>
                <a:uFillTx/>
                <a:latin typeface="Arial"/>
                <a:ea typeface="+mn-ea"/>
                <a:cs typeface="Arial"/>
              </a:rPr>
              <a:t> </a:t>
            </a:r>
            <a:r>
              <a:rPr lang="en-US" sz="1100" b="1" kern="1200" dirty="0" err="1">
                <a:solidFill>
                  <a:srgbClr val="C00000"/>
                </a:solidFill>
                <a:latin typeface="Arial"/>
                <a:cs typeface="Arial"/>
              </a:rPr>
              <a:t>juta</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C00000"/>
                </a:solidFill>
                <a:effectLst/>
                <a:uLnTx/>
                <a:uFillTx/>
                <a:latin typeface="Arial"/>
                <a:ea typeface="+mn-ea"/>
                <a:cs typeface="Arial"/>
              </a:rPr>
              <a:t>Real</a:t>
            </a:r>
            <a:r>
              <a:rPr kumimoji="0" sz="1100" b="1" i="0" u="none" strike="noStrike" kern="1200" cap="none" spc="0" normalizeH="0" baseline="0" noProof="0">
                <a:ln>
                  <a:noFill/>
                </a:ln>
                <a:solidFill>
                  <a:srgbClr val="C00000"/>
                </a:solidFill>
                <a:effectLst/>
                <a:uLnTx/>
                <a:uFillTx/>
                <a:latin typeface="Arial"/>
                <a:ea typeface="+mn-ea"/>
                <a:cs typeface="Arial"/>
              </a:rPr>
              <a:t>:</a:t>
            </a:r>
            <a:r>
              <a:rPr kumimoji="0" sz="1100" b="1" i="0" u="none" strike="noStrike" kern="1200" cap="none" spc="-15" normalizeH="0" baseline="0" noProof="0">
                <a:ln>
                  <a:noFill/>
                </a:ln>
                <a:solidFill>
                  <a:srgbClr val="C00000"/>
                </a:solidFill>
                <a:effectLst/>
                <a:uLnTx/>
                <a:uFillTx/>
                <a:latin typeface="Arial"/>
                <a:ea typeface="+mn-ea"/>
                <a:cs typeface="Arial"/>
              </a:rPr>
              <a:t> </a:t>
            </a:r>
            <a:r>
              <a:rPr lang="en-US" sz="1100" b="1" kern="1200" spc="-15">
                <a:solidFill>
                  <a:srgbClr val="C00000"/>
                </a:solidFill>
                <a:latin typeface="Arial"/>
                <a:cs typeface="Arial"/>
              </a:rPr>
              <a:t>90</a:t>
            </a:r>
            <a:r>
              <a:rPr kumimoji="0" lang="en-US" sz="1100" b="1" i="0" u="none" strike="noStrike" kern="1200" cap="none" spc="-15" normalizeH="0" baseline="0" noProof="0">
                <a:ln>
                  <a:noFill/>
                </a:ln>
                <a:solidFill>
                  <a:srgbClr val="C00000"/>
                </a:solidFill>
                <a:effectLst/>
                <a:uLnTx/>
                <a:uFillTx/>
                <a:latin typeface="Arial"/>
                <a:ea typeface="+mn-ea"/>
                <a:cs typeface="Arial"/>
              </a:rPr>
              <a:t> juta </a:t>
            </a:r>
            <a:r>
              <a:rPr kumimoji="0" sz="1100" b="1" i="0" u="none" strike="noStrike" kern="1200" cap="none" spc="-5" normalizeH="0" baseline="0" noProof="0">
                <a:ln>
                  <a:noFill/>
                </a:ln>
                <a:solidFill>
                  <a:srgbClr val="7F00C0"/>
                </a:solidFill>
                <a:effectLst/>
                <a:uLnTx/>
                <a:uFillTx/>
                <a:latin typeface="Arial"/>
                <a:ea typeface="+mn-ea"/>
                <a:cs typeface="Arial"/>
              </a:rPr>
              <a:t>(</a:t>
            </a:r>
            <a:r>
              <a:rPr lang="en-US" sz="1100" b="1" kern="1200" spc="-5">
                <a:solidFill>
                  <a:srgbClr val="7F00C0"/>
                </a:solidFill>
                <a:latin typeface="Arial"/>
                <a:cs typeface="Arial"/>
              </a:rPr>
              <a:t>34,84</a:t>
            </a:r>
            <a:r>
              <a:rPr kumimoji="0" sz="1100" b="1" i="0" u="none" strike="noStrike" kern="1200" cap="none" spc="-5" normalizeH="0" baseline="0" noProof="0">
                <a:ln>
                  <a:noFill/>
                </a:ln>
                <a:solidFill>
                  <a:srgbClr val="7F00C0"/>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98" name="object 45">
            <a:extLst>
              <a:ext uri="{FF2B5EF4-FFF2-40B4-BE49-F238E27FC236}">
                <a16:creationId xmlns:a16="http://schemas.microsoft.com/office/drawing/2014/main" id="{A1FCE683-FEDD-4DEF-A04B-48122DA1A35D}"/>
              </a:ext>
            </a:extLst>
          </p:cNvPr>
          <p:cNvSpPr txBox="1"/>
          <p:nvPr/>
        </p:nvSpPr>
        <p:spPr>
          <a:xfrm>
            <a:off x="2913323" y="2098352"/>
            <a:ext cx="1790700" cy="380873"/>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0" tIns="41910" rIns="0" bIns="0" rtlCol="0">
            <a:spAutoFit/>
          </a:bodyPr>
          <a:lstStyle/>
          <a:p>
            <a:pPr marL="91440" marR="0" lvl="0" indent="0" algn="l" defTabSz="914400" rtl="0" eaLnBrk="1" fontAlgn="auto" latinLnBrk="0" hangingPunct="1">
              <a:lnSpc>
                <a:spcPct val="100000"/>
              </a:lnSpc>
              <a:spcBef>
                <a:spcPts val="33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Pagu</a:t>
            </a:r>
            <a:r>
              <a:rPr kumimoji="0" sz="1100" b="1" i="0" u="none" strike="noStrike" kern="1200" cap="none" spc="-5" normalizeH="0" baseline="0" noProof="0">
                <a:ln>
                  <a:noFill/>
                </a:ln>
                <a:solidFill>
                  <a:srgbClr val="C00000"/>
                </a:solidFill>
                <a:effectLst/>
                <a:uLnTx/>
                <a:uFillTx/>
                <a:latin typeface="Arial"/>
                <a:ea typeface="+mn-ea"/>
                <a:cs typeface="Arial"/>
              </a:rPr>
              <a:t>:</a:t>
            </a:r>
            <a:r>
              <a:rPr kumimoji="0" sz="1100" b="1" i="0" u="none" strike="noStrike" kern="1200" cap="none" spc="-20" normalizeH="0" baseline="0" noProof="0">
                <a:ln>
                  <a:noFill/>
                </a:ln>
                <a:solidFill>
                  <a:srgbClr val="C00000"/>
                </a:solidFill>
                <a:effectLst/>
                <a:uLnTx/>
                <a:uFillTx/>
                <a:latin typeface="Arial"/>
                <a:ea typeface="+mn-ea"/>
                <a:cs typeface="Arial"/>
              </a:rPr>
              <a:t> </a:t>
            </a:r>
            <a:r>
              <a:rPr lang="en-US" sz="1100" b="1" kern="1200" spc="-20">
                <a:solidFill>
                  <a:srgbClr val="C00000"/>
                </a:solidFill>
                <a:latin typeface="Arial"/>
                <a:cs typeface="Arial"/>
              </a:rPr>
              <a:t>370,97</a:t>
            </a:r>
            <a:r>
              <a:rPr kumimoji="0" sz="1100" b="1" i="0" u="none" strike="noStrike" kern="1200" cap="none" spc="-20" normalizeH="0" baseline="0" noProof="0">
                <a:ln>
                  <a:noFill/>
                </a:ln>
                <a:solidFill>
                  <a:srgbClr val="C00000"/>
                </a:solidFill>
                <a:effectLst/>
                <a:uLnTx/>
                <a:uFillTx/>
                <a:latin typeface="Arial"/>
                <a:ea typeface="+mn-ea"/>
                <a:cs typeface="Arial"/>
              </a:rPr>
              <a:t> </a:t>
            </a:r>
            <a:r>
              <a:rPr kumimoji="0" sz="1100" b="1" i="0" u="none" strike="noStrike" kern="1200" cap="none" spc="0" normalizeH="0" baseline="0" noProof="0" dirty="0">
                <a:ln>
                  <a:noFill/>
                </a:ln>
                <a:solidFill>
                  <a:srgbClr val="C00000"/>
                </a:solidFill>
                <a:effectLst/>
                <a:uLnTx/>
                <a:uFillTx/>
                <a:latin typeface="Arial"/>
                <a:ea typeface="+mn-ea"/>
                <a:cs typeface="Arial"/>
              </a:rPr>
              <a:t>M</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Real</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a:t>
            </a:r>
            <a:r>
              <a:rPr kumimoji="0" sz="1100" b="1" i="0" u="none" strike="noStrike" kern="1200" cap="none" spc="-10" normalizeH="0" baseline="0" noProof="0">
                <a:ln>
                  <a:noFill/>
                </a:ln>
                <a:solidFill>
                  <a:srgbClr val="C00000"/>
                </a:solidFill>
                <a:effectLst/>
                <a:uLnTx/>
                <a:uFillTx/>
                <a:latin typeface="Arial"/>
                <a:ea typeface="+mn-ea"/>
                <a:cs typeface="Arial"/>
              </a:rPr>
              <a:t> </a:t>
            </a:r>
            <a:r>
              <a:rPr lang="en-US" sz="1100" b="1" kern="1200" spc="-5">
                <a:solidFill>
                  <a:srgbClr val="C00000"/>
                </a:solidFill>
                <a:latin typeface="Arial"/>
                <a:cs typeface="Arial"/>
              </a:rPr>
              <a:t>258,34</a:t>
            </a:r>
            <a:r>
              <a:rPr kumimoji="0" sz="1100" b="1" i="0" u="none" strike="noStrike" kern="1200" cap="none" spc="-25" normalizeH="0" baseline="0" noProof="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M</a:t>
            </a:r>
            <a:r>
              <a:rPr kumimoji="0" sz="1100" b="1" i="0" u="none" strike="noStrike" kern="1200" cap="none" spc="-10" normalizeH="0" baseline="0" noProof="0">
                <a:ln>
                  <a:noFill/>
                </a:ln>
                <a:solidFill>
                  <a:srgbClr val="C00000"/>
                </a:solidFill>
                <a:effectLst/>
                <a:uLnTx/>
                <a:uFillTx/>
                <a:latin typeface="Arial"/>
                <a:ea typeface="+mn-ea"/>
                <a:cs typeface="Arial"/>
              </a:rPr>
              <a:t> </a:t>
            </a:r>
            <a:r>
              <a:rPr kumimoji="0" sz="1100" b="1" i="0" u="none" strike="noStrike" kern="1200" cap="none" spc="-5" normalizeH="0" baseline="0" noProof="0">
                <a:ln>
                  <a:noFill/>
                </a:ln>
                <a:solidFill>
                  <a:srgbClr val="6F2F9F"/>
                </a:solidFill>
                <a:effectLst/>
                <a:uLnTx/>
                <a:uFillTx/>
                <a:latin typeface="Arial"/>
                <a:ea typeface="+mn-ea"/>
                <a:cs typeface="Arial"/>
              </a:rPr>
              <a:t>(</a:t>
            </a:r>
            <a:r>
              <a:rPr lang="en-US" sz="1100" b="1" kern="1200" spc="-5">
                <a:solidFill>
                  <a:srgbClr val="6F2F9F"/>
                </a:solidFill>
                <a:latin typeface="Arial"/>
                <a:cs typeface="Arial"/>
              </a:rPr>
              <a:t>69,64</a:t>
            </a:r>
            <a:r>
              <a:rPr kumimoji="0" sz="1100" b="1" i="0" u="none" strike="noStrike" kern="1200" cap="none" spc="-5" normalizeH="0" baseline="0" noProof="0">
                <a:ln>
                  <a:noFill/>
                </a:ln>
                <a:solidFill>
                  <a:srgbClr val="6F2F9F"/>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99" name="object 46">
            <a:extLst>
              <a:ext uri="{FF2B5EF4-FFF2-40B4-BE49-F238E27FC236}">
                <a16:creationId xmlns:a16="http://schemas.microsoft.com/office/drawing/2014/main" id="{51FAFF7C-7C96-4433-A9B8-A84AC9431FD3}"/>
              </a:ext>
            </a:extLst>
          </p:cNvPr>
          <p:cNvSpPr txBox="1"/>
          <p:nvPr/>
        </p:nvSpPr>
        <p:spPr>
          <a:xfrm>
            <a:off x="3177154" y="4187398"/>
            <a:ext cx="1719580" cy="382797"/>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0" tIns="43815" rIns="0" bIns="0" rtlCol="0">
            <a:spAutoFit/>
          </a:bodyPr>
          <a:lstStyle/>
          <a:p>
            <a:pPr marL="92075" marR="0" lvl="0" indent="0" algn="l" defTabSz="914400" rtl="0" eaLnBrk="1" fontAlgn="auto" latinLnBrk="0" hangingPunct="1">
              <a:lnSpc>
                <a:spcPct val="100000"/>
              </a:lnSpc>
              <a:spcBef>
                <a:spcPts val="345"/>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Pagu</a:t>
            </a:r>
            <a:r>
              <a:rPr kumimoji="0" sz="1100" b="1" i="0" u="none" strike="noStrike" kern="1200" cap="none" spc="-5" normalizeH="0" baseline="0" noProof="0">
                <a:ln>
                  <a:noFill/>
                </a:ln>
                <a:solidFill>
                  <a:srgbClr val="C00000"/>
                </a:solidFill>
                <a:effectLst/>
                <a:uLnTx/>
                <a:uFillTx/>
                <a:latin typeface="Arial"/>
                <a:ea typeface="+mn-ea"/>
                <a:cs typeface="Arial"/>
              </a:rPr>
              <a:t>:</a:t>
            </a:r>
            <a:r>
              <a:rPr kumimoji="0" sz="1100" b="1" i="0" u="none" strike="noStrike" kern="1200" cap="none" spc="-20" normalizeH="0" baseline="0" noProof="0">
                <a:ln>
                  <a:noFill/>
                </a:ln>
                <a:solidFill>
                  <a:srgbClr val="C00000"/>
                </a:solidFill>
                <a:effectLst/>
                <a:uLnTx/>
                <a:uFillTx/>
                <a:latin typeface="Arial"/>
                <a:ea typeface="+mn-ea"/>
                <a:cs typeface="Arial"/>
              </a:rPr>
              <a:t> </a:t>
            </a:r>
            <a:r>
              <a:rPr kumimoji="0" lang="en-US" sz="1100" b="1" i="0" u="none" strike="noStrike" kern="1200" cap="none" spc="-20" normalizeH="0" baseline="0" noProof="0">
                <a:ln>
                  <a:noFill/>
                </a:ln>
                <a:solidFill>
                  <a:srgbClr val="C00000"/>
                </a:solidFill>
                <a:effectLst/>
                <a:uLnTx/>
                <a:uFillTx/>
                <a:latin typeface="Arial"/>
                <a:ea typeface="+mn-ea"/>
                <a:cs typeface="Arial"/>
              </a:rPr>
              <a:t>50,01 M</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92075"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Real</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a:t>
            </a:r>
            <a:r>
              <a:rPr kumimoji="0" sz="1100" b="1" i="0" u="none" strike="noStrike" kern="1200" cap="none" spc="-10" normalizeH="0" baseline="0" noProof="0">
                <a:ln>
                  <a:noFill/>
                </a:ln>
                <a:solidFill>
                  <a:srgbClr val="C00000"/>
                </a:solidFill>
                <a:effectLst/>
                <a:uLnTx/>
                <a:uFillTx/>
                <a:latin typeface="Arial"/>
                <a:ea typeface="+mn-ea"/>
                <a:cs typeface="Arial"/>
              </a:rPr>
              <a:t> </a:t>
            </a:r>
            <a:r>
              <a:rPr kumimoji="0" lang="en-US" sz="1100" b="1" i="0" u="none" strike="noStrike" kern="1200" cap="none" spc="-10" normalizeH="0" baseline="0" noProof="0">
                <a:ln>
                  <a:noFill/>
                </a:ln>
                <a:solidFill>
                  <a:srgbClr val="C00000"/>
                </a:solidFill>
                <a:effectLst/>
                <a:uLnTx/>
                <a:uFillTx/>
                <a:latin typeface="Arial"/>
                <a:ea typeface="+mn-ea"/>
                <a:cs typeface="Arial"/>
              </a:rPr>
              <a:t>28,58</a:t>
            </a:r>
            <a:r>
              <a:rPr kumimoji="0" sz="1100" b="1" i="0" u="none" strike="noStrike" kern="1200" cap="none" spc="-15" normalizeH="0" baseline="0" noProof="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M</a:t>
            </a:r>
            <a:r>
              <a:rPr kumimoji="0" sz="1100" b="1" i="0" u="none" strike="noStrike" kern="1200" cap="none" spc="-20" normalizeH="0" baseline="0" noProof="0">
                <a:ln>
                  <a:noFill/>
                </a:ln>
                <a:solidFill>
                  <a:srgbClr val="C00000"/>
                </a:solidFill>
                <a:effectLst/>
                <a:uLnTx/>
                <a:uFillTx/>
                <a:latin typeface="Arial"/>
                <a:ea typeface="+mn-ea"/>
                <a:cs typeface="Arial"/>
              </a:rPr>
              <a:t> </a:t>
            </a:r>
            <a:r>
              <a:rPr kumimoji="0" sz="1100" b="1" i="0" u="none" strike="noStrike" kern="1200" cap="none" spc="-5" normalizeH="0" baseline="0" noProof="0">
                <a:ln>
                  <a:noFill/>
                </a:ln>
                <a:solidFill>
                  <a:srgbClr val="6F2F9F"/>
                </a:solidFill>
                <a:effectLst/>
                <a:uLnTx/>
                <a:uFillTx/>
                <a:latin typeface="Arial"/>
                <a:ea typeface="+mn-ea"/>
                <a:cs typeface="Arial"/>
              </a:rPr>
              <a:t>(</a:t>
            </a:r>
            <a:r>
              <a:rPr lang="en-US" sz="1100" b="1" kern="1200" spc="-5">
                <a:solidFill>
                  <a:srgbClr val="6F2F9F"/>
                </a:solidFill>
                <a:latin typeface="Arial"/>
                <a:cs typeface="Arial"/>
              </a:rPr>
              <a:t>57,15</a:t>
            </a:r>
            <a:r>
              <a:rPr kumimoji="0" sz="1100" b="1" i="0" u="none" strike="noStrike" kern="1200" cap="none" spc="-5" normalizeH="0" baseline="0" noProof="0">
                <a:ln>
                  <a:noFill/>
                </a:ln>
                <a:solidFill>
                  <a:srgbClr val="6F2F9F"/>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00" name="object 47">
            <a:extLst>
              <a:ext uri="{FF2B5EF4-FFF2-40B4-BE49-F238E27FC236}">
                <a16:creationId xmlns:a16="http://schemas.microsoft.com/office/drawing/2014/main" id="{E0631F88-9BDC-4765-BA5B-D04E6EA82446}"/>
              </a:ext>
            </a:extLst>
          </p:cNvPr>
          <p:cNvSpPr txBox="1"/>
          <p:nvPr/>
        </p:nvSpPr>
        <p:spPr>
          <a:xfrm>
            <a:off x="3024562" y="5601089"/>
            <a:ext cx="1872172" cy="382797"/>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lIns="0" tIns="43815" rIns="0" bIns="0" rtlCol="0">
            <a:spAutoFit/>
          </a:bodyPr>
          <a:lstStyle/>
          <a:p>
            <a:pPr marL="93980" marR="0" lvl="0" indent="0" algn="l" defTabSz="914400" rtl="0" eaLnBrk="1" fontAlgn="auto" latinLnBrk="0" hangingPunct="1">
              <a:lnSpc>
                <a:spcPct val="100000"/>
              </a:lnSpc>
              <a:spcBef>
                <a:spcPts val="345"/>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Pagu</a:t>
            </a:r>
            <a:r>
              <a:rPr kumimoji="0" sz="1100" b="1" i="0" u="none" strike="noStrike" kern="1200" cap="none" spc="-5" normalizeH="0" baseline="0" noProof="0">
                <a:ln>
                  <a:noFill/>
                </a:ln>
                <a:solidFill>
                  <a:srgbClr val="C00000"/>
                </a:solidFill>
                <a:effectLst/>
                <a:uLnTx/>
                <a:uFillTx/>
                <a:latin typeface="Arial"/>
                <a:ea typeface="+mn-ea"/>
                <a:cs typeface="Arial"/>
              </a:rPr>
              <a:t>:</a:t>
            </a:r>
            <a:r>
              <a:rPr kumimoji="0" sz="1100" b="1" i="0" u="none" strike="noStrike" kern="1200" cap="none" spc="-30" normalizeH="0" baseline="0" noProof="0">
                <a:ln>
                  <a:noFill/>
                </a:ln>
                <a:solidFill>
                  <a:srgbClr val="C00000"/>
                </a:solidFill>
                <a:effectLst/>
                <a:uLnTx/>
                <a:uFillTx/>
                <a:latin typeface="Arial"/>
                <a:ea typeface="+mn-ea"/>
                <a:cs typeface="Arial"/>
              </a:rPr>
              <a:t> </a:t>
            </a:r>
            <a:r>
              <a:rPr kumimoji="0" lang="en-US" sz="1100" b="1" i="0" u="none" strike="noStrike" kern="1200" cap="none" spc="-30" normalizeH="0" baseline="0" noProof="0">
                <a:ln>
                  <a:noFill/>
                </a:ln>
                <a:solidFill>
                  <a:srgbClr val="C00000"/>
                </a:solidFill>
                <a:effectLst/>
                <a:uLnTx/>
                <a:uFillTx/>
                <a:latin typeface="Arial"/>
                <a:ea typeface="+mn-ea"/>
                <a:cs typeface="Arial"/>
              </a:rPr>
              <a:t>1,57 </a:t>
            </a:r>
            <a:r>
              <a:rPr kumimoji="0" sz="1100" b="1" i="0" u="none" strike="noStrike" kern="1200" cap="none" spc="5" normalizeH="0" baseline="0" noProof="0">
                <a:ln>
                  <a:noFill/>
                </a:ln>
                <a:solidFill>
                  <a:srgbClr val="C00000"/>
                </a:solidFill>
                <a:effectLst/>
                <a:uLnTx/>
                <a:uFillTx/>
                <a:latin typeface="Arial"/>
                <a:ea typeface="+mn-ea"/>
                <a:cs typeface="Arial"/>
              </a:rPr>
              <a:t>M</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9398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C00000"/>
                </a:solidFill>
                <a:effectLst/>
                <a:uLnTx/>
                <a:uFillTx/>
                <a:latin typeface="Arial"/>
                <a:ea typeface="+mn-ea"/>
                <a:cs typeface="Arial"/>
              </a:rPr>
              <a:t>Real</a:t>
            </a:r>
            <a:r>
              <a:rPr kumimoji="0" sz="1100" b="1" i="0" u="none" strike="noStrike" kern="1200" cap="none" spc="-15" normalizeH="0" baseline="0" noProof="0" dirty="0">
                <a:ln>
                  <a:noFill/>
                </a:ln>
                <a:solidFill>
                  <a:srgbClr val="C00000"/>
                </a:solidFill>
                <a:effectLst/>
                <a:uLnTx/>
                <a:uFillTx/>
                <a:latin typeface="Arial"/>
                <a:ea typeface="+mn-ea"/>
                <a:cs typeface="Arial"/>
              </a:rPr>
              <a:t> </a:t>
            </a:r>
            <a:r>
              <a:rPr kumimoji="0" sz="1100" b="1" i="0" u="none" strike="noStrike" kern="1200" cap="none" spc="0" normalizeH="0" baseline="0" noProof="0">
                <a:ln>
                  <a:noFill/>
                </a:ln>
                <a:solidFill>
                  <a:srgbClr val="C00000"/>
                </a:solidFill>
                <a:effectLst/>
                <a:uLnTx/>
                <a:uFillTx/>
                <a:latin typeface="Arial"/>
                <a:ea typeface="+mn-ea"/>
                <a:cs typeface="Arial"/>
              </a:rPr>
              <a:t>:</a:t>
            </a:r>
            <a:r>
              <a:rPr kumimoji="0" sz="1100" b="1" i="0" u="none" strike="noStrike" kern="1200" cap="none" spc="-10" normalizeH="0" baseline="0" noProof="0">
                <a:ln>
                  <a:noFill/>
                </a:ln>
                <a:solidFill>
                  <a:srgbClr val="C00000"/>
                </a:solidFill>
                <a:effectLst/>
                <a:uLnTx/>
                <a:uFillTx/>
                <a:latin typeface="Arial"/>
                <a:ea typeface="+mn-ea"/>
                <a:cs typeface="Arial"/>
              </a:rPr>
              <a:t> </a:t>
            </a:r>
            <a:r>
              <a:rPr lang="en-US" sz="1100" b="1" kern="1200" spc="-5">
                <a:solidFill>
                  <a:srgbClr val="C00000"/>
                </a:solidFill>
                <a:latin typeface="Arial"/>
                <a:cs typeface="Arial"/>
              </a:rPr>
              <a:t>662,48</a:t>
            </a:r>
            <a:r>
              <a:rPr kumimoji="0" lang="en-US" sz="1100" b="1" i="0" u="none" strike="noStrike" kern="1200" cap="none" spc="-5" normalizeH="0" baseline="0" noProof="0">
                <a:ln>
                  <a:noFill/>
                </a:ln>
                <a:solidFill>
                  <a:srgbClr val="C00000"/>
                </a:solidFill>
                <a:effectLst/>
                <a:uLnTx/>
                <a:uFillTx/>
                <a:latin typeface="Arial"/>
                <a:ea typeface="+mn-ea"/>
                <a:cs typeface="Arial"/>
              </a:rPr>
              <a:t> juta </a:t>
            </a:r>
            <a:r>
              <a:rPr kumimoji="0" sz="1100" b="1" i="0" u="none" strike="noStrike" kern="1200" cap="none" spc="-5" normalizeH="0" baseline="0" noProof="0">
                <a:ln>
                  <a:noFill/>
                </a:ln>
                <a:solidFill>
                  <a:srgbClr val="6F2F9F"/>
                </a:solidFill>
                <a:effectLst/>
                <a:uLnTx/>
                <a:uFillTx/>
                <a:latin typeface="Arial"/>
                <a:ea typeface="+mn-ea"/>
                <a:cs typeface="Arial"/>
              </a:rPr>
              <a:t>(</a:t>
            </a:r>
            <a:r>
              <a:rPr kumimoji="0" lang="en-US" sz="1100" b="1" i="0" u="none" strike="noStrike" kern="1200" cap="none" spc="-5" normalizeH="0" baseline="0" noProof="0">
                <a:ln>
                  <a:noFill/>
                </a:ln>
                <a:solidFill>
                  <a:srgbClr val="6F2F9F"/>
                </a:solidFill>
                <a:effectLst/>
                <a:uLnTx/>
                <a:uFillTx/>
                <a:latin typeface="Arial"/>
                <a:ea typeface="+mn-ea"/>
                <a:cs typeface="Arial"/>
              </a:rPr>
              <a:t>42,29</a:t>
            </a:r>
            <a:r>
              <a:rPr kumimoji="0" sz="1100" b="1" i="0" u="none" strike="noStrike" kern="1200" cap="none" spc="-5" normalizeH="0" baseline="0" noProof="0">
                <a:ln>
                  <a:noFill/>
                </a:ln>
                <a:solidFill>
                  <a:srgbClr val="6F2F9F"/>
                </a:solidFill>
                <a:effectLst/>
                <a:uLnTx/>
                <a:uFillTx/>
                <a:latin typeface="Arial"/>
                <a:ea typeface="+mn-ea"/>
                <a:cs typeface="Arial"/>
              </a:rPr>
              <a: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01" name="object 48">
            <a:extLst>
              <a:ext uri="{FF2B5EF4-FFF2-40B4-BE49-F238E27FC236}">
                <a16:creationId xmlns:a16="http://schemas.microsoft.com/office/drawing/2014/main" id="{EBDBF91B-A9F6-49FE-9CC7-7D9518D714C2}"/>
              </a:ext>
            </a:extLst>
          </p:cNvPr>
          <p:cNvSpPr txBox="1"/>
          <p:nvPr/>
        </p:nvSpPr>
        <p:spPr>
          <a:xfrm>
            <a:off x="498887" y="633826"/>
            <a:ext cx="11129645" cy="404406"/>
          </a:xfrm>
          <a:prstGeom prst="rect">
            <a:avLst/>
          </a:prstGeom>
        </p:spPr>
        <p:txBody>
          <a:bodyPr vert="horz" wrap="square" lIns="0" tIns="5715" rIns="0" bIns="0" rtlCol="0">
            <a:spAutoFit/>
          </a:bodyPr>
          <a:lstStyle/>
          <a:p>
            <a:pPr marL="92075" marR="5080" lvl="0" indent="-80963" algn="ctr" defTabSz="914400" rtl="0" eaLnBrk="1" fontAlgn="auto" latinLnBrk="0" hangingPunct="1">
              <a:lnSpc>
                <a:spcPct val="103200"/>
              </a:lnSpc>
              <a:spcBef>
                <a:spcPts val="45"/>
              </a:spcBef>
              <a:spcAft>
                <a:spcPts val="0"/>
              </a:spcAft>
              <a:buClrTx/>
              <a:buSzTx/>
              <a:buFontTx/>
              <a:buNone/>
              <a:tabLst/>
              <a:defRPr/>
            </a:pPr>
            <a:r>
              <a:rPr kumimoji="0" sz="1300" b="0" i="1" u="none" strike="noStrike" kern="1200" cap="none" normalizeH="0" noProof="0" dirty="0">
                <a:ln>
                  <a:noFill/>
                </a:ln>
                <a:solidFill>
                  <a:srgbClr val="001F5F"/>
                </a:solidFill>
                <a:effectLst/>
                <a:uLnTx/>
                <a:uFillTx/>
                <a:latin typeface="Arial"/>
                <a:ea typeface="+mn-ea"/>
                <a:cs typeface="Arial"/>
              </a:rPr>
              <a:t>Tagging </a:t>
            </a:r>
            <a:r>
              <a:rPr kumimoji="0" sz="1300" b="0" i="0" u="none" strike="noStrike" kern="1200" cap="none" normalizeH="0" noProof="0" dirty="0">
                <a:ln>
                  <a:noFill/>
                </a:ln>
                <a:solidFill>
                  <a:srgbClr val="001F5F"/>
                </a:solidFill>
                <a:effectLst/>
                <a:uLnTx/>
                <a:uFillTx/>
                <a:latin typeface="Arial MT"/>
                <a:ea typeface="+mn-ea"/>
                <a:cs typeface="Arial MT"/>
              </a:rPr>
              <a:t>anggaran Pengendalian Inflasi </a:t>
            </a:r>
            <a:r>
              <a:rPr kumimoji="0" sz="1300" b="0" i="0" u="none" strike="noStrike" kern="1200" cap="none" normalizeH="0" noProof="0">
                <a:ln>
                  <a:noFill/>
                </a:ln>
                <a:solidFill>
                  <a:srgbClr val="001F5F"/>
                </a:solidFill>
                <a:effectLst/>
                <a:uLnTx/>
                <a:uFillTx/>
                <a:latin typeface="Arial MT"/>
                <a:ea typeface="+mn-ea"/>
                <a:cs typeface="Arial MT"/>
              </a:rPr>
              <a:t>Tahun 202</a:t>
            </a:r>
            <a:r>
              <a:rPr kumimoji="0" lang="en-US" sz="1300" b="0" i="0" u="none" strike="noStrike" kern="1200" cap="none" normalizeH="0" noProof="0">
                <a:ln>
                  <a:noFill/>
                </a:ln>
                <a:solidFill>
                  <a:srgbClr val="001F5F"/>
                </a:solidFill>
                <a:effectLst/>
                <a:uLnTx/>
                <a:uFillTx/>
                <a:latin typeface="Arial MT"/>
                <a:ea typeface="+mn-ea"/>
                <a:cs typeface="Arial MT"/>
              </a:rPr>
              <a:t>5</a:t>
            </a:r>
            <a:r>
              <a:rPr kumimoji="0" sz="1300" b="0" i="0" u="none" strike="noStrike" kern="1200" cap="none" normalizeH="0" noProof="0">
                <a:ln>
                  <a:noFill/>
                </a:ln>
                <a:solidFill>
                  <a:srgbClr val="001F5F"/>
                </a:solidFill>
                <a:effectLst/>
                <a:uLnTx/>
                <a:uFillTx/>
                <a:latin typeface="Arial MT"/>
                <a:ea typeface="+mn-ea"/>
                <a:cs typeface="Arial MT"/>
              </a:rPr>
              <a:t> </a:t>
            </a:r>
            <a:r>
              <a:rPr kumimoji="0" sz="1300" b="0" i="0" u="none" strike="noStrike" kern="1200" cap="none" normalizeH="0" noProof="0" err="1">
                <a:ln>
                  <a:noFill/>
                </a:ln>
                <a:solidFill>
                  <a:srgbClr val="001F5F"/>
                </a:solidFill>
                <a:effectLst/>
                <a:uLnTx/>
                <a:uFillTx/>
                <a:latin typeface="Arial MT"/>
                <a:ea typeface="+mn-ea"/>
                <a:cs typeface="Arial MT"/>
              </a:rPr>
              <a:t>sebesar</a:t>
            </a:r>
            <a:r>
              <a:rPr kumimoji="0" sz="1300" b="0" i="0" u="none" strike="noStrike" kern="1200" cap="none" normalizeH="0" noProof="0">
                <a:ln>
                  <a:noFill/>
                </a:ln>
                <a:solidFill>
                  <a:srgbClr val="001F5F"/>
                </a:solidFill>
                <a:effectLst/>
                <a:uLnTx/>
                <a:uFillTx/>
                <a:latin typeface="Arial MT"/>
                <a:ea typeface="+mn-ea"/>
                <a:cs typeface="Arial MT"/>
              </a:rPr>
              <a:t> </a:t>
            </a:r>
            <a:r>
              <a:rPr kumimoji="0" sz="1300" b="1" i="0" u="none" strike="noStrike" kern="1200" cap="none" normalizeH="0" noProof="0">
                <a:ln>
                  <a:noFill/>
                </a:ln>
                <a:solidFill>
                  <a:srgbClr val="001F5F"/>
                </a:solidFill>
                <a:effectLst/>
                <a:uLnTx/>
                <a:uFillTx/>
                <a:latin typeface="Arial"/>
                <a:ea typeface="+mn-ea"/>
                <a:cs typeface="Arial"/>
              </a:rPr>
              <a:t>Rp</a:t>
            </a:r>
            <a:r>
              <a:rPr kumimoji="0" lang="en-US" sz="1300" b="1" i="0" u="none" strike="noStrike" kern="1200" cap="none" normalizeH="0" noProof="0">
                <a:ln>
                  <a:noFill/>
                </a:ln>
                <a:solidFill>
                  <a:srgbClr val="001F5F"/>
                </a:solidFill>
                <a:effectLst/>
                <a:uLnTx/>
                <a:uFillTx/>
                <a:latin typeface="Arial"/>
                <a:ea typeface="+mn-ea"/>
                <a:cs typeface="Arial"/>
              </a:rPr>
              <a:t>422.80 miliar </a:t>
            </a:r>
            <a:r>
              <a:rPr kumimoji="0" sz="1300" b="0" i="0" u="none" strike="noStrike" kern="1200" cap="none" normalizeH="0" noProof="0">
                <a:ln>
                  <a:noFill/>
                </a:ln>
                <a:solidFill>
                  <a:srgbClr val="001F5F"/>
                </a:solidFill>
                <a:effectLst/>
                <a:uLnTx/>
                <a:uFillTx/>
                <a:latin typeface="Arial MT"/>
                <a:ea typeface="+mn-ea"/>
                <a:cs typeface="Arial MT"/>
              </a:rPr>
              <a:t>dengan </a:t>
            </a:r>
            <a:r>
              <a:rPr kumimoji="0" sz="1300" b="0" i="0" u="none" strike="noStrike" kern="1200" cap="none" normalizeH="0" noProof="0" dirty="0">
                <a:ln>
                  <a:noFill/>
                </a:ln>
                <a:solidFill>
                  <a:srgbClr val="001F5F"/>
                </a:solidFill>
                <a:effectLst/>
                <a:uLnTx/>
                <a:uFillTx/>
                <a:latin typeface="Arial MT"/>
                <a:ea typeface="+mn-ea"/>
                <a:cs typeface="Arial MT"/>
              </a:rPr>
              <a:t>2 terbesar alokasi terdapat pada</a:t>
            </a:r>
            <a:r>
              <a:rPr kumimoji="0" sz="1300" b="0" i="0" u="none" strike="noStrike" kern="1200" cap="none" normalizeH="0" noProof="0">
                <a:ln>
                  <a:noFill/>
                </a:ln>
                <a:solidFill>
                  <a:srgbClr val="001F5F"/>
                </a:solidFill>
                <a:effectLst/>
                <a:uLnTx/>
                <a:uFillTx/>
                <a:latin typeface="Arial MT"/>
                <a:ea typeface="+mn-ea"/>
                <a:cs typeface="Arial MT"/>
              </a:rPr>
              <a:t>: </a:t>
            </a:r>
            <a:r>
              <a:rPr kumimoji="0" lang="en-US" sz="1300" b="0" i="0" u="none" strike="noStrike" kern="1200" cap="none" normalizeH="0" noProof="0">
                <a:ln>
                  <a:noFill/>
                </a:ln>
                <a:solidFill>
                  <a:srgbClr val="001F5F"/>
                </a:solidFill>
                <a:effectLst/>
                <a:uLnTx/>
                <a:uFillTx/>
                <a:latin typeface="Arial MT"/>
                <a:ea typeface="+mn-ea"/>
                <a:cs typeface="Arial MT"/>
              </a:rPr>
              <a:t>Kementerian Pekerjaan Umum dan </a:t>
            </a:r>
            <a:r>
              <a:rPr kumimoji="0" sz="1300" b="0" i="0" u="none" strike="noStrike" kern="1200" cap="none" normalizeH="0" noProof="0">
                <a:ln>
                  <a:noFill/>
                </a:ln>
                <a:solidFill>
                  <a:srgbClr val="001F5F"/>
                </a:solidFill>
                <a:effectLst/>
                <a:uLnTx/>
                <a:uFillTx/>
                <a:latin typeface="Arial MT"/>
                <a:ea typeface="+mn-ea"/>
                <a:cs typeface="Arial MT"/>
              </a:rPr>
              <a:t>Kementerian Perhubungan</a:t>
            </a:r>
            <a:endParaRPr kumimoji="0" sz="1300" b="0" i="0" u="none" strike="noStrike" kern="1200" cap="none" normalizeH="0" noProof="0" dirty="0">
              <a:ln>
                <a:noFill/>
              </a:ln>
              <a:solidFill>
                <a:prstClr val="black"/>
              </a:solidFill>
              <a:effectLst/>
              <a:uLnTx/>
              <a:uFillTx/>
              <a:latin typeface="Arial MT"/>
              <a:ea typeface="+mn-ea"/>
              <a:cs typeface="Arial MT"/>
            </a:endParaRPr>
          </a:p>
        </p:txBody>
      </p:sp>
      <p:sp>
        <p:nvSpPr>
          <p:cNvPr id="55" name="TextBox 54">
            <a:extLst>
              <a:ext uri="{FF2B5EF4-FFF2-40B4-BE49-F238E27FC236}">
                <a16:creationId xmlns:a16="http://schemas.microsoft.com/office/drawing/2014/main" id="{531E9E0D-EF1B-4648-97E7-0EDB860AC733}"/>
              </a:ext>
            </a:extLst>
          </p:cNvPr>
          <p:cNvSpPr txBox="1"/>
          <p:nvPr/>
        </p:nvSpPr>
        <p:spPr>
          <a:xfrm>
            <a:off x="5391444" y="6377216"/>
            <a:ext cx="2987749" cy="307777"/>
          </a:xfrm>
          <a:prstGeom prst="rect">
            <a:avLst/>
          </a:prstGeom>
          <a:noFill/>
        </p:spPr>
        <p:txBody>
          <a:bodyPr wrap="square">
            <a:spAutoFit/>
          </a:bodyPr>
          <a:lstStyle/>
          <a:p>
            <a:pPr marL="12700" marR="0" lvl="0" indent="0" defTabSz="914400" eaLnBrk="1" fontAlgn="auto" latinLnBrk="0" hangingPunct="1">
              <a:lnSpc>
                <a:spcPct val="100000"/>
              </a:lnSpc>
              <a:spcBef>
                <a:spcPts val="0"/>
              </a:spcBef>
              <a:spcAft>
                <a:spcPts val="0"/>
              </a:spcAft>
              <a:buClrTx/>
              <a:buSzTx/>
              <a:buFontTx/>
              <a:buNone/>
              <a:tabLst/>
              <a:defRPr/>
            </a:pPr>
            <a:r>
              <a:rPr lang="sv-SE" sz="1400" b="1" i="1" spc="-5" dirty="0">
                <a:solidFill>
                  <a:schemeClr val="tx1"/>
                </a:solidFill>
                <a:latin typeface="Calibri"/>
                <a:cs typeface="Calibri"/>
              </a:rPr>
              <a:t>Cutoff d</a:t>
            </a:r>
            <a:r>
              <a:rPr kumimoji="0" lang="sv-SE" sz="1400" b="1" i="1" u="none" strike="noStrike" kern="0" cap="none" spc="-5" normalizeH="0" baseline="0" noProof="0" dirty="0">
                <a:ln>
                  <a:noFill/>
                </a:ln>
                <a:solidFill>
                  <a:schemeClr val="tx1"/>
                </a:solidFill>
                <a:effectLst/>
                <a:uLnTx/>
                <a:uFillTx/>
                <a:latin typeface="Calibri"/>
                <a:cs typeface="Calibri"/>
              </a:rPr>
              <a:t>ata sd</a:t>
            </a:r>
            <a:r>
              <a:rPr kumimoji="0" lang="sv-SE" sz="1400" b="1" i="1" u="none" strike="noStrike" kern="0" cap="none" spc="-5" normalizeH="0" baseline="0" noProof="0">
                <a:ln>
                  <a:noFill/>
                </a:ln>
                <a:solidFill>
                  <a:schemeClr val="tx1"/>
                </a:solidFill>
                <a:effectLst/>
                <a:uLnTx/>
                <a:uFillTx/>
                <a:latin typeface="Calibri"/>
                <a:cs typeface="Calibri"/>
              </a:rPr>
              <a:t>. </a:t>
            </a:r>
            <a:r>
              <a:rPr kumimoji="0" lang="en-US" sz="1400" b="1" i="1" u="none" strike="noStrike" kern="0" cap="none" spc="-5" normalizeH="0" baseline="0" noProof="0">
                <a:ln>
                  <a:noFill/>
                </a:ln>
                <a:solidFill>
                  <a:schemeClr val="tx1"/>
                </a:solidFill>
                <a:effectLst/>
                <a:uLnTx/>
                <a:uFillTx/>
                <a:latin typeface="Calibri"/>
                <a:cs typeface="Calibri"/>
              </a:rPr>
              <a:t>23 Oktober 2025</a:t>
            </a:r>
            <a:endParaRPr kumimoji="0" lang="sv-SE" sz="1400" b="1" i="1" u="none" strike="noStrike" kern="0" cap="none" spc="0" normalizeH="0" baseline="0" noProof="0" dirty="0">
              <a:ln>
                <a:noFill/>
              </a:ln>
              <a:solidFill>
                <a:schemeClr val="tx1"/>
              </a:solidFill>
              <a:effectLst/>
              <a:uLnTx/>
              <a:uFillTx/>
              <a:latin typeface="Calibri"/>
              <a:cs typeface="Calibri"/>
            </a:endParaRPr>
          </a:p>
        </p:txBody>
      </p:sp>
      <p:graphicFrame>
        <p:nvGraphicFramePr>
          <p:cNvPr id="8" name="Table 7">
            <a:extLst>
              <a:ext uri="{FF2B5EF4-FFF2-40B4-BE49-F238E27FC236}">
                <a16:creationId xmlns:a16="http://schemas.microsoft.com/office/drawing/2014/main" id="{7D0C4676-5E5F-466A-ACCB-DCE2C3CF3827}"/>
              </a:ext>
            </a:extLst>
          </p:cNvPr>
          <p:cNvGraphicFramePr>
            <a:graphicFrameLocks noGrp="1"/>
          </p:cNvGraphicFramePr>
          <p:nvPr>
            <p:extLst>
              <p:ext uri="{D42A27DB-BD31-4B8C-83A1-F6EECF244321}">
                <p14:modId xmlns:p14="http://schemas.microsoft.com/office/powerpoint/2010/main" val="3676332569"/>
              </p:ext>
            </p:extLst>
          </p:nvPr>
        </p:nvGraphicFramePr>
        <p:xfrm>
          <a:off x="7921841" y="1915473"/>
          <a:ext cx="4076699" cy="1889569"/>
        </p:xfrm>
        <a:graphic>
          <a:graphicData uri="http://schemas.openxmlformats.org/drawingml/2006/table">
            <a:tbl>
              <a:tblPr>
                <a:tableStyleId>{616DA210-FB5B-4158-B5E0-FEB733F419BA}</a:tableStyleId>
              </a:tblPr>
              <a:tblGrid>
                <a:gridCol w="1524943">
                  <a:extLst>
                    <a:ext uri="{9D8B030D-6E8A-4147-A177-3AD203B41FA5}">
                      <a16:colId xmlns:a16="http://schemas.microsoft.com/office/drawing/2014/main" val="2938016578"/>
                    </a:ext>
                  </a:extLst>
                </a:gridCol>
                <a:gridCol w="990600">
                  <a:extLst>
                    <a:ext uri="{9D8B030D-6E8A-4147-A177-3AD203B41FA5}">
                      <a16:colId xmlns:a16="http://schemas.microsoft.com/office/drawing/2014/main" val="1232299695"/>
                    </a:ext>
                  </a:extLst>
                </a:gridCol>
                <a:gridCol w="876423">
                  <a:extLst>
                    <a:ext uri="{9D8B030D-6E8A-4147-A177-3AD203B41FA5}">
                      <a16:colId xmlns:a16="http://schemas.microsoft.com/office/drawing/2014/main" val="3574610546"/>
                    </a:ext>
                  </a:extLst>
                </a:gridCol>
                <a:gridCol w="684733">
                  <a:extLst>
                    <a:ext uri="{9D8B030D-6E8A-4147-A177-3AD203B41FA5}">
                      <a16:colId xmlns:a16="http://schemas.microsoft.com/office/drawing/2014/main" val="3466946167"/>
                    </a:ext>
                  </a:extLst>
                </a:gridCol>
              </a:tblGrid>
              <a:tr h="369379">
                <a:tc>
                  <a:txBody>
                    <a:bodyPr/>
                    <a:lstStyle/>
                    <a:p>
                      <a:pPr algn="ctr" fontAlgn="ctr"/>
                      <a:r>
                        <a:rPr lang="en-ID" sz="1600" b="1" u="none" strike="noStrike">
                          <a:solidFill>
                            <a:schemeClr val="tx1"/>
                          </a:solidFill>
                          <a:effectLst/>
                        </a:rPr>
                        <a:t>K/L</a:t>
                      </a:r>
                      <a:endParaRPr lang="en-ID" sz="1600" b="1" i="0" u="none" strike="noStrike">
                        <a:solidFill>
                          <a:schemeClr val="tx1"/>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ctr"/>
                      <a:r>
                        <a:rPr lang="en-ID" sz="1600" b="1" u="none" strike="noStrike">
                          <a:solidFill>
                            <a:schemeClr val="tx1"/>
                          </a:solidFill>
                          <a:effectLst/>
                        </a:rPr>
                        <a:t>Pagu</a:t>
                      </a:r>
                      <a:endParaRPr lang="en-ID" sz="1600" b="1" i="0" u="none" strike="noStrike">
                        <a:solidFill>
                          <a:schemeClr val="tx1"/>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ctr"/>
                      <a:r>
                        <a:rPr lang="en-ID" sz="1600" b="1" u="none" strike="noStrike">
                          <a:solidFill>
                            <a:schemeClr val="tx1"/>
                          </a:solidFill>
                          <a:effectLst/>
                        </a:rPr>
                        <a:t>Realisasi </a:t>
                      </a:r>
                      <a:endParaRPr lang="en-ID" sz="1600" b="1" i="0" u="none" strike="noStrike">
                        <a:solidFill>
                          <a:schemeClr val="tx1"/>
                        </a:solidFill>
                        <a:effectLst/>
                        <a:latin typeface="Calibri" panose="020F0502020204030204" pitchFamily="34" charset="0"/>
                      </a:endParaRPr>
                    </a:p>
                  </a:txBody>
                  <a:tcPr marL="9525" marR="9525" marT="9525" marB="0" anchor="ctr">
                    <a:solidFill>
                      <a:schemeClr val="accent1">
                        <a:lumMod val="60000"/>
                        <a:lumOff val="40000"/>
                      </a:schemeClr>
                    </a:solidFill>
                  </a:tcPr>
                </a:tc>
                <a:tc>
                  <a:txBody>
                    <a:bodyPr/>
                    <a:lstStyle/>
                    <a:p>
                      <a:pPr algn="ctr" fontAlgn="ctr"/>
                      <a:r>
                        <a:rPr lang="en-ID" sz="1600" b="1" u="none" strike="noStrike">
                          <a:solidFill>
                            <a:schemeClr val="tx1"/>
                          </a:solidFill>
                          <a:effectLst/>
                        </a:rPr>
                        <a:t>% Real</a:t>
                      </a:r>
                      <a:endParaRPr lang="en-ID" sz="1600" b="1" i="0" u="none" strike="noStrike">
                        <a:solidFill>
                          <a:schemeClr val="tx1"/>
                        </a:solidFill>
                        <a:effectLst/>
                        <a:latin typeface="Calibri" panose="020F0502020204030204" pitchFamily="34" charset="0"/>
                      </a:endParaRPr>
                    </a:p>
                  </a:txBody>
                  <a:tcPr marL="9525" marR="9525" marT="9525" marB="0" anchor="ctr">
                    <a:solidFill>
                      <a:schemeClr val="accent1">
                        <a:lumMod val="60000"/>
                        <a:lumOff val="40000"/>
                      </a:schemeClr>
                    </a:solidFill>
                  </a:tcPr>
                </a:tc>
                <a:extLst>
                  <a:ext uri="{0D108BD9-81ED-4DB2-BD59-A6C34878D82A}">
                    <a16:rowId xmlns:a16="http://schemas.microsoft.com/office/drawing/2014/main" val="124185791"/>
                  </a:ext>
                </a:extLst>
              </a:tr>
              <a:tr h="200025">
                <a:tc>
                  <a:txBody>
                    <a:bodyPr/>
                    <a:lstStyle/>
                    <a:p>
                      <a:pPr algn="l" fontAlgn="b"/>
                      <a:r>
                        <a:rPr lang="en-ID" sz="1600" b="0" u="none" strike="noStrike">
                          <a:solidFill>
                            <a:srgbClr val="000000"/>
                          </a:solidFill>
                          <a:effectLst/>
                        </a:rPr>
                        <a:t>BAPANAS</a:t>
                      </a:r>
                      <a:endParaRPr lang="en-ID"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ID" sz="1600" b="0" i="0" u="none" strike="noStrike">
                          <a:solidFill>
                            <a:srgbClr val="000000"/>
                          </a:solidFill>
                          <a:effectLst/>
                          <a:latin typeface="+mn-lt"/>
                        </a:rPr>
                        <a:t>0,63</a:t>
                      </a:r>
                    </a:p>
                  </a:txBody>
                  <a:tcPr marL="9525" marR="9525" marT="9525" marB="0" anchor="ctr"/>
                </a:tc>
                <a:tc>
                  <a:txBody>
                    <a:bodyPr/>
                    <a:lstStyle/>
                    <a:p>
                      <a:pPr algn="r" fontAlgn="b"/>
                      <a:r>
                        <a:rPr lang="en-ID" sz="1600" b="0" i="0" u="none" strike="noStrike">
                          <a:solidFill>
                            <a:srgbClr val="000000"/>
                          </a:solidFill>
                          <a:effectLst/>
                          <a:latin typeface="+mn-lt"/>
                        </a:rPr>
                        <a:t>0,09</a:t>
                      </a:r>
                    </a:p>
                  </a:txBody>
                  <a:tcPr marL="9525" marR="9525" marT="9525" marB="0" anchor="ctr"/>
                </a:tc>
                <a:tc>
                  <a:txBody>
                    <a:bodyPr/>
                    <a:lstStyle/>
                    <a:p>
                      <a:pPr algn="r" fontAlgn="b"/>
                      <a:r>
                        <a:rPr lang="en-ID" sz="1600" b="0" i="0" u="none" strike="noStrike">
                          <a:solidFill>
                            <a:srgbClr val="000000"/>
                          </a:solidFill>
                          <a:effectLst/>
                          <a:latin typeface="+mn-lt"/>
                        </a:rPr>
                        <a:t>14,54%</a:t>
                      </a:r>
                    </a:p>
                  </a:txBody>
                  <a:tcPr marL="9525" marR="9525" marT="9525" marB="0" anchor="ctr"/>
                </a:tc>
                <a:extLst>
                  <a:ext uri="{0D108BD9-81ED-4DB2-BD59-A6C34878D82A}">
                    <a16:rowId xmlns:a16="http://schemas.microsoft.com/office/drawing/2014/main" val="2390299631"/>
                  </a:ext>
                </a:extLst>
              </a:tr>
              <a:tr h="200025">
                <a:tc>
                  <a:txBody>
                    <a:bodyPr/>
                    <a:lstStyle/>
                    <a:p>
                      <a:pPr algn="l" fontAlgn="b"/>
                      <a:r>
                        <a:rPr lang="en-ID" sz="1600" b="0" u="none" strike="noStrike">
                          <a:solidFill>
                            <a:srgbClr val="000000"/>
                          </a:solidFill>
                          <a:effectLst/>
                        </a:rPr>
                        <a:t>BPS</a:t>
                      </a:r>
                      <a:endParaRPr lang="en-ID" sz="16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r" fontAlgn="b"/>
                      <a:r>
                        <a:rPr lang="en-ID" sz="1600" b="0" i="0" u="none" strike="noStrike">
                          <a:solidFill>
                            <a:srgbClr val="000000"/>
                          </a:solidFill>
                          <a:effectLst/>
                          <a:latin typeface="+mn-lt"/>
                        </a:rPr>
                        <a:t>1,22</a:t>
                      </a:r>
                    </a:p>
                  </a:txBody>
                  <a:tcPr marL="9525" marR="9525" marT="9525" marB="0" anchor="ctr">
                    <a:solidFill>
                      <a:schemeClr val="accent1">
                        <a:lumMod val="20000"/>
                        <a:lumOff val="80000"/>
                      </a:schemeClr>
                    </a:solidFill>
                  </a:tcPr>
                </a:tc>
                <a:tc>
                  <a:txBody>
                    <a:bodyPr/>
                    <a:lstStyle/>
                    <a:p>
                      <a:pPr algn="r" fontAlgn="b"/>
                      <a:r>
                        <a:rPr lang="en-ID" sz="1600" b="0" i="0" u="none" strike="noStrike">
                          <a:solidFill>
                            <a:srgbClr val="000000"/>
                          </a:solidFill>
                          <a:effectLst/>
                          <a:latin typeface="+mn-lt"/>
                        </a:rPr>
                        <a:t>0,66</a:t>
                      </a:r>
                    </a:p>
                  </a:txBody>
                  <a:tcPr marL="9525" marR="9525" marT="9525" marB="0" anchor="ctr">
                    <a:solidFill>
                      <a:schemeClr val="accent1">
                        <a:lumMod val="20000"/>
                        <a:lumOff val="80000"/>
                      </a:schemeClr>
                    </a:solidFill>
                  </a:tcPr>
                </a:tc>
                <a:tc>
                  <a:txBody>
                    <a:bodyPr/>
                    <a:lstStyle/>
                    <a:p>
                      <a:pPr algn="r" fontAlgn="b"/>
                      <a:r>
                        <a:rPr lang="en-ID" sz="1600" b="0" i="0" u="none" strike="noStrike">
                          <a:solidFill>
                            <a:srgbClr val="000000"/>
                          </a:solidFill>
                          <a:effectLst/>
                          <a:latin typeface="+mn-lt"/>
                        </a:rPr>
                        <a:t>54,04%</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574404167"/>
                  </a:ext>
                </a:extLst>
              </a:tr>
              <a:tr h="200025">
                <a:tc>
                  <a:txBody>
                    <a:bodyPr/>
                    <a:lstStyle/>
                    <a:p>
                      <a:pPr algn="l" fontAlgn="b"/>
                      <a:r>
                        <a:rPr lang="en-ID" sz="1600" b="0" u="none" strike="noStrike">
                          <a:solidFill>
                            <a:srgbClr val="000000"/>
                          </a:solidFill>
                          <a:effectLst/>
                        </a:rPr>
                        <a:t>PU</a:t>
                      </a:r>
                      <a:endParaRPr lang="en-ID"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ID" sz="1600" b="0" i="0" u="none" strike="noStrike">
                          <a:solidFill>
                            <a:srgbClr val="000000"/>
                          </a:solidFill>
                          <a:effectLst/>
                          <a:latin typeface="+mn-lt"/>
                        </a:rPr>
                        <a:t>361,12</a:t>
                      </a:r>
                    </a:p>
                  </a:txBody>
                  <a:tcPr marL="9525" marR="9525" marT="9525" marB="0" anchor="ctr"/>
                </a:tc>
                <a:tc>
                  <a:txBody>
                    <a:bodyPr/>
                    <a:lstStyle/>
                    <a:p>
                      <a:pPr algn="r" fontAlgn="b"/>
                      <a:r>
                        <a:rPr lang="en-ID" sz="1600" b="0" i="0" u="none" strike="noStrike">
                          <a:solidFill>
                            <a:srgbClr val="000000"/>
                          </a:solidFill>
                          <a:effectLst/>
                          <a:latin typeface="+mn-lt"/>
                        </a:rPr>
                        <a:t>255,10</a:t>
                      </a:r>
                    </a:p>
                  </a:txBody>
                  <a:tcPr marL="9525" marR="9525" marT="9525" marB="0" anchor="ctr"/>
                </a:tc>
                <a:tc>
                  <a:txBody>
                    <a:bodyPr/>
                    <a:lstStyle/>
                    <a:p>
                      <a:pPr algn="r" fontAlgn="b"/>
                      <a:r>
                        <a:rPr lang="en-ID" sz="1600" b="0" i="0" u="none" strike="noStrike">
                          <a:solidFill>
                            <a:srgbClr val="000000"/>
                          </a:solidFill>
                          <a:effectLst/>
                          <a:latin typeface="+mn-lt"/>
                        </a:rPr>
                        <a:t>70,64%</a:t>
                      </a:r>
                    </a:p>
                  </a:txBody>
                  <a:tcPr marL="9525" marR="9525" marT="9525" marB="0" anchor="ctr"/>
                </a:tc>
                <a:extLst>
                  <a:ext uri="{0D108BD9-81ED-4DB2-BD59-A6C34878D82A}">
                    <a16:rowId xmlns:a16="http://schemas.microsoft.com/office/drawing/2014/main" val="2952645773"/>
                  </a:ext>
                </a:extLst>
              </a:tr>
              <a:tr h="200025">
                <a:tc>
                  <a:txBody>
                    <a:bodyPr/>
                    <a:lstStyle/>
                    <a:p>
                      <a:pPr algn="l" fontAlgn="b"/>
                      <a:r>
                        <a:rPr lang="en-ID" sz="1600" b="0" u="none" strike="noStrike">
                          <a:solidFill>
                            <a:srgbClr val="000000"/>
                          </a:solidFill>
                          <a:effectLst/>
                        </a:rPr>
                        <a:t>KEMENHUB</a:t>
                      </a:r>
                      <a:endParaRPr lang="en-ID" sz="1600" b="0" i="0" u="none" strike="noStrike">
                        <a:solidFill>
                          <a:srgbClr val="000000"/>
                        </a:solidFill>
                        <a:effectLst/>
                        <a:latin typeface="Calibri" panose="020F0502020204030204" pitchFamily="34" charset="0"/>
                      </a:endParaRPr>
                    </a:p>
                  </a:txBody>
                  <a:tcPr marL="9525" marR="9525" marT="9525" marB="0" anchor="b">
                    <a:solidFill>
                      <a:schemeClr val="accent1">
                        <a:lumMod val="20000"/>
                        <a:lumOff val="80000"/>
                      </a:schemeClr>
                    </a:solidFill>
                  </a:tcPr>
                </a:tc>
                <a:tc>
                  <a:txBody>
                    <a:bodyPr/>
                    <a:lstStyle/>
                    <a:p>
                      <a:pPr algn="r" fontAlgn="b"/>
                      <a:r>
                        <a:rPr lang="en-ID" sz="1600" b="0" i="0" u="none" strike="noStrike">
                          <a:solidFill>
                            <a:srgbClr val="000000"/>
                          </a:solidFill>
                          <a:effectLst/>
                          <a:latin typeface="+mn-lt"/>
                        </a:rPr>
                        <a:t>49,98</a:t>
                      </a:r>
                    </a:p>
                  </a:txBody>
                  <a:tcPr marL="9525" marR="9525" marT="9525" marB="0" anchor="ctr">
                    <a:solidFill>
                      <a:schemeClr val="accent1">
                        <a:lumMod val="20000"/>
                        <a:lumOff val="80000"/>
                      </a:schemeClr>
                    </a:solidFill>
                  </a:tcPr>
                </a:tc>
                <a:tc>
                  <a:txBody>
                    <a:bodyPr/>
                    <a:lstStyle/>
                    <a:p>
                      <a:pPr algn="r" fontAlgn="b"/>
                      <a:r>
                        <a:rPr lang="en-ID" sz="1600" b="0" i="0" u="none" strike="noStrike">
                          <a:solidFill>
                            <a:srgbClr val="000000"/>
                          </a:solidFill>
                          <a:effectLst/>
                          <a:latin typeface="+mn-lt"/>
                        </a:rPr>
                        <a:t>28,58</a:t>
                      </a:r>
                    </a:p>
                  </a:txBody>
                  <a:tcPr marL="9525" marR="9525" marT="9525" marB="0" anchor="ctr">
                    <a:solidFill>
                      <a:schemeClr val="accent1">
                        <a:lumMod val="20000"/>
                        <a:lumOff val="80000"/>
                      </a:schemeClr>
                    </a:solidFill>
                  </a:tcPr>
                </a:tc>
                <a:tc>
                  <a:txBody>
                    <a:bodyPr/>
                    <a:lstStyle/>
                    <a:p>
                      <a:pPr algn="r" fontAlgn="b"/>
                      <a:r>
                        <a:rPr lang="en-ID" sz="1600" b="0" i="0" u="none" strike="noStrike">
                          <a:solidFill>
                            <a:srgbClr val="000000"/>
                          </a:solidFill>
                          <a:effectLst/>
                          <a:latin typeface="+mn-lt"/>
                        </a:rPr>
                        <a:t>57,18%</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714693225"/>
                  </a:ext>
                </a:extLst>
              </a:tr>
              <a:tr h="200025">
                <a:tc>
                  <a:txBody>
                    <a:bodyPr/>
                    <a:lstStyle/>
                    <a:p>
                      <a:pPr algn="l" fontAlgn="b"/>
                      <a:r>
                        <a:rPr lang="en-ID" sz="1600" b="0" u="none" strike="noStrike">
                          <a:solidFill>
                            <a:srgbClr val="000000"/>
                          </a:solidFill>
                          <a:effectLst/>
                        </a:rPr>
                        <a:t>KEMENTAN</a:t>
                      </a:r>
                      <a:endParaRPr lang="en-ID"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ID" sz="1600" b="0" i="0" u="none" strike="noStrike">
                          <a:solidFill>
                            <a:srgbClr val="000000"/>
                          </a:solidFill>
                          <a:effectLst/>
                          <a:latin typeface="+mn-lt"/>
                        </a:rPr>
                        <a:t>9,85</a:t>
                      </a:r>
                    </a:p>
                  </a:txBody>
                  <a:tcPr marL="9525" marR="9525" marT="9525" marB="0" anchor="ctr"/>
                </a:tc>
                <a:tc>
                  <a:txBody>
                    <a:bodyPr/>
                    <a:lstStyle/>
                    <a:p>
                      <a:pPr algn="r" fontAlgn="b"/>
                      <a:r>
                        <a:rPr lang="en-ID" sz="1600" b="0" i="0" u="none" strike="noStrike">
                          <a:solidFill>
                            <a:srgbClr val="000000"/>
                          </a:solidFill>
                          <a:effectLst/>
                          <a:latin typeface="+mn-lt"/>
                        </a:rPr>
                        <a:t>3,24</a:t>
                      </a:r>
                    </a:p>
                  </a:txBody>
                  <a:tcPr marL="9525" marR="9525" marT="9525" marB="0" anchor="ctr"/>
                </a:tc>
                <a:tc>
                  <a:txBody>
                    <a:bodyPr/>
                    <a:lstStyle/>
                    <a:p>
                      <a:pPr algn="r" fontAlgn="b"/>
                      <a:r>
                        <a:rPr lang="en-ID" sz="1600" b="0" i="0" u="none" strike="noStrike">
                          <a:solidFill>
                            <a:srgbClr val="000000"/>
                          </a:solidFill>
                          <a:effectLst/>
                          <a:latin typeface="+mn-lt"/>
                        </a:rPr>
                        <a:t>32,91%</a:t>
                      </a:r>
                    </a:p>
                  </a:txBody>
                  <a:tcPr marL="9525" marR="9525" marT="9525" marB="0" anchor="ctr"/>
                </a:tc>
                <a:extLst>
                  <a:ext uri="{0D108BD9-81ED-4DB2-BD59-A6C34878D82A}">
                    <a16:rowId xmlns:a16="http://schemas.microsoft.com/office/drawing/2014/main" val="2085519192"/>
                  </a:ext>
                </a:extLst>
              </a:tr>
              <a:tr h="200025">
                <a:tc>
                  <a:txBody>
                    <a:bodyPr/>
                    <a:lstStyle/>
                    <a:p>
                      <a:pPr algn="ctr" fontAlgn="b"/>
                      <a:r>
                        <a:rPr lang="en-ID" sz="1600" b="1" u="none" strike="noStrike">
                          <a:solidFill>
                            <a:schemeClr val="tx1"/>
                          </a:solidFill>
                          <a:effectLst/>
                        </a:rPr>
                        <a:t>JUMLAH</a:t>
                      </a:r>
                      <a:endParaRPr lang="en-ID" sz="1600" b="1" i="0" u="none" strike="noStrike">
                        <a:solidFill>
                          <a:schemeClr val="tx1"/>
                        </a:solidFill>
                        <a:effectLst/>
                        <a:latin typeface="Calibri" panose="020F0502020204030204" pitchFamily="34" charset="0"/>
                      </a:endParaRPr>
                    </a:p>
                  </a:txBody>
                  <a:tcPr marL="9525" marR="9525" marT="9525" marB="0" anchor="b"/>
                </a:tc>
                <a:tc>
                  <a:txBody>
                    <a:bodyPr/>
                    <a:lstStyle/>
                    <a:p>
                      <a:pPr algn="r" fontAlgn="b"/>
                      <a:r>
                        <a:rPr lang="en-ID" sz="1600" b="1" i="0" u="none" strike="noStrike">
                          <a:solidFill>
                            <a:srgbClr val="000000"/>
                          </a:solidFill>
                          <a:effectLst/>
                          <a:latin typeface="+mn-lt"/>
                        </a:rPr>
                        <a:t>422,80</a:t>
                      </a:r>
                    </a:p>
                  </a:txBody>
                  <a:tcPr marL="9525" marR="9525" marT="9525" marB="0" anchor="ctr"/>
                </a:tc>
                <a:tc>
                  <a:txBody>
                    <a:bodyPr/>
                    <a:lstStyle/>
                    <a:p>
                      <a:pPr algn="r" fontAlgn="b"/>
                      <a:r>
                        <a:rPr lang="en-ID" sz="1600" b="1" i="0" u="none" strike="noStrike">
                          <a:solidFill>
                            <a:srgbClr val="000000"/>
                          </a:solidFill>
                          <a:effectLst/>
                          <a:latin typeface="+mn-lt"/>
                        </a:rPr>
                        <a:t>287,67</a:t>
                      </a:r>
                    </a:p>
                  </a:txBody>
                  <a:tcPr marL="9525" marR="9525" marT="9525" marB="0" anchor="ctr"/>
                </a:tc>
                <a:tc>
                  <a:txBody>
                    <a:bodyPr/>
                    <a:lstStyle/>
                    <a:p>
                      <a:pPr algn="r" fontAlgn="b"/>
                      <a:r>
                        <a:rPr lang="en-ID" sz="1600" b="1" i="0" u="none" strike="noStrike">
                          <a:solidFill>
                            <a:srgbClr val="000000"/>
                          </a:solidFill>
                          <a:effectLst/>
                          <a:latin typeface="+mn-lt"/>
                        </a:rPr>
                        <a:t>68,04%</a:t>
                      </a:r>
                    </a:p>
                  </a:txBody>
                  <a:tcPr marL="9525" marR="9525" marT="9525" marB="0" anchor="ctr"/>
                </a:tc>
                <a:extLst>
                  <a:ext uri="{0D108BD9-81ED-4DB2-BD59-A6C34878D82A}">
                    <a16:rowId xmlns:a16="http://schemas.microsoft.com/office/drawing/2014/main" val="1807010263"/>
                  </a:ext>
                </a:extLst>
              </a:tr>
            </a:tbl>
          </a:graphicData>
        </a:graphic>
      </p:graphicFrame>
      <p:sp>
        <p:nvSpPr>
          <p:cNvPr id="111" name="object 37">
            <a:extLst>
              <a:ext uri="{FF2B5EF4-FFF2-40B4-BE49-F238E27FC236}">
                <a16:creationId xmlns:a16="http://schemas.microsoft.com/office/drawing/2014/main" id="{7080573B-33F2-4E1F-BA1A-8D67664C5EE9}"/>
              </a:ext>
            </a:extLst>
          </p:cNvPr>
          <p:cNvSpPr txBox="1"/>
          <p:nvPr/>
        </p:nvSpPr>
        <p:spPr>
          <a:xfrm>
            <a:off x="390451" y="4216160"/>
            <a:ext cx="138430" cy="258404"/>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sz="1600" b="1" kern="1200" spc="-5" dirty="0">
                <a:solidFill>
                  <a:srgbClr val="FFFFFF"/>
                </a:solidFill>
                <a:latin typeface="Arial"/>
                <a:ea typeface="+mn-ea"/>
                <a:cs typeface="Arial"/>
              </a:rPr>
              <a:t>3</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12" name="TextBox 111">
            <a:extLst>
              <a:ext uri="{FF2B5EF4-FFF2-40B4-BE49-F238E27FC236}">
                <a16:creationId xmlns:a16="http://schemas.microsoft.com/office/drawing/2014/main" id="{6ED4B253-739E-4B77-9536-246E632FE56C}"/>
              </a:ext>
            </a:extLst>
          </p:cNvPr>
          <p:cNvSpPr txBox="1"/>
          <p:nvPr/>
        </p:nvSpPr>
        <p:spPr>
          <a:xfrm>
            <a:off x="279554" y="5963858"/>
            <a:ext cx="4785074" cy="830997"/>
          </a:xfrm>
          <a:prstGeom prst="rect">
            <a:avLst/>
          </a:prstGeom>
          <a:noFill/>
        </p:spPr>
        <p:txBody>
          <a:bodyPr wrap="square">
            <a:spAutoFit/>
          </a:bodyPr>
          <a:lstStyle/>
          <a:p>
            <a:pPr marL="228600" indent="-228600">
              <a:buFont typeface="+mj-lt"/>
              <a:buAutoNum type="arabicPeriod"/>
            </a:pPr>
            <a:r>
              <a:rPr lang="sv-SE" sz="1200">
                <a:latin typeface="+mn-lt"/>
              </a:rPr>
              <a:t>Penyediaan dan Pengembangan Statistik Harga</a:t>
            </a:r>
          </a:p>
          <a:p>
            <a:pPr marL="228600" indent="-228600">
              <a:buFont typeface="+mj-lt"/>
              <a:buAutoNum type="arabicPeriod"/>
            </a:pPr>
            <a:r>
              <a:rPr lang="sv-SE" sz="1200">
                <a:latin typeface="+mn-lt"/>
              </a:rPr>
              <a:t>Pemantapan Ketersediaan dan Stabilisasi Pasokan dan Harga Pangan</a:t>
            </a:r>
          </a:p>
          <a:p>
            <a:pPr marL="228600" indent="-228600">
              <a:buFont typeface="+mj-lt"/>
              <a:buAutoNum type="arabicPeriod"/>
            </a:pPr>
            <a:r>
              <a:rPr lang="sv-SE" sz="1200">
                <a:latin typeface="+mn-lt"/>
              </a:rPr>
              <a:t>Pengendalian Kerawanan Pangan dan Pemantapan Kewaspadaan Pangan</a:t>
            </a:r>
          </a:p>
        </p:txBody>
      </p:sp>
      <p:graphicFrame>
        <p:nvGraphicFramePr>
          <p:cNvPr id="56" name="Chart 55">
            <a:extLst>
              <a:ext uri="{FF2B5EF4-FFF2-40B4-BE49-F238E27FC236}">
                <a16:creationId xmlns:a16="http://schemas.microsoft.com/office/drawing/2014/main" id="{526EA4F8-4CCB-4885-AC47-E0831C964AA7}"/>
              </a:ext>
            </a:extLst>
          </p:cNvPr>
          <p:cNvGraphicFramePr>
            <a:graphicFrameLocks/>
          </p:cNvGraphicFramePr>
          <p:nvPr>
            <p:extLst>
              <p:ext uri="{D42A27DB-BD31-4B8C-83A1-F6EECF244321}">
                <p14:modId xmlns:p14="http://schemas.microsoft.com/office/powerpoint/2010/main" val="3902507924"/>
              </p:ext>
            </p:extLst>
          </p:nvPr>
        </p:nvGraphicFramePr>
        <p:xfrm>
          <a:off x="5214122" y="4112631"/>
          <a:ext cx="6924539" cy="235495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3" name="Chart 102">
            <a:extLst>
              <a:ext uri="{FF2B5EF4-FFF2-40B4-BE49-F238E27FC236}">
                <a16:creationId xmlns:a16="http://schemas.microsoft.com/office/drawing/2014/main" id="{41D868D2-D74B-493E-842B-5B0A84232679}"/>
              </a:ext>
            </a:extLst>
          </p:cNvPr>
          <p:cNvGraphicFramePr>
            <a:graphicFrameLocks/>
          </p:cNvGraphicFramePr>
          <p:nvPr>
            <p:extLst>
              <p:ext uri="{D42A27DB-BD31-4B8C-83A1-F6EECF244321}">
                <p14:modId xmlns:p14="http://schemas.microsoft.com/office/powerpoint/2010/main" val="1181857124"/>
              </p:ext>
            </p:extLst>
          </p:nvPr>
        </p:nvGraphicFramePr>
        <p:xfrm>
          <a:off x="4702067" y="2224401"/>
          <a:ext cx="3134360" cy="1958721"/>
        </p:xfrm>
        <a:graphic>
          <a:graphicData uri="http://schemas.openxmlformats.org/drawingml/2006/chart">
            <c:chart xmlns:c="http://schemas.openxmlformats.org/drawingml/2006/chart" xmlns:r="http://schemas.openxmlformats.org/officeDocument/2006/relationships" r:id="rId9"/>
          </a:graphicData>
        </a:graphic>
      </p:graphicFrame>
      <p:sp>
        <p:nvSpPr>
          <p:cNvPr id="104" name="TextBox 103">
            <a:extLst>
              <a:ext uri="{FF2B5EF4-FFF2-40B4-BE49-F238E27FC236}">
                <a16:creationId xmlns:a16="http://schemas.microsoft.com/office/drawing/2014/main" id="{34A92856-9546-4AB6-9450-0EBC3EAE508C}"/>
              </a:ext>
            </a:extLst>
          </p:cNvPr>
          <p:cNvSpPr txBox="1"/>
          <p:nvPr/>
        </p:nvSpPr>
        <p:spPr>
          <a:xfrm>
            <a:off x="5466440" y="6627168"/>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spTree>
    <p:extLst>
      <p:ext uri="{BB962C8B-B14F-4D97-AF65-F5344CB8AC3E}">
        <p14:creationId xmlns:p14="http://schemas.microsoft.com/office/powerpoint/2010/main" val="3577423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5822B2FA-F5CB-63E4-AA8D-A03FA800258B}"/>
              </a:ext>
            </a:extLst>
          </p:cNvPr>
          <p:cNvSpPr>
            <a:spLocks noGrp="1"/>
          </p:cNvSpPr>
          <p:nvPr>
            <p:ph type="title"/>
          </p:nvPr>
        </p:nvSpPr>
        <p:spPr>
          <a:xfrm>
            <a:off x="1274241" y="216781"/>
            <a:ext cx="6040959" cy="488394"/>
          </a:xfrm>
        </p:spPr>
        <p:txBody>
          <a:bodyPr>
            <a:normAutofit/>
          </a:bodyPr>
          <a:lstStyle/>
          <a:p>
            <a:r>
              <a:rPr lang="en-US"/>
              <a:t>KETERJANGKAUAN HARGA</a:t>
            </a:r>
            <a:endParaRPr lang="en-US" dirty="0"/>
          </a:p>
        </p:txBody>
      </p:sp>
      <p:sp>
        <p:nvSpPr>
          <p:cNvPr id="3" name="Slide Number Placeholder 2">
            <a:extLst>
              <a:ext uri="{FF2B5EF4-FFF2-40B4-BE49-F238E27FC236}">
                <a16:creationId xmlns:a16="http://schemas.microsoft.com/office/drawing/2014/main" id="{DCC0EB9A-3317-44C8-9B67-07DF0C03B435}"/>
              </a:ext>
            </a:extLst>
          </p:cNvPr>
          <p:cNvSpPr>
            <a:spLocks noGrp="1"/>
          </p:cNvSpPr>
          <p:nvPr>
            <p:ph type="sldNum" sz="quarter" idx="12"/>
          </p:nvPr>
        </p:nvSpPr>
        <p:spPr/>
        <p:txBody>
          <a:bodyPr/>
          <a:lstStyle/>
          <a:p>
            <a:fld id="{00000000-1234-1234-1234-123412341234}" type="slidenum">
              <a:rPr lang="en-US" smtClean="0">
                <a:solidFill>
                  <a:prstClr val="black"/>
                </a:solidFill>
              </a:rPr>
              <a:pPr/>
              <a:t>7</a:t>
            </a:fld>
            <a:endParaRPr lang="en-US">
              <a:solidFill>
                <a:prstClr val="black"/>
              </a:solidFill>
            </a:endParaRPr>
          </a:p>
        </p:txBody>
      </p:sp>
      <p:sp>
        <p:nvSpPr>
          <p:cNvPr id="5" name="object 36">
            <a:extLst>
              <a:ext uri="{FF2B5EF4-FFF2-40B4-BE49-F238E27FC236}">
                <a16:creationId xmlns:a16="http://schemas.microsoft.com/office/drawing/2014/main" id="{95AE8C8F-CB95-47E1-A815-62F052D9D373}"/>
              </a:ext>
            </a:extLst>
          </p:cNvPr>
          <p:cNvSpPr txBox="1"/>
          <p:nvPr/>
        </p:nvSpPr>
        <p:spPr>
          <a:xfrm>
            <a:off x="766763" y="881444"/>
            <a:ext cx="3352800" cy="874598"/>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508F"/>
                </a:solidFill>
                <a:effectLst/>
                <a:uLnTx/>
                <a:uFillTx/>
                <a:latin typeface="Arial"/>
                <a:ea typeface="+mn-ea"/>
                <a:cs typeface="Arial"/>
              </a:rPr>
              <a:t>Badan Pangan Nasional pada Satker Dinas Ketahanan Pangan, Tanaman Pangan Dan Hortikultura Provinsi Sumatera Utara (juta rupiah) </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TextBox 9">
            <a:extLst>
              <a:ext uri="{FF2B5EF4-FFF2-40B4-BE49-F238E27FC236}">
                <a16:creationId xmlns:a16="http://schemas.microsoft.com/office/drawing/2014/main" id="{D965DD38-073A-4E84-BD9F-AB6BA39DB19D}"/>
              </a:ext>
            </a:extLst>
          </p:cNvPr>
          <p:cNvSpPr txBox="1"/>
          <p:nvPr/>
        </p:nvSpPr>
        <p:spPr>
          <a:xfrm>
            <a:off x="4800600" y="1026979"/>
            <a:ext cx="7162800" cy="171380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p:spPr>
        <p:style>
          <a:lnRef idx="1">
            <a:schemeClr val="accent4"/>
          </a:lnRef>
          <a:fillRef idx="2">
            <a:schemeClr val="accent4"/>
          </a:fillRef>
          <a:effectRef idx="1">
            <a:schemeClr val="accent4"/>
          </a:effectRef>
          <a:fontRef idx="minor">
            <a:schemeClr val="dk1"/>
          </a:fontRef>
        </p:style>
        <p:txBody>
          <a:bodyPr wrap="square">
            <a:spAutoFit/>
          </a:bodyPr>
          <a:lstStyle/>
          <a:p>
            <a:pPr marL="274638" indent="-274638">
              <a:lnSpc>
                <a:spcPct val="107000"/>
              </a:lnSpc>
              <a:buFont typeface="Wingdings" panose="05000000000000000000" pitchFamily="2" charset="2"/>
              <a:buChar char="Ø"/>
            </a:pPr>
            <a:r>
              <a:rPr lang="en-US" sz="2000" dirty="0">
                <a:solidFill>
                  <a:schemeClr val="tx1"/>
                </a:solidFill>
                <a:latin typeface="Arial Narrow" panose="020B0606020202030204" pitchFamily="34" charset="0"/>
                <a:ea typeface="Calibri" panose="020F0502020204030204" pitchFamily="34" charset="0"/>
                <a:cs typeface="Arial" panose="020B0604020202020204" pitchFamily="34" charset="0"/>
              </a:rPr>
              <a:t>D</a:t>
            </a:r>
            <a:r>
              <a:rPr lang="en-ID" sz="2000" dirty="0" err="1">
                <a:solidFill>
                  <a:schemeClr val="tx1"/>
                </a:solidFill>
                <a:latin typeface="Arial Narrow" panose="020B0606020202030204" pitchFamily="34" charset="0"/>
                <a:ea typeface="Calibri" panose="020F0502020204030204" pitchFamily="34" charset="0"/>
                <a:cs typeface="Arial" panose="020B0604020202020204" pitchFamily="34" charset="0"/>
              </a:rPr>
              <a:t>ialokasikan</a:t>
            </a:r>
            <a:r>
              <a:rPr lang="en-ID" sz="2000" dirty="0">
                <a:solidFill>
                  <a:schemeClr val="tx1"/>
                </a:solidFill>
                <a:latin typeface="Arial Narrow" panose="020B0606020202030204" pitchFamily="34" charset="0"/>
                <a:ea typeface="Calibri" panose="020F0502020204030204" pitchFamily="34" charset="0"/>
                <a:cs typeface="Arial" panose="020B0604020202020204" pitchFamily="34" charset="0"/>
              </a:rPr>
              <a:t> </a:t>
            </a:r>
            <a:r>
              <a:rPr lang="en-ID" sz="2000" err="1">
                <a:solidFill>
                  <a:schemeClr val="tx1"/>
                </a:solidFill>
                <a:latin typeface="Arial Narrow" panose="020B0606020202030204" pitchFamily="34" charset="0"/>
                <a:ea typeface="Calibri" panose="020F0502020204030204" pitchFamily="34" charset="0"/>
                <a:cs typeface="Arial" panose="020B0604020202020204" pitchFamily="34" charset="0"/>
              </a:rPr>
              <a:t>ke</a:t>
            </a:r>
            <a:r>
              <a:rPr lang="en-ID" sz="2000">
                <a:solidFill>
                  <a:schemeClr val="tx1"/>
                </a:solidFill>
                <a:latin typeface="Arial Narrow" panose="020B0606020202030204" pitchFamily="34" charset="0"/>
                <a:ea typeface="Calibri" panose="020F0502020204030204" pitchFamily="34" charset="0"/>
                <a:cs typeface="Arial" panose="020B0604020202020204" pitchFamily="34" charset="0"/>
              </a:rPr>
              <a:t> </a:t>
            </a:r>
            <a:r>
              <a:rPr lang="en-US" sz="2000">
                <a:solidFill>
                  <a:schemeClr val="tx1"/>
                </a:solidFill>
                <a:latin typeface="Arial Narrow" panose="020B0606020202030204" pitchFamily="34" charset="0"/>
                <a:ea typeface="Calibri" panose="020F0502020204030204" pitchFamily="34" charset="0"/>
                <a:cs typeface="Arial" panose="020B0604020202020204" pitchFamily="34" charset="0"/>
              </a:rPr>
              <a:t>Badan Pangan Nasional</a:t>
            </a:r>
            <a:endParaRPr lang="en-ID" sz="2000" dirty="0">
              <a:solidFill>
                <a:schemeClr val="tx1"/>
              </a:solidFill>
              <a:latin typeface="Arial Narrow" panose="020B0606020202030204" pitchFamily="34" charset="0"/>
              <a:ea typeface="Calibri" panose="020F0502020204030204" pitchFamily="34" charset="0"/>
              <a:cs typeface="Arial" panose="020B0604020202020204" pitchFamily="34" charset="0"/>
            </a:endParaRPr>
          </a:p>
          <a:p>
            <a:pPr marL="274638" indent="-274638">
              <a:lnSpc>
                <a:spcPct val="107000"/>
              </a:lnSpc>
              <a:buFont typeface="Wingdings" panose="05000000000000000000" pitchFamily="2" charset="2"/>
              <a:buChar char="Ø"/>
            </a:pPr>
            <a:r>
              <a:rPr lang="en-US" sz="2000">
                <a:solidFill>
                  <a:schemeClr val="tx1"/>
                </a:solidFill>
                <a:latin typeface="Arial Narrow" panose="020B0606020202030204" pitchFamily="34" charset="0"/>
                <a:ea typeface="Calibri" panose="020F0502020204030204" pitchFamily="34" charset="0"/>
                <a:cs typeface="Arial" panose="020B0604020202020204" pitchFamily="34" charset="0"/>
              </a:rPr>
              <a:t>Hanya pada Satker Dinas Ketahanan Pangan, Tanaman Pangan dan Hortikultura Provinsi Sumatera Utara dengan Pagu Rp258,36 Juta dan realisasi s.d. 23 Oktober 2025 sebesar Rp90 Juta (</a:t>
            </a:r>
            <a:r>
              <a:rPr lang="en-US" sz="2000">
                <a:solidFill>
                  <a:srgbClr val="FF0000"/>
                </a:solidFill>
                <a:latin typeface="Arial Narrow" panose="020B0606020202030204" pitchFamily="34" charset="0"/>
                <a:ea typeface="Calibri" panose="020F0502020204030204" pitchFamily="34" charset="0"/>
                <a:cs typeface="Arial" panose="020B0604020202020204" pitchFamily="34" charset="0"/>
              </a:rPr>
              <a:t>34,84%</a:t>
            </a:r>
            <a:r>
              <a:rPr lang="en-US" sz="2000">
                <a:solidFill>
                  <a:schemeClr val="tx1"/>
                </a:solidFill>
                <a:latin typeface="Arial Narrow" panose="020B0606020202030204" pitchFamily="34" charset="0"/>
                <a:ea typeface="Calibri" panose="020F0502020204030204" pitchFamily="34" charset="0"/>
                <a:cs typeface="Arial" panose="020B0604020202020204" pitchFamily="34" charset="0"/>
              </a:rPr>
              <a:t>)</a:t>
            </a:r>
            <a:endParaRPr lang="en-ID" sz="2000">
              <a:solidFill>
                <a:schemeClr val="tx1"/>
              </a:solidFill>
              <a:latin typeface="Arial Narrow" panose="020B0606020202030204" pitchFamily="34" charset="0"/>
              <a:ea typeface="Calibri" panose="020F0502020204030204" pitchFamily="34" charset="0"/>
              <a:cs typeface="Arial" panose="020B0604020202020204" pitchFamily="34" charset="0"/>
            </a:endParaRPr>
          </a:p>
          <a:p>
            <a:pPr marL="274638" indent="-274638">
              <a:lnSpc>
                <a:spcPct val="107000"/>
              </a:lnSpc>
              <a:buFont typeface="Wingdings" panose="05000000000000000000" pitchFamily="2" charset="2"/>
              <a:buChar char="Ø"/>
            </a:pPr>
            <a:r>
              <a:rPr lang="en-ID" sz="2000">
                <a:solidFill>
                  <a:schemeClr val="tx1"/>
                </a:solidFill>
                <a:latin typeface="Arial Narrow" panose="020B0606020202030204" pitchFamily="34" charset="0"/>
                <a:ea typeface="Calibri" panose="020F0502020204030204" pitchFamily="34" charset="0"/>
                <a:cs typeface="Arial" panose="020B0604020202020204" pitchFamily="34" charset="0"/>
              </a:rPr>
              <a:t>Pada Klaster </a:t>
            </a:r>
            <a:r>
              <a:rPr lang="en-ID" sz="2000">
                <a:effectLst/>
                <a:latin typeface="Arial Narrow" panose="020B0606020202030204" pitchFamily="34" charset="0"/>
                <a:ea typeface="Calibri" panose="020F0502020204030204" pitchFamily="34" charset="0"/>
                <a:cs typeface="Arial" panose="020B0604020202020204" pitchFamily="34" charset="0"/>
              </a:rPr>
              <a:t>Makanan</a:t>
            </a:r>
            <a:r>
              <a:rPr lang="en-ID" sz="2000" dirty="0">
                <a:effectLst/>
                <a:latin typeface="Arial Narrow" panose="020B0606020202030204" pitchFamily="34" charset="0"/>
                <a:ea typeface="Calibri" panose="020F0502020204030204" pitchFamily="34" charset="0"/>
                <a:cs typeface="Arial" panose="020B0604020202020204" pitchFamily="34" charset="0"/>
              </a:rPr>
              <a:t>, </a:t>
            </a:r>
            <a:r>
              <a:rPr lang="en-ID" sz="2000" dirty="0" err="1">
                <a:effectLst/>
                <a:latin typeface="Arial Narrow" panose="020B0606020202030204" pitchFamily="34" charset="0"/>
                <a:ea typeface="Calibri" panose="020F0502020204030204" pitchFamily="34" charset="0"/>
                <a:cs typeface="Arial" panose="020B0604020202020204" pitchFamily="34" charset="0"/>
              </a:rPr>
              <a:t>Minuman</a:t>
            </a:r>
            <a:r>
              <a:rPr lang="en-ID" sz="2000" dirty="0">
                <a:effectLst/>
                <a:latin typeface="Arial Narrow" panose="020B0606020202030204" pitchFamily="34" charset="0"/>
                <a:ea typeface="Calibri" panose="020F0502020204030204" pitchFamily="34" charset="0"/>
                <a:cs typeface="Arial" panose="020B0604020202020204" pitchFamily="34" charset="0"/>
              </a:rPr>
              <a:t>, </a:t>
            </a:r>
            <a:r>
              <a:rPr lang="en-ID" sz="2000">
                <a:effectLst/>
                <a:latin typeface="Arial Narrow" panose="020B0606020202030204" pitchFamily="34" charset="0"/>
                <a:ea typeface="Calibri" panose="020F0502020204030204" pitchFamily="34" charset="0"/>
                <a:cs typeface="Arial" panose="020B0604020202020204" pitchFamily="34" charset="0"/>
              </a:rPr>
              <a:t>dan Tembakau</a:t>
            </a:r>
            <a:endParaRPr lang="en-ID" sz="2000" dirty="0">
              <a:effectLst/>
              <a:latin typeface="Arial Narrow" panose="020B060602020203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476DAE0-6E04-FCC8-0E20-B96FD752D2E5}"/>
              </a:ext>
            </a:extLst>
          </p:cNvPr>
          <p:cNvSpPr/>
          <p:nvPr/>
        </p:nvSpPr>
        <p:spPr>
          <a:xfrm>
            <a:off x="7086600" y="143531"/>
            <a:ext cx="3307080" cy="64911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l"/>
            <a:r>
              <a:rPr lang="en-US" sz="2000" b="1" err="1"/>
              <a:t>Pagu</a:t>
            </a:r>
            <a:r>
              <a:rPr lang="en-US" sz="2000" b="1"/>
              <a:t> </a:t>
            </a:r>
            <a:r>
              <a:rPr lang="id-ID" sz="2000" b="1"/>
              <a:t>Rp</a:t>
            </a:r>
            <a:r>
              <a:rPr lang="en-US" sz="2000" b="1"/>
              <a:t>258,36 Jt</a:t>
            </a:r>
            <a:endParaRPr lang="en-US" sz="2000" b="1" dirty="0"/>
          </a:p>
          <a:p>
            <a:pPr algn="l"/>
            <a:r>
              <a:rPr lang="en-US" sz="2000" b="1" err="1"/>
              <a:t>Realisasi</a:t>
            </a:r>
            <a:r>
              <a:rPr lang="en-US" sz="2000" b="1"/>
              <a:t> </a:t>
            </a:r>
            <a:r>
              <a:rPr lang="id-ID" sz="2000" b="1"/>
              <a:t>Rp</a:t>
            </a:r>
            <a:r>
              <a:rPr lang="en-US" sz="2000" b="1"/>
              <a:t>90,00 J</a:t>
            </a:r>
            <a:r>
              <a:rPr lang="en-US" sz="2000" b="1" dirty="0"/>
              <a:t>t</a:t>
            </a:r>
            <a:endParaRPr lang="en-ID" sz="2000" b="1" dirty="0"/>
          </a:p>
        </p:txBody>
      </p:sp>
      <p:sp>
        <p:nvSpPr>
          <p:cNvPr id="7" name="Flowchart: Connector 6">
            <a:extLst>
              <a:ext uri="{FF2B5EF4-FFF2-40B4-BE49-F238E27FC236}">
                <a16:creationId xmlns:a16="http://schemas.microsoft.com/office/drawing/2014/main" id="{AC50B32F-D051-E00B-2A26-6D4043714D9E}"/>
              </a:ext>
            </a:extLst>
          </p:cNvPr>
          <p:cNvSpPr/>
          <p:nvPr/>
        </p:nvSpPr>
        <p:spPr>
          <a:xfrm>
            <a:off x="9435738" y="10886"/>
            <a:ext cx="1828800" cy="870558"/>
          </a:xfrm>
          <a:prstGeom prst="flowChartConnector">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D" dirty="0"/>
          </a:p>
        </p:txBody>
      </p:sp>
      <p:sp>
        <p:nvSpPr>
          <p:cNvPr id="8" name="Rectangle 7">
            <a:extLst>
              <a:ext uri="{FF2B5EF4-FFF2-40B4-BE49-F238E27FC236}">
                <a16:creationId xmlns:a16="http://schemas.microsoft.com/office/drawing/2014/main" id="{1D49764B-A5C3-18F8-655F-7FB6185786EA}"/>
              </a:ext>
            </a:extLst>
          </p:cNvPr>
          <p:cNvSpPr/>
          <p:nvPr/>
        </p:nvSpPr>
        <p:spPr>
          <a:xfrm>
            <a:off x="9647862" y="206476"/>
            <a:ext cx="1404551" cy="523220"/>
          </a:xfrm>
          <a:prstGeom prst="rect">
            <a:avLst/>
          </a:prstGeom>
          <a:noFill/>
        </p:spPr>
        <p:txBody>
          <a:bodyPr wrap="none" lIns="91440" tIns="45720" rIns="91440" bIns="45720">
            <a:spAutoFit/>
          </a:bodyPr>
          <a:lstStyle/>
          <a:p>
            <a:pPr algn="ctr"/>
            <a:r>
              <a:rPr lang="id-ID" sz="2800" b="1" cap="none" spc="0">
                <a:ln w="0"/>
                <a:solidFill>
                  <a:schemeClr val="tx1"/>
                </a:solidFill>
                <a:effectLst>
                  <a:outerShdw blurRad="38100" dist="25400" dir="5400000" algn="ctr" rotWithShape="0">
                    <a:srgbClr val="6E747A">
                      <a:alpha val="43000"/>
                    </a:srgbClr>
                  </a:outerShdw>
                </a:effectLst>
              </a:rPr>
              <a:t>3</a:t>
            </a:r>
            <a:r>
              <a:rPr lang="en-US" sz="2800" b="1" cap="none" spc="0">
                <a:ln w="0"/>
                <a:solidFill>
                  <a:schemeClr val="tx1"/>
                </a:solidFill>
                <a:effectLst>
                  <a:outerShdw blurRad="38100" dist="25400" dir="5400000" algn="ctr" rotWithShape="0">
                    <a:srgbClr val="6E747A">
                      <a:alpha val="43000"/>
                    </a:srgbClr>
                  </a:outerShdw>
                </a:effectLst>
              </a:rPr>
              <a:t>4,84</a:t>
            </a:r>
            <a:r>
              <a:rPr lang="id-ID" sz="2800" b="1" cap="none" spc="0">
                <a:ln w="0"/>
                <a:solidFill>
                  <a:schemeClr val="tx1"/>
                </a:solidFill>
                <a:effectLst>
                  <a:outerShdw blurRad="38100" dist="25400" dir="5400000" algn="ctr" rotWithShape="0">
                    <a:srgbClr val="6E747A">
                      <a:alpha val="43000"/>
                    </a:srgbClr>
                  </a:outerShdw>
                </a:effectLst>
              </a:rPr>
              <a:t>%</a:t>
            </a:r>
            <a:endParaRPr lang="en-US" sz="2800" b="1" cap="none" spc="0" dirty="0">
              <a:ln w="0"/>
              <a:solidFill>
                <a:schemeClr val="tx1"/>
              </a:solidFill>
              <a:effectLst>
                <a:outerShdw blurRad="38100" dist="25400" dir="5400000" algn="ctr" rotWithShape="0">
                  <a:srgbClr val="6E747A">
                    <a:alpha val="43000"/>
                  </a:srgbClr>
                </a:outerShdw>
              </a:effectLst>
            </a:endParaRPr>
          </a:p>
        </p:txBody>
      </p:sp>
      <p:sp>
        <p:nvSpPr>
          <p:cNvPr id="13" name="TextBox 12">
            <a:extLst>
              <a:ext uri="{FF2B5EF4-FFF2-40B4-BE49-F238E27FC236}">
                <a16:creationId xmlns:a16="http://schemas.microsoft.com/office/drawing/2014/main" id="{8BD6CD9D-9D1B-934D-B54C-176BBC14D898}"/>
              </a:ext>
            </a:extLst>
          </p:cNvPr>
          <p:cNvSpPr txBox="1"/>
          <p:nvPr/>
        </p:nvSpPr>
        <p:spPr>
          <a:xfrm>
            <a:off x="4800600" y="2975119"/>
            <a:ext cx="4419600" cy="408623"/>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a:t>Dengan Output</a:t>
            </a:r>
            <a:r>
              <a:rPr lang="id-ID" b="1"/>
              <a:t>:</a:t>
            </a:r>
            <a:endParaRPr lang="en-US" b="1" dirty="0"/>
          </a:p>
        </p:txBody>
      </p:sp>
      <p:sp>
        <p:nvSpPr>
          <p:cNvPr id="47" name="TextBox 46">
            <a:extLst>
              <a:ext uri="{FF2B5EF4-FFF2-40B4-BE49-F238E27FC236}">
                <a16:creationId xmlns:a16="http://schemas.microsoft.com/office/drawing/2014/main" id="{31A5C18D-486B-794D-4D93-3B769D61CF80}"/>
              </a:ext>
            </a:extLst>
          </p:cNvPr>
          <p:cNvSpPr txBox="1"/>
          <p:nvPr/>
        </p:nvSpPr>
        <p:spPr>
          <a:xfrm>
            <a:off x="4435817" y="6120300"/>
            <a:ext cx="2611490" cy="276999"/>
          </a:xfrm>
          <a:prstGeom prst="rect">
            <a:avLst/>
          </a:prstGeom>
          <a:noFill/>
        </p:spPr>
        <p:txBody>
          <a:bodyPr wrap="square" rtlCol="0">
            <a:spAutoFit/>
          </a:bodyPr>
          <a:lstStyle/>
          <a:p>
            <a:pPr algn="r"/>
            <a:r>
              <a:rPr lang="id-ID" sz="1200" b="1" i="1">
                <a:latin typeface="Arial" panose="020B0604020202020204" pitchFamily="34" charset="0"/>
                <a:cs typeface="Arial" panose="020B0604020202020204" pitchFamily="34" charset="0"/>
              </a:rPr>
              <a:t>Dalam </a:t>
            </a:r>
            <a:r>
              <a:rPr lang="en-US" sz="1200" b="1" i="1">
                <a:latin typeface="Arial" panose="020B0604020202020204" pitchFamily="34" charset="0"/>
                <a:cs typeface="Arial" panose="020B0604020202020204" pitchFamily="34" charset="0"/>
              </a:rPr>
              <a:t>juta</a:t>
            </a:r>
            <a:r>
              <a:rPr lang="id-ID" sz="1200" b="1" i="1">
                <a:latin typeface="Arial" panose="020B0604020202020204" pitchFamily="34" charset="0"/>
                <a:cs typeface="Arial" panose="020B0604020202020204" pitchFamily="34" charset="0"/>
              </a:rPr>
              <a:t> </a:t>
            </a:r>
            <a:r>
              <a:rPr lang="id-ID" sz="1200" b="1" i="1" dirty="0">
                <a:latin typeface="Arial" panose="020B0604020202020204" pitchFamily="34" charset="0"/>
                <a:cs typeface="Arial" panose="020B0604020202020204" pitchFamily="34" charset="0"/>
              </a:rPr>
              <a:t>rupiah</a:t>
            </a:r>
            <a:endParaRPr lang="en-US" sz="1200" b="1" i="1" dirty="0">
              <a:latin typeface="Arial" panose="020B0604020202020204" pitchFamily="34" charset="0"/>
              <a:cs typeface="Arial" panose="020B0604020202020204" pitchFamily="34" charset="0"/>
            </a:endParaRPr>
          </a:p>
        </p:txBody>
      </p:sp>
      <p:graphicFrame>
        <p:nvGraphicFramePr>
          <p:cNvPr id="30" name="Chart 29">
            <a:extLst>
              <a:ext uri="{FF2B5EF4-FFF2-40B4-BE49-F238E27FC236}">
                <a16:creationId xmlns:a16="http://schemas.microsoft.com/office/drawing/2014/main" id="{58853FD6-1AD8-484A-B891-F094B04D7B47}"/>
              </a:ext>
            </a:extLst>
          </p:cNvPr>
          <p:cNvGraphicFramePr>
            <a:graphicFrameLocks/>
          </p:cNvGraphicFramePr>
          <p:nvPr>
            <p:extLst>
              <p:ext uri="{D42A27DB-BD31-4B8C-83A1-F6EECF244321}">
                <p14:modId xmlns:p14="http://schemas.microsoft.com/office/powerpoint/2010/main" val="1570467591"/>
              </p:ext>
            </p:extLst>
          </p:nvPr>
        </p:nvGraphicFramePr>
        <p:xfrm>
          <a:off x="200309" y="1584074"/>
          <a:ext cx="4572000" cy="439248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Rounded Corners 8">
            <a:extLst>
              <a:ext uri="{FF2B5EF4-FFF2-40B4-BE49-F238E27FC236}">
                <a16:creationId xmlns:a16="http://schemas.microsoft.com/office/drawing/2014/main" id="{613BCF6A-CC68-4955-9C09-174699176894}"/>
              </a:ext>
            </a:extLst>
          </p:cNvPr>
          <p:cNvSpPr/>
          <p:nvPr/>
        </p:nvSpPr>
        <p:spPr>
          <a:xfrm>
            <a:off x="4786454" y="3989841"/>
            <a:ext cx="2071546" cy="1841180"/>
          </a:xfrm>
          <a:prstGeom prst="roundRect">
            <a:avLst/>
          </a:prstGeom>
          <a:solidFill>
            <a:srgbClr val="FFD89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TextBox 31">
            <a:extLst>
              <a:ext uri="{FF2B5EF4-FFF2-40B4-BE49-F238E27FC236}">
                <a16:creationId xmlns:a16="http://schemas.microsoft.com/office/drawing/2014/main" id="{378C738D-7DB1-44FF-92BA-AF54ED17F7B2}"/>
              </a:ext>
            </a:extLst>
          </p:cNvPr>
          <p:cNvSpPr txBox="1"/>
          <p:nvPr/>
        </p:nvSpPr>
        <p:spPr>
          <a:xfrm>
            <a:off x="4953000" y="4248711"/>
            <a:ext cx="1905000" cy="132343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20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Gerakan Pangan Murah yang dilaksanakan</a:t>
            </a:r>
            <a:endPar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5" name="Chart 34">
            <a:extLst>
              <a:ext uri="{FF2B5EF4-FFF2-40B4-BE49-F238E27FC236}">
                <a16:creationId xmlns:a16="http://schemas.microsoft.com/office/drawing/2014/main" id="{80210200-F55A-41D9-9C84-11B198597B25}"/>
              </a:ext>
            </a:extLst>
          </p:cNvPr>
          <p:cNvGraphicFramePr>
            <a:graphicFrameLocks/>
          </p:cNvGraphicFramePr>
          <p:nvPr>
            <p:extLst>
              <p:ext uri="{D42A27DB-BD31-4B8C-83A1-F6EECF244321}">
                <p14:modId xmlns:p14="http://schemas.microsoft.com/office/powerpoint/2010/main" val="3189495330"/>
              </p:ext>
            </p:extLst>
          </p:nvPr>
        </p:nvGraphicFramePr>
        <p:xfrm>
          <a:off x="7047307" y="3989841"/>
          <a:ext cx="4572000" cy="1841180"/>
        </p:xfrm>
        <a:graphic>
          <a:graphicData uri="http://schemas.openxmlformats.org/drawingml/2006/chart">
            <c:chart xmlns:c="http://schemas.openxmlformats.org/drawingml/2006/chart" xmlns:r="http://schemas.openxmlformats.org/officeDocument/2006/relationships" r:id="rId4"/>
          </a:graphicData>
        </a:graphic>
      </p:graphicFrame>
      <p:sp>
        <p:nvSpPr>
          <p:cNvPr id="36" name="Rectangle 35">
            <a:extLst>
              <a:ext uri="{FF2B5EF4-FFF2-40B4-BE49-F238E27FC236}">
                <a16:creationId xmlns:a16="http://schemas.microsoft.com/office/drawing/2014/main" id="{5E5535AF-3B4C-425D-9599-D29EB387C8F8}"/>
              </a:ext>
            </a:extLst>
          </p:cNvPr>
          <p:cNvSpPr/>
          <p:nvPr/>
        </p:nvSpPr>
        <p:spPr>
          <a:xfrm>
            <a:off x="9450978" y="5172040"/>
            <a:ext cx="1151276" cy="400110"/>
          </a:xfrm>
          <a:prstGeom prst="rect">
            <a:avLst/>
          </a:prstGeom>
          <a:noFill/>
        </p:spPr>
        <p:txBody>
          <a:bodyPr wrap="none" lIns="91440" tIns="45720" rIns="91440" bIns="45720">
            <a:spAutoFit/>
          </a:bodyPr>
          <a:lstStyle/>
          <a:p>
            <a:pPr algn="ctr"/>
            <a:r>
              <a:rPr lang="id-ID" sz="2000" b="1" cap="none" spc="0">
                <a:ln w="0"/>
                <a:solidFill>
                  <a:srgbClr val="FF0000"/>
                </a:solidFill>
                <a:effectLst>
                  <a:outerShdw blurRad="38100" dist="25400" dir="5400000" algn="ctr" rotWithShape="0">
                    <a:srgbClr val="6E747A">
                      <a:alpha val="43000"/>
                    </a:srgbClr>
                  </a:outerShdw>
                </a:effectLst>
                <a:latin typeface="Montserrat" panose="00000500000000000000" pitchFamily="2" charset="0"/>
              </a:rPr>
              <a:t>3</a:t>
            </a:r>
            <a:r>
              <a:rPr lang="en-US" sz="2000" b="1" cap="none" spc="0">
                <a:ln w="0"/>
                <a:solidFill>
                  <a:srgbClr val="FF0000"/>
                </a:solidFill>
                <a:effectLst>
                  <a:outerShdw blurRad="38100" dist="25400" dir="5400000" algn="ctr" rotWithShape="0">
                    <a:srgbClr val="6E747A">
                      <a:alpha val="43000"/>
                    </a:srgbClr>
                  </a:outerShdw>
                </a:effectLst>
                <a:latin typeface="Montserrat" panose="00000500000000000000" pitchFamily="2" charset="0"/>
              </a:rPr>
              <a:t>4,84</a:t>
            </a:r>
            <a:r>
              <a:rPr lang="id-ID" sz="2000" b="1" cap="none" spc="0">
                <a:ln w="0"/>
                <a:solidFill>
                  <a:srgbClr val="FF0000"/>
                </a:solidFill>
                <a:effectLst>
                  <a:outerShdw blurRad="38100" dist="25400" dir="5400000" algn="ctr" rotWithShape="0">
                    <a:srgbClr val="6E747A">
                      <a:alpha val="43000"/>
                    </a:srgbClr>
                  </a:outerShdw>
                </a:effectLst>
                <a:latin typeface="Montserrat" panose="00000500000000000000" pitchFamily="2" charset="0"/>
              </a:rPr>
              <a:t>%</a:t>
            </a:r>
            <a:endParaRPr lang="en-US" sz="2000" b="1" cap="none" spc="0" dirty="0">
              <a:ln w="0"/>
              <a:solidFill>
                <a:srgbClr val="FF0000"/>
              </a:solidFill>
              <a:effectLst>
                <a:outerShdw blurRad="38100" dist="25400" dir="5400000" algn="ctr" rotWithShape="0">
                  <a:srgbClr val="6E747A">
                    <a:alpha val="43000"/>
                  </a:srgbClr>
                </a:outerShdw>
              </a:effectLst>
              <a:latin typeface="Montserrat" panose="00000500000000000000" pitchFamily="2" charset="0"/>
            </a:endParaRPr>
          </a:p>
        </p:txBody>
      </p:sp>
      <p:sp>
        <p:nvSpPr>
          <p:cNvPr id="38" name="TextBox 37">
            <a:extLst>
              <a:ext uri="{FF2B5EF4-FFF2-40B4-BE49-F238E27FC236}">
                <a16:creationId xmlns:a16="http://schemas.microsoft.com/office/drawing/2014/main" id="{84A389FC-E3CD-47D0-9EE0-CB447E9A76AF}"/>
              </a:ext>
            </a:extLst>
          </p:cNvPr>
          <p:cNvSpPr txBox="1"/>
          <p:nvPr/>
        </p:nvSpPr>
        <p:spPr>
          <a:xfrm>
            <a:off x="0" y="6258799"/>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spTree>
    <p:extLst>
      <p:ext uri="{BB962C8B-B14F-4D97-AF65-F5344CB8AC3E}">
        <p14:creationId xmlns:p14="http://schemas.microsoft.com/office/powerpoint/2010/main" val="170148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5822B2FA-F5CB-63E4-AA8D-A03FA800258B}"/>
              </a:ext>
            </a:extLst>
          </p:cNvPr>
          <p:cNvSpPr>
            <a:spLocks noGrp="1"/>
          </p:cNvSpPr>
          <p:nvPr>
            <p:ph type="title"/>
          </p:nvPr>
        </p:nvSpPr>
        <p:spPr>
          <a:xfrm>
            <a:off x="1164591" y="216781"/>
            <a:ext cx="6150610" cy="488394"/>
          </a:xfrm>
        </p:spPr>
        <p:txBody>
          <a:bodyPr>
            <a:normAutofit/>
          </a:bodyPr>
          <a:lstStyle/>
          <a:p>
            <a:r>
              <a:rPr lang="en-US"/>
              <a:t>KETERSEDIAAN PASOKAN</a:t>
            </a:r>
            <a:endParaRPr lang="en-US" dirty="0"/>
          </a:p>
        </p:txBody>
      </p:sp>
      <p:sp>
        <p:nvSpPr>
          <p:cNvPr id="3" name="Slide Number Placeholder 2">
            <a:extLst>
              <a:ext uri="{FF2B5EF4-FFF2-40B4-BE49-F238E27FC236}">
                <a16:creationId xmlns:a16="http://schemas.microsoft.com/office/drawing/2014/main" id="{DCC0EB9A-3317-44C8-9B67-07DF0C03B435}"/>
              </a:ext>
            </a:extLst>
          </p:cNvPr>
          <p:cNvSpPr>
            <a:spLocks noGrp="1"/>
          </p:cNvSpPr>
          <p:nvPr>
            <p:ph type="sldNum" sz="quarter" idx="12"/>
          </p:nvPr>
        </p:nvSpPr>
        <p:spPr/>
        <p:txBody>
          <a:bodyPr/>
          <a:lstStyle/>
          <a:p>
            <a:fld id="{00000000-1234-1234-1234-123412341234}" type="slidenum">
              <a:rPr lang="en-US" smtClean="0">
                <a:solidFill>
                  <a:prstClr val="black"/>
                </a:solidFill>
              </a:rPr>
              <a:pPr/>
              <a:t>8</a:t>
            </a:fld>
            <a:endParaRPr lang="en-US">
              <a:solidFill>
                <a:prstClr val="black"/>
              </a:solidFill>
            </a:endParaRPr>
          </a:p>
        </p:txBody>
      </p:sp>
      <p:sp>
        <p:nvSpPr>
          <p:cNvPr id="5" name="object 36">
            <a:extLst>
              <a:ext uri="{FF2B5EF4-FFF2-40B4-BE49-F238E27FC236}">
                <a16:creationId xmlns:a16="http://schemas.microsoft.com/office/drawing/2014/main" id="{95AE8C8F-CB95-47E1-A815-62F052D9D373}"/>
              </a:ext>
            </a:extLst>
          </p:cNvPr>
          <p:cNvSpPr txBox="1"/>
          <p:nvPr/>
        </p:nvSpPr>
        <p:spPr>
          <a:xfrm>
            <a:off x="999794" y="842761"/>
            <a:ext cx="2695666" cy="44371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70C0"/>
                </a:solidFill>
                <a:effectLst/>
                <a:uLnTx/>
                <a:uFillTx/>
                <a:latin typeface="Arial"/>
                <a:ea typeface="+mn-ea"/>
                <a:cs typeface="Arial"/>
              </a:rPr>
              <a:t>Alokasi Ketersediaan Pasokan (miliar rupiah)</a:t>
            </a:r>
            <a:endParaRPr kumimoji="0" sz="1400" b="0" i="0" u="none" strike="noStrike" kern="1200" cap="none" spc="0" normalizeH="0" baseline="0" noProof="0" dirty="0">
              <a:ln>
                <a:noFill/>
              </a:ln>
              <a:solidFill>
                <a:srgbClr val="0070C0"/>
              </a:solidFill>
              <a:effectLst/>
              <a:uLnTx/>
              <a:uFillTx/>
              <a:latin typeface="Arial"/>
              <a:ea typeface="+mn-ea"/>
              <a:cs typeface="Arial"/>
            </a:endParaRPr>
          </a:p>
        </p:txBody>
      </p:sp>
      <p:sp>
        <p:nvSpPr>
          <p:cNvPr id="10" name="TextBox 9">
            <a:extLst>
              <a:ext uri="{FF2B5EF4-FFF2-40B4-BE49-F238E27FC236}">
                <a16:creationId xmlns:a16="http://schemas.microsoft.com/office/drawing/2014/main" id="{D965DD38-073A-4E84-BD9F-AB6BA39DB19D}"/>
              </a:ext>
            </a:extLst>
          </p:cNvPr>
          <p:cNvSpPr txBox="1"/>
          <p:nvPr/>
        </p:nvSpPr>
        <p:spPr>
          <a:xfrm>
            <a:off x="341768" y="3892300"/>
            <a:ext cx="11420149" cy="243271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p:spPr>
        <p:style>
          <a:lnRef idx="1">
            <a:schemeClr val="accent4"/>
          </a:lnRef>
          <a:fillRef idx="2">
            <a:schemeClr val="accent4"/>
          </a:fillRef>
          <a:effectRef idx="1">
            <a:schemeClr val="accent4"/>
          </a:effectRef>
          <a:fontRef idx="minor">
            <a:schemeClr val="dk1"/>
          </a:fontRef>
        </p:style>
        <p:txBody>
          <a:bodyPr wrap="square">
            <a:spAutoFit/>
          </a:bodyPr>
          <a:lstStyle/>
          <a:p>
            <a:pPr marL="274638" indent="-274638">
              <a:lnSpc>
                <a:spcPct val="107000"/>
              </a:lnSpc>
              <a:buFont typeface="Wingdings" panose="05000000000000000000" pitchFamily="2" charset="2"/>
              <a:buChar char="Ø"/>
            </a:pPr>
            <a:r>
              <a:rPr lang="en-US" sz="1300" dirty="0">
                <a:solidFill>
                  <a:schemeClr val="tx1"/>
                </a:solidFill>
                <a:latin typeface="Arial" panose="020B0604020202020204" pitchFamily="34" charset="0"/>
                <a:ea typeface="Calibri" panose="020F0502020204030204" pitchFamily="34" charset="0"/>
                <a:cs typeface="Arial" panose="020B0604020202020204" pitchFamily="34" charset="0"/>
              </a:rPr>
              <a:t>D</a:t>
            </a:r>
            <a:r>
              <a:rPr lang="en-ID" sz="1300" dirty="0" err="1">
                <a:solidFill>
                  <a:schemeClr val="tx1"/>
                </a:solidFill>
                <a:latin typeface="Arial" panose="020B0604020202020204" pitchFamily="34" charset="0"/>
                <a:ea typeface="Calibri" panose="020F0502020204030204" pitchFamily="34" charset="0"/>
                <a:cs typeface="Arial" panose="020B0604020202020204" pitchFamily="34" charset="0"/>
              </a:rPr>
              <a:t>ialokasikan</a:t>
            </a:r>
            <a:r>
              <a:rPr lang="en-ID" sz="13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ID" sz="1300" err="1">
                <a:solidFill>
                  <a:schemeClr val="tx1"/>
                </a:solidFill>
                <a:latin typeface="Arial" panose="020B0604020202020204" pitchFamily="34" charset="0"/>
                <a:ea typeface="Calibri" panose="020F0502020204030204" pitchFamily="34" charset="0"/>
                <a:cs typeface="Arial" panose="020B0604020202020204" pitchFamily="34" charset="0"/>
              </a:rPr>
              <a:t>ke</a:t>
            </a:r>
            <a:r>
              <a:rPr lang="en-ID" sz="13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300">
                <a:solidFill>
                  <a:schemeClr val="tx1"/>
                </a:solidFill>
                <a:latin typeface="Arial" panose="020B0604020202020204" pitchFamily="34" charset="0"/>
                <a:ea typeface="Calibri" panose="020F0502020204030204" pitchFamily="34" charset="0"/>
                <a:cs typeface="Arial" panose="020B0604020202020204" pitchFamily="34" charset="0"/>
              </a:rPr>
              <a:t>7</a:t>
            </a:r>
            <a:r>
              <a:rPr lang="en-ID" sz="13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ID" sz="1300" dirty="0" err="1">
                <a:solidFill>
                  <a:schemeClr val="tx1"/>
                </a:solidFill>
                <a:latin typeface="Arial" panose="020B0604020202020204" pitchFamily="34" charset="0"/>
                <a:ea typeface="Calibri" panose="020F0502020204030204" pitchFamily="34" charset="0"/>
                <a:cs typeface="Arial" panose="020B0604020202020204" pitchFamily="34" charset="0"/>
              </a:rPr>
              <a:t>satker</a:t>
            </a:r>
            <a:r>
              <a:rPr lang="en-ID" sz="1300" dirty="0">
                <a:solidFill>
                  <a:schemeClr val="tx1"/>
                </a:solidFill>
                <a:latin typeface="Arial" panose="020B0604020202020204" pitchFamily="34" charset="0"/>
                <a:ea typeface="Calibri" panose="020F0502020204030204" pitchFamily="34" charset="0"/>
                <a:cs typeface="Arial" panose="020B0604020202020204" pitchFamily="34" charset="0"/>
              </a:rPr>
              <a:t>:</a:t>
            </a:r>
          </a:p>
          <a:p>
            <a:pPr marL="511175" marR="0" indent="-228600">
              <a:lnSpc>
                <a:spcPct val="107000"/>
              </a:lnSpc>
              <a:spcBef>
                <a:spcPts val="0"/>
              </a:spcBef>
              <a:buFont typeface="+mj-lt"/>
              <a:buAutoNum type="arabicPeriod"/>
            </a:pPr>
            <a:r>
              <a:rPr lang="en-US" sz="1300" kern="100">
                <a:effectLst/>
                <a:latin typeface="Arial" panose="020B0604020202020204" pitchFamily="34" charset="0"/>
                <a:ea typeface="Calibri" panose="020F0502020204030204" pitchFamily="34" charset="0"/>
                <a:cs typeface="Arial" panose="020B0604020202020204" pitchFamily="34" charset="0"/>
              </a:rPr>
              <a:t>Balai Besar Wilayah Sungai Sumatera II </a:t>
            </a:r>
            <a:r>
              <a:rPr lang="id-ID" sz="1300" kern="100">
                <a:effectLst/>
                <a:latin typeface="Arial" panose="020B0604020202020204" pitchFamily="34" charset="0"/>
                <a:ea typeface="Calibri" panose="020F0502020204030204" pitchFamily="34" charset="0"/>
                <a:cs typeface="Arial" panose="020B0604020202020204" pitchFamily="34" charset="0"/>
              </a:rPr>
              <a:t>dengan pagu Rp</a:t>
            </a:r>
            <a:r>
              <a:rPr lang="en-US" sz="1300" kern="100">
                <a:effectLst/>
                <a:latin typeface="Arial" panose="020B0604020202020204" pitchFamily="34" charset="0"/>
                <a:ea typeface="Calibri" panose="020F0502020204030204" pitchFamily="34" charset="0"/>
                <a:cs typeface="Arial" panose="020B0604020202020204" pitchFamily="34" charset="0"/>
              </a:rPr>
              <a:t>1,16</a:t>
            </a:r>
            <a:r>
              <a:rPr lang="id-ID" sz="1300" kern="100">
                <a:effectLst/>
                <a:latin typeface="Arial" panose="020B0604020202020204" pitchFamily="34" charset="0"/>
                <a:ea typeface="Calibri" panose="020F0502020204030204" pitchFamily="34" charset="0"/>
                <a:cs typeface="Arial" panose="020B0604020202020204" pitchFamily="34" charset="0"/>
              </a:rPr>
              <a:t> miliar, realisasi Rp</a:t>
            </a:r>
            <a:r>
              <a:rPr lang="en-US" sz="1300" kern="100">
                <a:effectLst/>
                <a:latin typeface="Arial" panose="020B0604020202020204" pitchFamily="34" charset="0"/>
                <a:ea typeface="Calibri" panose="020F0502020204030204" pitchFamily="34" charset="0"/>
                <a:cs typeface="Arial" panose="020B0604020202020204" pitchFamily="34" charset="0"/>
              </a:rPr>
              <a:t>417,34 juta</a:t>
            </a:r>
            <a:r>
              <a:rPr lang="id-ID" sz="1300" kern="100">
                <a:effectLst/>
                <a:latin typeface="Arial" panose="020B0604020202020204" pitchFamily="34" charset="0"/>
                <a:ea typeface="Calibri" panose="020F0502020204030204" pitchFamily="34" charset="0"/>
                <a:cs typeface="Arial" panose="020B0604020202020204" pitchFamily="34" charset="0"/>
              </a:rPr>
              <a:t> (</a:t>
            </a:r>
            <a:r>
              <a:rPr lang="en-US" sz="1300" kern="100">
                <a:solidFill>
                  <a:srgbClr val="FF0000"/>
                </a:solidFill>
                <a:effectLst/>
                <a:latin typeface="Arial" panose="020B0604020202020204" pitchFamily="34" charset="0"/>
                <a:ea typeface="Calibri" panose="020F0502020204030204" pitchFamily="34" charset="0"/>
                <a:cs typeface="Arial" panose="020B0604020202020204" pitchFamily="34" charset="0"/>
              </a:rPr>
              <a:t>36,04</a:t>
            </a:r>
            <a:r>
              <a:rPr lang="id-ID" sz="1300" kern="1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id-ID" sz="1300" kern="100">
                <a:effectLst/>
                <a:latin typeface="Arial" panose="020B0604020202020204" pitchFamily="34" charset="0"/>
                <a:ea typeface="Calibri" panose="020F0502020204030204" pitchFamily="34" charset="0"/>
                <a:cs typeface="Arial" panose="020B0604020202020204" pitchFamily="34" charset="0"/>
              </a:rPr>
              <a:t>)</a:t>
            </a:r>
            <a:endParaRPr lang="en-US" sz="1300" kern="100">
              <a:effectLst/>
              <a:latin typeface="Arial" panose="020B0604020202020204" pitchFamily="34" charset="0"/>
              <a:ea typeface="Calibri" panose="020F0502020204030204" pitchFamily="34" charset="0"/>
              <a:cs typeface="Arial" panose="020B0604020202020204" pitchFamily="34" charset="0"/>
            </a:endParaRPr>
          </a:p>
          <a:p>
            <a:pPr marL="511175" marR="0" indent="-228600">
              <a:lnSpc>
                <a:spcPct val="107000"/>
              </a:lnSpc>
              <a:spcBef>
                <a:spcPts val="0"/>
              </a:spcBef>
              <a:buFont typeface="+mj-lt"/>
              <a:buAutoNum type="arabicPeriod"/>
            </a:pPr>
            <a:r>
              <a:rPr lang="en-US" sz="1300" kern="100">
                <a:effectLst/>
                <a:latin typeface="Arial" panose="020B0604020202020204" pitchFamily="34" charset="0"/>
                <a:ea typeface="Calibri" panose="020F0502020204030204" pitchFamily="34" charset="0"/>
                <a:cs typeface="Arial" panose="020B0604020202020204" pitchFamily="34" charset="0"/>
              </a:rPr>
              <a:t>Dinas Sumber Daya Air, Cipta Karya dan Tata Ruang Provinsi Sumatera Utara</a:t>
            </a:r>
            <a:r>
              <a:rPr lang="id-ID" sz="1300" kern="100">
                <a:effectLst/>
                <a:latin typeface="Arial" panose="020B0604020202020204" pitchFamily="34" charset="0"/>
                <a:ea typeface="Calibri" panose="020F0502020204030204" pitchFamily="34" charset="0"/>
                <a:cs typeface="Arial" panose="020B0604020202020204" pitchFamily="34" charset="0"/>
              </a:rPr>
              <a:t> </a:t>
            </a:r>
            <a:r>
              <a:rPr lang="en-US" sz="1300" kern="100">
                <a:effectLst/>
                <a:latin typeface="Arial" panose="020B0604020202020204" pitchFamily="34" charset="0"/>
                <a:ea typeface="Calibri" panose="020F0502020204030204" pitchFamily="34" charset="0"/>
                <a:cs typeface="Arial" panose="020B0604020202020204" pitchFamily="34" charset="0"/>
              </a:rPr>
              <a:t>dengan pagu Rp17,58 miliar, realisasi Rp15,83</a:t>
            </a:r>
            <a:r>
              <a:rPr lang="id-ID" sz="1300" kern="100">
                <a:effectLst/>
                <a:latin typeface="Arial" panose="020B0604020202020204" pitchFamily="34" charset="0"/>
                <a:ea typeface="Calibri" panose="020F0502020204030204" pitchFamily="34" charset="0"/>
                <a:cs typeface="Arial" panose="020B0604020202020204" pitchFamily="34" charset="0"/>
              </a:rPr>
              <a:t> </a:t>
            </a:r>
            <a:r>
              <a:rPr lang="en-US" sz="1300" kern="100">
                <a:effectLst/>
                <a:latin typeface="Arial" panose="020B0604020202020204" pitchFamily="34" charset="0"/>
                <a:ea typeface="Calibri" panose="020F0502020204030204" pitchFamily="34" charset="0"/>
                <a:cs typeface="Arial" panose="020B0604020202020204" pitchFamily="34" charset="0"/>
              </a:rPr>
              <a:t>miliar (</a:t>
            </a:r>
            <a:r>
              <a:rPr lang="en-US" sz="1300" kern="100">
                <a:solidFill>
                  <a:srgbClr val="00B050"/>
                </a:solidFill>
                <a:effectLst/>
                <a:latin typeface="Arial" panose="020B0604020202020204" pitchFamily="34" charset="0"/>
                <a:ea typeface="Calibri" panose="020F0502020204030204" pitchFamily="34" charset="0"/>
                <a:cs typeface="Arial" panose="020B0604020202020204" pitchFamily="34" charset="0"/>
              </a:rPr>
              <a:t>90,07%</a:t>
            </a:r>
            <a:r>
              <a:rPr lang="en-US" sz="1300" kern="100">
                <a:effectLst/>
                <a:latin typeface="Arial" panose="020B0604020202020204" pitchFamily="34" charset="0"/>
                <a:ea typeface="Calibri" panose="020F0502020204030204" pitchFamily="34" charset="0"/>
                <a:cs typeface="Arial" panose="020B0604020202020204" pitchFamily="34" charset="0"/>
              </a:rPr>
              <a:t>)</a:t>
            </a:r>
          </a:p>
          <a:p>
            <a:pPr marL="511175" marR="0" indent="-228600">
              <a:lnSpc>
                <a:spcPct val="107000"/>
              </a:lnSpc>
              <a:spcBef>
                <a:spcPts val="0"/>
              </a:spcBef>
              <a:buFont typeface="+mj-lt"/>
              <a:buAutoNum type="arabicPeriod"/>
            </a:pPr>
            <a:r>
              <a:rPr lang="en-US" sz="1300" kern="100">
                <a:effectLst/>
                <a:latin typeface="Arial" panose="020B0604020202020204" pitchFamily="34" charset="0"/>
                <a:ea typeface="Calibri" panose="020F0502020204030204" pitchFamily="34" charset="0"/>
                <a:cs typeface="Arial" panose="020B0604020202020204" pitchFamily="34" charset="0"/>
              </a:rPr>
              <a:t>Operasi Dan Pemeliharaan Sumber Daya Air Sumatera II</a:t>
            </a:r>
            <a:r>
              <a:rPr lang="id-ID" sz="1300" kern="100">
                <a:effectLst/>
                <a:latin typeface="Arial" panose="020B0604020202020204" pitchFamily="34" charset="0"/>
                <a:ea typeface="Calibri" panose="020F0502020204030204" pitchFamily="34" charset="0"/>
                <a:cs typeface="Arial" panose="020B0604020202020204" pitchFamily="34" charset="0"/>
              </a:rPr>
              <a:t> </a:t>
            </a:r>
            <a:r>
              <a:rPr lang="en-US" sz="1300" kern="100">
                <a:effectLst/>
                <a:latin typeface="Arial" panose="020B0604020202020204" pitchFamily="34" charset="0"/>
                <a:ea typeface="Calibri" panose="020F0502020204030204" pitchFamily="34" charset="0"/>
                <a:cs typeface="Arial" panose="020B0604020202020204" pitchFamily="34" charset="0"/>
              </a:rPr>
              <a:t>dengan pagu Rp60,46 miliar</a:t>
            </a:r>
            <a:r>
              <a:rPr lang="id-ID" sz="1300" kern="100">
                <a:effectLst/>
                <a:latin typeface="Arial" panose="020B0604020202020204" pitchFamily="34" charset="0"/>
                <a:ea typeface="Calibri" panose="020F0502020204030204" pitchFamily="34" charset="0"/>
                <a:cs typeface="Arial" panose="020B0604020202020204" pitchFamily="34" charset="0"/>
              </a:rPr>
              <a:t>, realisasi</a:t>
            </a:r>
            <a:r>
              <a:rPr lang="en-US" sz="1300" kern="100">
                <a:effectLst/>
                <a:latin typeface="Arial" panose="020B0604020202020204" pitchFamily="34" charset="0"/>
                <a:ea typeface="Calibri" panose="020F0502020204030204" pitchFamily="34" charset="0"/>
                <a:cs typeface="Arial" panose="020B0604020202020204" pitchFamily="34" charset="0"/>
              </a:rPr>
              <a:t> Rp 38,43 miliar</a:t>
            </a:r>
            <a:r>
              <a:rPr lang="id-ID" sz="1300" kern="100">
                <a:effectLst/>
                <a:latin typeface="Arial" panose="020B0604020202020204" pitchFamily="34" charset="0"/>
                <a:ea typeface="Calibri" panose="020F0502020204030204" pitchFamily="34" charset="0"/>
                <a:cs typeface="Arial" panose="020B0604020202020204" pitchFamily="34" charset="0"/>
              </a:rPr>
              <a:t> (</a:t>
            </a:r>
            <a:r>
              <a:rPr lang="en-US" sz="1300" kern="100">
                <a:solidFill>
                  <a:srgbClr val="FF0000"/>
                </a:solidFill>
                <a:effectLst/>
                <a:latin typeface="Arial" panose="020B0604020202020204" pitchFamily="34" charset="0"/>
                <a:ea typeface="Calibri" panose="020F0502020204030204" pitchFamily="34" charset="0"/>
                <a:cs typeface="Arial" panose="020B0604020202020204" pitchFamily="34" charset="0"/>
              </a:rPr>
              <a:t>63,56</a:t>
            </a:r>
            <a:r>
              <a:rPr lang="id-ID" sz="1300" kern="1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id-ID" sz="1300" kern="100">
                <a:effectLst/>
                <a:latin typeface="Arial" panose="020B0604020202020204" pitchFamily="34" charset="0"/>
                <a:ea typeface="Calibri" panose="020F0502020204030204" pitchFamily="34" charset="0"/>
                <a:cs typeface="Arial" panose="020B0604020202020204" pitchFamily="34" charset="0"/>
              </a:rPr>
              <a:t>)</a:t>
            </a:r>
            <a:endParaRPr lang="en-US" sz="1300" kern="100">
              <a:effectLst/>
              <a:latin typeface="Arial" panose="020B0604020202020204" pitchFamily="34" charset="0"/>
              <a:ea typeface="Calibri" panose="020F0502020204030204" pitchFamily="34" charset="0"/>
              <a:cs typeface="Arial" panose="020B0604020202020204" pitchFamily="34" charset="0"/>
            </a:endParaRPr>
          </a:p>
          <a:p>
            <a:pPr marL="511175" marR="0" indent="-228600">
              <a:lnSpc>
                <a:spcPct val="107000"/>
              </a:lnSpc>
              <a:spcBef>
                <a:spcPts val="0"/>
              </a:spcBef>
              <a:buFont typeface="+mj-lt"/>
              <a:buAutoNum type="arabicPeriod"/>
            </a:pPr>
            <a:r>
              <a:rPr lang="fi-FI" sz="1300" kern="100">
                <a:effectLst/>
                <a:latin typeface="Arial" panose="020B0604020202020204" pitchFamily="34" charset="0"/>
                <a:ea typeface="Calibri" panose="020F0502020204030204" pitchFamily="34" charset="0"/>
                <a:cs typeface="Arial" panose="020B0604020202020204" pitchFamily="34" charset="0"/>
              </a:rPr>
              <a:t>SNVT Pelaksanaan Jaringan Pemanfaatan Air Sumatera II Provinsi Sumatera Utara</a:t>
            </a:r>
            <a:r>
              <a:rPr lang="id-ID" sz="1300" kern="100">
                <a:effectLst/>
                <a:latin typeface="Arial" panose="020B0604020202020204" pitchFamily="34" charset="0"/>
                <a:ea typeface="Calibri" panose="020F0502020204030204" pitchFamily="34" charset="0"/>
                <a:cs typeface="Arial" panose="020B0604020202020204" pitchFamily="34" charset="0"/>
              </a:rPr>
              <a:t> </a:t>
            </a:r>
            <a:r>
              <a:rPr lang="en-US" sz="1300" kern="100">
                <a:effectLst/>
                <a:latin typeface="Arial" panose="020B0604020202020204" pitchFamily="34" charset="0"/>
                <a:ea typeface="Calibri" panose="020F0502020204030204" pitchFamily="34" charset="0"/>
                <a:cs typeface="Arial" panose="020B0604020202020204" pitchFamily="34" charset="0"/>
              </a:rPr>
              <a:t>dengan pagu Rp281,93 miliar, realisasi Rp200,42 miliar (</a:t>
            </a:r>
            <a:r>
              <a:rPr lang="en-US" sz="1300" kern="100">
                <a:solidFill>
                  <a:srgbClr val="FF0000"/>
                </a:solidFill>
                <a:effectLst/>
                <a:latin typeface="Arial" panose="020B0604020202020204" pitchFamily="34" charset="0"/>
                <a:ea typeface="Calibri" panose="020F0502020204030204" pitchFamily="34" charset="0"/>
                <a:cs typeface="Arial" panose="020B0604020202020204" pitchFamily="34" charset="0"/>
              </a:rPr>
              <a:t>71,09%</a:t>
            </a:r>
            <a:r>
              <a:rPr lang="en-US" sz="1300" kern="100">
                <a:effectLst/>
                <a:latin typeface="Arial" panose="020B0604020202020204" pitchFamily="34" charset="0"/>
                <a:ea typeface="Calibri" panose="020F0502020204030204" pitchFamily="34" charset="0"/>
                <a:cs typeface="Arial" panose="020B0604020202020204" pitchFamily="34" charset="0"/>
              </a:rPr>
              <a:t>)</a:t>
            </a:r>
          </a:p>
          <a:p>
            <a:pPr marL="511175" marR="0" indent="-228600">
              <a:lnSpc>
                <a:spcPct val="107000"/>
              </a:lnSpc>
              <a:spcBef>
                <a:spcPts val="0"/>
              </a:spcBef>
              <a:buFont typeface="+mj-lt"/>
              <a:buAutoNum type="arabicPeriod"/>
            </a:pPr>
            <a:r>
              <a:rPr lang="en-US" sz="1300" kern="100">
                <a:effectLst/>
                <a:latin typeface="Arial" panose="020B0604020202020204" pitchFamily="34" charset="0"/>
                <a:ea typeface="Calibri" panose="020F0502020204030204" pitchFamily="34" charset="0"/>
                <a:cs typeface="Arial" panose="020B0604020202020204" pitchFamily="34" charset="0"/>
              </a:rPr>
              <a:t>Balai Besar Perbenihan Dan Proteksi Tanaman Perkebunan (BBP2TP) Medan dengan pagu </a:t>
            </a:r>
            <a:r>
              <a:rPr lang="id-ID" sz="1300" kern="100">
                <a:effectLst/>
                <a:latin typeface="Arial" panose="020B0604020202020204" pitchFamily="34" charset="0"/>
                <a:ea typeface="Calibri" panose="020F0502020204030204" pitchFamily="34" charset="0"/>
                <a:cs typeface="Arial" panose="020B0604020202020204" pitchFamily="34" charset="0"/>
              </a:rPr>
              <a:t>Rp</a:t>
            </a:r>
            <a:r>
              <a:rPr lang="en-US" sz="1300" kern="100">
                <a:latin typeface="Arial" panose="020B0604020202020204" pitchFamily="34" charset="0"/>
                <a:ea typeface="Calibri" panose="020F0502020204030204" pitchFamily="34" charset="0"/>
                <a:cs typeface="Arial" panose="020B0604020202020204" pitchFamily="34" charset="0"/>
              </a:rPr>
              <a:t>503,47 juta</a:t>
            </a:r>
            <a:r>
              <a:rPr lang="en-US" sz="1300" kern="100">
                <a:effectLst/>
                <a:latin typeface="Arial" panose="020B0604020202020204" pitchFamily="34" charset="0"/>
                <a:ea typeface="Calibri" panose="020F0502020204030204" pitchFamily="34" charset="0"/>
                <a:cs typeface="Arial" panose="020B0604020202020204" pitchFamily="34" charset="0"/>
              </a:rPr>
              <a:t>, realisasi Rp7,68 juta (</a:t>
            </a:r>
            <a:r>
              <a:rPr lang="en-US" sz="1300" kern="100">
                <a:solidFill>
                  <a:srgbClr val="FF0000"/>
                </a:solidFill>
                <a:latin typeface="Arial" panose="020B0604020202020204" pitchFamily="34" charset="0"/>
                <a:ea typeface="Calibri" panose="020F0502020204030204" pitchFamily="34" charset="0"/>
                <a:cs typeface="Arial" panose="020B0604020202020204" pitchFamily="34" charset="0"/>
              </a:rPr>
              <a:t>1,52</a:t>
            </a:r>
            <a:r>
              <a:rPr lang="en-US" sz="1300" kern="1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en-US" sz="1300" kern="100">
                <a:effectLst/>
                <a:latin typeface="Arial" panose="020B0604020202020204" pitchFamily="34" charset="0"/>
                <a:ea typeface="Calibri" panose="020F0502020204030204" pitchFamily="34" charset="0"/>
                <a:cs typeface="Arial" panose="020B0604020202020204" pitchFamily="34" charset="0"/>
              </a:rPr>
              <a:t>)</a:t>
            </a:r>
          </a:p>
          <a:p>
            <a:pPr marL="511175" marR="0" indent="-228600">
              <a:lnSpc>
                <a:spcPct val="107000"/>
              </a:lnSpc>
              <a:spcBef>
                <a:spcPts val="0"/>
              </a:spcBef>
              <a:buFont typeface="+mj-lt"/>
              <a:buAutoNum type="arabicPeriod"/>
            </a:pPr>
            <a:r>
              <a:rPr lang="en-US" sz="1300" kern="100">
                <a:effectLst/>
                <a:latin typeface="Arial" panose="020B0604020202020204" pitchFamily="34" charset="0"/>
                <a:ea typeface="Calibri" panose="020F0502020204030204" pitchFamily="34" charset="0"/>
                <a:cs typeface="Arial" panose="020B0604020202020204" pitchFamily="34" charset="0"/>
              </a:rPr>
              <a:t>Dinas Ketahanan Pangan, Tanaman Pangan Dan Hortikultura Provinsi Sumatera Utara dengan pagu Rp400 juta, realisasi Rp238,32 juta (</a:t>
            </a:r>
            <a:r>
              <a:rPr lang="en-US" sz="1300" kern="100">
                <a:solidFill>
                  <a:srgbClr val="FF0000"/>
                </a:solidFill>
                <a:latin typeface="Arial" panose="020B0604020202020204" pitchFamily="34" charset="0"/>
                <a:ea typeface="Calibri" panose="020F0502020204030204" pitchFamily="34" charset="0"/>
                <a:cs typeface="Arial" panose="020B0604020202020204" pitchFamily="34" charset="0"/>
              </a:rPr>
              <a:t>59,58%</a:t>
            </a:r>
            <a:r>
              <a:rPr lang="en-US" sz="1300" kern="100">
                <a:effectLst/>
                <a:latin typeface="Arial" panose="020B0604020202020204" pitchFamily="34" charset="0"/>
                <a:ea typeface="Calibri" panose="020F0502020204030204" pitchFamily="34" charset="0"/>
                <a:cs typeface="Arial" panose="020B0604020202020204" pitchFamily="34" charset="0"/>
              </a:rPr>
              <a:t>).</a:t>
            </a:r>
          </a:p>
          <a:p>
            <a:pPr marL="511175" marR="0" indent="-228600">
              <a:lnSpc>
                <a:spcPct val="107000"/>
              </a:lnSpc>
              <a:spcBef>
                <a:spcPts val="0"/>
              </a:spcBef>
              <a:buFont typeface="+mj-lt"/>
              <a:buAutoNum type="arabicPeriod"/>
            </a:pPr>
            <a:r>
              <a:rPr lang="sv-SE" sz="1300" kern="100">
                <a:effectLst/>
                <a:latin typeface="Arial" panose="020B0604020202020204" pitchFamily="34" charset="0"/>
                <a:ea typeface="Calibri" panose="020F0502020204030204" pitchFamily="34" charset="0"/>
                <a:cs typeface="Arial" panose="020B0604020202020204" pitchFamily="34" charset="0"/>
              </a:rPr>
              <a:t>Politeknik Pembangunan Pertanian (Polbangtan) Medan dengan pagu Rp8,94 miliar, realisasi Rp2,99 miliar (</a:t>
            </a:r>
            <a:r>
              <a:rPr lang="sv-SE" sz="1300" kern="100">
                <a:solidFill>
                  <a:srgbClr val="FF0000"/>
                </a:solidFill>
                <a:effectLst/>
                <a:latin typeface="Arial" panose="020B0604020202020204" pitchFamily="34" charset="0"/>
                <a:ea typeface="Calibri" panose="020F0502020204030204" pitchFamily="34" charset="0"/>
                <a:cs typeface="Arial" panose="020B0604020202020204" pitchFamily="34" charset="0"/>
              </a:rPr>
              <a:t>33,48%</a:t>
            </a:r>
            <a:r>
              <a:rPr lang="sv-SE" sz="1300" kern="100">
                <a:effectLst/>
                <a:latin typeface="Arial" panose="020B0604020202020204" pitchFamily="34" charset="0"/>
                <a:ea typeface="Calibri" panose="020F0502020204030204" pitchFamily="34" charset="0"/>
                <a:cs typeface="Arial" panose="020B0604020202020204" pitchFamily="34" charset="0"/>
              </a:rPr>
              <a:t>)</a:t>
            </a:r>
            <a:endParaRPr lang="en-US" sz="1300" kern="10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US" sz="1300">
                <a:solidFill>
                  <a:schemeClr val="tx1"/>
                </a:solidFill>
                <a:latin typeface="Arial" panose="020B0604020202020204" pitchFamily="34" charset="0"/>
                <a:ea typeface="Calibri" panose="020F0502020204030204" pitchFamily="34" charset="0"/>
                <a:cs typeface="Arial" panose="020B0604020202020204" pitchFamily="34" charset="0"/>
              </a:rPr>
              <a:t>Pada Klaster </a:t>
            </a:r>
            <a:r>
              <a:rPr lang="id-ID" sz="1300">
                <a:solidFill>
                  <a:schemeClr val="tx1"/>
                </a:solidFill>
                <a:latin typeface="Arial" panose="020B0604020202020204" pitchFamily="34" charset="0"/>
                <a:ea typeface="Calibri" panose="020F0502020204030204" pitchFamily="34" charset="0"/>
                <a:cs typeface="Arial" panose="020B0604020202020204" pitchFamily="34" charset="0"/>
              </a:rPr>
              <a:t>makanan, minuman, dan tembakau</a:t>
            </a:r>
            <a:r>
              <a:rPr lang="en-US" sz="1300">
                <a:solidFill>
                  <a:schemeClr val="tx1"/>
                </a:solidFill>
                <a:latin typeface="Arial" panose="020B0604020202020204" pitchFamily="34" charset="0"/>
                <a:ea typeface="Calibri" panose="020F0502020204030204" pitchFamily="34" charset="0"/>
                <a:cs typeface="Arial" panose="020B0604020202020204" pitchFamily="34" charset="0"/>
              </a:rPr>
              <a:t> dan</a:t>
            </a:r>
            <a:r>
              <a:rPr lang="id-ID" sz="13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300">
                <a:solidFill>
                  <a:schemeClr val="tx1"/>
                </a:solidFill>
                <a:latin typeface="Arial" panose="020B0604020202020204" pitchFamily="34" charset="0"/>
                <a:ea typeface="Calibri" panose="020F0502020204030204" pitchFamily="34" charset="0"/>
                <a:cs typeface="Arial" panose="020B0604020202020204" pitchFamily="34" charset="0"/>
              </a:rPr>
              <a:t>K</a:t>
            </a:r>
            <a:r>
              <a:rPr lang="id-ID" sz="1300">
                <a:solidFill>
                  <a:schemeClr val="tx1"/>
                </a:solidFill>
                <a:latin typeface="Arial" panose="020B0604020202020204" pitchFamily="34" charset="0"/>
                <a:ea typeface="Calibri" panose="020F0502020204030204" pitchFamily="34" charset="0"/>
                <a:cs typeface="Arial" panose="020B0604020202020204" pitchFamily="34" charset="0"/>
              </a:rPr>
              <a:t>laster pendukung kelompok pengeluaran</a:t>
            </a:r>
            <a:endParaRPr lang="en-ID" sz="13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476DAE0-6E04-FCC8-0E20-B96FD752D2E5}"/>
              </a:ext>
            </a:extLst>
          </p:cNvPr>
          <p:cNvSpPr/>
          <p:nvPr/>
        </p:nvSpPr>
        <p:spPr>
          <a:xfrm>
            <a:off x="7086600" y="143531"/>
            <a:ext cx="3307080" cy="64911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l"/>
            <a:r>
              <a:rPr lang="en-US" sz="2000" b="1" err="1"/>
              <a:t>Pagu</a:t>
            </a:r>
            <a:r>
              <a:rPr lang="en-US" sz="2000" b="1"/>
              <a:t> </a:t>
            </a:r>
            <a:r>
              <a:rPr lang="id-ID" sz="2000" b="1"/>
              <a:t>Rp</a:t>
            </a:r>
            <a:r>
              <a:rPr lang="en-US" sz="2000" b="1"/>
              <a:t>370,97</a:t>
            </a:r>
            <a:r>
              <a:rPr lang="id-ID" sz="2000" b="1"/>
              <a:t> M</a:t>
            </a:r>
            <a:endParaRPr lang="en-US" sz="2000" b="1" dirty="0"/>
          </a:p>
          <a:p>
            <a:pPr algn="l"/>
            <a:r>
              <a:rPr lang="en-US" sz="2000" b="1" err="1"/>
              <a:t>Realisasi</a:t>
            </a:r>
            <a:r>
              <a:rPr lang="en-US" sz="2000" b="1"/>
              <a:t> </a:t>
            </a:r>
            <a:r>
              <a:rPr lang="id-ID" sz="2000" b="1"/>
              <a:t>Rp</a:t>
            </a:r>
            <a:r>
              <a:rPr lang="en-US" sz="2000" b="1"/>
              <a:t>258,34 </a:t>
            </a:r>
            <a:r>
              <a:rPr lang="en-US" sz="2000" b="1" dirty="0"/>
              <a:t>M</a:t>
            </a:r>
            <a:endParaRPr lang="en-ID" sz="2000" b="1" dirty="0"/>
          </a:p>
        </p:txBody>
      </p:sp>
      <p:sp>
        <p:nvSpPr>
          <p:cNvPr id="7" name="Flowchart: Connector 6">
            <a:extLst>
              <a:ext uri="{FF2B5EF4-FFF2-40B4-BE49-F238E27FC236}">
                <a16:creationId xmlns:a16="http://schemas.microsoft.com/office/drawing/2014/main" id="{AC50B32F-D051-E00B-2A26-6D4043714D9E}"/>
              </a:ext>
            </a:extLst>
          </p:cNvPr>
          <p:cNvSpPr/>
          <p:nvPr/>
        </p:nvSpPr>
        <p:spPr>
          <a:xfrm>
            <a:off x="9435738" y="10886"/>
            <a:ext cx="1828800" cy="870558"/>
          </a:xfrm>
          <a:prstGeom prst="flowChartConnector">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D" dirty="0"/>
          </a:p>
        </p:txBody>
      </p:sp>
      <p:sp>
        <p:nvSpPr>
          <p:cNvPr id="8" name="Rectangle 7">
            <a:extLst>
              <a:ext uri="{FF2B5EF4-FFF2-40B4-BE49-F238E27FC236}">
                <a16:creationId xmlns:a16="http://schemas.microsoft.com/office/drawing/2014/main" id="{1D49764B-A5C3-18F8-655F-7FB6185786EA}"/>
              </a:ext>
            </a:extLst>
          </p:cNvPr>
          <p:cNvSpPr/>
          <p:nvPr/>
        </p:nvSpPr>
        <p:spPr>
          <a:xfrm>
            <a:off x="9647862" y="206476"/>
            <a:ext cx="1404552" cy="523220"/>
          </a:xfrm>
          <a:prstGeom prst="rect">
            <a:avLst/>
          </a:prstGeom>
          <a:noFill/>
        </p:spPr>
        <p:txBody>
          <a:bodyPr wrap="none" lIns="91440" tIns="45720" rIns="91440" bIns="45720">
            <a:spAutoFit/>
          </a:bodyPr>
          <a:lstStyle/>
          <a:p>
            <a:pPr algn="ctr"/>
            <a:r>
              <a:rPr lang="en-US" sz="2800" b="1" cap="none" spc="0">
                <a:ln w="0"/>
                <a:solidFill>
                  <a:schemeClr val="tx1"/>
                </a:solidFill>
                <a:effectLst>
                  <a:outerShdw blurRad="38100" dist="25400" dir="5400000" algn="ctr" rotWithShape="0">
                    <a:srgbClr val="6E747A">
                      <a:alpha val="43000"/>
                    </a:srgbClr>
                  </a:outerShdw>
                </a:effectLst>
              </a:rPr>
              <a:t>69,64</a:t>
            </a:r>
            <a:r>
              <a:rPr lang="id-ID" sz="2800" b="1" cap="none" spc="0">
                <a:ln w="0"/>
                <a:solidFill>
                  <a:schemeClr val="tx1"/>
                </a:solidFill>
                <a:effectLst>
                  <a:outerShdw blurRad="38100" dist="25400" dir="5400000" algn="ctr" rotWithShape="0">
                    <a:srgbClr val="6E747A">
                      <a:alpha val="43000"/>
                    </a:srgbClr>
                  </a:outerShdw>
                </a:effectLst>
              </a:rPr>
              <a:t>%</a:t>
            </a:r>
          </a:p>
        </p:txBody>
      </p:sp>
      <p:sp>
        <p:nvSpPr>
          <p:cNvPr id="54" name="TextBox 53">
            <a:extLst>
              <a:ext uri="{FF2B5EF4-FFF2-40B4-BE49-F238E27FC236}">
                <a16:creationId xmlns:a16="http://schemas.microsoft.com/office/drawing/2014/main" id="{B1F534C3-5B9B-67A6-8D37-2E35275E8396}"/>
              </a:ext>
            </a:extLst>
          </p:cNvPr>
          <p:cNvSpPr txBox="1"/>
          <p:nvPr/>
        </p:nvSpPr>
        <p:spPr>
          <a:xfrm>
            <a:off x="9238742" y="3665050"/>
            <a:ext cx="2611490" cy="276999"/>
          </a:xfrm>
          <a:prstGeom prst="rect">
            <a:avLst/>
          </a:prstGeom>
          <a:noFill/>
        </p:spPr>
        <p:txBody>
          <a:bodyPr wrap="square" rtlCol="0">
            <a:spAutoFit/>
          </a:bodyPr>
          <a:lstStyle/>
          <a:p>
            <a:pPr algn="r"/>
            <a:r>
              <a:rPr lang="id-ID" sz="1200" b="1" i="1">
                <a:latin typeface="Arial" panose="020B0604020202020204" pitchFamily="34" charset="0"/>
                <a:cs typeface="Arial" panose="020B0604020202020204" pitchFamily="34" charset="0"/>
              </a:rPr>
              <a:t>Dalam mil</a:t>
            </a:r>
            <a:r>
              <a:rPr lang="en-US" sz="1200" b="1" i="1">
                <a:latin typeface="Arial" panose="020B0604020202020204" pitchFamily="34" charset="0"/>
                <a:cs typeface="Arial" panose="020B0604020202020204" pitchFamily="34" charset="0"/>
              </a:rPr>
              <a:t>iar</a:t>
            </a:r>
            <a:r>
              <a:rPr lang="id-ID" sz="1200" b="1" i="1">
                <a:latin typeface="Arial" panose="020B0604020202020204" pitchFamily="34" charset="0"/>
                <a:cs typeface="Arial" panose="020B0604020202020204" pitchFamily="34" charset="0"/>
              </a:rPr>
              <a:t> </a:t>
            </a:r>
            <a:r>
              <a:rPr lang="id-ID" sz="1200" b="1" i="1" dirty="0">
                <a:latin typeface="Arial" panose="020B0604020202020204" pitchFamily="34" charset="0"/>
                <a:cs typeface="Arial" panose="020B0604020202020204" pitchFamily="34" charset="0"/>
              </a:rPr>
              <a:t>rupiah</a:t>
            </a:r>
            <a:endParaRPr lang="en-US" sz="1200" b="1" i="1" dirty="0">
              <a:latin typeface="Arial" panose="020B0604020202020204" pitchFamily="34" charset="0"/>
              <a:cs typeface="Arial" panose="020B0604020202020204" pitchFamily="34" charset="0"/>
            </a:endParaRPr>
          </a:p>
        </p:txBody>
      </p:sp>
      <p:graphicFrame>
        <p:nvGraphicFramePr>
          <p:cNvPr id="33" name="Chart 32">
            <a:extLst>
              <a:ext uri="{FF2B5EF4-FFF2-40B4-BE49-F238E27FC236}">
                <a16:creationId xmlns:a16="http://schemas.microsoft.com/office/drawing/2014/main" id="{66E89DE0-88CD-472A-BA22-B66F1A1D3612}"/>
              </a:ext>
            </a:extLst>
          </p:cNvPr>
          <p:cNvGraphicFramePr>
            <a:graphicFrameLocks/>
          </p:cNvGraphicFramePr>
          <p:nvPr>
            <p:extLst>
              <p:ext uri="{D42A27DB-BD31-4B8C-83A1-F6EECF244321}">
                <p14:modId xmlns:p14="http://schemas.microsoft.com/office/powerpoint/2010/main" val="2257787531"/>
              </p:ext>
            </p:extLst>
          </p:nvPr>
        </p:nvGraphicFramePr>
        <p:xfrm>
          <a:off x="120846" y="1336057"/>
          <a:ext cx="4419600" cy="25003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e 1">
            <a:extLst>
              <a:ext uri="{FF2B5EF4-FFF2-40B4-BE49-F238E27FC236}">
                <a16:creationId xmlns:a16="http://schemas.microsoft.com/office/drawing/2014/main" id="{044D27B1-8387-4D9E-924A-1030DCB82B17}"/>
              </a:ext>
            </a:extLst>
          </p:cNvPr>
          <p:cNvGraphicFramePr>
            <a:graphicFrameLocks noGrp="1"/>
          </p:cNvGraphicFramePr>
          <p:nvPr>
            <p:extLst>
              <p:ext uri="{D42A27DB-BD31-4B8C-83A1-F6EECF244321}">
                <p14:modId xmlns:p14="http://schemas.microsoft.com/office/powerpoint/2010/main" val="2270044665"/>
              </p:ext>
            </p:extLst>
          </p:nvPr>
        </p:nvGraphicFramePr>
        <p:xfrm>
          <a:off x="4446816" y="901004"/>
          <a:ext cx="7315101" cy="2754181"/>
        </p:xfrm>
        <a:graphic>
          <a:graphicData uri="http://schemas.openxmlformats.org/drawingml/2006/table">
            <a:tbl>
              <a:tblPr/>
              <a:tblGrid>
                <a:gridCol w="4897016">
                  <a:extLst>
                    <a:ext uri="{9D8B030D-6E8A-4147-A177-3AD203B41FA5}">
                      <a16:colId xmlns:a16="http://schemas.microsoft.com/office/drawing/2014/main" val="2338267465"/>
                    </a:ext>
                  </a:extLst>
                </a:gridCol>
                <a:gridCol w="695005">
                  <a:extLst>
                    <a:ext uri="{9D8B030D-6E8A-4147-A177-3AD203B41FA5}">
                      <a16:colId xmlns:a16="http://schemas.microsoft.com/office/drawing/2014/main" val="4058549179"/>
                    </a:ext>
                  </a:extLst>
                </a:gridCol>
                <a:gridCol w="772228">
                  <a:extLst>
                    <a:ext uri="{9D8B030D-6E8A-4147-A177-3AD203B41FA5}">
                      <a16:colId xmlns:a16="http://schemas.microsoft.com/office/drawing/2014/main" val="2680710768"/>
                    </a:ext>
                  </a:extLst>
                </a:gridCol>
                <a:gridCol w="950852">
                  <a:extLst>
                    <a:ext uri="{9D8B030D-6E8A-4147-A177-3AD203B41FA5}">
                      <a16:colId xmlns:a16="http://schemas.microsoft.com/office/drawing/2014/main" val="1340253859"/>
                    </a:ext>
                  </a:extLst>
                </a:gridCol>
              </a:tblGrid>
              <a:tr h="360438">
                <a:tc>
                  <a:txBody>
                    <a:bodyPr/>
                    <a:lstStyle/>
                    <a:p>
                      <a:pPr algn="ctr" fontAlgn="b"/>
                      <a:r>
                        <a:rPr lang="en-ID" sz="1300" b="1" i="0" u="none" strike="noStrike">
                          <a:solidFill>
                            <a:schemeClr val="bg1"/>
                          </a:solidFill>
                          <a:effectLst/>
                          <a:latin typeface="Calibri" panose="020F0502020204030204" pitchFamily="34" charset="0"/>
                        </a:rPr>
                        <a:t>Output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ID" sz="1300" b="1" i="0" u="none" strike="noStrike">
                          <a:solidFill>
                            <a:schemeClr val="bg1"/>
                          </a:solidFill>
                          <a:effectLst/>
                          <a:latin typeface="Calibri" panose="020F0502020204030204" pitchFamily="34" charset="0"/>
                        </a:rPr>
                        <a:t>Pagu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ID" sz="1300" b="1" i="0" u="none" strike="noStrike">
                          <a:solidFill>
                            <a:schemeClr val="bg1"/>
                          </a:solidFill>
                          <a:effectLst/>
                          <a:latin typeface="Calibri" panose="020F0502020204030204" pitchFamily="34" charset="0"/>
                        </a:rPr>
                        <a:t>Realisasi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ID" sz="1300" b="1" i="0" u="none" strike="noStrike">
                          <a:solidFill>
                            <a:schemeClr val="bg1"/>
                          </a:solidFill>
                          <a:effectLst/>
                          <a:latin typeface="Calibri" panose="020F0502020204030204" pitchFamily="34" charset="0"/>
                        </a:rPr>
                        <a:t>% Realisasi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939121226"/>
                  </a:ext>
                </a:extLst>
              </a:tr>
              <a:tr h="217613">
                <a:tc>
                  <a:txBody>
                    <a:bodyPr/>
                    <a:lstStyle/>
                    <a:p>
                      <a:pPr algn="l" fontAlgn="b"/>
                      <a:r>
                        <a:rPr lang="en-ID" sz="1300" b="1" i="0" u="none" strike="noStrike">
                          <a:solidFill>
                            <a:srgbClr val="000000"/>
                          </a:solidFill>
                          <a:effectLst/>
                          <a:latin typeface="Calibri" panose="020F0502020204030204" pitchFamily="34" charset="0"/>
                        </a:rPr>
                        <a:t>Alat dan Mesin Pertanian Pra Panen Sub Sektor Tanaman Pangan (QW)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0,40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0,24</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59,58%</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625445"/>
                  </a:ext>
                </a:extLst>
              </a:tr>
              <a:tr h="217613">
                <a:tc>
                  <a:txBody>
                    <a:bodyPr/>
                    <a:lstStyle/>
                    <a:p>
                      <a:pPr algn="l" fontAlgn="b"/>
                      <a:r>
                        <a:rPr lang="en-ID" sz="1300" b="1" i="0" u="none" strike="noStrike">
                          <a:solidFill>
                            <a:srgbClr val="000000"/>
                          </a:solidFill>
                          <a:effectLst/>
                          <a:latin typeface="Calibri" panose="020F0502020204030204" pitchFamily="34" charset="0"/>
                        </a:rPr>
                        <a:t>Kawasan Kelapa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0,50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0,01</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1,52%</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43313207"/>
                  </a:ext>
                </a:extLst>
              </a:tr>
              <a:tr h="217613">
                <a:tc>
                  <a:txBody>
                    <a:bodyPr/>
                    <a:lstStyle/>
                    <a:p>
                      <a:pPr algn="l" fontAlgn="b"/>
                      <a:r>
                        <a:rPr lang="en-ID" sz="1300" b="1" i="0" u="none" strike="noStrike">
                          <a:solidFill>
                            <a:srgbClr val="000000"/>
                          </a:solidFill>
                          <a:effectLst/>
                          <a:latin typeface="Calibri" panose="020F0502020204030204" pitchFamily="34" charset="0"/>
                        </a:rPr>
                        <a:t>Kelembagaan bidang irigasi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1,13</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0,38</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33,89%</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107075"/>
                  </a:ext>
                </a:extLst>
              </a:tr>
              <a:tr h="217613">
                <a:tc>
                  <a:txBody>
                    <a:bodyPr/>
                    <a:lstStyle/>
                    <a:p>
                      <a:pPr algn="l" fontAlgn="b"/>
                      <a:r>
                        <a:rPr lang="en-ID" sz="1300" b="1" i="0" u="none" strike="noStrike">
                          <a:solidFill>
                            <a:srgbClr val="000000"/>
                          </a:solidFill>
                          <a:effectLst/>
                          <a:latin typeface="Calibri" panose="020F0502020204030204" pitchFamily="34" charset="0"/>
                        </a:rPr>
                        <a:t>Operasi dan pemeliharaan bendung irigasi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20,05</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13,75</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68,61%</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86687754"/>
                  </a:ext>
                </a:extLst>
              </a:tr>
              <a:tr h="217613">
                <a:tc>
                  <a:txBody>
                    <a:bodyPr/>
                    <a:lstStyle/>
                    <a:p>
                      <a:pPr algn="l" fontAlgn="b"/>
                      <a:r>
                        <a:rPr lang="en-ID" sz="1300" b="1" i="0" u="none" strike="noStrike">
                          <a:solidFill>
                            <a:srgbClr val="000000"/>
                          </a:solidFill>
                          <a:effectLst/>
                          <a:latin typeface="Calibri" panose="020F0502020204030204" pitchFamily="34" charset="0"/>
                        </a:rPr>
                        <a:t>Operasi dan pemeliharaan prasarana  daerah irigasi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56,86</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40,12</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70,56%</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6847189"/>
                  </a:ext>
                </a:extLst>
              </a:tr>
              <a:tr h="217613">
                <a:tc>
                  <a:txBody>
                    <a:bodyPr/>
                    <a:lstStyle/>
                    <a:p>
                      <a:pPr algn="l" fontAlgn="b"/>
                      <a:r>
                        <a:rPr lang="en-ID" sz="1300" b="1" i="0" u="none" strike="noStrike">
                          <a:solidFill>
                            <a:srgbClr val="000000"/>
                          </a:solidFill>
                          <a:effectLst/>
                          <a:latin typeface="Calibri" panose="020F0502020204030204" pitchFamily="34" charset="0"/>
                        </a:rPr>
                        <a:t>Penumbuhan Wirausahawan Muda Pertanian (PWMP)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8,94</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2,99</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33,48%</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0922024"/>
                  </a:ext>
                </a:extLst>
              </a:tr>
              <a:tr h="217613">
                <a:tc>
                  <a:txBody>
                    <a:bodyPr/>
                    <a:lstStyle/>
                    <a:p>
                      <a:pPr algn="l" fontAlgn="b"/>
                      <a:r>
                        <a:rPr lang="en-ID" sz="1300" b="1" i="0" u="none" strike="noStrike">
                          <a:solidFill>
                            <a:srgbClr val="000000"/>
                          </a:solidFill>
                          <a:effectLst/>
                          <a:latin typeface="Calibri" panose="020F0502020204030204" pitchFamily="34" charset="0"/>
                        </a:rPr>
                        <a:t>Program padat karya irigasi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1,16</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0,42</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36,04%</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361140"/>
                  </a:ext>
                </a:extLst>
              </a:tr>
              <a:tr h="217613">
                <a:tc>
                  <a:txBody>
                    <a:bodyPr/>
                    <a:lstStyle/>
                    <a:p>
                      <a:pPr algn="l" fontAlgn="b"/>
                      <a:r>
                        <a:rPr lang="en-ID" sz="1300" b="1" i="0" u="none" strike="noStrike">
                          <a:solidFill>
                            <a:srgbClr val="000000"/>
                          </a:solidFill>
                          <a:effectLst/>
                          <a:latin typeface="Calibri" panose="020F0502020204030204" pitchFamily="34" charset="0"/>
                        </a:rPr>
                        <a:t>Rehabilitasi bendung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61,37</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30,30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49,38%</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28601012"/>
                  </a:ext>
                </a:extLst>
              </a:tr>
              <a:tr h="217613">
                <a:tc>
                  <a:txBody>
                    <a:bodyPr/>
                    <a:lstStyle/>
                    <a:p>
                      <a:pPr algn="l" fontAlgn="b"/>
                      <a:r>
                        <a:rPr lang="en-ID" sz="1300" b="1" i="0" u="none" strike="noStrike">
                          <a:solidFill>
                            <a:srgbClr val="000000"/>
                          </a:solidFill>
                          <a:effectLst/>
                          <a:latin typeface="Calibri" panose="020F0502020204030204" pitchFamily="34" charset="0"/>
                        </a:rPr>
                        <a:t>Rehabilitasi/peningkatan JIAT Mendukung Ketahanan Pangan Lokal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10,00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4,77</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300" b="1" i="0" u="none" strike="noStrike">
                          <a:solidFill>
                            <a:srgbClr val="000000"/>
                          </a:solidFill>
                          <a:effectLst/>
                          <a:latin typeface="Calibri" panose="020F0502020204030204" pitchFamily="34" charset="0"/>
                        </a:rPr>
                        <a:t>47,65%</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151914"/>
                  </a:ext>
                </a:extLst>
              </a:tr>
              <a:tr h="217613">
                <a:tc>
                  <a:txBody>
                    <a:bodyPr/>
                    <a:lstStyle/>
                    <a:p>
                      <a:pPr algn="l" fontAlgn="b"/>
                      <a:r>
                        <a:rPr lang="en-ID" sz="1300" b="1" i="0" u="none" strike="noStrike">
                          <a:solidFill>
                            <a:srgbClr val="000000"/>
                          </a:solidFill>
                          <a:effectLst/>
                          <a:latin typeface="Calibri" panose="020F0502020204030204" pitchFamily="34" charset="0"/>
                        </a:rPr>
                        <a:t>Rehabilitasi/peningkatan prasarana irigasi Mendukung Ketapang lokal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210,56</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165,35</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300" b="1" i="0" u="none" strike="noStrike">
                          <a:solidFill>
                            <a:srgbClr val="000000"/>
                          </a:solidFill>
                          <a:effectLst/>
                          <a:latin typeface="Calibri" panose="020F0502020204030204" pitchFamily="34" charset="0"/>
                        </a:rPr>
                        <a:t>78,53%</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48718755"/>
                  </a:ext>
                </a:extLst>
              </a:tr>
              <a:tr h="217613">
                <a:tc>
                  <a:txBody>
                    <a:bodyPr/>
                    <a:lstStyle/>
                    <a:p>
                      <a:pPr algn="ctr" fontAlgn="b"/>
                      <a:r>
                        <a:rPr lang="en-US" sz="1300" b="1" i="0" u="none" strike="noStrike">
                          <a:solidFill>
                            <a:schemeClr val="bg1"/>
                          </a:solidFill>
                          <a:effectLst/>
                          <a:latin typeface="Calibri" panose="020F0502020204030204" pitchFamily="34" charset="0"/>
                        </a:rPr>
                        <a:t>TOTAL</a:t>
                      </a:r>
                      <a:endParaRPr lang="en-ID" sz="1300" b="1" i="0" u="none" strike="noStrike">
                        <a:solidFill>
                          <a:schemeClr val="bg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b"/>
                      <a:r>
                        <a:rPr lang="en-US" sz="1300" b="1" i="0" u="none" strike="noStrike">
                          <a:solidFill>
                            <a:schemeClr val="bg1"/>
                          </a:solidFill>
                          <a:effectLst/>
                          <a:latin typeface="Calibri" panose="020F0502020204030204" pitchFamily="34" charset="0"/>
                        </a:rPr>
                        <a:t>370,97</a:t>
                      </a:r>
                      <a:endParaRPr lang="en-ID" sz="1300" b="1" i="0" u="none" strike="noStrike">
                        <a:solidFill>
                          <a:schemeClr val="bg1"/>
                        </a:solidFill>
                        <a:effectLst/>
                        <a:latin typeface="Calibri" panose="020F0502020204030204" pitchFamily="34" charset="0"/>
                      </a:endParaRP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b"/>
                      <a:r>
                        <a:rPr lang="en-US" sz="1300" b="1" i="0" u="none" strike="noStrike">
                          <a:solidFill>
                            <a:schemeClr val="bg1"/>
                          </a:solidFill>
                          <a:effectLst/>
                          <a:latin typeface="Calibri" panose="020F0502020204030204" pitchFamily="34" charset="0"/>
                        </a:rPr>
                        <a:t>258,34</a:t>
                      </a:r>
                      <a:endParaRPr lang="en-ID" sz="1300" b="1" i="0" u="none" strike="noStrike">
                        <a:solidFill>
                          <a:schemeClr val="bg1"/>
                        </a:solidFill>
                        <a:effectLst/>
                        <a:latin typeface="Calibri" panose="020F0502020204030204" pitchFamily="34" charset="0"/>
                      </a:endParaRP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b"/>
                      <a:r>
                        <a:rPr lang="en-US" sz="1300" b="1" i="0" u="none" strike="noStrike">
                          <a:solidFill>
                            <a:schemeClr val="bg1"/>
                          </a:solidFill>
                          <a:effectLst/>
                          <a:latin typeface="Calibri" panose="020F0502020204030204" pitchFamily="34" charset="0"/>
                        </a:rPr>
                        <a:t>69,64%</a:t>
                      </a:r>
                      <a:endParaRPr lang="en-ID" sz="1300" b="1" i="0" u="none" strike="noStrike">
                        <a:solidFill>
                          <a:schemeClr val="bg1"/>
                        </a:solidFill>
                        <a:effectLst/>
                        <a:latin typeface="Calibri" panose="020F0502020204030204" pitchFamily="34" charset="0"/>
                      </a:endParaRP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4034085857"/>
                  </a:ext>
                </a:extLst>
              </a:tr>
            </a:tbl>
          </a:graphicData>
        </a:graphic>
      </p:graphicFrame>
      <p:sp>
        <p:nvSpPr>
          <p:cNvPr id="12" name="TextBox 11">
            <a:extLst>
              <a:ext uri="{FF2B5EF4-FFF2-40B4-BE49-F238E27FC236}">
                <a16:creationId xmlns:a16="http://schemas.microsoft.com/office/drawing/2014/main" id="{74EB4AB2-8AAA-4351-9565-84184EC689CD}"/>
              </a:ext>
            </a:extLst>
          </p:cNvPr>
          <p:cNvSpPr txBox="1"/>
          <p:nvPr/>
        </p:nvSpPr>
        <p:spPr>
          <a:xfrm>
            <a:off x="0" y="3655184"/>
            <a:ext cx="238617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spTree>
    <p:extLst>
      <p:ext uri="{BB962C8B-B14F-4D97-AF65-F5344CB8AC3E}">
        <p14:creationId xmlns:p14="http://schemas.microsoft.com/office/powerpoint/2010/main" val="369387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5822B2FA-F5CB-63E4-AA8D-A03FA800258B}"/>
              </a:ext>
            </a:extLst>
          </p:cNvPr>
          <p:cNvSpPr>
            <a:spLocks noGrp="1"/>
          </p:cNvSpPr>
          <p:nvPr>
            <p:ph type="title"/>
          </p:nvPr>
        </p:nvSpPr>
        <p:spPr>
          <a:xfrm>
            <a:off x="1274241" y="216781"/>
            <a:ext cx="6040959" cy="488394"/>
          </a:xfrm>
        </p:spPr>
        <p:txBody>
          <a:bodyPr>
            <a:normAutofit/>
          </a:bodyPr>
          <a:lstStyle/>
          <a:p>
            <a:r>
              <a:rPr lang="en-US"/>
              <a:t>KELANCARAN DISTRIBUSI</a:t>
            </a:r>
            <a:endParaRPr lang="en-US" dirty="0"/>
          </a:p>
        </p:txBody>
      </p:sp>
      <p:sp>
        <p:nvSpPr>
          <p:cNvPr id="3" name="Slide Number Placeholder 2">
            <a:extLst>
              <a:ext uri="{FF2B5EF4-FFF2-40B4-BE49-F238E27FC236}">
                <a16:creationId xmlns:a16="http://schemas.microsoft.com/office/drawing/2014/main" id="{DCC0EB9A-3317-44C8-9B67-07DF0C03B435}"/>
              </a:ext>
            </a:extLst>
          </p:cNvPr>
          <p:cNvSpPr>
            <a:spLocks noGrp="1"/>
          </p:cNvSpPr>
          <p:nvPr>
            <p:ph type="sldNum" sz="quarter" idx="12"/>
          </p:nvPr>
        </p:nvSpPr>
        <p:spPr/>
        <p:txBody>
          <a:bodyPr/>
          <a:lstStyle/>
          <a:p>
            <a:fld id="{00000000-1234-1234-1234-123412341234}" type="slidenum">
              <a:rPr lang="en-US" smtClean="0">
                <a:solidFill>
                  <a:prstClr val="black"/>
                </a:solidFill>
              </a:rPr>
              <a:pPr/>
              <a:t>9</a:t>
            </a:fld>
            <a:endParaRPr lang="en-US">
              <a:solidFill>
                <a:prstClr val="black"/>
              </a:solidFill>
            </a:endParaRPr>
          </a:p>
        </p:txBody>
      </p:sp>
      <p:sp>
        <p:nvSpPr>
          <p:cNvPr id="5" name="object 36">
            <a:extLst>
              <a:ext uri="{FF2B5EF4-FFF2-40B4-BE49-F238E27FC236}">
                <a16:creationId xmlns:a16="http://schemas.microsoft.com/office/drawing/2014/main" id="{95AE8C8F-CB95-47E1-A815-62F052D9D373}"/>
              </a:ext>
            </a:extLst>
          </p:cNvPr>
          <p:cNvSpPr txBox="1"/>
          <p:nvPr/>
        </p:nvSpPr>
        <p:spPr>
          <a:xfrm>
            <a:off x="1020768" y="801125"/>
            <a:ext cx="2829980" cy="44371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1" i="1" u="none" strike="noStrike" kern="1200" cap="none" spc="-15" normalizeH="0" baseline="0" noProof="0">
                <a:ln>
                  <a:noFill/>
                </a:ln>
                <a:solidFill>
                  <a:srgbClr val="00508F"/>
                </a:solidFill>
                <a:effectLst/>
                <a:uLnTx/>
                <a:uFillTx/>
                <a:latin typeface="Arial"/>
                <a:ea typeface="+mn-ea"/>
                <a:cs typeface="Arial"/>
              </a:rPr>
              <a:t>Alokasi Kelancaran distribusi (miliar rupiah)</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TextBox 9">
            <a:extLst>
              <a:ext uri="{FF2B5EF4-FFF2-40B4-BE49-F238E27FC236}">
                <a16:creationId xmlns:a16="http://schemas.microsoft.com/office/drawing/2014/main" id="{D965DD38-073A-4E84-BD9F-AB6BA39DB19D}"/>
              </a:ext>
            </a:extLst>
          </p:cNvPr>
          <p:cNvSpPr txBox="1"/>
          <p:nvPr/>
        </p:nvSpPr>
        <p:spPr>
          <a:xfrm>
            <a:off x="4639055" y="925286"/>
            <a:ext cx="7016827" cy="330276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p:spPr>
        <p:style>
          <a:lnRef idx="1">
            <a:schemeClr val="accent4"/>
          </a:lnRef>
          <a:fillRef idx="2">
            <a:schemeClr val="accent4"/>
          </a:fillRef>
          <a:effectRef idx="1">
            <a:schemeClr val="accent4"/>
          </a:effectRef>
          <a:fontRef idx="minor">
            <a:schemeClr val="dk1"/>
          </a:fontRef>
        </p:style>
        <p:txBody>
          <a:bodyPr wrap="square">
            <a:spAutoFit/>
          </a:bodyPr>
          <a:lstStyle/>
          <a:p>
            <a:pPr marL="274638" indent="-274638">
              <a:lnSpc>
                <a:spcPct val="107000"/>
              </a:lnSpc>
              <a:buFont typeface="Wingdings" panose="05000000000000000000" pitchFamily="2" charset="2"/>
              <a:buChar char="Ø"/>
            </a:pPr>
            <a:r>
              <a:rPr lang="en-US" sz="1400" dirty="0">
                <a:solidFill>
                  <a:schemeClr val="tx1"/>
                </a:solidFill>
                <a:latin typeface="Arial" panose="020B0604020202020204" pitchFamily="34" charset="0"/>
                <a:ea typeface="Calibri" panose="020F0502020204030204" pitchFamily="34" charset="0"/>
                <a:cs typeface="Arial" panose="020B0604020202020204" pitchFamily="34" charset="0"/>
              </a:rPr>
              <a:t>D</a:t>
            </a:r>
            <a:r>
              <a:rPr lang="en-ID" sz="1400" dirty="0" err="1">
                <a:solidFill>
                  <a:schemeClr val="tx1"/>
                </a:solidFill>
                <a:latin typeface="Arial" panose="020B0604020202020204" pitchFamily="34" charset="0"/>
                <a:ea typeface="Calibri" panose="020F0502020204030204" pitchFamily="34" charset="0"/>
                <a:cs typeface="Arial" panose="020B0604020202020204" pitchFamily="34" charset="0"/>
              </a:rPr>
              <a:t>ialokasikan</a:t>
            </a:r>
            <a:r>
              <a:rPr lang="en-ID" sz="14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ID" sz="1400" err="1">
                <a:solidFill>
                  <a:schemeClr val="tx1"/>
                </a:solidFill>
                <a:latin typeface="Arial" panose="020B0604020202020204" pitchFamily="34" charset="0"/>
                <a:ea typeface="Calibri" panose="020F0502020204030204" pitchFamily="34" charset="0"/>
                <a:cs typeface="Arial" panose="020B0604020202020204" pitchFamily="34" charset="0"/>
              </a:rPr>
              <a:t>ke</a:t>
            </a:r>
            <a:r>
              <a:rPr lang="en-ID" sz="14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400" dirty="0">
                <a:solidFill>
                  <a:schemeClr val="tx1"/>
                </a:solidFill>
                <a:latin typeface="Arial" panose="020B0604020202020204" pitchFamily="34" charset="0"/>
                <a:ea typeface="Calibri" panose="020F0502020204030204" pitchFamily="34" charset="0"/>
                <a:cs typeface="Arial" panose="020B0604020202020204" pitchFamily="34" charset="0"/>
              </a:rPr>
              <a:t>7</a:t>
            </a:r>
            <a:r>
              <a:rPr lang="en-ID" sz="14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ID" sz="1400" dirty="0" err="1">
                <a:solidFill>
                  <a:schemeClr val="tx1"/>
                </a:solidFill>
                <a:latin typeface="Arial" panose="020B0604020202020204" pitchFamily="34" charset="0"/>
                <a:ea typeface="Calibri" panose="020F0502020204030204" pitchFamily="34" charset="0"/>
                <a:cs typeface="Arial" panose="020B0604020202020204" pitchFamily="34" charset="0"/>
              </a:rPr>
              <a:t>satker</a:t>
            </a:r>
            <a:r>
              <a:rPr lang="en-ID" sz="1400" dirty="0">
                <a:solidFill>
                  <a:schemeClr val="tx1"/>
                </a:solidFill>
                <a:latin typeface="Arial" panose="020B0604020202020204" pitchFamily="34" charset="0"/>
                <a:ea typeface="Calibri" panose="020F0502020204030204" pitchFamily="34" charset="0"/>
                <a:cs typeface="Arial" panose="020B0604020202020204" pitchFamily="34" charset="0"/>
              </a:rPr>
              <a:t>:</a:t>
            </a:r>
          </a:p>
          <a:p>
            <a:pPr marL="441325" marR="0" indent="-228600">
              <a:lnSpc>
                <a:spcPct val="107000"/>
              </a:lnSpc>
              <a:spcBef>
                <a:spcPts val="0"/>
              </a:spcBef>
              <a:buFont typeface="+mj-lt"/>
              <a:buAutoNum type="arabicPeriod"/>
            </a:pPr>
            <a:r>
              <a:rPr lang="id-ID" sz="1400" kern="100">
                <a:effectLst/>
                <a:latin typeface="Arial" panose="020B0604020202020204" pitchFamily="34" charset="0"/>
                <a:ea typeface="Calibri" panose="020F0502020204030204" pitchFamily="34" charset="0"/>
                <a:cs typeface="Arial" panose="020B0604020202020204" pitchFamily="34" charset="0"/>
              </a:rPr>
              <a:t>Dinas Ketahanan Pangan, Tanaman Pangan </a:t>
            </a:r>
            <a:r>
              <a:rPr lang="en-US" sz="1400" kern="100">
                <a:effectLst/>
                <a:latin typeface="Arial" panose="020B0604020202020204" pitchFamily="34" charset="0"/>
                <a:ea typeface="Calibri" panose="020F0502020204030204" pitchFamily="34" charset="0"/>
                <a:cs typeface="Arial" panose="020B0604020202020204" pitchFamily="34" charset="0"/>
              </a:rPr>
              <a:t>d</a:t>
            </a:r>
            <a:r>
              <a:rPr lang="id-ID" sz="1400" kern="100">
                <a:effectLst/>
                <a:latin typeface="Arial" panose="020B0604020202020204" pitchFamily="34" charset="0"/>
                <a:ea typeface="Calibri" panose="020F0502020204030204" pitchFamily="34" charset="0"/>
                <a:cs typeface="Arial" panose="020B0604020202020204" pitchFamily="34" charset="0"/>
              </a:rPr>
              <a:t>an Hortikultura Provinsi Sumatera Utara dengan Pagu Rp25</a:t>
            </a:r>
            <a:r>
              <a:rPr lang="en-US" sz="1400" kern="100">
                <a:effectLst/>
                <a:latin typeface="Arial" panose="020B0604020202020204" pitchFamily="34" charset="0"/>
                <a:ea typeface="Calibri" panose="020F0502020204030204" pitchFamily="34" charset="0"/>
                <a:cs typeface="Arial" panose="020B0604020202020204" pitchFamily="34" charset="0"/>
              </a:rPr>
              <a:t> Jt, </a:t>
            </a:r>
            <a:r>
              <a:rPr lang="en-US" sz="1400" kern="100">
                <a:latin typeface="Arial" panose="020B0604020202020204" pitchFamily="34" charset="0"/>
                <a:ea typeface="Calibri" panose="020F0502020204030204" pitchFamily="34" charset="0"/>
                <a:cs typeface="Arial" panose="020B0604020202020204" pitchFamily="34" charset="0"/>
              </a:rPr>
              <a:t>belum ada realisasi (</a:t>
            </a:r>
            <a:r>
              <a:rPr lang="en-US" sz="1400" kern="100">
                <a:solidFill>
                  <a:srgbClr val="FF0000"/>
                </a:solidFill>
                <a:latin typeface="Arial" panose="020B0604020202020204" pitchFamily="34" charset="0"/>
                <a:ea typeface="Calibri" panose="020F0502020204030204" pitchFamily="34" charset="0"/>
                <a:cs typeface="Arial" panose="020B0604020202020204" pitchFamily="34" charset="0"/>
              </a:rPr>
              <a:t>0%</a:t>
            </a:r>
            <a:r>
              <a:rPr lang="en-US" sz="1400" kern="100">
                <a:latin typeface="Arial" panose="020B0604020202020204" pitchFamily="34" charset="0"/>
                <a:ea typeface="Calibri" panose="020F0502020204030204" pitchFamily="34" charset="0"/>
                <a:cs typeface="Arial" panose="020B0604020202020204" pitchFamily="34" charset="0"/>
              </a:rPr>
              <a:t>)</a:t>
            </a:r>
            <a:endParaRPr lang="id-ID" sz="1400" kern="100">
              <a:effectLst/>
              <a:latin typeface="Arial" panose="020B0604020202020204" pitchFamily="34" charset="0"/>
              <a:ea typeface="Calibri" panose="020F0502020204030204" pitchFamily="34" charset="0"/>
              <a:cs typeface="Arial" panose="020B0604020202020204" pitchFamily="34" charset="0"/>
            </a:endParaRPr>
          </a:p>
          <a:p>
            <a:pPr marL="441325" marR="0" indent="-228600">
              <a:lnSpc>
                <a:spcPct val="107000"/>
              </a:lnSpc>
              <a:spcBef>
                <a:spcPts val="0"/>
              </a:spcBef>
              <a:buFont typeface="+mj-lt"/>
              <a:buAutoNum type="arabicPeriod"/>
            </a:pPr>
            <a:r>
              <a:rPr lang="it-IT" sz="1400" kern="100">
                <a:effectLst/>
                <a:latin typeface="Arial" panose="020B0604020202020204" pitchFamily="34" charset="0"/>
                <a:ea typeface="Calibri" panose="020F0502020204030204" pitchFamily="34" charset="0"/>
                <a:cs typeface="Arial" panose="020B0604020202020204" pitchFamily="34" charset="0"/>
              </a:rPr>
              <a:t>Balai Pengelola Transportasi Darat Sumatera Utara dengan pagu Rp</a:t>
            </a:r>
            <a:r>
              <a:rPr lang="en-US" sz="1400" kern="100">
                <a:effectLst/>
                <a:latin typeface="Arial" panose="020B0604020202020204" pitchFamily="34" charset="0"/>
                <a:ea typeface="Calibri" panose="020F0502020204030204" pitchFamily="34" charset="0"/>
                <a:cs typeface="Arial" panose="020B0604020202020204" pitchFamily="34" charset="0"/>
              </a:rPr>
              <a:t>21,19</a:t>
            </a:r>
            <a:r>
              <a:rPr lang="id-ID" sz="1400" kern="100">
                <a:effectLst/>
                <a:latin typeface="Arial" panose="020B0604020202020204" pitchFamily="34" charset="0"/>
                <a:ea typeface="Calibri" panose="020F0502020204030204" pitchFamily="34" charset="0"/>
                <a:cs typeface="Arial" panose="020B0604020202020204" pitchFamily="34" charset="0"/>
              </a:rPr>
              <a:t> miliar</a:t>
            </a:r>
            <a:r>
              <a:rPr lang="it-IT" sz="1400" kern="100">
                <a:effectLst/>
                <a:latin typeface="Arial" panose="020B0604020202020204" pitchFamily="34" charset="0"/>
                <a:ea typeface="Calibri" panose="020F0502020204030204" pitchFamily="34" charset="0"/>
                <a:cs typeface="Arial" panose="020B0604020202020204" pitchFamily="34" charset="0"/>
              </a:rPr>
              <a:t>, realisasi Rp1</a:t>
            </a:r>
            <a:r>
              <a:rPr lang="en-US" sz="1400" kern="100">
                <a:latin typeface="Arial" panose="020B0604020202020204" pitchFamily="34" charset="0"/>
                <a:ea typeface="Calibri" panose="020F0502020204030204" pitchFamily="34" charset="0"/>
                <a:cs typeface="Arial" panose="020B0604020202020204" pitchFamily="34" charset="0"/>
              </a:rPr>
              <a:t>2,72</a:t>
            </a:r>
            <a:r>
              <a:rPr lang="it-IT" sz="1400" kern="100">
                <a:effectLst/>
                <a:latin typeface="Arial" panose="020B0604020202020204" pitchFamily="34" charset="0"/>
                <a:ea typeface="Calibri" panose="020F0502020204030204" pitchFamily="34" charset="0"/>
                <a:cs typeface="Arial" panose="020B0604020202020204" pitchFamily="34" charset="0"/>
              </a:rPr>
              <a:t> miliar (</a:t>
            </a:r>
            <a:r>
              <a:rPr lang="en-US"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60,01</a:t>
            </a:r>
            <a:r>
              <a:rPr lang="it-IT"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it-IT" sz="1400" kern="100">
                <a:effectLst/>
                <a:latin typeface="Arial" panose="020B0604020202020204" pitchFamily="34" charset="0"/>
                <a:ea typeface="Calibri" panose="020F0502020204030204" pitchFamily="34" charset="0"/>
                <a:cs typeface="Arial" panose="020B0604020202020204" pitchFamily="34" charset="0"/>
              </a:rPr>
              <a:t>)</a:t>
            </a:r>
          </a:p>
          <a:p>
            <a:pPr marL="441325" marR="0" indent="-228600">
              <a:lnSpc>
                <a:spcPct val="107000"/>
              </a:lnSpc>
              <a:spcBef>
                <a:spcPts val="0"/>
              </a:spcBef>
              <a:buFont typeface="+mj-lt"/>
              <a:buAutoNum type="arabicPeriod"/>
            </a:pPr>
            <a:r>
              <a:rPr lang="id-ID" sz="1400" kern="100">
                <a:effectLst/>
                <a:latin typeface="Arial" panose="020B0604020202020204" pitchFamily="34" charset="0"/>
                <a:ea typeface="Calibri" panose="020F0502020204030204" pitchFamily="34" charset="0"/>
                <a:cs typeface="Arial" panose="020B0604020202020204" pitchFamily="34" charset="0"/>
              </a:rPr>
              <a:t>Kantor Kesyahbandaran </a:t>
            </a:r>
            <a:r>
              <a:rPr lang="en-US" sz="1400" kern="100">
                <a:effectLst/>
                <a:latin typeface="Arial" panose="020B0604020202020204" pitchFamily="34" charset="0"/>
                <a:ea typeface="Calibri" panose="020F0502020204030204" pitchFamily="34" charset="0"/>
                <a:cs typeface="Arial" panose="020B0604020202020204" pitchFamily="34" charset="0"/>
              </a:rPr>
              <a:t>d</a:t>
            </a:r>
            <a:r>
              <a:rPr lang="id-ID" sz="1400" kern="100">
                <a:effectLst/>
                <a:latin typeface="Arial" panose="020B0604020202020204" pitchFamily="34" charset="0"/>
                <a:ea typeface="Calibri" panose="020F0502020204030204" pitchFamily="34" charset="0"/>
                <a:cs typeface="Arial" panose="020B0604020202020204" pitchFamily="34" charset="0"/>
              </a:rPr>
              <a:t>an Otoritas Pelabuhan Penyeberangan Danau Toba</a:t>
            </a:r>
            <a:r>
              <a:rPr lang="en-US" sz="1400" kern="100">
                <a:effectLst/>
                <a:latin typeface="Arial" panose="020B0604020202020204" pitchFamily="34" charset="0"/>
                <a:ea typeface="Calibri" panose="020F0502020204030204" pitchFamily="34" charset="0"/>
                <a:cs typeface="Arial" panose="020B0604020202020204" pitchFamily="34" charset="0"/>
              </a:rPr>
              <a:t> </a:t>
            </a:r>
            <a:r>
              <a:rPr lang="id-ID" sz="1400" kern="100">
                <a:effectLst/>
                <a:latin typeface="Arial" panose="020B0604020202020204" pitchFamily="34" charset="0"/>
                <a:ea typeface="Calibri" panose="020F0502020204030204" pitchFamily="34" charset="0"/>
                <a:cs typeface="Arial" panose="020B0604020202020204" pitchFamily="34" charset="0"/>
              </a:rPr>
              <a:t>dengan pagu Rp</a:t>
            </a:r>
            <a:r>
              <a:rPr lang="en-US" sz="1400" kern="100">
                <a:effectLst/>
                <a:latin typeface="Arial" panose="020B0604020202020204" pitchFamily="34" charset="0"/>
                <a:ea typeface="Calibri" panose="020F0502020204030204" pitchFamily="34" charset="0"/>
                <a:cs typeface="Arial" panose="020B0604020202020204" pitchFamily="34" charset="0"/>
              </a:rPr>
              <a:t>3,27</a:t>
            </a:r>
            <a:r>
              <a:rPr lang="id-ID" sz="1400" kern="100">
                <a:effectLst/>
                <a:latin typeface="Arial" panose="020B0604020202020204" pitchFamily="34" charset="0"/>
                <a:ea typeface="Calibri" panose="020F0502020204030204" pitchFamily="34" charset="0"/>
                <a:cs typeface="Arial" panose="020B0604020202020204" pitchFamily="34" charset="0"/>
              </a:rPr>
              <a:t> miliar, realisasi Rp</a:t>
            </a:r>
            <a:r>
              <a:rPr lang="en-US" sz="1400" kern="100">
                <a:effectLst/>
                <a:latin typeface="Arial" panose="020B0604020202020204" pitchFamily="34" charset="0"/>
                <a:ea typeface="Calibri" panose="020F0502020204030204" pitchFamily="34" charset="0"/>
                <a:cs typeface="Arial" panose="020B0604020202020204" pitchFamily="34" charset="0"/>
              </a:rPr>
              <a:t>531,99 juta </a:t>
            </a:r>
            <a:r>
              <a:rPr lang="id-ID" sz="1400" kern="100">
                <a:effectLst/>
                <a:latin typeface="Arial" panose="020B0604020202020204" pitchFamily="34" charset="0"/>
                <a:ea typeface="Calibri" panose="020F0502020204030204" pitchFamily="34" charset="0"/>
                <a:cs typeface="Arial" panose="020B0604020202020204" pitchFamily="34" charset="0"/>
              </a:rPr>
              <a:t>(</a:t>
            </a:r>
            <a:r>
              <a:rPr lang="en-US"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16,29</a:t>
            </a:r>
            <a:r>
              <a:rPr lang="id-ID"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id-ID" sz="1400" kern="100">
                <a:effectLst/>
                <a:latin typeface="Arial" panose="020B0604020202020204" pitchFamily="34" charset="0"/>
                <a:ea typeface="Calibri" panose="020F0502020204030204" pitchFamily="34" charset="0"/>
                <a:cs typeface="Arial" panose="020B0604020202020204" pitchFamily="34" charset="0"/>
              </a:rPr>
              <a:t>)</a:t>
            </a:r>
            <a:endParaRPr lang="en-US" sz="1400" kern="100">
              <a:effectLst/>
              <a:latin typeface="Arial" panose="020B0604020202020204" pitchFamily="34" charset="0"/>
              <a:ea typeface="Calibri" panose="020F0502020204030204" pitchFamily="34" charset="0"/>
              <a:cs typeface="Arial" panose="020B0604020202020204" pitchFamily="34" charset="0"/>
            </a:endParaRPr>
          </a:p>
          <a:p>
            <a:pPr marL="441325" marR="0" indent="-228600">
              <a:lnSpc>
                <a:spcPct val="107000"/>
              </a:lnSpc>
              <a:spcBef>
                <a:spcPts val="0"/>
              </a:spcBef>
              <a:buFont typeface="+mj-lt"/>
              <a:buAutoNum type="arabicPeriod"/>
            </a:pPr>
            <a:r>
              <a:rPr lang="id-ID" sz="1400" kern="100">
                <a:effectLst/>
                <a:latin typeface="Arial" panose="020B0604020202020204" pitchFamily="34" charset="0"/>
                <a:ea typeface="Calibri" panose="020F0502020204030204" pitchFamily="34" charset="0"/>
                <a:cs typeface="Arial" panose="020B0604020202020204" pitchFamily="34" charset="0"/>
              </a:rPr>
              <a:t>Kantor UPBU Aek Godang</a:t>
            </a:r>
            <a:r>
              <a:rPr lang="en-US" sz="1400" kern="100">
                <a:effectLst/>
                <a:latin typeface="Arial" panose="020B0604020202020204" pitchFamily="34" charset="0"/>
                <a:ea typeface="Calibri" panose="020F0502020204030204" pitchFamily="34" charset="0"/>
                <a:cs typeface="Arial" panose="020B0604020202020204" pitchFamily="34" charset="0"/>
              </a:rPr>
              <a:t> </a:t>
            </a:r>
            <a:r>
              <a:rPr lang="id-ID" sz="1400" kern="100">
                <a:effectLst/>
                <a:latin typeface="Arial" panose="020B0604020202020204" pitchFamily="34" charset="0"/>
                <a:ea typeface="Calibri" panose="020F0502020204030204" pitchFamily="34" charset="0"/>
                <a:cs typeface="Arial" panose="020B0604020202020204" pitchFamily="34" charset="0"/>
              </a:rPr>
              <a:t>dengan pagu Rp</a:t>
            </a:r>
            <a:r>
              <a:rPr lang="en-US" sz="1400" kern="100">
                <a:effectLst/>
                <a:latin typeface="Arial" panose="020B0604020202020204" pitchFamily="34" charset="0"/>
                <a:ea typeface="Calibri" panose="020F0502020204030204" pitchFamily="34" charset="0"/>
                <a:cs typeface="Arial" panose="020B0604020202020204" pitchFamily="34" charset="0"/>
              </a:rPr>
              <a:t>906,90 juta</a:t>
            </a:r>
            <a:r>
              <a:rPr lang="id-ID" sz="1400" kern="100">
                <a:effectLst/>
                <a:latin typeface="Arial" panose="020B0604020202020204" pitchFamily="34" charset="0"/>
                <a:ea typeface="Calibri" panose="020F0502020204030204" pitchFamily="34" charset="0"/>
                <a:cs typeface="Arial" panose="020B0604020202020204" pitchFamily="34" charset="0"/>
              </a:rPr>
              <a:t>, belum ada realisasi (</a:t>
            </a:r>
            <a:r>
              <a:rPr lang="en-US"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0</a:t>
            </a:r>
            <a:r>
              <a:rPr lang="id-ID"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id-ID" sz="1400" kern="100">
                <a:effectLst/>
                <a:latin typeface="Arial" panose="020B0604020202020204" pitchFamily="34" charset="0"/>
                <a:ea typeface="Calibri" panose="020F0502020204030204" pitchFamily="34" charset="0"/>
                <a:cs typeface="Arial" panose="020B0604020202020204" pitchFamily="34" charset="0"/>
              </a:rPr>
              <a:t>)</a:t>
            </a:r>
            <a:endParaRPr lang="en-US" sz="1400" kern="100">
              <a:latin typeface="Arial" panose="020B0604020202020204" pitchFamily="34" charset="0"/>
              <a:ea typeface="Calibri" panose="020F0502020204030204" pitchFamily="34" charset="0"/>
              <a:cs typeface="Arial" panose="020B0604020202020204" pitchFamily="34" charset="0"/>
            </a:endParaRPr>
          </a:p>
          <a:p>
            <a:pPr marL="441325" marR="0" indent="-228600">
              <a:lnSpc>
                <a:spcPct val="107000"/>
              </a:lnSpc>
              <a:spcBef>
                <a:spcPts val="0"/>
              </a:spcBef>
              <a:buFont typeface="+mj-lt"/>
              <a:buAutoNum type="arabicPeriod"/>
            </a:pPr>
            <a:r>
              <a:rPr lang="en-US" sz="1400" kern="100">
                <a:effectLst/>
                <a:latin typeface="Arial" panose="020B0604020202020204" pitchFamily="34" charset="0"/>
                <a:ea typeface="Calibri" panose="020F0502020204030204" pitchFamily="34" charset="0"/>
                <a:cs typeface="Arial" panose="020B0604020202020204" pitchFamily="34" charset="0"/>
              </a:rPr>
              <a:t>Kantor UPBU Binaka dengan pagu Rp20,68 miliar, realisasi Rp14,81 miliar (</a:t>
            </a:r>
            <a:r>
              <a:rPr lang="en-US"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71,63%</a:t>
            </a:r>
            <a:r>
              <a:rPr lang="en-US" sz="1400" kern="100">
                <a:effectLst/>
                <a:latin typeface="Arial" panose="020B0604020202020204" pitchFamily="34" charset="0"/>
                <a:ea typeface="Calibri" panose="020F0502020204030204" pitchFamily="34" charset="0"/>
                <a:cs typeface="Arial" panose="020B0604020202020204" pitchFamily="34" charset="0"/>
              </a:rPr>
              <a:t>)</a:t>
            </a:r>
          </a:p>
          <a:p>
            <a:pPr marL="441325" marR="0" indent="-228600">
              <a:lnSpc>
                <a:spcPct val="107000"/>
              </a:lnSpc>
              <a:spcBef>
                <a:spcPts val="0"/>
              </a:spcBef>
              <a:buFont typeface="+mj-lt"/>
              <a:buAutoNum type="arabicPeriod"/>
            </a:pPr>
            <a:r>
              <a:rPr lang="id-ID" sz="1400" kern="100">
                <a:effectLst/>
                <a:latin typeface="Arial" panose="020B0604020202020204" pitchFamily="34" charset="0"/>
                <a:ea typeface="Calibri" panose="020F0502020204030204" pitchFamily="34" charset="0"/>
                <a:cs typeface="Arial" panose="020B0604020202020204" pitchFamily="34" charset="0"/>
              </a:rPr>
              <a:t>Kantor UPBU Dr. Ferdinand Lumbantobing</a:t>
            </a:r>
            <a:r>
              <a:rPr lang="en-US" sz="1400" kern="100">
                <a:effectLst/>
                <a:latin typeface="Arial" panose="020B0604020202020204" pitchFamily="34" charset="0"/>
                <a:ea typeface="Calibri" panose="020F0502020204030204" pitchFamily="34" charset="0"/>
                <a:cs typeface="Arial" panose="020B0604020202020204" pitchFamily="34" charset="0"/>
              </a:rPr>
              <a:t> </a:t>
            </a:r>
            <a:r>
              <a:rPr lang="id-ID" sz="1400" kern="100">
                <a:effectLst/>
                <a:latin typeface="Arial" panose="020B0604020202020204" pitchFamily="34" charset="0"/>
                <a:ea typeface="Calibri" panose="020F0502020204030204" pitchFamily="34" charset="0"/>
                <a:cs typeface="Arial" panose="020B0604020202020204" pitchFamily="34" charset="0"/>
              </a:rPr>
              <a:t>dengan pagu Rp</a:t>
            </a:r>
            <a:r>
              <a:rPr lang="en-US" sz="1400" kern="100">
                <a:effectLst/>
                <a:latin typeface="Arial" panose="020B0604020202020204" pitchFamily="34" charset="0"/>
                <a:ea typeface="Calibri" panose="020F0502020204030204" pitchFamily="34" charset="0"/>
                <a:cs typeface="Arial" panose="020B0604020202020204" pitchFamily="34" charset="0"/>
              </a:rPr>
              <a:t>2,40</a:t>
            </a:r>
            <a:r>
              <a:rPr lang="id-ID" sz="1400" kern="100">
                <a:effectLst/>
                <a:latin typeface="Arial" panose="020B0604020202020204" pitchFamily="34" charset="0"/>
                <a:ea typeface="Calibri" panose="020F0502020204030204" pitchFamily="34" charset="0"/>
                <a:cs typeface="Arial" panose="020B0604020202020204" pitchFamily="34" charset="0"/>
              </a:rPr>
              <a:t> miliar, realisasi Rp</a:t>
            </a:r>
            <a:r>
              <a:rPr lang="en-US" sz="1400" kern="100">
                <a:effectLst/>
                <a:latin typeface="Arial" panose="020B0604020202020204" pitchFamily="34" charset="0"/>
                <a:ea typeface="Calibri" panose="020F0502020204030204" pitchFamily="34" charset="0"/>
                <a:cs typeface="Arial" panose="020B0604020202020204" pitchFamily="34" charset="0"/>
              </a:rPr>
              <a:t>517,65 juta</a:t>
            </a:r>
            <a:r>
              <a:rPr lang="id-ID" sz="1400" kern="100">
                <a:effectLst/>
                <a:latin typeface="Arial" panose="020B0604020202020204" pitchFamily="34" charset="0"/>
                <a:ea typeface="Calibri" panose="020F0502020204030204" pitchFamily="34" charset="0"/>
                <a:cs typeface="Arial" panose="020B0604020202020204" pitchFamily="34" charset="0"/>
              </a:rPr>
              <a:t>(</a:t>
            </a:r>
            <a:r>
              <a:rPr lang="en-US"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21,57</a:t>
            </a:r>
            <a:r>
              <a:rPr lang="id-ID" sz="1400" kern="10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id-ID" sz="1400" kern="100">
                <a:effectLst/>
                <a:latin typeface="Arial" panose="020B0604020202020204" pitchFamily="34" charset="0"/>
                <a:ea typeface="Calibri" panose="020F0502020204030204" pitchFamily="34" charset="0"/>
                <a:cs typeface="Arial" panose="020B0604020202020204" pitchFamily="34" charset="0"/>
              </a:rPr>
              <a:t>)</a:t>
            </a:r>
            <a:endParaRPr lang="en-US" sz="1400" kern="100">
              <a:effectLst/>
              <a:latin typeface="Arial" panose="020B0604020202020204" pitchFamily="34" charset="0"/>
              <a:ea typeface="Calibri" panose="020F0502020204030204" pitchFamily="34" charset="0"/>
              <a:cs typeface="Arial" panose="020B0604020202020204" pitchFamily="34" charset="0"/>
            </a:endParaRPr>
          </a:p>
          <a:p>
            <a:pPr marL="441325" marR="0" indent="-228600">
              <a:lnSpc>
                <a:spcPct val="107000"/>
              </a:lnSpc>
              <a:spcBef>
                <a:spcPts val="0"/>
              </a:spcBef>
              <a:buFont typeface="+mj-lt"/>
              <a:buAutoNum type="arabicPeriod"/>
            </a:pPr>
            <a:r>
              <a:rPr lang="en-US" sz="1400" kern="100">
                <a:latin typeface="Arial" panose="020B0604020202020204" pitchFamily="34" charset="0"/>
                <a:ea typeface="Calibri" panose="020F0502020204030204" pitchFamily="34" charset="0"/>
                <a:cs typeface="Arial" panose="020B0604020202020204" pitchFamily="34" charset="0"/>
              </a:rPr>
              <a:t>Kantor UPBU Lasondre dengan pagu Rp1,54 miliar, </a:t>
            </a:r>
            <a:r>
              <a:rPr kumimoji="0" lang="id-ID" sz="14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belum ada realisasi (</a:t>
            </a:r>
            <a:r>
              <a:rPr kumimoji="0" lang="en-US" sz="1400" b="0" i="0" u="none" strike="noStrike" kern="1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0</a:t>
            </a:r>
            <a:r>
              <a:rPr kumimoji="0" lang="id-ID" sz="1400" b="0" i="0" u="none" strike="noStrike" kern="1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id-ID" sz="14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lang="id-ID" sz="1400" kern="100">
              <a:effectLst/>
              <a:latin typeface="Arial" panose="020B0604020202020204" pitchFamily="34" charset="0"/>
              <a:ea typeface="Calibri" panose="020F0502020204030204" pitchFamily="34" charset="0"/>
              <a:cs typeface="Arial" panose="020B0604020202020204" pitchFamily="34" charset="0"/>
            </a:endParaRPr>
          </a:p>
          <a:p>
            <a:pPr marL="274638" indent="-274638">
              <a:lnSpc>
                <a:spcPct val="107000"/>
              </a:lnSpc>
              <a:buFont typeface="Wingdings" panose="05000000000000000000" pitchFamily="2" charset="2"/>
              <a:buChar char="Ø"/>
            </a:pPr>
            <a:r>
              <a:rPr lang="en-US" sz="1400">
                <a:solidFill>
                  <a:schemeClr val="tx1"/>
                </a:solidFill>
                <a:latin typeface="Arial" panose="020B0604020202020204" pitchFamily="34" charset="0"/>
                <a:ea typeface="Calibri" panose="020F0502020204030204" pitchFamily="34" charset="0"/>
                <a:cs typeface="Arial" panose="020B0604020202020204" pitchFamily="34" charset="0"/>
              </a:rPr>
              <a:t>Pada Klaster </a:t>
            </a:r>
            <a:r>
              <a:rPr lang="en-ID" sz="1400">
                <a:effectLst/>
                <a:latin typeface="Arial" panose="020B0604020202020204" pitchFamily="34" charset="0"/>
                <a:ea typeface="Calibri" panose="020F0502020204030204" pitchFamily="34" charset="0"/>
                <a:cs typeface="Arial" panose="020B0604020202020204" pitchFamily="34" charset="0"/>
              </a:rPr>
              <a:t>Makanan</a:t>
            </a:r>
            <a:r>
              <a:rPr lang="en-ID" sz="1400" dirty="0">
                <a:effectLst/>
                <a:latin typeface="Arial" panose="020B0604020202020204" pitchFamily="34" charset="0"/>
                <a:ea typeface="Calibri" panose="020F0502020204030204" pitchFamily="34" charset="0"/>
                <a:cs typeface="Arial" panose="020B0604020202020204" pitchFamily="34" charset="0"/>
              </a:rPr>
              <a:t>, </a:t>
            </a:r>
            <a:r>
              <a:rPr lang="en-ID" sz="1400" dirty="0" err="1">
                <a:effectLst/>
                <a:latin typeface="Arial" panose="020B0604020202020204" pitchFamily="34" charset="0"/>
                <a:ea typeface="Calibri" panose="020F0502020204030204" pitchFamily="34" charset="0"/>
                <a:cs typeface="Arial" panose="020B0604020202020204" pitchFamily="34" charset="0"/>
              </a:rPr>
              <a:t>Minuman</a:t>
            </a:r>
            <a:r>
              <a:rPr lang="en-ID" sz="1400" dirty="0">
                <a:effectLst/>
                <a:latin typeface="Arial" panose="020B0604020202020204" pitchFamily="34" charset="0"/>
                <a:ea typeface="Calibri" panose="020F0502020204030204" pitchFamily="34" charset="0"/>
                <a:cs typeface="Arial" panose="020B0604020202020204" pitchFamily="34" charset="0"/>
              </a:rPr>
              <a:t>, </a:t>
            </a:r>
            <a:r>
              <a:rPr lang="en-ID" sz="1400">
                <a:effectLst/>
                <a:latin typeface="Arial" panose="020B0604020202020204" pitchFamily="34" charset="0"/>
                <a:ea typeface="Calibri" panose="020F0502020204030204" pitchFamily="34" charset="0"/>
                <a:cs typeface="Arial" panose="020B0604020202020204" pitchFamily="34" charset="0"/>
              </a:rPr>
              <a:t>dan Tembakau</a:t>
            </a:r>
            <a:r>
              <a:rPr lang="id-ID" sz="1400">
                <a:effectLst/>
                <a:latin typeface="Arial" panose="020B0604020202020204" pitchFamily="34" charset="0"/>
                <a:ea typeface="Calibri" panose="020F0502020204030204" pitchFamily="34" charset="0"/>
                <a:cs typeface="Arial" panose="020B0604020202020204" pitchFamily="34" charset="0"/>
              </a:rPr>
              <a:t>, dan </a:t>
            </a:r>
            <a:r>
              <a:rPr lang="en-US" sz="1400">
                <a:effectLst/>
                <a:latin typeface="Arial" panose="020B0604020202020204" pitchFamily="34" charset="0"/>
                <a:ea typeface="Calibri" panose="020F0502020204030204" pitchFamily="34" charset="0"/>
                <a:cs typeface="Arial" panose="020B0604020202020204" pitchFamily="34" charset="0"/>
              </a:rPr>
              <a:t>Klaster </a:t>
            </a:r>
            <a:r>
              <a:rPr lang="en-ID" sz="1400">
                <a:effectLst/>
                <a:latin typeface="Arial" panose="020B0604020202020204" pitchFamily="34" charset="0"/>
                <a:ea typeface="Calibri" panose="020F0502020204030204" pitchFamily="34" charset="0"/>
                <a:cs typeface="Arial" panose="020B0604020202020204" pitchFamily="34" charset="0"/>
              </a:rPr>
              <a:t>Transportasi</a:t>
            </a:r>
            <a:endParaRPr lang="en-ID"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9476DAE0-6E04-FCC8-0E20-B96FD752D2E5}"/>
              </a:ext>
            </a:extLst>
          </p:cNvPr>
          <p:cNvSpPr/>
          <p:nvPr/>
        </p:nvSpPr>
        <p:spPr>
          <a:xfrm>
            <a:off x="7086600" y="143531"/>
            <a:ext cx="3307080" cy="64911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l"/>
            <a:r>
              <a:rPr lang="en-US" sz="2000" b="1" err="1"/>
              <a:t>Pagu</a:t>
            </a:r>
            <a:r>
              <a:rPr lang="en-US" sz="2000" b="1"/>
              <a:t> </a:t>
            </a:r>
            <a:r>
              <a:rPr lang="id-ID" sz="2000" b="1"/>
              <a:t>Rp5</a:t>
            </a:r>
            <a:r>
              <a:rPr lang="en-US" sz="2000" b="1"/>
              <a:t>0,01</a:t>
            </a:r>
            <a:r>
              <a:rPr lang="id-ID" sz="2000" b="1"/>
              <a:t> </a:t>
            </a:r>
            <a:r>
              <a:rPr lang="id-ID" sz="2000" b="1" dirty="0"/>
              <a:t>M</a:t>
            </a:r>
            <a:endParaRPr lang="en-US" sz="2000" b="1" dirty="0"/>
          </a:p>
          <a:p>
            <a:pPr algn="l"/>
            <a:r>
              <a:rPr lang="en-US" sz="2000" b="1" err="1"/>
              <a:t>Realisasi</a:t>
            </a:r>
            <a:r>
              <a:rPr lang="en-US" sz="2000" b="1"/>
              <a:t> </a:t>
            </a:r>
            <a:r>
              <a:rPr lang="id-ID" sz="2000" b="1"/>
              <a:t>Rp</a:t>
            </a:r>
            <a:r>
              <a:rPr lang="en-US" sz="2000" b="1"/>
              <a:t>28,58</a:t>
            </a:r>
            <a:r>
              <a:rPr lang="id-ID" sz="2000" b="1"/>
              <a:t> </a:t>
            </a:r>
            <a:r>
              <a:rPr lang="id-ID" sz="2000" b="1" dirty="0"/>
              <a:t>M</a:t>
            </a:r>
            <a:endParaRPr lang="en-ID" sz="2000" b="1" dirty="0"/>
          </a:p>
        </p:txBody>
      </p:sp>
      <p:sp>
        <p:nvSpPr>
          <p:cNvPr id="7" name="Flowchart: Connector 6">
            <a:extLst>
              <a:ext uri="{FF2B5EF4-FFF2-40B4-BE49-F238E27FC236}">
                <a16:creationId xmlns:a16="http://schemas.microsoft.com/office/drawing/2014/main" id="{AC50B32F-D051-E00B-2A26-6D4043714D9E}"/>
              </a:ext>
            </a:extLst>
          </p:cNvPr>
          <p:cNvSpPr/>
          <p:nvPr/>
        </p:nvSpPr>
        <p:spPr>
          <a:xfrm>
            <a:off x="9435738" y="10886"/>
            <a:ext cx="1828800" cy="870558"/>
          </a:xfrm>
          <a:prstGeom prst="flowChartConnector">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D" dirty="0"/>
          </a:p>
        </p:txBody>
      </p:sp>
      <p:sp>
        <p:nvSpPr>
          <p:cNvPr id="8" name="Rectangle 7">
            <a:extLst>
              <a:ext uri="{FF2B5EF4-FFF2-40B4-BE49-F238E27FC236}">
                <a16:creationId xmlns:a16="http://schemas.microsoft.com/office/drawing/2014/main" id="{1D49764B-A5C3-18F8-655F-7FB6185786EA}"/>
              </a:ext>
            </a:extLst>
          </p:cNvPr>
          <p:cNvSpPr/>
          <p:nvPr/>
        </p:nvSpPr>
        <p:spPr>
          <a:xfrm>
            <a:off x="9647862" y="206476"/>
            <a:ext cx="1404552" cy="523220"/>
          </a:xfrm>
          <a:prstGeom prst="rect">
            <a:avLst/>
          </a:prstGeom>
          <a:noFill/>
        </p:spPr>
        <p:txBody>
          <a:bodyPr wrap="none" lIns="91440" tIns="45720" rIns="91440" bIns="45720">
            <a:spAutoFit/>
          </a:bodyPr>
          <a:lstStyle/>
          <a:p>
            <a:pPr algn="ctr"/>
            <a:r>
              <a:rPr lang="en-US" sz="2800" b="1">
                <a:ln w="0"/>
                <a:solidFill>
                  <a:schemeClr val="tx1"/>
                </a:solidFill>
                <a:effectLst>
                  <a:outerShdw blurRad="38100" dist="25400" dir="5400000" algn="ctr" rotWithShape="0">
                    <a:srgbClr val="6E747A">
                      <a:alpha val="43000"/>
                    </a:srgbClr>
                  </a:outerShdw>
                </a:effectLst>
              </a:rPr>
              <a:t>57,15</a:t>
            </a:r>
            <a:r>
              <a:rPr lang="id-ID" sz="2800" b="1" cap="none" spc="0">
                <a:ln w="0"/>
                <a:solidFill>
                  <a:schemeClr val="tx1"/>
                </a:solidFill>
                <a:effectLst>
                  <a:outerShdw blurRad="38100" dist="25400" dir="5400000" algn="ctr" rotWithShape="0">
                    <a:srgbClr val="6E747A">
                      <a:alpha val="43000"/>
                    </a:srgbClr>
                  </a:outerShdw>
                </a:effectLst>
              </a:rPr>
              <a:t>%</a:t>
            </a:r>
            <a:endParaRPr lang="en-US" sz="2800" b="1" cap="none" spc="0" dirty="0">
              <a:ln w="0"/>
              <a:solidFill>
                <a:schemeClr val="tx1"/>
              </a:solidFill>
              <a:effectLst>
                <a:outerShdw blurRad="38100" dist="25400" dir="5400000" algn="ctr" rotWithShape="0">
                  <a:srgbClr val="6E747A">
                    <a:alpha val="43000"/>
                  </a:srgbClr>
                </a:outerShdw>
              </a:effectLst>
            </a:endParaRPr>
          </a:p>
        </p:txBody>
      </p:sp>
      <p:sp>
        <p:nvSpPr>
          <p:cNvPr id="16" name="TextBox 15">
            <a:extLst>
              <a:ext uri="{FF2B5EF4-FFF2-40B4-BE49-F238E27FC236}">
                <a16:creationId xmlns:a16="http://schemas.microsoft.com/office/drawing/2014/main" id="{25EA30F0-4371-C6DF-E748-3A955843E702}"/>
              </a:ext>
            </a:extLst>
          </p:cNvPr>
          <p:cNvSpPr txBox="1"/>
          <p:nvPr/>
        </p:nvSpPr>
        <p:spPr>
          <a:xfrm>
            <a:off x="9044393" y="6357621"/>
            <a:ext cx="2611490" cy="276999"/>
          </a:xfrm>
          <a:prstGeom prst="rect">
            <a:avLst/>
          </a:prstGeom>
          <a:noFill/>
        </p:spPr>
        <p:txBody>
          <a:bodyPr wrap="square" rtlCol="0">
            <a:spAutoFit/>
          </a:bodyPr>
          <a:lstStyle/>
          <a:p>
            <a:pPr algn="r"/>
            <a:r>
              <a:rPr lang="id-ID" sz="1200" b="1" i="1">
                <a:latin typeface="Arial" panose="020B0604020202020204" pitchFamily="34" charset="0"/>
                <a:cs typeface="Arial" panose="020B0604020202020204" pitchFamily="34" charset="0"/>
              </a:rPr>
              <a:t>Dalam mil</a:t>
            </a:r>
            <a:r>
              <a:rPr lang="en-US" sz="1200" b="1" i="1">
                <a:latin typeface="Arial" panose="020B0604020202020204" pitchFamily="34" charset="0"/>
                <a:cs typeface="Arial" panose="020B0604020202020204" pitchFamily="34" charset="0"/>
              </a:rPr>
              <a:t>i</a:t>
            </a:r>
            <a:r>
              <a:rPr lang="id-ID" sz="1200" b="1" i="1">
                <a:latin typeface="Arial" panose="020B0604020202020204" pitchFamily="34" charset="0"/>
                <a:cs typeface="Arial" panose="020B0604020202020204" pitchFamily="34" charset="0"/>
              </a:rPr>
              <a:t>ar </a:t>
            </a:r>
            <a:r>
              <a:rPr lang="id-ID" sz="1200" b="1" i="1" dirty="0">
                <a:latin typeface="Arial" panose="020B0604020202020204" pitchFamily="34" charset="0"/>
                <a:cs typeface="Arial" panose="020B0604020202020204" pitchFamily="34" charset="0"/>
              </a:rPr>
              <a:t>rupiah</a:t>
            </a:r>
            <a:endParaRPr lang="en-US" sz="1200" b="1" i="1" dirty="0">
              <a:latin typeface="Arial" panose="020B0604020202020204" pitchFamily="34" charset="0"/>
              <a:cs typeface="Arial" panose="020B0604020202020204" pitchFamily="34" charset="0"/>
            </a:endParaRPr>
          </a:p>
        </p:txBody>
      </p:sp>
      <p:graphicFrame>
        <p:nvGraphicFramePr>
          <p:cNvPr id="29" name="Chart 28">
            <a:extLst>
              <a:ext uri="{FF2B5EF4-FFF2-40B4-BE49-F238E27FC236}">
                <a16:creationId xmlns:a16="http://schemas.microsoft.com/office/drawing/2014/main" id="{551E8669-FA12-4CB5-BD6E-9339949CD023}"/>
              </a:ext>
            </a:extLst>
          </p:cNvPr>
          <p:cNvGraphicFramePr>
            <a:graphicFrameLocks/>
          </p:cNvGraphicFramePr>
          <p:nvPr>
            <p:extLst>
              <p:ext uri="{D42A27DB-BD31-4B8C-83A1-F6EECF244321}">
                <p14:modId xmlns:p14="http://schemas.microsoft.com/office/powerpoint/2010/main" val="3480640196"/>
              </p:ext>
            </p:extLst>
          </p:nvPr>
        </p:nvGraphicFramePr>
        <p:xfrm>
          <a:off x="223316" y="1244836"/>
          <a:ext cx="4424884" cy="30561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Table 13">
            <a:extLst>
              <a:ext uri="{FF2B5EF4-FFF2-40B4-BE49-F238E27FC236}">
                <a16:creationId xmlns:a16="http://schemas.microsoft.com/office/drawing/2014/main" id="{BA0F2544-40A3-4C38-B8DD-FDD94672C7E3}"/>
              </a:ext>
            </a:extLst>
          </p:cNvPr>
          <p:cNvGraphicFramePr>
            <a:graphicFrameLocks noGrp="1"/>
          </p:cNvGraphicFramePr>
          <p:nvPr>
            <p:extLst>
              <p:ext uri="{D42A27DB-BD31-4B8C-83A1-F6EECF244321}">
                <p14:modId xmlns:p14="http://schemas.microsoft.com/office/powerpoint/2010/main" val="967276299"/>
              </p:ext>
            </p:extLst>
          </p:nvPr>
        </p:nvGraphicFramePr>
        <p:xfrm>
          <a:off x="536117" y="4368267"/>
          <a:ext cx="11119765" cy="2038923"/>
        </p:xfrm>
        <a:graphic>
          <a:graphicData uri="http://schemas.openxmlformats.org/drawingml/2006/table">
            <a:tbl>
              <a:tblPr/>
              <a:tblGrid>
                <a:gridCol w="6972565">
                  <a:extLst>
                    <a:ext uri="{9D8B030D-6E8A-4147-A177-3AD203B41FA5}">
                      <a16:colId xmlns:a16="http://schemas.microsoft.com/office/drawing/2014/main" val="882279732"/>
                    </a:ext>
                  </a:extLst>
                </a:gridCol>
                <a:gridCol w="1574525">
                  <a:extLst>
                    <a:ext uri="{9D8B030D-6E8A-4147-A177-3AD203B41FA5}">
                      <a16:colId xmlns:a16="http://schemas.microsoft.com/office/drawing/2014/main" val="4250923289"/>
                    </a:ext>
                  </a:extLst>
                </a:gridCol>
                <a:gridCol w="1331494">
                  <a:extLst>
                    <a:ext uri="{9D8B030D-6E8A-4147-A177-3AD203B41FA5}">
                      <a16:colId xmlns:a16="http://schemas.microsoft.com/office/drawing/2014/main" val="1849040543"/>
                    </a:ext>
                  </a:extLst>
                </a:gridCol>
                <a:gridCol w="1241181">
                  <a:extLst>
                    <a:ext uri="{9D8B030D-6E8A-4147-A177-3AD203B41FA5}">
                      <a16:colId xmlns:a16="http://schemas.microsoft.com/office/drawing/2014/main" val="2271967967"/>
                    </a:ext>
                  </a:extLst>
                </a:gridCol>
              </a:tblGrid>
              <a:tr h="361366">
                <a:tc>
                  <a:txBody>
                    <a:bodyPr/>
                    <a:lstStyle/>
                    <a:p>
                      <a:pPr algn="ctr" fontAlgn="b"/>
                      <a:r>
                        <a:rPr lang="en-ID" sz="1400" b="1" i="0" u="none" strike="noStrike">
                          <a:solidFill>
                            <a:schemeClr val="bg1"/>
                          </a:solidFill>
                          <a:effectLst/>
                          <a:latin typeface="Calibri" panose="020F0502020204030204" pitchFamily="34" charset="0"/>
                        </a:rPr>
                        <a:t>Output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ID" sz="1400" b="1" i="0" u="none" strike="noStrike">
                          <a:solidFill>
                            <a:schemeClr val="bg1"/>
                          </a:solidFill>
                          <a:effectLst/>
                          <a:latin typeface="Calibri" panose="020F0502020204030204" pitchFamily="34" charset="0"/>
                        </a:rPr>
                        <a:t>Pagu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ID" sz="1400" b="1" i="0" u="none" strike="noStrike">
                          <a:solidFill>
                            <a:schemeClr val="bg1"/>
                          </a:solidFill>
                          <a:effectLst/>
                          <a:latin typeface="Calibri" panose="020F0502020204030204" pitchFamily="34" charset="0"/>
                        </a:rPr>
                        <a:t>Realisasi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fontAlgn="b"/>
                      <a:r>
                        <a:rPr lang="en-ID" sz="1400" b="1" i="0" u="none" strike="noStrike">
                          <a:solidFill>
                            <a:schemeClr val="bg1"/>
                          </a:solidFill>
                          <a:effectLst/>
                          <a:latin typeface="Calibri" panose="020F0502020204030204" pitchFamily="34" charset="0"/>
                        </a:rPr>
                        <a:t>% Realisasi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2424026126"/>
                  </a:ext>
                </a:extLst>
              </a:tr>
              <a:tr h="239651">
                <a:tc>
                  <a:txBody>
                    <a:bodyPr/>
                    <a:lstStyle/>
                    <a:p>
                      <a:pPr algn="l" fontAlgn="b"/>
                      <a:r>
                        <a:rPr lang="en-ID" sz="1400" b="1" i="0" u="none" strike="noStrike">
                          <a:solidFill>
                            <a:srgbClr val="000000"/>
                          </a:solidFill>
                          <a:effectLst/>
                          <a:latin typeface="Calibri" panose="020F0502020204030204" pitchFamily="34" charset="0"/>
                        </a:rPr>
                        <a:t>Angkutan Udara Perintis Penumpang</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20,48</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14,81</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72,33%</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551182"/>
                  </a:ext>
                </a:extLst>
              </a:tr>
              <a:tr h="239651">
                <a:tc>
                  <a:txBody>
                    <a:bodyPr/>
                    <a:lstStyle/>
                    <a:p>
                      <a:pPr algn="l" fontAlgn="b"/>
                      <a:r>
                        <a:rPr lang="en-ID" sz="1400" b="1" i="0" u="none" strike="noStrike">
                          <a:solidFill>
                            <a:srgbClr val="000000"/>
                          </a:solidFill>
                          <a:effectLst/>
                          <a:latin typeface="Calibri" panose="020F0502020204030204" pitchFamily="34" charset="0"/>
                        </a:rPr>
                        <a:t>Bandar Udara</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5,04</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0,52</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10,26%</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47713011"/>
                  </a:ext>
                </a:extLst>
              </a:tr>
              <a:tr h="239651">
                <a:tc>
                  <a:txBody>
                    <a:bodyPr/>
                    <a:lstStyle/>
                    <a:p>
                      <a:pPr algn="l" fontAlgn="b"/>
                      <a:r>
                        <a:rPr lang="en-ID" sz="1400" b="1" i="0" u="none" strike="noStrike">
                          <a:solidFill>
                            <a:srgbClr val="000000"/>
                          </a:solidFill>
                          <a:effectLst/>
                          <a:latin typeface="Calibri" panose="020F0502020204030204" pitchFamily="34" charset="0"/>
                        </a:rPr>
                        <a:t>Kios Pangan yang dikembangkan</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0,03</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0,00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0,00%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902831"/>
                  </a:ext>
                </a:extLst>
              </a:tr>
              <a:tr h="239651">
                <a:tc>
                  <a:txBody>
                    <a:bodyPr/>
                    <a:lstStyle/>
                    <a:p>
                      <a:pPr algn="l" fontAlgn="b"/>
                      <a:r>
                        <a:rPr lang="en-ID" sz="1400" b="1" i="0" u="none" strike="noStrike">
                          <a:solidFill>
                            <a:srgbClr val="000000"/>
                          </a:solidFill>
                          <a:effectLst/>
                          <a:latin typeface="Calibri" panose="020F0502020204030204" pitchFamily="34" charset="0"/>
                        </a:rPr>
                        <a:t>Layanan Angkutan Jalan Perintis (Prioritas Nasional)</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4,69</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3,09</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65,85%</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4806911"/>
                  </a:ext>
                </a:extLst>
              </a:tr>
              <a:tr h="239651">
                <a:tc>
                  <a:txBody>
                    <a:bodyPr/>
                    <a:lstStyle/>
                    <a:p>
                      <a:pPr algn="l" fontAlgn="b"/>
                      <a:r>
                        <a:rPr lang="en-ID" sz="1400" b="1" i="0" u="none" strike="noStrike">
                          <a:solidFill>
                            <a:srgbClr val="000000"/>
                          </a:solidFill>
                          <a:effectLst/>
                          <a:latin typeface="Calibri" panose="020F0502020204030204" pitchFamily="34" charset="0"/>
                        </a:rPr>
                        <a:t>Layanan Angkutan Multimoda (Prioritas Nasional)</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4,54</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3,40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ID" sz="1400" b="1" i="0" u="none" strike="noStrike">
                          <a:solidFill>
                            <a:srgbClr val="000000"/>
                          </a:solidFill>
                          <a:effectLst/>
                          <a:latin typeface="Calibri" panose="020F0502020204030204" pitchFamily="34" charset="0"/>
                        </a:rPr>
                        <a:t>74,92%</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4343561"/>
                  </a:ext>
                </a:extLst>
              </a:tr>
              <a:tr h="239651">
                <a:tc>
                  <a:txBody>
                    <a:bodyPr/>
                    <a:lstStyle/>
                    <a:p>
                      <a:pPr algn="l" fontAlgn="b"/>
                      <a:r>
                        <a:rPr lang="en-ID" sz="1400" b="1" i="0" u="none" strike="noStrike">
                          <a:solidFill>
                            <a:srgbClr val="000000"/>
                          </a:solidFill>
                          <a:effectLst/>
                          <a:latin typeface="Calibri" panose="020F0502020204030204" pitchFamily="34" charset="0"/>
                        </a:rPr>
                        <a:t>Layanan Angkutan Penyeberangan Perintis (Prioritas Nasional)</a:t>
                      </a: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15,23</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6,76</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r" fontAlgn="b"/>
                      <a:r>
                        <a:rPr lang="en-ID" sz="1400" b="1" i="0" u="none" strike="noStrike">
                          <a:solidFill>
                            <a:srgbClr val="000000"/>
                          </a:solidFill>
                          <a:effectLst/>
                          <a:latin typeface="Calibri" panose="020F0502020204030204" pitchFamily="34" charset="0"/>
                        </a:rPr>
                        <a:t>44,40%</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97780289"/>
                  </a:ext>
                </a:extLst>
              </a:tr>
              <a:tr h="239651">
                <a:tc>
                  <a:txBody>
                    <a:bodyPr/>
                    <a:lstStyle/>
                    <a:p>
                      <a:pPr algn="ctr" fontAlgn="b"/>
                      <a:r>
                        <a:rPr lang="en-US" sz="1400" b="1" i="0" u="none" strike="noStrike">
                          <a:solidFill>
                            <a:schemeClr val="bg1"/>
                          </a:solidFill>
                          <a:effectLst/>
                          <a:latin typeface="Calibri" panose="020F0502020204030204" pitchFamily="34" charset="0"/>
                        </a:rPr>
                        <a:t>Total</a:t>
                      </a:r>
                      <a:endParaRPr lang="en-ID" sz="1400" b="1" i="0" u="none" strike="noStrike">
                        <a:solidFill>
                          <a:schemeClr val="bg1"/>
                        </a:solidFill>
                        <a:effectLst/>
                        <a:latin typeface="Calibri" panose="020F0502020204030204" pitchFamily="34" charset="0"/>
                      </a:endParaRPr>
                    </a:p>
                  </a:txBody>
                  <a:tcPr marL="720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b"/>
                      <a:r>
                        <a:rPr lang="en-ID" sz="1400" b="1" i="0" u="none" strike="noStrike">
                          <a:solidFill>
                            <a:schemeClr val="bg1"/>
                          </a:solidFill>
                          <a:effectLst/>
                          <a:latin typeface="Calibri" panose="020F0502020204030204" pitchFamily="34" charset="0"/>
                        </a:rPr>
                        <a:t>50,01</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b"/>
                      <a:r>
                        <a:rPr lang="en-ID" sz="1400" b="1" i="0" u="none" strike="noStrike">
                          <a:solidFill>
                            <a:schemeClr val="bg1"/>
                          </a:solidFill>
                          <a:effectLst/>
                          <a:latin typeface="Calibri" panose="020F0502020204030204" pitchFamily="34" charset="0"/>
                        </a:rPr>
                        <a:t>28,58</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fontAlgn="b"/>
                      <a:r>
                        <a:rPr lang="en-ID" sz="1400" b="1" i="0" u="none" strike="noStrike">
                          <a:solidFill>
                            <a:schemeClr val="bg1"/>
                          </a:solidFill>
                          <a:effectLst/>
                          <a:latin typeface="Calibri" panose="020F0502020204030204" pitchFamily="34" charset="0"/>
                        </a:rPr>
                        <a:t>57,15%</a:t>
                      </a:r>
                    </a:p>
                  </a:txBody>
                  <a:tcPr marL="9525" marR="72000"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3017177557"/>
                  </a:ext>
                </a:extLst>
              </a:tr>
            </a:tbl>
          </a:graphicData>
        </a:graphic>
      </p:graphicFrame>
      <p:sp>
        <p:nvSpPr>
          <p:cNvPr id="12" name="TextBox 11">
            <a:extLst>
              <a:ext uri="{FF2B5EF4-FFF2-40B4-BE49-F238E27FC236}">
                <a16:creationId xmlns:a16="http://schemas.microsoft.com/office/drawing/2014/main" id="{39B634C0-6689-4A1D-804E-DB5257FFE6D5}"/>
              </a:ext>
            </a:extLst>
          </p:cNvPr>
          <p:cNvSpPr txBox="1"/>
          <p:nvPr/>
        </p:nvSpPr>
        <p:spPr>
          <a:xfrm>
            <a:off x="223316" y="6380704"/>
            <a:ext cx="244316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Sumber</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en-US" sz="900" b="0" i="0" u="none" strike="noStrike" kern="0" cap="none" spc="0" normalizeH="0" baseline="0" noProof="0">
                <a:ln>
                  <a:noFill/>
                </a:ln>
                <a:solidFill>
                  <a:srgbClr val="000000"/>
                </a:solidFill>
                <a:effectLst/>
                <a:uLnTx/>
                <a:uFillTx/>
                <a:latin typeface="Arial"/>
                <a:ea typeface="+mn-ea"/>
                <a:cs typeface="Arial" panose="020B0604020202020204" pitchFamily="34" charset="0"/>
                <a:sym typeface="Arial"/>
              </a:rPr>
              <a:t>: Sintesa, DJPb (</a:t>
            </a:r>
            <a:r>
              <a:rPr kumimoji="0" lang="en-US" sz="9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diolah</a:t>
            </a:r>
            <a:r>
              <a:rPr kumimoji="0" lang="en-US" sz="9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t>
            </a:r>
          </a:p>
        </p:txBody>
      </p:sp>
    </p:spTree>
    <p:extLst>
      <p:ext uri="{BB962C8B-B14F-4D97-AF65-F5344CB8AC3E}">
        <p14:creationId xmlns:p14="http://schemas.microsoft.com/office/powerpoint/2010/main" val="5938429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SLIDE DJPb 2023 .pptx" id="{45182290-51D9-4D99-96AA-5CD0E43B0342}" vid="{79871114-AA4A-405D-ABBD-9CF8958B0594}"/>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2432</TotalTime>
  <Words>1991</Words>
  <Application>Microsoft Office PowerPoint</Application>
  <PresentationFormat>Widescreen</PresentationFormat>
  <Paragraphs>400</Paragraphs>
  <Slides>13</Slides>
  <Notes>8</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13</vt:i4>
      </vt:variant>
    </vt:vector>
  </HeadingPairs>
  <TitlesOfParts>
    <vt:vector size="31" baseType="lpstr">
      <vt:lpstr>Aptos</vt:lpstr>
      <vt:lpstr>Arial</vt:lpstr>
      <vt:lpstr>Arial MT</vt:lpstr>
      <vt:lpstr>Arial Narrow</vt:lpstr>
      <vt:lpstr>Arial Nova</vt:lpstr>
      <vt:lpstr>Calibri</vt:lpstr>
      <vt:lpstr>Calibri Light</vt:lpstr>
      <vt:lpstr>Montserrat</vt:lpstr>
      <vt:lpstr>Roboto</vt:lpstr>
      <vt:lpstr>Segoe UI</vt:lpstr>
      <vt:lpstr>Tahoma</vt:lpstr>
      <vt:lpstr>Trebuchet MS</vt:lpstr>
      <vt:lpstr>Wingdings</vt:lpstr>
      <vt:lpstr>1_Office Theme</vt:lpstr>
      <vt:lpstr>2_Office Theme</vt:lpstr>
      <vt:lpstr>1_Custom Design</vt:lpstr>
      <vt:lpstr>2_Custom Design</vt:lpstr>
      <vt:lpstr>3_Office Theme</vt:lpstr>
      <vt:lpstr>PowerPoint Presentation</vt:lpstr>
      <vt:lpstr>PowerPoint Presentation</vt:lpstr>
      <vt:lpstr>Evaluasi Pelaksanaan Program Kerja TPID 2024</vt:lpstr>
      <vt:lpstr>ANGGARAN PENGENDALIAN INFLASI TA 2024</vt:lpstr>
      <vt:lpstr>PowerPoint Presentation</vt:lpstr>
      <vt:lpstr>PowerPoint Presentation</vt:lpstr>
      <vt:lpstr>KETERJANGKAUAN HARGA</vt:lpstr>
      <vt:lpstr>KETERSEDIAAN PASOKAN</vt:lpstr>
      <vt:lpstr>KELANCARAN DISTRIBUSI</vt:lpstr>
      <vt:lpstr>KOMUNIKASI EFEKTIF</vt:lpstr>
      <vt:lpstr>REALISASI ANGGARAN TERTAGGING INFLASI APBD 2025</vt:lpstr>
      <vt:lpstr>REALISASI ANGGARAN TERTAGGING INFLASI APBD 2025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Raden Anto Nurhadimanto Brotohadiparinggo</dc:creator>
  <cp:lastModifiedBy>Nugroho Adi Wiyoso</cp:lastModifiedBy>
  <cp:revision>96</cp:revision>
  <dcterms:created xsi:type="dcterms:W3CDTF">2024-06-06T09:06:34Z</dcterms:created>
  <dcterms:modified xsi:type="dcterms:W3CDTF">2025-10-27T10:45:49Z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2024-02-29T00:00:00Z</vt:filetime>
  </property>
  <property fmtid="{D5CDD505-2E9C-101B-9397-08002B2CF9AE}" pid="3" name="Creator">
    <vt:lpwstr>Microsoft® PowerPoint® LTSC</vt:lpwstr>
  </property>
  <property fmtid="{D5CDD505-2E9C-101B-9397-08002B2CF9AE}" pid="4" name="LastSaved">
    <vt:filetime>2024-06-06T00:00:00Z</vt:filetime>
  </property>
  <property fmtid="{D5CDD505-2E9C-101B-9397-08002B2CF9AE}" pid="5" name="Producer">
    <vt:lpwstr>Microsoft® PowerPoint® LTSC</vt:lpwstr>
  </property>
</Properties>
</file>